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0" r:id="rId1"/>
  </p:sldMasterIdLst>
  <p:notesMasterIdLst>
    <p:notesMasterId r:id="rId197"/>
  </p:notesMasterIdLst>
  <p:handoutMasterIdLst>
    <p:handoutMasterId r:id="rId19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465" r:id="rId38"/>
    <p:sldId id="292" r:id="rId39"/>
    <p:sldId id="293" r:id="rId40"/>
    <p:sldId id="294"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9" r:id="rId54"/>
    <p:sldId id="310" r:id="rId55"/>
    <p:sldId id="311" r:id="rId56"/>
    <p:sldId id="312" r:id="rId57"/>
    <p:sldId id="316" r:id="rId58"/>
    <p:sldId id="317" r:id="rId59"/>
    <p:sldId id="318" r:id="rId60"/>
    <p:sldId id="319" r:id="rId61"/>
    <p:sldId id="466" r:id="rId62"/>
    <p:sldId id="467"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5" r:id="rId138"/>
    <p:sldId id="396" r:id="rId139"/>
    <p:sldId id="397" r:id="rId140"/>
    <p:sldId id="398" r:id="rId141"/>
    <p:sldId id="399" r:id="rId142"/>
    <p:sldId id="404" r:id="rId143"/>
    <p:sldId id="405" r:id="rId144"/>
    <p:sldId id="406" r:id="rId145"/>
    <p:sldId id="407" r:id="rId146"/>
    <p:sldId id="408" r:id="rId147"/>
    <p:sldId id="409" r:id="rId148"/>
    <p:sldId id="410" r:id="rId149"/>
    <p:sldId id="464" r:id="rId150"/>
    <p:sldId id="415" r:id="rId151"/>
    <p:sldId id="411" r:id="rId152"/>
    <p:sldId id="414" r:id="rId153"/>
    <p:sldId id="417" r:id="rId154"/>
    <p:sldId id="418" r:id="rId155"/>
    <p:sldId id="419" r:id="rId156"/>
    <p:sldId id="420" r:id="rId157"/>
    <p:sldId id="422" r:id="rId158"/>
    <p:sldId id="423" r:id="rId159"/>
    <p:sldId id="424" r:id="rId160"/>
    <p:sldId id="425" r:id="rId161"/>
    <p:sldId id="426" r:id="rId162"/>
    <p:sldId id="428" r:id="rId163"/>
    <p:sldId id="429" r:id="rId164"/>
    <p:sldId id="430" r:id="rId165"/>
    <p:sldId id="432" r:id="rId166"/>
    <p:sldId id="433" r:id="rId167"/>
    <p:sldId id="434" r:id="rId168"/>
    <p:sldId id="435" r:id="rId169"/>
    <p:sldId id="436" r:id="rId170"/>
    <p:sldId id="437" r:id="rId171"/>
    <p:sldId id="438" r:id="rId172"/>
    <p:sldId id="440" r:id="rId173"/>
    <p:sldId id="441" r:id="rId174"/>
    <p:sldId id="442" r:id="rId175"/>
    <p:sldId id="443" r:id="rId176"/>
    <p:sldId id="444" r:id="rId177"/>
    <p:sldId id="445" r:id="rId178"/>
    <p:sldId id="446" r:id="rId179"/>
    <p:sldId id="447" r:id="rId180"/>
    <p:sldId id="448" r:id="rId181"/>
    <p:sldId id="449" r:id="rId182"/>
    <p:sldId id="450" r:id="rId183"/>
    <p:sldId id="451" r:id="rId184"/>
    <p:sldId id="452" r:id="rId185"/>
    <p:sldId id="453" r:id="rId186"/>
    <p:sldId id="454" r:id="rId187"/>
    <p:sldId id="455" r:id="rId188"/>
    <p:sldId id="456" r:id="rId189"/>
    <p:sldId id="457" r:id="rId190"/>
    <p:sldId id="458" r:id="rId191"/>
    <p:sldId id="459" r:id="rId192"/>
    <p:sldId id="460" r:id="rId193"/>
    <p:sldId id="461" r:id="rId194"/>
    <p:sldId id="462" r:id="rId195"/>
    <p:sldId id="468" r:id="rId196"/>
  </p:sldIdLst>
  <p:sldSz cx="9144000" cy="6858000" type="screen4x3"/>
  <p:notesSz cx="6864350" cy="9996488"/>
  <p:custDataLst>
    <p:tags r:id="rId199"/>
  </p:custData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BEC39FB-3287-4786-BF4F-08F38F2D3B0F}">
  <a:tblStyle styleId="{4BEC39FB-3287-4786-BF4F-08F38F2D3B0F}" styleName="Table_0"/>
  <a:tblStyle styleId="{4B879A6F-9FBB-4D8E-9BEC-2C842D17467C}" styleName="Table_1"/>
  <a:tblStyle styleId="{E4CBB3FA-41CD-4B0B-8B7F-F6E849AA9F3A}" styleName="Table_2"/>
  <a:tblStyle styleId="{FF2E724D-041D-4162-BC13-232ACCF583B5}" styleName="Table_3"/>
  <a:tblStyle styleId="{5D64491E-06FB-4CC6-8ECB-7B5C2E0EC810}" styleName="Table_4"/>
  <a:tblStyle styleId="{0570CAF1-AD37-4D97-9FCB-B10AA408ACFD}" styleName="Table_5"/>
  <a:tblStyle styleId="{83C581B2-F535-485F-A586-6B79E818FD75}" styleName="Table_6"/>
  <a:tblStyle styleId="{20CCA862-0269-4346-89DB-8AABC67B07AC}" styleName="Table_7"/>
  <a:tblStyle styleId="{8B798F56-0B7A-4379-8682-0BCBC6A5A5E1}" styleName="Table_8"/>
  <a:tblStyle styleId="{782694C2-FB11-479D-A386-CD5FBF8E9677}" styleName="Table_9"/>
  <a:tblStyle styleId="{8AD72B3C-28A9-4865-94B3-4E312BA27BF7}" styleName="Table_10"/>
  <a:tblStyle styleId="{40198123-EC70-4ABE-B516-E0C68D7BA1E0}" styleName="Table_11"/>
  <a:tblStyle styleId="{E3AA7F0C-FFCE-46B2-8743-A726C5A21AD5}" styleName="Table_12"/>
  <a:tblStyle styleId="{8F1F5E8B-9772-424F-A9FF-AA2146D0B8D9}" styleName="Table_13"/>
  <a:tblStyle styleId="{24736F61-E68E-45D2-A66B-72E90CFCBF20}" styleName="Table_14"/>
  <a:tblStyle styleId="{F1236A23-55B6-43C6-AD4A-B067CFCA094F}" styleName="Table_15"/>
  <a:tblStyle styleId="{477E1684-0330-4FE6-9289-BAAC2EA5BBD2}" styleName="Table_16"/>
  <a:tblStyle styleId="{47B5E7B3-70A8-4515-9A03-56C05E00A786}" styleName="Table_17"/>
  <a:tblStyle styleId="{3AAA28B0-4934-46E0-B763-414B4A3EEA8E}" styleName="Table_18"/>
  <a:tblStyle styleId="{FD83A549-DAC8-4218-91AE-E04A93D4348D}" styleName="Table_19"/>
  <a:tblStyle styleId="{95F59767-9A2E-4FB3-AFBA-4BCE431EECB7}" styleName="Table_20"/>
  <a:tblStyle styleId="{281CB2A1-DF94-4D54-9650-E5BCCFCA8C36}" styleName="Table_21"/>
  <a:tblStyle styleId="{D991A025-B7F2-42CD-AC80-7C8DE4E41E5E}" styleName="Table_22"/>
  <a:tblStyle styleId="{A3663F9B-4FA3-4A82-B2CE-49EBF6B9F8C0}" styleName="Table_23"/>
  <a:tblStyle styleId="{2F89F2BF-33AB-4736-A0FA-D9A0E03D90CB}" styleName="Table_24"/>
  <a:tblStyle styleId="{A327CFCC-C613-4124-9A60-AED733EFDC8D}" styleName="Table_25"/>
  <a:tblStyle styleId="{5C160B97-B369-4CFC-8FCF-C8C8DDAE05C0}" styleName="Table_26"/>
  <a:tblStyle styleId="{EEEF4422-B538-4159-B5E6-6E2FA0485CB9}" styleName="Table_27"/>
  <a:tblStyle styleId="{73237CFA-1C87-4D65-A252-F852F1936BFD}" styleName="Table_28"/>
  <a:tblStyle styleId="{50A12D5A-729E-4655-AFE8-8243437234A6}" styleName="Table_29"/>
  <a:tblStyle styleId="{389E7930-F38E-45EA-86DE-E5FEE105B0F7}" styleName="Table_30"/>
  <a:tblStyle styleId="{CDE214AE-CA6E-4738-9FB3-ABBF8AF3B9C7}" styleName="Table_31"/>
  <a:tblStyle styleId="{65A04456-BCAE-4E1A-B9B1-5A59F190CE79}" styleName="Table_32"/>
  <a:tblStyle styleId="{96180D09-9610-419B-B3C4-7D1039F54969}" styleName="Table_3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D0CE50BA-3206-4025-8316-120CD96428ED}" styleName="Table_34"/>
  <a:tblStyle styleId="{1FF61BBF-00A0-4E71-83FF-D1AE450AC2DD}" styleName="Table_35"/>
  <a:tblStyle styleId="{74544E55-9781-4DBA-8B0B-805EDDF35FD7}" styleName="Table_36"/>
  <a:tblStyle styleId="{8F36173E-C0DB-4805-8110-08CCF1978A0E}" styleName="Table_37"/>
  <a:tblStyle styleId="{4863294B-A6B9-4311-ADD5-881424C9471D}" styleName="Table_38"/>
  <a:tblStyle styleId="{6907CB5C-3B2D-42E5-9707-8421EB44F813}" styleName="Table_39"/>
  <a:tblStyle styleId="{FC19E0C8-50A2-411C-BC3F-C609B028BC2F}" styleName="Table_40"/>
  <a:tblStyle styleId="{FDD088CD-D40A-4B7C-A792-C0D71B9C7447}" styleName="Table_41"/>
  <a:tblStyle styleId="{0F0CA578-D81C-432B-A374-D80ABE67335F}" styleName="Table_42"/>
  <a:tblStyle styleId="{C63E03B6-E861-4537-B0BC-6C5D042785E7}" styleName="Table_43"/>
  <a:tblStyle styleId="{AA2D716F-7994-42C5-83DB-1E7B22D90FAF}" styleName="Table_44"/>
  <a:tblStyle styleId="{148EAF02-EF32-4FDF-96BC-17063C0E5221}" styleName="Table_45"/>
  <a:tblStyle styleId="{9827914E-7F83-4534-BEEB-E8D7A385D0F9}" styleName="Table_46"/>
  <a:tblStyle styleId="{64EEBDFE-1087-4A1E-AF64-38ABB1721EE0}" styleName="Table_47"/>
  <a:tblStyle styleId="{75F779E0-3E32-4DAC-BD09-49BC38B51952}" styleName="Table_48">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633CC8F8-CCB0-4394-8B3C-34D3BBDA2627}" styleName="Table_49"/>
  <a:tblStyle styleId="{BC86EECB-6C61-4DEF-9AC1-92D5704852ED}" styleName="Table_50"/>
  <a:tblStyle styleId="{657E8D43-DDAC-41D0-94E5-CC20E15B5ABC}" styleName="Table_51"/>
  <a:tblStyle styleId="{2A653828-1F2C-402E-85EE-E4D7E9AC3E62}" styleName="Table_52"/>
  <a:tblStyle styleId="{A5BBF15B-3895-4233-B6CB-3B3550011372}" styleName="Table_53"/>
  <a:tblStyle styleId="{3076F129-EBF7-4CBE-A6B8-931AD70FEB07}" styleName="Table_54"/>
  <a:tblStyle styleId="{C05283F7-30BC-4EED-974A-E34B44745A5D}" styleName="Table_55"/>
  <a:tblStyle styleId="{D560DB86-400E-4F99-8039-2ED4F169ACD8}" styleName="Table_56"/>
  <a:tblStyle styleId="{959FB1A5-5E2D-44D4-84A4-96AB41AE9481}" styleName="Table_57"/>
  <a:tblStyle styleId="{6150EBB8-DF93-4C3C-8C5A-8F388B25577A}" styleName="Table_58"/>
  <a:tblStyle styleId="{7B6B6008-7007-4FF5-BC8E-78E9359D4109}" styleName="Table_59"/>
  <a:tblStyle styleId="{F9EE580A-86FF-4881-8210-C95A389CE980}" styleName="Table_60"/>
  <a:tblStyle styleId="{AA8C1835-2B08-46A5-9F82-7302D505E1E2}" styleName="Table_61"/>
  <a:tblStyle styleId="{66380CF1-CBB2-4801-8D10-F8D0CA2BDAE5}" styleName="Table_62"/>
  <a:tblStyle styleId="{F8FD828F-C9CC-4CFB-B235-2B311547FFD5}" styleName="Table_63"/>
  <a:tblStyle styleId="{B4F32DA7-3003-4924-A3EF-A0ACB692344A}" styleName="Table_64"/>
  <a:tblStyle styleId="{778CA49A-2954-4AB6-ABF8-62F31653B422}" styleName="Table_65"/>
  <a:tblStyle styleId="{8D04DC84-4184-402C-91AC-390400EA7624}" styleName="Table_66"/>
  <a:tblStyle styleId="{E012275C-9BB2-4C80-B9E0-9760E320A1A3}" styleName="Table_67"/>
  <a:tblStyle styleId="{22CB3D04-45CF-4CDB-8CCE-90099EA1EF31}" styleName="Table_68"/>
  <a:tblStyle styleId="{9CF80E29-799E-4CAB-B426-B3E1C10D94E3}" styleName="Table_69"/>
  <a:tblStyle styleId="{B952508D-8C88-4EDA-8F6B-577157E13CAB}" styleName="Table_70"/>
  <a:tblStyle styleId="{63BB498C-956F-4D78-8001-397889D32CF4}" styleName="Table_71"/>
  <a:tblStyle styleId="{490C2C52-E7FB-407E-BA2F-D2B9FDCBC15D}" styleName="Table_72"/>
  <a:tblStyle styleId="{3B273B06-1886-41F8-B0EB-6F583ED02AEF}" styleName="Table_73"/>
  <a:tblStyle styleId="{880C149C-5FA8-478C-BF26-C0991372F87E}" styleName="Table_74"/>
  <a:tblStyle styleId="{ED961B87-2133-402A-8589-22181258678E}" styleName="Table_75"/>
  <a:tblStyle styleId="{1E7E865E-D535-430A-81A4-B69151665ABC}" styleName="Table_76"/>
  <a:tblStyle styleId="{EC174D91-EA19-4DE5-82BB-393AF56AD9D0}" styleName="Table_77"/>
  <a:tblStyle styleId="{A49585B6-7005-4DA8-96BF-16103D712205}" styleName="Table_78"/>
  <a:tblStyle styleId="{789E6982-379E-443B-94EA-E549B1E9288C}" styleName="Table_79"/>
  <a:tblStyle styleId="{EDE473CA-D410-4FF5-9F8E-DA32A6FE998C}" styleName="Table_80"/>
  <a:tblStyle styleId="{BC05BBC3-B514-4902-B8BF-A104F4756DD0}" styleName="Table_81"/>
  <a:tblStyle styleId="{35C24434-D2AE-4B9D-8CC8-0FB131F7B8E9}" styleName="Table_82"/>
  <a:tblStyle styleId="{90C1D48F-42E8-44FA-B9F7-D48393D0AAFD}" styleName="Table_83"/>
  <a:tblStyle styleId="{162BE97C-59A8-46AB-8092-7DB2F9631D82}" styleName="Table_84"/>
  <a:tblStyle styleId="{BE4492E5-F458-4E6A-88FF-0C0493AA304D}" styleName="Table_85"/>
  <a:tblStyle styleId="{6D29DFC7-417B-4CAE-B0B8-36B9946AEEBC}" styleName="Table_86"/>
  <a:tblStyle styleId="{2D448892-9E28-4A48-88EA-D0BC09257B6B}" styleName="Table_87"/>
  <a:tblStyle styleId="{61A28613-21F2-4F90-A89A-230A7DCDDE20}" styleName="Table_88"/>
  <a:tblStyle styleId="{07F9EC89-E7E5-41A4-9670-D2674374EB34}" styleName="Table_89"/>
  <a:tblStyle styleId="{13B4BC27-8065-498F-B1AB-E22997DFEC3E}" styleName="Table_90"/>
  <a:tblStyle styleId="{68591EE2-6339-4F24-92B2-D2ACE0961190}" styleName="Table_91"/>
  <a:tblStyle styleId="{DE60B699-78EA-41E4-970B-B4FB1C10A486}" styleName="Table_92"/>
  <a:tblStyle styleId="{563C8C36-6F59-4539-B3EA-A44C23F96E32}" styleName="Table_93"/>
  <a:tblStyle styleId="{DA591010-D294-4DAB-B148-D20EF52C5D43}" styleName="Table_94"/>
  <a:tblStyle styleId="{0285FAF5-7B87-43E4-9A30-161D9215FC3A}" styleName="Table_95"/>
  <a:tblStyle styleId="{31F11F96-D506-4054-B858-FAED177CA25E}" styleName="Table_96"/>
  <a:tblStyle styleId="{B9F66FC0-FBA2-4758-9D90-CC0D678B88CD}" styleName="Table_97"/>
  <a:tblStyle styleId="{9864C1D6-02B3-4BB8-B4DF-E5DA0AF9BE49}" styleName="Table_98"/>
  <a:tblStyle styleId="{90619BB7-29A0-46D4-95C6-B5F47CC6324A}" styleName="Table_99"/>
  <a:tblStyle styleId="{7F95DD7B-6ED9-4E20-8DB9-5460A47978D2}" styleName="Table_100"/>
  <a:tblStyle styleId="{250D1652-FBE5-4A43-8C42-4FDF386240E2}" styleName="Table_101"/>
  <a:tblStyle styleId="{650C3BB4-E54A-4F50-9FF8-87E28303041C}" styleName="Table_102"/>
  <a:tblStyle styleId="{99ADFE08-C1B1-4111-8EF1-48788460651D}" styleName="Table_103"/>
  <a:tblStyle styleId="{2A77B531-7821-45BF-91E7-A56FF17D7E22}" styleName="Table_104"/>
  <a:tblStyle styleId="{88E0923B-4127-4BA3-BFC7-6CD0920B39FA}" styleName="Table_105"/>
  <a:tblStyle styleId="{15F2F6BD-835F-478E-BE43-F151C5C4192D}" styleName="Table_106"/>
  <a:tblStyle styleId="{B98286F2-CCE7-46E0-88CA-E47F85935CBF}" styleName="Table_107"/>
  <a:tblStyle styleId="{BC4C50B7-9C4F-4045-820B-A8A6B71A4FE0}" styleName="Table_108"/>
  <a:tblStyle styleId="{FC63CB9A-3773-4D53-A2E1-55085F921599}" styleName="Table_109"/>
  <a:tblStyle styleId="{8251710D-9931-40B7-9632-02522EA63561}" styleName="Table_110"/>
  <a:tblStyle styleId="{BE2AEEA7-BAEE-4DD1-B553-D8781D062F61}" styleName="Table_111"/>
  <a:tblStyle styleId="{B9F76E77-81D8-49B4-88C3-C88058CF81C4}" styleName="Table_112"/>
  <a:tblStyle styleId="{9C19732E-724E-4A35-B69F-630B690E0287}" styleName="Table_113"/>
  <a:tblStyle styleId="{7FEE52A8-1D61-4D49-87E9-A48AFE4A842C}" styleName="Table_114"/>
  <a:tblStyle styleId="{908D652E-D198-4395-92B7-89A8C984162D}" styleName="Table_115"/>
  <a:tblStyle styleId="{7BB21981-7405-418E-BDC0-806643389ABA}" styleName="Table_116"/>
  <a:tblStyle styleId="{7E8C7BDA-ED19-4276-B93E-B422698E7991}" styleName="Table_117"/>
  <a:tblStyle styleId="{E9E2EC6B-22D7-407A-B371-B67CD1A4043D}" styleName="Table_118"/>
  <a:tblStyle styleId="{99A6D8BD-3456-4A9B-A3C5-3F21D0FE4979}" styleName="Table_119"/>
  <a:tblStyle styleId="{1284183A-C513-4B79-8165-6D0F34A8AA2C}" styleName="Table_120"/>
  <a:tblStyle styleId="{39228D7C-D4CA-49D1-910A-CB066CF2D5DD}" styleName="Table_121"/>
  <a:tblStyle styleId="{DD165831-7738-476E-82C6-828A0D792A90}" styleName="Table_122"/>
  <a:tblStyle styleId="{9AE55E09-2669-455B-BB74-8D667F814E13}" styleName="Table_12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7953132A-1714-4930-B8D0-4695311FFB17}" styleName="Table_124"/>
  <a:tblStyle styleId="{9A742C0B-CF37-4107-9367-A487DE02E5D3}" styleName="Table_125"/>
  <a:tblStyle styleId="{6FEE0CD4-DD5D-4D1F-B665-06474F54F049}" styleName="Table_126"/>
  <a:tblStyle styleId="{2ACABCD2-F461-423C-9B8A-75D40D84E205}" styleName="Table_127"/>
  <a:tblStyle styleId="{F4E3599E-3B14-4571-A361-B0E9A8F55486}" styleName="Table_128"/>
  <a:tblStyle styleId="{CECD230A-4B8F-4472-AF41-5236326DD9BC}" styleName="Table_129"/>
  <a:tblStyle styleId="{9661E3C9-CAB6-4247-9277-7B7EE810E710}" styleName="Table_130"/>
  <a:tblStyle styleId="{F7AB6382-6872-4E0C-9E8B-89A9E9E1B517}" styleName="Table_131"/>
  <a:tblStyle styleId="{3C14FE25-A19A-451C-B601-4FB38602A733}" styleName="Table_132"/>
  <a:tblStyle styleId="{2840C0B9-A8BD-4C28-BED6-581BB50D1819}" styleName="Table_133"/>
  <a:tblStyle styleId="{2852FCFD-8434-46C6-A5B5-5224B2A7D24C}" styleName="Table_134"/>
  <a:tblStyle styleId="{31081BF9-57B1-4607-BBA6-A4FB6F91A1AA}" styleName="Table_135"/>
  <a:tblStyle styleId="{87A234EF-C988-423A-A9DE-B0EFE777370C}" styleName="Table_136"/>
  <a:tblStyle styleId="{D218E982-F5EE-42EB-8E1B-3C1C2A633AE4}" styleName="Table_137"/>
  <a:tblStyle styleId="{EE97BA8F-9054-4048-9D1B-8F255429F9BB}" styleName="Table_138"/>
  <a:tblStyle styleId="{18369937-8010-4EBB-9EED-1D3160C367CB}" styleName="Table_139"/>
  <a:tblStyle styleId="{0F2D9589-9B2B-4A06-9DEE-F64F9475AD87}" styleName="Table_140"/>
  <a:tblStyle styleId="{A8F30722-7766-4A8C-8AA4-2E6C2ADEFF21}" styleName="Table_141"/>
  <a:tblStyle styleId="{862B7011-7FE6-4A77-98FE-F3B359212059}" styleName="Table_142"/>
  <a:tblStyle styleId="{54C29FAF-CD7B-4A13-AB92-399E6A45A984}" styleName="Table_143"/>
  <a:tblStyle styleId="{B3351F4B-8B6A-4BF9-BBAC-BFDF57C4DA6C}" styleName="Table_144"/>
  <a:tblStyle styleId="{DA482CDD-AC72-44B3-AEAC-F26668383F7F}" styleName="Table_145"/>
  <a:tblStyle styleId="{C9F24DC6-B4D7-4504-B425-CD32BA6B58CD}" styleName="Table_146"/>
  <a:tblStyle styleId="{8E7F1E5F-B416-42CB-AEB0-FE49CE574273}" styleName="Table_147"/>
  <a:tblStyle styleId="{5796CBB5-B2A9-4867-9D20-0B8D3F9D4B51}" styleName="Table_148"/>
  <a:tblStyle styleId="{ADAE3110-3BD3-4B66-89FD-66217438E145}" styleName="Table_149"/>
  <a:tblStyle styleId="{C850EF21-AB99-4FA9-8EB7-BD1BFC07F177}" styleName="Table_150"/>
  <a:tblStyle styleId="{53FB2E76-B0D7-48A7-886A-79A171F55BD5}" styleName="Table_151"/>
  <a:tblStyle styleId="{0CCF569B-949B-4C53-A642-8EFF7B1F7E14}" styleName="Table_152"/>
  <a:tblStyle styleId="{E6E9E720-C3F4-4258-A833-4473F0C4D2A0}" styleName="Table_153"/>
  <a:tblStyle styleId="{55784A08-88D1-40B7-8061-5611AD058184}" styleName="Table_154"/>
  <a:tblStyle styleId="{BA8154E0-BCEF-46D0-9256-3B023584A3EB}" styleName="Table_155"/>
  <a:tblStyle styleId="{B66BB3A8-231D-4D5F-BA43-E3B004E81209}" styleName="Table_156"/>
  <a:tblStyle styleId="{F605DAD0-4FEA-4B20-9817-CE79E4CD24C8}" styleName="Table_157"/>
  <a:tblStyle styleId="{FB4005E9-815F-43BA-AF74-9159BDA87DFE}" styleName="Table_158"/>
  <a:tblStyle styleId="{62F78864-A949-4C97-B305-04DB879537A8}" styleName="Table_159"/>
  <a:tblStyle styleId="{6080DE0D-C215-4641-B535-080FA35C5AF6}" styleName="Table_160"/>
  <a:tblStyle styleId="{B4F74A79-49FC-426B-BE2A-13AAC531DFDA}" styleName="Table_161"/>
  <a:tblStyle styleId="{CF19B6D0-9F92-4EAB-AC82-B1D6CC23CF58}" styleName="Table_162"/>
  <a:tblStyle styleId="{C18A4A6E-A256-4462-9E00-46E67050A2BC}" styleName="Table_163"/>
  <a:tblStyle styleId="{E866CE35-FC57-481C-A037-FE3AAAFDE727}" styleName="Table_164"/>
  <a:tblStyle styleId="{05C8F5EB-BDE6-4F6E-88C8-C20D3136D689}" styleName="Table_165"/>
  <a:tblStyle styleId="{8414598A-D9C3-4EBA-B40C-D5AD458EC7D8}" styleName="Table_166"/>
  <a:tblStyle styleId="{57D0A05C-024F-4E73-87ED-90F98D8B2496}" styleName="Table_167"/>
  <a:tblStyle styleId="{BD6B029F-2C2F-4474-B6BE-374B671A3B1D}" styleName="Table_168"/>
  <a:tblStyle styleId="{C32E4482-340A-441D-B7FF-42113A569769}" styleName="Table_169"/>
  <a:tblStyle styleId="{7EA15E69-0C31-41AF-AC77-B7F30CB9C348}" styleName="Table_17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38" d="100"/>
          <a:sy n="38" d="100"/>
        </p:scale>
        <p:origin x="-1526" y="-288"/>
      </p:cViewPr>
      <p:guideLst>
        <p:guide orient="horz" pos="2160"/>
        <p:guide pos="2880"/>
      </p:guideLst>
    </p:cSldViewPr>
  </p:slideViewPr>
  <p:notesTextViewPr>
    <p:cViewPr>
      <p:scale>
        <a:sx n="1" d="1"/>
        <a:sy n="1" d="1"/>
      </p:scale>
      <p:origin x="0" y="0"/>
    </p:cViewPr>
  </p:notesTextViewPr>
  <p:sorterViewPr>
    <p:cViewPr>
      <p:scale>
        <a:sx n="100" d="100"/>
        <a:sy n="100" d="100"/>
      </p:scale>
      <p:origin x="0" y="5965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ags" Target="tags/tag1.xml"/><Relationship Id="rId20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notesMaster" Target="notesMasters/notesMaster1.xml"/><Relationship Id="rId201"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handoutMaster" Target="handoutMasters/handoutMaster1.xml"/><Relationship Id="rId202" Type="http://schemas.openxmlformats.org/officeDocument/2006/relationships/theme" Target="theme/theme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1" y="1"/>
            <a:ext cx="2974975" cy="500063"/>
          </a:xfrm>
          <a:prstGeom prst="rect">
            <a:avLst/>
          </a:prstGeom>
        </p:spPr>
        <p:txBody>
          <a:bodyPr vert="horz" lIns="91431" tIns="45716" rIns="91431" bIns="45716" rtlCol="0"/>
          <a:lstStyle>
            <a:lvl1pPr algn="l">
              <a:defRPr sz="1200"/>
            </a:lvl1pPr>
          </a:lstStyle>
          <a:p>
            <a:endParaRPr lang="hr-HR"/>
          </a:p>
        </p:txBody>
      </p:sp>
      <p:sp>
        <p:nvSpPr>
          <p:cNvPr id="3" name="Rezervirano mjesto datuma 2"/>
          <p:cNvSpPr>
            <a:spLocks noGrp="1"/>
          </p:cNvSpPr>
          <p:nvPr>
            <p:ph type="dt" sz="quarter" idx="1"/>
          </p:nvPr>
        </p:nvSpPr>
        <p:spPr>
          <a:xfrm>
            <a:off x="3887788" y="1"/>
            <a:ext cx="2974975" cy="500063"/>
          </a:xfrm>
          <a:prstGeom prst="rect">
            <a:avLst/>
          </a:prstGeom>
        </p:spPr>
        <p:txBody>
          <a:bodyPr vert="horz" lIns="91431" tIns="45716" rIns="91431" bIns="45716" rtlCol="0"/>
          <a:lstStyle>
            <a:lvl1pPr algn="r">
              <a:defRPr sz="1200"/>
            </a:lvl1pPr>
          </a:lstStyle>
          <a:p>
            <a:r>
              <a:rPr lang="sr-Latn-RS" smtClean="0"/>
              <a:t>15.9.2014.</a:t>
            </a:r>
            <a:endParaRPr lang="hr-HR"/>
          </a:p>
        </p:txBody>
      </p:sp>
      <p:sp>
        <p:nvSpPr>
          <p:cNvPr id="4" name="Rezervirano mjesto podnožja 3"/>
          <p:cNvSpPr>
            <a:spLocks noGrp="1"/>
          </p:cNvSpPr>
          <p:nvPr>
            <p:ph type="ftr" sz="quarter" idx="2"/>
          </p:nvPr>
        </p:nvSpPr>
        <p:spPr>
          <a:xfrm>
            <a:off x="1" y="9494838"/>
            <a:ext cx="2974975" cy="500062"/>
          </a:xfrm>
          <a:prstGeom prst="rect">
            <a:avLst/>
          </a:prstGeom>
        </p:spPr>
        <p:txBody>
          <a:bodyPr vert="horz" lIns="91431" tIns="45716" rIns="91431" bIns="45716" rtlCol="0" anchor="b"/>
          <a:lstStyle>
            <a:lvl1pPr algn="l">
              <a:defRPr sz="1200"/>
            </a:lvl1pPr>
          </a:lstStyle>
          <a:p>
            <a:endParaRPr lang="hr-HR"/>
          </a:p>
        </p:txBody>
      </p:sp>
      <p:sp>
        <p:nvSpPr>
          <p:cNvPr id="5" name="Rezervirano mjesto broja slajda 4"/>
          <p:cNvSpPr>
            <a:spLocks noGrp="1"/>
          </p:cNvSpPr>
          <p:nvPr>
            <p:ph type="sldNum" sz="quarter" idx="3"/>
          </p:nvPr>
        </p:nvSpPr>
        <p:spPr>
          <a:xfrm>
            <a:off x="3887788" y="9494838"/>
            <a:ext cx="2974975" cy="500062"/>
          </a:xfrm>
          <a:prstGeom prst="rect">
            <a:avLst/>
          </a:prstGeom>
        </p:spPr>
        <p:txBody>
          <a:bodyPr vert="horz" lIns="91431" tIns="45716" rIns="91431" bIns="45716" rtlCol="0" anchor="b"/>
          <a:lstStyle>
            <a:lvl1pPr algn="r">
              <a:defRPr sz="1200"/>
            </a:lvl1pPr>
          </a:lstStyle>
          <a:p>
            <a:fld id="{9C9DE120-9FA8-4BC4-8800-191DFA8E5B1C}" type="slidenum">
              <a:rPr lang="hr-HR" smtClean="0"/>
              <a:t>‹#›</a:t>
            </a:fld>
            <a:endParaRPr lang="hr-HR"/>
          </a:p>
        </p:txBody>
      </p:sp>
    </p:spTree>
    <p:extLst>
      <p:ext uri="{BB962C8B-B14F-4D97-AF65-F5344CB8AC3E}">
        <p14:creationId xmlns:p14="http://schemas.microsoft.com/office/powerpoint/2010/main" val="36858805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2974551" cy="499824"/>
          </a:xfrm>
          <a:prstGeom prst="rect">
            <a:avLst/>
          </a:prstGeom>
          <a:noFill/>
          <a:ln>
            <a:noFill/>
          </a:ln>
        </p:spPr>
        <p:txBody>
          <a:bodyPr lIns="96317" tIns="96317" rIns="96317" bIns="96317" anchor="t"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8210" y="0"/>
            <a:ext cx="2974551" cy="499824"/>
          </a:xfrm>
          <a:prstGeom prst="rect">
            <a:avLst/>
          </a:prstGeom>
          <a:noFill/>
          <a:ln>
            <a:noFill/>
          </a:ln>
        </p:spPr>
        <p:txBody>
          <a:bodyPr lIns="96317" tIns="96317" rIns="96317" bIns="96317"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r>
              <a:rPr lang="sr-Latn-RS" smtClean="0"/>
              <a:t>15.9.2014.</a:t>
            </a:r>
            <a:endParaRPr/>
          </a:p>
        </p:txBody>
      </p:sp>
      <p:sp>
        <p:nvSpPr>
          <p:cNvPr id="4" name="Shape 4"/>
          <p:cNvSpPr>
            <a:spLocks noGrp="1" noRot="1" noChangeAspect="1"/>
          </p:cNvSpPr>
          <p:nvPr>
            <p:ph type="sldImg" idx="3"/>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6437" y="4748333"/>
            <a:ext cx="5491479" cy="4498420"/>
          </a:xfrm>
          <a:prstGeom prst="rect">
            <a:avLst/>
          </a:prstGeom>
          <a:noFill/>
          <a:ln>
            <a:noFill/>
          </a:ln>
        </p:spPr>
        <p:txBody>
          <a:bodyPr lIns="96317" tIns="96317" rIns="96317" bIns="96317"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1" y="9494929"/>
            <a:ext cx="2974551" cy="499824"/>
          </a:xfrm>
          <a:prstGeom prst="rect">
            <a:avLst/>
          </a:prstGeom>
          <a:noFill/>
          <a:ln>
            <a:noFill/>
          </a:ln>
        </p:spPr>
        <p:txBody>
          <a:bodyPr lIns="96317" tIns="96317" rIns="96317" bIns="96317" anchor="b"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8210" y="9494929"/>
            <a:ext cx="2974551" cy="499824"/>
          </a:xfrm>
          <a:prstGeom prst="rect">
            <a:avLst/>
          </a:prstGeom>
          <a:noFill/>
          <a:ln>
            <a:noFill/>
          </a:ln>
        </p:spPr>
        <p:txBody>
          <a:bodyPr lIns="96317" tIns="96317" rIns="96317" bIns="96317" anchor="b"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515864570"/>
      </p:ext>
    </p:extLst>
  </p:cSld>
  <p:clrMap bg1="lt1" tx1="dk1" bg2="dk2" tx2="lt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15" name="Shape 21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75" name="Shape 275"/>
          <p:cNvSpPr txBox="1">
            <a:spLocks noGrp="1"/>
          </p:cNvSpPr>
          <p:nvPr>
            <p:ph type="body" idx="1"/>
          </p:nvPr>
        </p:nvSpPr>
        <p:spPr>
          <a:xfrm>
            <a:off x="686437" y="4748332"/>
            <a:ext cx="5491479" cy="389628"/>
          </a:xfrm>
          <a:prstGeom prst="rect">
            <a:avLst/>
          </a:prstGeom>
          <a:noFill/>
          <a:ln>
            <a:noFill/>
          </a:ln>
        </p:spPr>
        <p:txBody>
          <a:bodyPr lIns="96317" tIns="48145" rIns="96317" bIns="48145" anchor="t" anchorCtr="0">
            <a:spAutoFit/>
          </a:bodyPr>
          <a:lstStyle/>
          <a:p>
            <a:endParaRPr sz="1900"/>
          </a:p>
        </p:txBody>
      </p:sp>
      <p:sp>
        <p:nvSpPr>
          <p:cNvPr id="276" name="Shape 276"/>
          <p:cNvSpPr txBox="1"/>
          <p:nvPr/>
        </p:nvSpPr>
        <p:spPr>
          <a:xfrm>
            <a:off x="3888210" y="9605122"/>
            <a:ext cx="2974551" cy="389628"/>
          </a:xfrm>
          <a:prstGeom prst="rect">
            <a:avLst/>
          </a:prstGeom>
          <a:noFill/>
          <a:ln>
            <a:noFill/>
          </a:ln>
        </p:spPr>
        <p:txBody>
          <a:bodyPr lIns="96317" tIns="48145" rIns="96317" bIns="48145" anchor="b" anchorCtr="0">
            <a:spAutoFit/>
          </a:bodyPr>
          <a:lstStyle/>
          <a:p>
            <a:pPr algn="r">
              <a:buSzPct val="25000"/>
            </a:pPr>
            <a:r>
              <a:rPr lang="en" sz="1900"/>
              <a:t>*</a:t>
            </a:r>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Shape 840"/>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841" name="Shape 841"/>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Shape 846"/>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847" name="Shape 847"/>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Shape 851"/>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852" name="Shape 852"/>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858" name="Shape 858"/>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Shape 866"/>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867" name="Shape 867"/>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Shape 872"/>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873" name="Shape 873"/>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Shape 878"/>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879" name="Shape 879"/>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Shape 884"/>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885" name="Shape 88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Shape 890"/>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891" name="Shape 891"/>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Shape 89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896" name="Shape 896"/>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82" name="Shape 282"/>
          <p:cNvSpPr txBox="1">
            <a:spLocks noGrp="1"/>
          </p:cNvSpPr>
          <p:nvPr>
            <p:ph type="body" idx="1"/>
          </p:nvPr>
        </p:nvSpPr>
        <p:spPr>
          <a:xfrm>
            <a:off x="686437" y="4748332"/>
            <a:ext cx="5491479" cy="389628"/>
          </a:xfrm>
          <a:prstGeom prst="rect">
            <a:avLst/>
          </a:prstGeom>
          <a:noFill/>
          <a:ln>
            <a:noFill/>
          </a:ln>
        </p:spPr>
        <p:txBody>
          <a:bodyPr lIns="96317" tIns="48145" rIns="96317" bIns="48145" anchor="t" anchorCtr="0">
            <a:spAutoFit/>
          </a:bodyPr>
          <a:lstStyle/>
          <a:p>
            <a:endParaRPr sz="1900"/>
          </a:p>
        </p:txBody>
      </p:sp>
      <p:sp>
        <p:nvSpPr>
          <p:cNvPr id="283" name="Shape 283"/>
          <p:cNvSpPr txBox="1"/>
          <p:nvPr/>
        </p:nvSpPr>
        <p:spPr>
          <a:xfrm>
            <a:off x="3888210" y="9605122"/>
            <a:ext cx="2974551" cy="389628"/>
          </a:xfrm>
          <a:prstGeom prst="rect">
            <a:avLst/>
          </a:prstGeom>
          <a:noFill/>
          <a:ln>
            <a:noFill/>
          </a:ln>
        </p:spPr>
        <p:txBody>
          <a:bodyPr lIns="96317" tIns="48145" rIns="96317" bIns="48145" anchor="b" anchorCtr="0">
            <a:spAutoFit/>
          </a:bodyPr>
          <a:lstStyle/>
          <a:p>
            <a:pPr algn="r">
              <a:buSzPct val="25000"/>
            </a:pPr>
            <a:r>
              <a:rPr lang="en" sz="1900"/>
              <a:t>*</a:t>
            </a:r>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Shape 900"/>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901" name="Shape 901"/>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Shape 906"/>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907" name="Shape 907"/>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Shape 911"/>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912" name="Shape 912"/>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Shape 916"/>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917" name="Shape 917"/>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Shape 921"/>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922" name="Shape 922"/>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Shape 926"/>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927" name="Shape 927"/>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Shape 932"/>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933" name="Shape 933"/>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Shape 938"/>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939" name="Shape 939"/>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Shape 944"/>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945" name="Shape 94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Shape 949"/>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950" name="Shape 950"/>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90" name="Shape 290"/>
          <p:cNvSpPr txBox="1">
            <a:spLocks noGrp="1"/>
          </p:cNvSpPr>
          <p:nvPr>
            <p:ph type="body" idx="1"/>
          </p:nvPr>
        </p:nvSpPr>
        <p:spPr>
          <a:xfrm>
            <a:off x="686437" y="4748332"/>
            <a:ext cx="5491479" cy="389628"/>
          </a:xfrm>
          <a:prstGeom prst="rect">
            <a:avLst/>
          </a:prstGeom>
          <a:noFill/>
          <a:ln>
            <a:noFill/>
          </a:ln>
        </p:spPr>
        <p:txBody>
          <a:bodyPr lIns="96317" tIns="48145" rIns="96317" bIns="48145" anchor="t" anchorCtr="0">
            <a:spAutoFit/>
          </a:bodyPr>
          <a:lstStyle/>
          <a:p>
            <a:endParaRPr sz="1900"/>
          </a:p>
        </p:txBody>
      </p:sp>
      <p:sp>
        <p:nvSpPr>
          <p:cNvPr id="291" name="Shape 291"/>
          <p:cNvSpPr txBox="1"/>
          <p:nvPr/>
        </p:nvSpPr>
        <p:spPr>
          <a:xfrm>
            <a:off x="3888210" y="9605122"/>
            <a:ext cx="2974551" cy="389628"/>
          </a:xfrm>
          <a:prstGeom prst="rect">
            <a:avLst/>
          </a:prstGeom>
          <a:noFill/>
          <a:ln>
            <a:noFill/>
          </a:ln>
        </p:spPr>
        <p:txBody>
          <a:bodyPr lIns="96317" tIns="48145" rIns="96317" bIns="48145" anchor="b" anchorCtr="0">
            <a:spAutoFit/>
          </a:bodyPr>
          <a:lstStyle/>
          <a:p>
            <a:pPr algn="r">
              <a:buSzPct val="25000"/>
            </a:pPr>
            <a:r>
              <a:rPr lang="en" sz="1900"/>
              <a:t>*</a:t>
            </a:r>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Shape 954"/>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955" name="Shape 95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Shape 959"/>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960" name="Shape 960"/>
          <p:cNvSpPr txBox="1">
            <a:spLocks noGrp="1"/>
          </p:cNvSpPr>
          <p:nvPr>
            <p:ph type="body" idx="1"/>
          </p:nvPr>
        </p:nvSpPr>
        <p:spPr>
          <a:xfrm>
            <a:off x="686437" y="4748332"/>
            <a:ext cx="5491479" cy="486919"/>
          </a:xfrm>
          <a:prstGeom prst="rect">
            <a:avLst/>
          </a:prstGeom>
          <a:noFill/>
          <a:ln>
            <a:noFill/>
          </a:ln>
        </p:spPr>
        <p:txBody>
          <a:bodyPr lIns="96317" tIns="96317" rIns="96317" bIns="96317" anchor="t"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966" name="Shape 966"/>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Shape 970"/>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971" name="Shape 971"/>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Shape 976"/>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977" name="Shape 977"/>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Shape 981"/>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982" name="Shape 98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Shape 986"/>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987" name="Shape 987"/>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Shape 992"/>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993" name="Shape 993"/>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Shape 997"/>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998" name="Shape 998"/>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Shape 1002"/>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003" name="Shape 1003"/>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97" name="Shape 297"/>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Shape 1008"/>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009" name="Shape 1009"/>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Shape 1014"/>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015" name="Shape 101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Shape 1021"/>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022" name="Shape 102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Shape 1027"/>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028" name="Shape 1028"/>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Shape 1033"/>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034" name="Shape 1034"/>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Shape 1044"/>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1045" name="Shape 1045"/>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Shape 1050"/>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051" name="Shape 1051"/>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Shape 1056"/>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057" name="Shape 1057"/>
          <p:cNvSpPr txBox="1">
            <a:spLocks noGrp="1"/>
          </p:cNvSpPr>
          <p:nvPr>
            <p:ph type="body" idx="1"/>
          </p:nvPr>
        </p:nvSpPr>
        <p:spPr>
          <a:xfrm>
            <a:off x="686437" y="4748332"/>
            <a:ext cx="5491479" cy="389628"/>
          </a:xfrm>
          <a:prstGeom prst="rect">
            <a:avLst/>
          </a:prstGeom>
          <a:noFill/>
          <a:ln>
            <a:noFill/>
          </a:ln>
        </p:spPr>
        <p:txBody>
          <a:bodyPr lIns="96317" tIns="48145" rIns="96317" bIns="48145" anchor="t" anchorCtr="0">
            <a:spAutoFit/>
          </a:bodyPr>
          <a:lstStyle/>
          <a:p>
            <a:endParaRPr sz="1900"/>
          </a:p>
        </p:txBody>
      </p:sp>
      <p:sp>
        <p:nvSpPr>
          <p:cNvPr id="1058" name="Shape 1058"/>
          <p:cNvSpPr txBox="1"/>
          <p:nvPr/>
        </p:nvSpPr>
        <p:spPr>
          <a:xfrm>
            <a:off x="3888210" y="9605122"/>
            <a:ext cx="2974551" cy="389628"/>
          </a:xfrm>
          <a:prstGeom prst="rect">
            <a:avLst/>
          </a:prstGeom>
          <a:noFill/>
          <a:ln>
            <a:noFill/>
          </a:ln>
        </p:spPr>
        <p:txBody>
          <a:bodyPr lIns="96317" tIns="48145" rIns="96317" bIns="48145" anchor="b" anchorCtr="0">
            <a:spAutoFit/>
          </a:bodyPr>
          <a:lstStyle/>
          <a:p>
            <a:pPr algn="r">
              <a:buSzPct val="25000"/>
            </a:pPr>
            <a:r>
              <a:rPr lang="en" sz="1900"/>
              <a:t>*</a:t>
            </a:r>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Shape 1064"/>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065" name="Shape 1065"/>
          <p:cNvSpPr txBox="1">
            <a:spLocks noGrp="1"/>
          </p:cNvSpPr>
          <p:nvPr>
            <p:ph type="body" idx="1"/>
          </p:nvPr>
        </p:nvSpPr>
        <p:spPr>
          <a:xfrm>
            <a:off x="686437" y="4748332"/>
            <a:ext cx="5491479" cy="389628"/>
          </a:xfrm>
          <a:prstGeom prst="rect">
            <a:avLst/>
          </a:prstGeom>
          <a:noFill/>
          <a:ln>
            <a:noFill/>
          </a:ln>
        </p:spPr>
        <p:txBody>
          <a:bodyPr lIns="96317" tIns="48145" rIns="96317" bIns="48145" anchor="t" anchorCtr="0">
            <a:spAutoFit/>
          </a:bodyPr>
          <a:lstStyle/>
          <a:p>
            <a:endParaRPr sz="1900"/>
          </a:p>
        </p:txBody>
      </p:sp>
      <p:sp>
        <p:nvSpPr>
          <p:cNvPr id="1066" name="Shape 1066"/>
          <p:cNvSpPr txBox="1"/>
          <p:nvPr/>
        </p:nvSpPr>
        <p:spPr>
          <a:xfrm>
            <a:off x="3888210" y="9605122"/>
            <a:ext cx="2974551" cy="389628"/>
          </a:xfrm>
          <a:prstGeom prst="rect">
            <a:avLst/>
          </a:prstGeom>
          <a:noFill/>
          <a:ln>
            <a:noFill/>
          </a:ln>
        </p:spPr>
        <p:txBody>
          <a:bodyPr lIns="96317" tIns="48145" rIns="96317" bIns="48145" anchor="b" anchorCtr="0">
            <a:spAutoFit/>
          </a:bodyPr>
          <a:lstStyle/>
          <a:p>
            <a:pPr algn="r">
              <a:buSzPct val="25000"/>
            </a:pPr>
            <a:r>
              <a:rPr lang="en" sz="1900"/>
              <a:t>*</a:t>
            </a:r>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Shape 107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073" name="Shape 1073"/>
          <p:cNvSpPr txBox="1">
            <a:spLocks noGrp="1"/>
          </p:cNvSpPr>
          <p:nvPr>
            <p:ph type="body" idx="1"/>
          </p:nvPr>
        </p:nvSpPr>
        <p:spPr>
          <a:xfrm>
            <a:off x="686437" y="4748332"/>
            <a:ext cx="5491479" cy="389628"/>
          </a:xfrm>
          <a:prstGeom prst="rect">
            <a:avLst/>
          </a:prstGeom>
          <a:noFill/>
          <a:ln>
            <a:noFill/>
          </a:ln>
        </p:spPr>
        <p:txBody>
          <a:bodyPr lIns="96317" tIns="48145" rIns="96317" bIns="48145" anchor="t" anchorCtr="0">
            <a:spAutoFit/>
          </a:bodyPr>
          <a:lstStyle/>
          <a:p>
            <a:endParaRPr sz="1900"/>
          </a:p>
        </p:txBody>
      </p:sp>
      <p:sp>
        <p:nvSpPr>
          <p:cNvPr id="1074" name="Shape 1074"/>
          <p:cNvSpPr txBox="1"/>
          <p:nvPr/>
        </p:nvSpPr>
        <p:spPr>
          <a:xfrm>
            <a:off x="3888210" y="9605122"/>
            <a:ext cx="2974551" cy="389628"/>
          </a:xfrm>
          <a:prstGeom prst="rect">
            <a:avLst/>
          </a:prstGeom>
          <a:noFill/>
          <a:ln>
            <a:noFill/>
          </a:ln>
        </p:spPr>
        <p:txBody>
          <a:bodyPr lIns="96317" tIns="48145" rIns="96317" bIns="48145" anchor="b" anchorCtr="0">
            <a:spAutoFit/>
          </a:bodyPr>
          <a:lstStyle/>
          <a:p>
            <a:pPr algn="r">
              <a:buSzPct val="25000"/>
            </a:pPr>
            <a:r>
              <a:rPr lang="en" sz="1900"/>
              <a:t>*</a:t>
            </a:r>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303" name="Shape 303"/>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Shape 1103"/>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104" name="Shape 1104"/>
          <p:cNvSpPr txBox="1">
            <a:spLocks noGrp="1"/>
          </p:cNvSpPr>
          <p:nvPr>
            <p:ph type="body" idx="1"/>
          </p:nvPr>
        </p:nvSpPr>
        <p:spPr>
          <a:xfrm>
            <a:off x="686437" y="4748332"/>
            <a:ext cx="5491479" cy="389628"/>
          </a:xfrm>
          <a:prstGeom prst="rect">
            <a:avLst/>
          </a:prstGeom>
          <a:noFill/>
          <a:ln>
            <a:noFill/>
          </a:ln>
        </p:spPr>
        <p:txBody>
          <a:bodyPr lIns="96317" tIns="48145" rIns="96317" bIns="48145" anchor="t" anchorCtr="0">
            <a:spAutoFit/>
          </a:bodyPr>
          <a:lstStyle/>
          <a:p>
            <a:endParaRPr sz="1900"/>
          </a:p>
        </p:txBody>
      </p:sp>
      <p:sp>
        <p:nvSpPr>
          <p:cNvPr id="1105" name="Shape 1105"/>
          <p:cNvSpPr txBox="1"/>
          <p:nvPr/>
        </p:nvSpPr>
        <p:spPr>
          <a:xfrm>
            <a:off x="3888210" y="9605122"/>
            <a:ext cx="2974551" cy="389628"/>
          </a:xfrm>
          <a:prstGeom prst="rect">
            <a:avLst/>
          </a:prstGeom>
          <a:noFill/>
          <a:ln>
            <a:noFill/>
          </a:ln>
        </p:spPr>
        <p:txBody>
          <a:bodyPr lIns="96317" tIns="48145" rIns="96317" bIns="48145" anchor="b" anchorCtr="0">
            <a:spAutoFit/>
          </a:bodyPr>
          <a:lstStyle/>
          <a:p>
            <a:pPr algn="r">
              <a:buSzPct val="25000"/>
            </a:pPr>
            <a:r>
              <a:rPr lang="en" sz="1900"/>
              <a:t>*</a:t>
            </a:r>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Shape 1109"/>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110" name="Shape 1110"/>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Shape 1114"/>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115" name="Shape 111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Shape 1119"/>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120" name="Shape 1120"/>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Shape 1124"/>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125" name="Shape 112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Shape 1129"/>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130" name="Shape 1130"/>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Shape 1134"/>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35" name="Shape 1135"/>
          <p:cNvSpPr txBox="1">
            <a:spLocks noGrp="1"/>
          </p:cNvSpPr>
          <p:nvPr>
            <p:ph type="body" idx="1"/>
          </p:nvPr>
        </p:nvSpPr>
        <p:spPr>
          <a:xfrm>
            <a:off x="686437" y="6807943"/>
            <a:ext cx="5491479" cy="379197"/>
          </a:xfrm>
          <a:prstGeom prst="rect">
            <a:avLst/>
          </a:prstGeom>
        </p:spPr>
        <p:txBody>
          <a:bodyPr lIns="96317" tIns="96317" rIns="96317" bIns="96317" anchor="ctr" anchorCtr="0">
            <a:spAutoFit/>
          </a:bodyPr>
          <a:lstStyle/>
          <a:p>
            <a:endParaRPr/>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Shape 1124"/>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125" name="Shape 112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Shape 1159"/>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160" name="Shape 1160"/>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Shape 1139"/>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140" name="Shape 1140"/>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309" name="Shape 309"/>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Shape 1154"/>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155" name="Shape 115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Shape 1171"/>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172" name="Shape 117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Shape 1177"/>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178" name="Shape 1178"/>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Shape 118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83" name="Shape 1183"/>
          <p:cNvSpPr txBox="1">
            <a:spLocks noGrp="1"/>
          </p:cNvSpPr>
          <p:nvPr>
            <p:ph type="body" idx="1"/>
          </p:nvPr>
        </p:nvSpPr>
        <p:spPr>
          <a:xfrm>
            <a:off x="686437" y="6807943"/>
            <a:ext cx="5491479" cy="379197"/>
          </a:xfrm>
          <a:prstGeom prst="rect">
            <a:avLst/>
          </a:prstGeom>
        </p:spPr>
        <p:txBody>
          <a:bodyPr lIns="96317" tIns="96317" rIns="96317" bIns="96317" anchor="ctr" anchorCtr="0">
            <a:spAutoFit/>
          </a:bodyPr>
          <a:lstStyle/>
          <a:p>
            <a:endParaRPr/>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Shape 1188"/>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189" name="Shape 1189"/>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Shape 1198"/>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199" name="Shape 1199"/>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Shape 1204"/>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205" name="Shape 120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Shape 1210"/>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211" name="Shape 1211"/>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Shape 1215"/>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216" name="Shape 1216"/>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Shape 1221"/>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222" name="Shape 122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315" name="Shape 31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Shape 1233"/>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234" name="Shape 1234"/>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Shape 1239"/>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240" name="Shape 1240"/>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Shape 1245"/>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246" name="Shape 1246"/>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Shape 1258"/>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259" name="Shape 1259"/>
          <p:cNvSpPr txBox="1">
            <a:spLocks noGrp="1"/>
          </p:cNvSpPr>
          <p:nvPr>
            <p:ph type="body" idx="1"/>
          </p:nvPr>
        </p:nvSpPr>
        <p:spPr>
          <a:xfrm>
            <a:off x="686437" y="4748332"/>
            <a:ext cx="5491479" cy="389628"/>
          </a:xfrm>
          <a:prstGeom prst="rect">
            <a:avLst/>
          </a:prstGeom>
          <a:noFill/>
          <a:ln>
            <a:noFill/>
          </a:ln>
        </p:spPr>
        <p:txBody>
          <a:bodyPr lIns="96317" tIns="48145" rIns="96317" bIns="48145" anchor="t" anchorCtr="0">
            <a:spAutoFit/>
          </a:bodyPr>
          <a:lstStyle/>
          <a:p>
            <a:endParaRPr sz="1900"/>
          </a:p>
        </p:txBody>
      </p:sp>
      <p:sp>
        <p:nvSpPr>
          <p:cNvPr id="1260" name="Shape 1260"/>
          <p:cNvSpPr txBox="1"/>
          <p:nvPr/>
        </p:nvSpPr>
        <p:spPr>
          <a:xfrm>
            <a:off x="3888210" y="9605122"/>
            <a:ext cx="2974551" cy="389628"/>
          </a:xfrm>
          <a:prstGeom prst="rect">
            <a:avLst/>
          </a:prstGeom>
          <a:noFill/>
          <a:ln>
            <a:noFill/>
          </a:ln>
        </p:spPr>
        <p:txBody>
          <a:bodyPr lIns="96317" tIns="48145" rIns="96317" bIns="48145" anchor="b" anchorCtr="0">
            <a:spAutoFit/>
          </a:bodyPr>
          <a:lstStyle/>
          <a:p>
            <a:pPr algn="r">
              <a:buSzPct val="25000"/>
            </a:pPr>
            <a:r>
              <a:rPr lang="en" sz="1900"/>
              <a:t>*</a:t>
            </a:r>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Shape 1264"/>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265" name="Shape 126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Shape 127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273" name="Shape 1273"/>
          <p:cNvSpPr txBox="1">
            <a:spLocks noGrp="1"/>
          </p:cNvSpPr>
          <p:nvPr>
            <p:ph type="body" idx="1"/>
          </p:nvPr>
        </p:nvSpPr>
        <p:spPr>
          <a:xfrm>
            <a:off x="686437" y="4748332"/>
            <a:ext cx="5491479" cy="389628"/>
          </a:xfrm>
          <a:prstGeom prst="rect">
            <a:avLst/>
          </a:prstGeom>
          <a:noFill/>
          <a:ln>
            <a:noFill/>
          </a:ln>
        </p:spPr>
        <p:txBody>
          <a:bodyPr lIns="96317" tIns="48145" rIns="96317" bIns="48145" anchor="t" anchorCtr="0">
            <a:spAutoFit/>
          </a:bodyPr>
          <a:lstStyle/>
          <a:p>
            <a:endParaRPr sz="1900"/>
          </a:p>
        </p:txBody>
      </p:sp>
      <p:sp>
        <p:nvSpPr>
          <p:cNvPr id="1274" name="Shape 1274"/>
          <p:cNvSpPr txBox="1"/>
          <p:nvPr/>
        </p:nvSpPr>
        <p:spPr>
          <a:xfrm>
            <a:off x="3888210" y="9605122"/>
            <a:ext cx="2974551" cy="389628"/>
          </a:xfrm>
          <a:prstGeom prst="rect">
            <a:avLst/>
          </a:prstGeom>
          <a:noFill/>
          <a:ln>
            <a:noFill/>
          </a:ln>
        </p:spPr>
        <p:txBody>
          <a:bodyPr lIns="96317" tIns="48145" rIns="96317" bIns="48145" anchor="b" anchorCtr="0">
            <a:spAutoFit/>
          </a:bodyPr>
          <a:lstStyle/>
          <a:p>
            <a:pPr algn="r">
              <a:buSzPct val="25000"/>
            </a:pPr>
            <a:r>
              <a:rPr lang="en" sz="1900"/>
              <a:t>*</a:t>
            </a:r>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Shape 1278"/>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279" name="Shape 1279"/>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Shape 1283"/>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284" name="Shape 1284"/>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Shape 1288"/>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289" name="Shape 1289"/>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Shape 1294"/>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295" name="Shape 129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321" name="Shape 321"/>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Shape 1307"/>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308" name="Shape 1308"/>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Shape 1314"/>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315" name="Shape 131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Shape 1321"/>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322" name="Shape 132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Shape 1328"/>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329" name="Shape 1329"/>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Shape 1334"/>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335" name="Shape 133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Shape 1339"/>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1340" name="Shape 1340"/>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Shape 134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346" name="Shape 1346"/>
          <p:cNvSpPr txBox="1">
            <a:spLocks noGrp="1"/>
          </p:cNvSpPr>
          <p:nvPr>
            <p:ph type="body" idx="1"/>
          </p:nvPr>
        </p:nvSpPr>
        <p:spPr>
          <a:xfrm>
            <a:off x="686437" y="4748332"/>
            <a:ext cx="5491479" cy="389628"/>
          </a:xfrm>
          <a:prstGeom prst="rect">
            <a:avLst/>
          </a:prstGeom>
          <a:noFill/>
          <a:ln>
            <a:noFill/>
          </a:ln>
        </p:spPr>
        <p:txBody>
          <a:bodyPr lIns="96317" tIns="48145" rIns="96317" bIns="48145" anchor="t" anchorCtr="0">
            <a:spAutoFit/>
          </a:bodyPr>
          <a:lstStyle/>
          <a:p>
            <a:endParaRPr sz="1900"/>
          </a:p>
        </p:txBody>
      </p:sp>
      <p:sp>
        <p:nvSpPr>
          <p:cNvPr id="1347" name="Shape 1347"/>
          <p:cNvSpPr txBox="1"/>
          <p:nvPr/>
        </p:nvSpPr>
        <p:spPr>
          <a:xfrm>
            <a:off x="3888210" y="9605122"/>
            <a:ext cx="2974551" cy="389628"/>
          </a:xfrm>
          <a:prstGeom prst="rect">
            <a:avLst/>
          </a:prstGeom>
          <a:noFill/>
          <a:ln>
            <a:noFill/>
          </a:ln>
        </p:spPr>
        <p:txBody>
          <a:bodyPr lIns="96317" tIns="48145" rIns="96317" bIns="48145" anchor="b" anchorCtr="0">
            <a:spAutoFit/>
          </a:bodyPr>
          <a:lstStyle/>
          <a:p>
            <a:pPr algn="r">
              <a:buSzPct val="25000"/>
            </a:pPr>
            <a:r>
              <a:rPr lang="en" sz="1900"/>
              <a:t>*</a:t>
            </a:r>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Shape 1352"/>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353" name="Shape 1353"/>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Shape 1364"/>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365" name="Shape 1365"/>
          <p:cNvSpPr txBox="1">
            <a:spLocks noGrp="1"/>
          </p:cNvSpPr>
          <p:nvPr>
            <p:ph type="body" idx="1"/>
          </p:nvPr>
        </p:nvSpPr>
        <p:spPr>
          <a:xfrm>
            <a:off x="686437" y="4748332"/>
            <a:ext cx="5491479" cy="389628"/>
          </a:xfrm>
          <a:prstGeom prst="rect">
            <a:avLst/>
          </a:prstGeom>
          <a:noFill/>
          <a:ln>
            <a:noFill/>
          </a:ln>
        </p:spPr>
        <p:txBody>
          <a:bodyPr lIns="96317" tIns="48145" rIns="96317" bIns="48145" anchor="t" anchorCtr="0">
            <a:spAutoFit/>
          </a:bodyPr>
          <a:lstStyle/>
          <a:p>
            <a:endParaRPr sz="1900"/>
          </a:p>
        </p:txBody>
      </p:sp>
      <p:sp>
        <p:nvSpPr>
          <p:cNvPr id="1366" name="Shape 1366"/>
          <p:cNvSpPr txBox="1"/>
          <p:nvPr/>
        </p:nvSpPr>
        <p:spPr>
          <a:xfrm>
            <a:off x="3888210" y="9605122"/>
            <a:ext cx="2974551" cy="389628"/>
          </a:xfrm>
          <a:prstGeom prst="rect">
            <a:avLst/>
          </a:prstGeom>
          <a:noFill/>
          <a:ln>
            <a:noFill/>
          </a:ln>
        </p:spPr>
        <p:txBody>
          <a:bodyPr lIns="96317" tIns="48145" rIns="96317" bIns="48145" anchor="b" anchorCtr="0">
            <a:spAutoFit/>
          </a:bodyPr>
          <a:lstStyle/>
          <a:p>
            <a:pPr algn="r">
              <a:buSzPct val="25000"/>
            </a:pPr>
            <a:r>
              <a:rPr lang="en" sz="1900"/>
              <a:t>*</a:t>
            </a:r>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Shape 137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373" name="Shape 1373"/>
          <p:cNvSpPr txBox="1">
            <a:spLocks noGrp="1"/>
          </p:cNvSpPr>
          <p:nvPr>
            <p:ph type="body" idx="1"/>
          </p:nvPr>
        </p:nvSpPr>
        <p:spPr>
          <a:xfrm>
            <a:off x="686437" y="4748332"/>
            <a:ext cx="5491479" cy="389628"/>
          </a:xfrm>
          <a:prstGeom prst="rect">
            <a:avLst/>
          </a:prstGeom>
          <a:noFill/>
          <a:ln>
            <a:noFill/>
          </a:ln>
        </p:spPr>
        <p:txBody>
          <a:bodyPr lIns="96317" tIns="48145" rIns="96317" bIns="48145" anchor="t" anchorCtr="0">
            <a:spAutoFit/>
          </a:bodyPr>
          <a:lstStyle/>
          <a:p>
            <a:endParaRPr sz="1900"/>
          </a:p>
        </p:txBody>
      </p:sp>
      <p:sp>
        <p:nvSpPr>
          <p:cNvPr id="1374" name="Shape 1374"/>
          <p:cNvSpPr txBox="1"/>
          <p:nvPr/>
        </p:nvSpPr>
        <p:spPr>
          <a:xfrm>
            <a:off x="3888210" y="9605122"/>
            <a:ext cx="2974551" cy="389628"/>
          </a:xfrm>
          <a:prstGeom prst="rect">
            <a:avLst/>
          </a:prstGeom>
          <a:noFill/>
          <a:ln>
            <a:noFill/>
          </a:ln>
        </p:spPr>
        <p:txBody>
          <a:bodyPr lIns="96317" tIns="48145" rIns="96317" bIns="48145" anchor="b" anchorCtr="0">
            <a:spAutoFit/>
          </a:bodyPr>
          <a:lstStyle/>
          <a:p>
            <a:pPr algn="r">
              <a:buSzPct val="25000"/>
            </a:pPr>
            <a:r>
              <a:rPr lang="en" sz="1900"/>
              <a:t>*</a:t>
            </a:r>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327" name="Shape 327"/>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Shape 1379"/>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380" name="Shape 1380"/>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Shape 1385"/>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386" name="Shape 1386"/>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Shape 1391"/>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392" name="Shape 139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Shape 1396"/>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97" name="Shape 1397"/>
          <p:cNvSpPr txBox="1">
            <a:spLocks noGrp="1"/>
          </p:cNvSpPr>
          <p:nvPr>
            <p:ph type="body" idx="1"/>
          </p:nvPr>
        </p:nvSpPr>
        <p:spPr>
          <a:xfrm>
            <a:off x="686437" y="4748332"/>
            <a:ext cx="5491479" cy="486919"/>
          </a:xfrm>
          <a:prstGeom prst="rect">
            <a:avLst/>
          </a:prstGeom>
          <a:noFill/>
          <a:ln>
            <a:noFill/>
          </a:ln>
        </p:spPr>
        <p:txBody>
          <a:bodyPr lIns="96317" tIns="96317" rIns="96317" bIns="96317" anchor="t"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Shape 1401"/>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02" name="Shape 1402"/>
          <p:cNvSpPr txBox="1">
            <a:spLocks noGrp="1"/>
          </p:cNvSpPr>
          <p:nvPr>
            <p:ph type="body" idx="1"/>
          </p:nvPr>
        </p:nvSpPr>
        <p:spPr>
          <a:xfrm>
            <a:off x="686437" y="4748332"/>
            <a:ext cx="5491479" cy="486919"/>
          </a:xfrm>
          <a:prstGeom prst="rect">
            <a:avLst/>
          </a:prstGeom>
          <a:noFill/>
          <a:ln>
            <a:noFill/>
          </a:ln>
        </p:spPr>
        <p:txBody>
          <a:bodyPr lIns="96317" tIns="96317" rIns="96317" bIns="96317" anchor="t"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5"/>
        <p:cNvGrpSpPr/>
        <p:nvPr/>
      </p:nvGrpSpPr>
      <p:grpSpPr>
        <a:xfrm>
          <a:off x="0" y="0"/>
          <a:ext cx="0" cy="0"/>
          <a:chOff x="0" y="0"/>
          <a:chExt cx="0" cy="0"/>
        </a:xfrm>
      </p:grpSpPr>
      <p:sp>
        <p:nvSpPr>
          <p:cNvPr id="1406" name="Shape 1406"/>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07" name="Shape 1407"/>
          <p:cNvSpPr txBox="1">
            <a:spLocks noGrp="1"/>
          </p:cNvSpPr>
          <p:nvPr>
            <p:ph type="body" idx="1"/>
          </p:nvPr>
        </p:nvSpPr>
        <p:spPr>
          <a:xfrm>
            <a:off x="686437" y="4748332"/>
            <a:ext cx="5491479" cy="486919"/>
          </a:xfrm>
          <a:prstGeom prst="rect">
            <a:avLst/>
          </a:prstGeom>
          <a:noFill/>
          <a:ln>
            <a:noFill/>
          </a:ln>
        </p:spPr>
        <p:txBody>
          <a:bodyPr lIns="96317" tIns="96317" rIns="96317" bIns="96317" anchor="t"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Shape 1411"/>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12" name="Shape 1412"/>
          <p:cNvSpPr txBox="1">
            <a:spLocks noGrp="1"/>
          </p:cNvSpPr>
          <p:nvPr>
            <p:ph type="body" idx="1"/>
          </p:nvPr>
        </p:nvSpPr>
        <p:spPr>
          <a:xfrm>
            <a:off x="686437" y="4748332"/>
            <a:ext cx="5491479" cy="486919"/>
          </a:xfrm>
          <a:prstGeom prst="rect">
            <a:avLst/>
          </a:prstGeom>
          <a:noFill/>
          <a:ln>
            <a:noFill/>
          </a:ln>
        </p:spPr>
        <p:txBody>
          <a:bodyPr lIns="96317" tIns="96317" rIns="96317" bIns="96317" anchor="t"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Shape 1416"/>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417" name="Shape 1417"/>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Shape 1421"/>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1422" name="Shape 1422"/>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Shape 1426"/>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1427" name="Shape 1427"/>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333" name="Shape 333"/>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Shape 1431"/>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32" name="Shape 1432"/>
          <p:cNvSpPr txBox="1">
            <a:spLocks noGrp="1"/>
          </p:cNvSpPr>
          <p:nvPr>
            <p:ph type="body" idx="1"/>
          </p:nvPr>
        </p:nvSpPr>
        <p:spPr>
          <a:xfrm>
            <a:off x="686437" y="4748332"/>
            <a:ext cx="5491479" cy="486919"/>
          </a:xfrm>
          <a:prstGeom prst="rect">
            <a:avLst/>
          </a:prstGeom>
          <a:noFill/>
          <a:ln>
            <a:noFill/>
          </a:ln>
        </p:spPr>
        <p:txBody>
          <a:bodyPr lIns="96317" tIns="96317" rIns="96317" bIns="96317" anchor="t"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Shape 1438"/>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439" name="Shape 1439"/>
          <p:cNvSpPr txBox="1">
            <a:spLocks noGrp="1"/>
          </p:cNvSpPr>
          <p:nvPr>
            <p:ph type="body" idx="1"/>
          </p:nvPr>
        </p:nvSpPr>
        <p:spPr>
          <a:xfrm>
            <a:off x="686437" y="4748332"/>
            <a:ext cx="5491479" cy="389628"/>
          </a:xfrm>
          <a:prstGeom prst="rect">
            <a:avLst/>
          </a:prstGeom>
          <a:noFill/>
          <a:ln>
            <a:noFill/>
          </a:ln>
        </p:spPr>
        <p:txBody>
          <a:bodyPr lIns="96317" tIns="48145" rIns="96317" bIns="48145" anchor="t" anchorCtr="0">
            <a:spAutoFit/>
          </a:bodyPr>
          <a:lstStyle/>
          <a:p>
            <a:endParaRPr sz="1900"/>
          </a:p>
        </p:txBody>
      </p:sp>
      <p:sp>
        <p:nvSpPr>
          <p:cNvPr id="1440" name="Shape 1440"/>
          <p:cNvSpPr txBox="1"/>
          <p:nvPr/>
        </p:nvSpPr>
        <p:spPr>
          <a:xfrm>
            <a:off x="3888210" y="9605122"/>
            <a:ext cx="2974551" cy="389628"/>
          </a:xfrm>
          <a:prstGeom prst="rect">
            <a:avLst/>
          </a:prstGeom>
          <a:noFill/>
          <a:ln>
            <a:noFill/>
          </a:ln>
        </p:spPr>
        <p:txBody>
          <a:bodyPr lIns="96317" tIns="48145" rIns="96317" bIns="48145" anchor="b" anchorCtr="0">
            <a:spAutoFit/>
          </a:bodyPr>
          <a:lstStyle/>
          <a:p>
            <a:pPr algn="r">
              <a:buSzPct val="25000"/>
            </a:pPr>
            <a:r>
              <a:rPr lang="en" sz="1900"/>
              <a:t>*</a:t>
            </a:r>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Shape 1444"/>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1445" name="Shape 144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datuma 3"/>
          <p:cNvSpPr>
            <a:spLocks noGrp="1"/>
          </p:cNvSpPr>
          <p:nvPr>
            <p:ph type="dt" idx="10"/>
          </p:nvPr>
        </p:nvSpPr>
        <p:spPr/>
        <p:txBody>
          <a:bodyPr/>
          <a:lstStyle/>
          <a:p>
            <a:r>
              <a:rPr lang="sr-Latn-RS" smtClean="0"/>
              <a:t>15.9.2014.</a:t>
            </a:r>
            <a:endParaRPr lang="sr-Latn-RS"/>
          </a:p>
        </p:txBody>
      </p:sp>
      <p:sp>
        <p:nvSpPr>
          <p:cNvPr id="5" name="Rezervirano mjesto broja slajda 4"/>
          <p:cNvSpPr>
            <a:spLocks noGrp="1"/>
          </p:cNvSpPr>
          <p:nvPr>
            <p:ph type="sldNum" idx="11"/>
          </p:nvPr>
        </p:nvSpPr>
        <p:spPr/>
        <p:txBody>
          <a:bodyPr/>
          <a:lstStyle/>
          <a:p>
            <a:endParaRPr lang="hr-HR"/>
          </a:p>
        </p:txBody>
      </p:sp>
    </p:spTree>
    <p:extLst>
      <p:ext uri="{BB962C8B-B14F-4D97-AF65-F5344CB8AC3E}">
        <p14:creationId xmlns:p14="http://schemas.microsoft.com/office/powerpoint/2010/main" val="216207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22" name="Shape 22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338" name="Shape 338"/>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343" name="Shape 343"/>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349" name="Shape 349"/>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355" name="Shape 35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361" name="Shape 361"/>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367" name="Shape 367"/>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372" name="Shape 37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378" name="Shape 378"/>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384" name="Shape 384"/>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390" name="Shape 390"/>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28" name="Shape 228"/>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396" name="Shape 396"/>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402" name="Shape 40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407" name="Shape 407"/>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414" name="Shape 414"/>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420" name="Shape 420"/>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431" name="Shape 431"/>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437" name="Shape 437"/>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437" name="Shape 437"/>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443" name="Shape 443"/>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449" name="Shape 449"/>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34" name="Shape 234"/>
          <p:cNvSpPr txBox="1">
            <a:spLocks noGrp="1"/>
          </p:cNvSpPr>
          <p:nvPr>
            <p:ph type="ftr" idx="11"/>
          </p:nvPr>
        </p:nvSpPr>
        <p:spPr>
          <a:xfrm>
            <a:off x="1144059" y="4088446"/>
            <a:ext cx="4576233" cy="409975"/>
          </a:xfrm>
          <a:prstGeom prst="rect">
            <a:avLst/>
          </a:prstGeom>
          <a:noFill/>
          <a:ln w="12700" cap="rnd">
            <a:solidFill>
              <a:srgbClr val="000000"/>
            </a:solidFill>
            <a:prstDash val="solid"/>
            <a:miter/>
            <a:headEnd type="none" w="med" len="med"/>
            <a:tailEnd type="none" w="med" len="med"/>
          </a:ln>
        </p:spPr>
        <p:txBody>
          <a:bodyPr lIns="96317" tIns="96317" rIns="96317" bIns="96317" anchor="b" anchorCtr="0">
            <a:spAutoFit/>
          </a:bodyPr>
          <a:lstStyle/>
          <a:p>
            <a:endParaRPr/>
          </a:p>
        </p:txBody>
      </p:sp>
      <p:sp>
        <p:nvSpPr>
          <p:cNvPr id="235" name="Shape 23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 name="Rezervirano mjesto datuma 1"/>
          <p:cNvSpPr>
            <a:spLocks noGrp="1"/>
          </p:cNvSpPr>
          <p:nvPr>
            <p:ph type="dt" idx="12"/>
          </p:nvPr>
        </p:nvSpPr>
        <p:spPr/>
        <p:txBody>
          <a:bodyPr/>
          <a:lstStyle/>
          <a:p>
            <a:r>
              <a:rPr lang="sr-Latn-RS" smtClean="0"/>
              <a:t>15.9.2014.</a:t>
            </a:r>
            <a:endParaRPr lang="sr-Latn-R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455" name="Shape 45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466" name="Shape 466"/>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71" name="Shape 471"/>
          <p:cNvSpPr txBox="1">
            <a:spLocks noGrp="1"/>
          </p:cNvSpPr>
          <p:nvPr>
            <p:ph type="body" idx="1"/>
          </p:nvPr>
        </p:nvSpPr>
        <p:spPr>
          <a:xfrm>
            <a:off x="686437" y="4748332"/>
            <a:ext cx="5491479" cy="486919"/>
          </a:xfrm>
          <a:prstGeom prst="rect">
            <a:avLst/>
          </a:prstGeom>
          <a:noFill/>
          <a:ln>
            <a:noFill/>
          </a:ln>
        </p:spPr>
        <p:txBody>
          <a:bodyPr lIns="96317" tIns="96317" rIns="96317" bIns="96317" anchor="t"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476" name="Shape 476"/>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482" name="Shape 48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488" name="Shape 488"/>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494" name="Shape 494"/>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500" name="Shape 500"/>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506" name="Shape 506"/>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1" name="Shape 511"/>
          <p:cNvSpPr txBox="1">
            <a:spLocks noGrp="1"/>
          </p:cNvSpPr>
          <p:nvPr>
            <p:ph type="body" idx="1"/>
          </p:nvPr>
        </p:nvSpPr>
        <p:spPr>
          <a:xfrm>
            <a:off x="686437" y="6807943"/>
            <a:ext cx="5491479" cy="379197"/>
          </a:xfrm>
          <a:prstGeom prst="rect">
            <a:avLst/>
          </a:prstGeom>
        </p:spPr>
        <p:txBody>
          <a:bodyPr lIns="96317" tIns="96317" rIns="96317" bIns="96317" anchor="ctr" anchorCtr="0">
            <a:spAutoFit/>
          </a:bodyPr>
          <a:lstStyle/>
          <a:p>
            <a:endParaRPr/>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41" name="Shape 241"/>
          <p:cNvSpPr txBox="1">
            <a:spLocks noGrp="1"/>
          </p:cNvSpPr>
          <p:nvPr>
            <p:ph type="ftr" idx="11"/>
          </p:nvPr>
        </p:nvSpPr>
        <p:spPr>
          <a:xfrm>
            <a:off x="1144059" y="4088446"/>
            <a:ext cx="4576233" cy="409975"/>
          </a:xfrm>
          <a:prstGeom prst="rect">
            <a:avLst/>
          </a:prstGeom>
          <a:noFill/>
          <a:ln w="12700" cap="rnd">
            <a:solidFill>
              <a:srgbClr val="000000"/>
            </a:solidFill>
            <a:prstDash val="solid"/>
            <a:miter/>
            <a:headEnd type="none" w="med" len="med"/>
            <a:tailEnd type="none" w="med" len="med"/>
          </a:ln>
        </p:spPr>
        <p:txBody>
          <a:bodyPr lIns="96317" tIns="96317" rIns="96317" bIns="96317" anchor="b" anchorCtr="0">
            <a:spAutoFit/>
          </a:bodyPr>
          <a:lstStyle/>
          <a:p>
            <a:endParaRPr/>
          </a:p>
        </p:txBody>
      </p:sp>
      <p:sp>
        <p:nvSpPr>
          <p:cNvPr id="242" name="Shape 24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 name="Rezervirano mjesto datuma 1"/>
          <p:cNvSpPr>
            <a:spLocks noGrp="1"/>
          </p:cNvSpPr>
          <p:nvPr>
            <p:ph type="dt" idx="12"/>
          </p:nvPr>
        </p:nvSpPr>
        <p:spPr/>
        <p:txBody>
          <a:bodyPr/>
          <a:lstStyle/>
          <a:p>
            <a:r>
              <a:rPr lang="sr-Latn-RS" smtClean="0"/>
              <a:t>15.9.2014.</a:t>
            </a:r>
            <a:endParaRPr lang="sr-Latn-R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522" name="Shape 52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528" name="Shape 528"/>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534" name="Shape 534"/>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546" name="Shape 546"/>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552" name="Shape 55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557" name="Shape 557"/>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563" name="Shape 563"/>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587" name="Shape 587"/>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592" name="Shape 59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597" name="Shape 597"/>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48" name="Shape 248"/>
          <p:cNvSpPr txBox="1">
            <a:spLocks noGrp="1"/>
          </p:cNvSpPr>
          <p:nvPr>
            <p:ph type="ftr" idx="11"/>
          </p:nvPr>
        </p:nvSpPr>
        <p:spPr>
          <a:xfrm>
            <a:off x="1144059" y="4088446"/>
            <a:ext cx="4576233" cy="409975"/>
          </a:xfrm>
          <a:prstGeom prst="rect">
            <a:avLst/>
          </a:prstGeom>
          <a:noFill/>
          <a:ln w="12700" cap="rnd">
            <a:solidFill>
              <a:srgbClr val="000000"/>
            </a:solidFill>
            <a:prstDash val="solid"/>
            <a:miter/>
            <a:headEnd type="none" w="med" len="med"/>
            <a:tailEnd type="none" w="med" len="med"/>
          </a:ln>
        </p:spPr>
        <p:txBody>
          <a:bodyPr lIns="96317" tIns="96317" rIns="96317" bIns="96317" anchor="b" anchorCtr="0">
            <a:spAutoFit/>
          </a:bodyPr>
          <a:lstStyle/>
          <a:p>
            <a:endParaRPr/>
          </a:p>
        </p:txBody>
      </p:sp>
      <p:sp>
        <p:nvSpPr>
          <p:cNvPr id="249" name="Shape 249"/>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 name="Rezervirano mjesto datuma 1"/>
          <p:cNvSpPr>
            <a:spLocks noGrp="1"/>
          </p:cNvSpPr>
          <p:nvPr>
            <p:ph type="dt" idx="12"/>
          </p:nvPr>
        </p:nvSpPr>
        <p:spPr/>
        <p:txBody>
          <a:bodyPr/>
          <a:lstStyle/>
          <a:p>
            <a:r>
              <a:rPr lang="sr-Latn-RS" smtClean="0"/>
              <a:t>15.9.2014.</a:t>
            </a:r>
            <a:endParaRPr lang="sr-Latn-R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2" name="Shape 602"/>
          <p:cNvSpPr txBox="1">
            <a:spLocks noGrp="1"/>
          </p:cNvSpPr>
          <p:nvPr>
            <p:ph type="body" idx="1"/>
          </p:nvPr>
        </p:nvSpPr>
        <p:spPr>
          <a:xfrm>
            <a:off x="686437" y="6807943"/>
            <a:ext cx="5491479" cy="379197"/>
          </a:xfrm>
          <a:prstGeom prst="rect">
            <a:avLst/>
          </a:prstGeom>
        </p:spPr>
        <p:txBody>
          <a:bodyPr lIns="96317" tIns="96317" rIns="96317" bIns="96317" anchor="ctr" anchorCtr="0">
            <a:spAutoFit/>
          </a:bodyPr>
          <a:lstStyle/>
          <a:p>
            <a:endParaRPr/>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9" name="Shape 609"/>
          <p:cNvSpPr txBox="1">
            <a:spLocks noGrp="1"/>
          </p:cNvSpPr>
          <p:nvPr>
            <p:ph type="body" idx="1"/>
          </p:nvPr>
        </p:nvSpPr>
        <p:spPr>
          <a:xfrm>
            <a:off x="686437" y="6807943"/>
            <a:ext cx="5491479" cy="379197"/>
          </a:xfrm>
          <a:prstGeom prst="rect">
            <a:avLst/>
          </a:prstGeom>
        </p:spPr>
        <p:txBody>
          <a:bodyPr lIns="96317" tIns="96317" rIns="96317" bIns="96317" anchor="ctr" anchorCtr="0">
            <a:spAutoFit/>
          </a:bodyPr>
          <a:lstStyle/>
          <a:p>
            <a:endParaRPr/>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14" name="Shape 614"/>
          <p:cNvSpPr txBox="1">
            <a:spLocks noGrp="1"/>
          </p:cNvSpPr>
          <p:nvPr>
            <p:ph type="body" idx="1"/>
          </p:nvPr>
        </p:nvSpPr>
        <p:spPr>
          <a:xfrm>
            <a:off x="686437" y="6807943"/>
            <a:ext cx="5491479" cy="379197"/>
          </a:xfrm>
          <a:prstGeom prst="rect">
            <a:avLst/>
          </a:prstGeom>
        </p:spPr>
        <p:txBody>
          <a:bodyPr lIns="96317" tIns="96317" rIns="96317" bIns="96317" anchor="ctr" anchorCtr="0">
            <a:spAutoFit/>
          </a:bodyPr>
          <a:lstStyle/>
          <a:p>
            <a:endParaRPr/>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Shape 619"/>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620" name="Shape 620"/>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626" name="Shape 626"/>
          <p:cNvSpPr txBox="1">
            <a:spLocks noGrp="1"/>
          </p:cNvSpPr>
          <p:nvPr>
            <p:ph type="body" idx="1"/>
          </p:nvPr>
        </p:nvSpPr>
        <p:spPr>
          <a:xfrm>
            <a:off x="686437" y="4748332"/>
            <a:ext cx="5491479" cy="389628"/>
          </a:xfrm>
          <a:prstGeom prst="rect">
            <a:avLst/>
          </a:prstGeom>
          <a:noFill/>
          <a:ln>
            <a:noFill/>
          </a:ln>
        </p:spPr>
        <p:txBody>
          <a:bodyPr lIns="96317" tIns="48145" rIns="96317" bIns="48145" anchor="t" anchorCtr="0">
            <a:spAutoFit/>
          </a:bodyPr>
          <a:lstStyle/>
          <a:p>
            <a:endParaRPr sz="1900"/>
          </a:p>
        </p:txBody>
      </p:sp>
      <p:sp>
        <p:nvSpPr>
          <p:cNvPr id="627" name="Shape 627"/>
          <p:cNvSpPr txBox="1"/>
          <p:nvPr/>
        </p:nvSpPr>
        <p:spPr>
          <a:xfrm>
            <a:off x="3888210" y="9605122"/>
            <a:ext cx="2974551" cy="389628"/>
          </a:xfrm>
          <a:prstGeom prst="rect">
            <a:avLst/>
          </a:prstGeom>
          <a:noFill/>
          <a:ln>
            <a:noFill/>
          </a:ln>
        </p:spPr>
        <p:txBody>
          <a:bodyPr lIns="96317" tIns="48145" rIns="96317" bIns="48145" anchor="b" anchorCtr="0">
            <a:spAutoFit/>
          </a:bodyPr>
          <a:lstStyle/>
          <a:p>
            <a:pPr algn="r">
              <a:buSzPct val="25000"/>
            </a:pPr>
            <a:r>
              <a:rPr lang="en" sz="1900"/>
              <a:t>*</a:t>
            </a:r>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633" name="Shape 633"/>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Shape 641"/>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642" name="Shape 64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647" name="Shape 647"/>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652" name="Shape 65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658" name="Shape 658"/>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55" name="Shape 25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664" name="Shape 664"/>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670" name="Shape 670"/>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676" name="Shape 676"/>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681" name="Shape 681"/>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687" name="Shape 687"/>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693" name="Shape 693"/>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702" name="Shape 70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708" name="Shape 708"/>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714" name="Shape 714"/>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720" name="Shape 720"/>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61" name="Shape 261"/>
          <p:cNvSpPr txBox="1">
            <a:spLocks noGrp="1"/>
          </p:cNvSpPr>
          <p:nvPr>
            <p:ph type="ftr" idx="11"/>
          </p:nvPr>
        </p:nvSpPr>
        <p:spPr>
          <a:xfrm>
            <a:off x="1144059" y="4088446"/>
            <a:ext cx="4576233" cy="409975"/>
          </a:xfrm>
          <a:prstGeom prst="rect">
            <a:avLst/>
          </a:prstGeom>
          <a:noFill/>
          <a:ln w="12700" cap="rnd">
            <a:solidFill>
              <a:srgbClr val="000000"/>
            </a:solidFill>
            <a:prstDash val="solid"/>
            <a:miter/>
            <a:headEnd type="none" w="med" len="med"/>
            <a:tailEnd type="none" w="med" len="med"/>
          </a:ln>
        </p:spPr>
        <p:txBody>
          <a:bodyPr lIns="96317" tIns="96317" rIns="96317" bIns="96317" anchor="b" anchorCtr="0">
            <a:spAutoFit/>
          </a:bodyPr>
          <a:lstStyle/>
          <a:p>
            <a:endParaRPr/>
          </a:p>
        </p:txBody>
      </p:sp>
      <p:sp>
        <p:nvSpPr>
          <p:cNvPr id="262" name="Shape 26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 name="Rezervirano mjesto datuma 1"/>
          <p:cNvSpPr>
            <a:spLocks noGrp="1"/>
          </p:cNvSpPr>
          <p:nvPr>
            <p:ph type="dt" idx="12"/>
          </p:nvPr>
        </p:nvSpPr>
        <p:spPr/>
        <p:txBody>
          <a:bodyPr/>
          <a:lstStyle/>
          <a:p>
            <a:r>
              <a:rPr lang="sr-Latn-RS" smtClean="0"/>
              <a:t>15.9.2014.</a:t>
            </a:r>
            <a:endParaRPr lang="sr-Latn-R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725" name="Shape 725"/>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Shape 729"/>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30" name="Shape 730"/>
          <p:cNvSpPr txBox="1">
            <a:spLocks noGrp="1"/>
          </p:cNvSpPr>
          <p:nvPr>
            <p:ph type="body" idx="1"/>
          </p:nvPr>
        </p:nvSpPr>
        <p:spPr>
          <a:xfrm>
            <a:off x="686437" y="4748332"/>
            <a:ext cx="5491479" cy="486919"/>
          </a:xfrm>
          <a:prstGeom prst="rect">
            <a:avLst/>
          </a:prstGeom>
          <a:noFill/>
          <a:ln>
            <a:noFill/>
          </a:ln>
        </p:spPr>
        <p:txBody>
          <a:bodyPr lIns="96317" tIns="96317" rIns="96317" bIns="96317" anchor="t"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Shape 735"/>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736" name="Shape 736"/>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Shape 741"/>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742" name="Shape 74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Shape 746"/>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747" name="Shape 747"/>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Shape 752"/>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753" name="Shape 753"/>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Shape 757"/>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758" name="Shape 758"/>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Shape 762"/>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763" name="Shape 763"/>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769" name="Shape 769"/>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Shape 773"/>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4" name="Shape 774"/>
          <p:cNvSpPr txBox="1">
            <a:spLocks noGrp="1"/>
          </p:cNvSpPr>
          <p:nvPr>
            <p:ph type="body" idx="1"/>
          </p:nvPr>
        </p:nvSpPr>
        <p:spPr>
          <a:xfrm>
            <a:off x="686437" y="6807943"/>
            <a:ext cx="5491479" cy="379197"/>
          </a:xfrm>
          <a:prstGeom prst="rect">
            <a:avLst/>
          </a:prstGeom>
        </p:spPr>
        <p:txBody>
          <a:bodyPr lIns="96317" tIns="96317" rIns="96317" bIns="96317" anchor="ctr" anchorCtr="0">
            <a:spAutoFit/>
          </a:bodyPr>
          <a:lstStyle/>
          <a:p>
            <a:endParaRPr/>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68" name="Shape 268"/>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Shape 779"/>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780" name="Shape 780"/>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Shape 785"/>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786" name="Shape 786"/>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Shape 791"/>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792" name="Shape 792"/>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798" name="Shape 798"/>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804" name="Shape 804"/>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Shape 809"/>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810" name="Shape 810"/>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Shape 814"/>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815" name="Shape 815"/>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Shape 820"/>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821" name="Shape 821"/>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830" name="Shape 830"/>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Shape 835"/>
          <p:cNvSpPr txBox="1">
            <a:spLocks noGrp="1"/>
          </p:cNvSpPr>
          <p:nvPr>
            <p:ph type="body" idx="1"/>
          </p:nvPr>
        </p:nvSpPr>
        <p:spPr>
          <a:xfrm>
            <a:off x="686437" y="6754082"/>
            <a:ext cx="5491479" cy="486919"/>
          </a:xfrm>
          <a:prstGeom prst="rect">
            <a:avLst/>
          </a:prstGeom>
          <a:noFill/>
          <a:ln>
            <a:noFill/>
          </a:ln>
        </p:spPr>
        <p:txBody>
          <a:bodyPr lIns="96317" tIns="96317" rIns="96317" bIns="96317" anchor="ctr" anchorCtr="0">
            <a:spAutoFit/>
          </a:bodyPr>
          <a:lstStyle/>
          <a:p>
            <a:endParaRPr sz="1900"/>
          </a:p>
        </p:txBody>
      </p:sp>
      <p:sp>
        <p:nvSpPr>
          <p:cNvPr id="836" name="Shape 836"/>
          <p:cNvSpPr>
            <a:spLocks noGrp="1" noRot="1" noChangeAspect="1"/>
          </p:cNvSpPr>
          <p:nvPr>
            <p:ph type="sldImg" idx="2"/>
          </p:nvPr>
        </p:nvSpPr>
        <p:spPr>
          <a:xfrm>
            <a:off x="931863" y="749300"/>
            <a:ext cx="5000625" cy="374967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 name="Rezervirano mjesto datuma 1"/>
          <p:cNvSpPr>
            <a:spLocks noGrp="1"/>
          </p:cNvSpPr>
          <p:nvPr>
            <p:ph type="dt" idx="10"/>
          </p:nvPr>
        </p:nvSpPr>
        <p:spPr/>
        <p:txBody>
          <a:bodyPr/>
          <a:lstStyle/>
          <a:p>
            <a:r>
              <a:rPr lang="sr-Latn-RS" smtClean="0"/>
              <a:t>15.9.2014.</a:t>
            </a:r>
            <a:endParaRPr lang="sr-Latn-R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Naslovni slajd">
    <p:spTree>
      <p:nvGrpSpPr>
        <p:cNvPr id="1" name="Shape 128"/>
        <p:cNvGrpSpPr/>
        <p:nvPr/>
      </p:nvGrpSpPr>
      <p:grpSpPr>
        <a:xfrm>
          <a:off x="0" y="0"/>
          <a:ext cx="0" cy="0"/>
          <a:chOff x="0" y="0"/>
          <a:chExt cx="0" cy="0"/>
        </a:xfrm>
      </p:grpSpPr>
      <p:sp>
        <p:nvSpPr>
          <p:cNvPr id="129" name="Shape 129"/>
          <p:cNvSpPr txBox="1">
            <a:spLocks noGrp="1"/>
          </p:cNvSpPr>
          <p:nvPr>
            <p:ph type="ctrTitle"/>
          </p:nvPr>
        </p:nvSpPr>
        <p:spPr>
          <a:xfrm>
            <a:off x="1009441" y="3307355"/>
            <a:ext cx="7117180" cy="1470024"/>
          </a:xfrm>
          <a:prstGeom prst="rect">
            <a:avLst/>
          </a:prstGeom>
          <a:noFill/>
          <a:ln>
            <a:noFill/>
          </a:ln>
        </p:spPr>
        <p:txBody>
          <a:bodyPr lIns="91425" tIns="91425" rIns="91425" bIns="91425" anchor="b" anchorCtr="0"/>
          <a:lstStyle>
            <a:lvl1pPr marL="0" marR="0" indent="0" algn="l" rtl="0">
              <a:spcBef>
                <a:spcPts val="0"/>
              </a:spcBef>
              <a:buClr>
                <a:srgbClr val="3F3F3F"/>
              </a:buClr>
              <a:buFont typeface="Verdan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30" name="Shape 130"/>
          <p:cNvSpPr txBox="1">
            <a:spLocks noGrp="1"/>
          </p:cNvSpPr>
          <p:nvPr>
            <p:ph type="subTitle" idx="1"/>
          </p:nvPr>
        </p:nvSpPr>
        <p:spPr>
          <a:xfrm>
            <a:off x="1009441" y="4777380"/>
            <a:ext cx="7117180" cy="861420"/>
          </a:xfrm>
          <a:prstGeom prst="rect">
            <a:avLst/>
          </a:prstGeom>
          <a:noFill/>
          <a:ln>
            <a:noFill/>
          </a:ln>
        </p:spPr>
        <p:txBody>
          <a:bodyPr lIns="91425" tIns="91425" rIns="91425" bIns="91425" anchor="t" anchorCtr="0"/>
          <a:lstStyle>
            <a:lvl1pPr marL="0" marR="0" indent="0" algn="l" rtl="0">
              <a:spcBef>
                <a:spcPts val="400"/>
              </a:spcBef>
              <a:spcAft>
                <a:spcPts val="600"/>
              </a:spcAft>
              <a:buClr>
                <a:srgbClr val="3F3F3F"/>
              </a:buClr>
              <a:buFont typeface="Verdana"/>
              <a:buNone/>
              <a:defRPr/>
            </a:lvl1pPr>
            <a:lvl2pPr marL="457200" marR="0" indent="0" algn="ctr" rtl="0">
              <a:spcBef>
                <a:spcPts val="320"/>
              </a:spcBef>
              <a:spcAft>
                <a:spcPts val="600"/>
              </a:spcAft>
              <a:buClr>
                <a:srgbClr val="3F3F3F"/>
              </a:buClr>
              <a:buFont typeface="Verdana"/>
              <a:buNone/>
              <a:defRPr/>
            </a:lvl2pPr>
            <a:lvl3pPr marL="914400" marR="0" indent="0" algn="ctr" rtl="0">
              <a:spcBef>
                <a:spcPts val="280"/>
              </a:spcBef>
              <a:spcAft>
                <a:spcPts val="600"/>
              </a:spcAft>
              <a:buClr>
                <a:srgbClr val="3F3F3F"/>
              </a:buClr>
              <a:buFont typeface="Verdana"/>
              <a:buNone/>
              <a:defRPr/>
            </a:lvl3pPr>
            <a:lvl4pPr marL="1371600" marR="0" indent="0" algn="ctr" rtl="0">
              <a:spcBef>
                <a:spcPts val="240"/>
              </a:spcBef>
              <a:spcAft>
                <a:spcPts val="600"/>
              </a:spcAft>
              <a:buClr>
                <a:srgbClr val="3F3F3F"/>
              </a:buClr>
              <a:buFont typeface="Verdana"/>
              <a:buNone/>
              <a:defRPr/>
            </a:lvl4pPr>
            <a:lvl5pPr marL="1828800" marR="0" indent="0" algn="ctr" rtl="0">
              <a:spcBef>
                <a:spcPts val="240"/>
              </a:spcBef>
              <a:spcAft>
                <a:spcPts val="600"/>
              </a:spcAft>
              <a:buClr>
                <a:srgbClr val="3F3F3F"/>
              </a:buClr>
              <a:buFont typeface="Verdana"/>
              <a:buNone/>
              <a:defRPr/>
            </a:lvl5pPr>
            <a:lvl6pPr marL="2286000" marR="0" indent="0" algn="ctr" rtl="0">
              <a:spcBef>
                <a:spcPts val="400"/>
              </a:spcBef>
              <a:buClr>
                <a:srgbClr val="888888"/>
              </a:buClr>
              <a:buFont typeface="Verdana"/>
              <a:buNone/>
              <a:defRPr/>
            </a:lvl6pPr>
            <a:lvl7pPr marL="2743200" marR="0" indent="0" algn="ctr" rtl="0">
              <a:spcBef>
                <a:spcPts val="400"/>
              </a:spcBef>
              <a:buClr>
                <a:srgbClr val="888888"/>
              </a:buClr>
              <a:buFont typeface="Verdana"/>
              <a:buNone/>
              <a:defRPr/>
            </a:lvl7pPr>
            <a:lvl8pPr marL="3200400" marR="0" indent="0" algn="ctr" rtl="0">
              <a:spcBef>
                <a:spcPts val="400"/>
              </a:spcBef>
              <a:buClr>
                <a:srgbClr val="888888"/>
              </a:buClr>
              <a:buFont typeface="Verdana"/>
              <a:buNone/>
              <a:defRPr/>
            </a:lvl8pPr>
            <a:lvl9pPr marL="3657600" marR="0" indent="0" algn="ctr" rtl="0">
              <a:spcBef>
                <a:spcPts val="400"/>
              </a:spcBef>
              <a:buClr>
                <a:srgbClr val="888888"/>
              </a:buClr>
              <a:buFont typeface="Verdana"/>
              <a:buNone/>
              <a:defRPr/>
            </a:lvl9pPr>
          </a:lstStyle>
          <a:p>
            <a:endParaRPr/>
          </a:p>
        </p:txBody>
      </p:sp>
      <p:sp>
        <p:nvSpPr>
          <p:cNvPr id="131" name="Shape 131"/>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2" name="Shape 132"/>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3" name="Shape 133"/>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Naslov i okomiti tekst">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009441" y="675724"/>
            <a:ext cx="7125113" cy="924475"/>
          </a:xfrm>
          <a:prstGeom prst="rect">
            <a:avLst/>
          </a:prstGeom>
          <a:noFill/>
          <a:ln>
            <a:noFill/>
          </a:ln>
        </p:spPr>
        <p:txBody>
          <a:bodyPr lIns="91425" tIns="91425" rIns="91425" bIns="91425" anchor="ctr" anchorCtr="0"/>
          <a:lstStyle>
            <a:lvl1pPr algn="l" rtl="0">
              <a:spcBef>
                <a:spcPts val="0"/>
              </a:spcBef>
              <a:buClr>
                <a:srgbClr val="3F3F3F"/>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6" name="Shape 196"/>
          <p:cNvSpPr txBox="1">
            <a:spLocks noGrp="1"/>
          </p:cNvSpPr>
          <p:nvPr>
            <p:ph type="body" idx="1"/>
          </p:nvPr>
        </p:nvSpPr>
        <p:spPr>
          <a:xfrm rot="5400000">
            <a:off x="2545264" y="271539"/>
            <a:ext cx="4051437" cy="7123080"/>
          </a:xfrm>
          <a:prstGeom prst="rect">
            <a:avLst/>
          </a:prstGeom>
          <a:noFill/>
          <a:ln>
            <a:noFill/>
          </a:ln>
        </p:spPr>
        <p:txBody>
          <a:bodyPr lIns="91425" tIns="91425" rIns="91425" bIns="91425" anchor="ctr" anchorCtr="0"/>
          <a:lstStyle>
            <a:lvl1pPr marL="342900" indent="-228600" algn="l" rtl="0">
              <a:spcBef>
                <a:spcPts val="360"/>
              </a:spcBef>
              <a:spcAft>
                <a:spcPts val="600"/>
              </a:spcAft>
              <a:buClr>
                <a:srgbClr val="3F3F3F"/>
              </a:buClr>
              <a:buFont typeface="Verdana"/>
              <a:buChar char="○"/>
              <a:defRPr/>
            </a:lvl1pPr>
            <a:lvl2pPr marL="742950" indent="-184150" algn="l" rtl="0">
              <a:spcBef>
                <a:spcPts val="320"/>
              </a:spcBef>
              <a:spcAft>
                <a:spcPts val="600"/>
              </a:spcAft>
              <a:buClr>
                <a:srgbClr val="3F3F3F"/>
              </a:buClr>
              <a:buFont typeface="Verdana"/>
              <a:buChar char="○"/>
              <a:defRPr/>
            </a:lvl2pPr>
            <a:lvl3pPr marL="1143000" indent="-139700" algn="l" rtl="0">
              <a:spcBef>
                <a:spcPts val="280"/>
              </a:spcBef>
              <a:spcAft>
                <a:spcPts val="600"/>
              </a:spcAft>
              <a:buClr>
                <a:srgbClr val="3F3F3F"/>
              </a:buClr>
              <a:buFont typeface="Verdana"/>
              <a:buChar char="○"/>
              <a:defRPr/>
            </a:lvl3pPr>
            <a:lvl4pPr marL="1600200" indent="-152400" algn="l" rtl="0">
              <a:spcBef>
                <a:spcPts val="240"/>
              </a:spcBef>
              <a:spcAft>
                <a:spcPts val="600"/>
              </a:spcAft>
              <a:buClr>
                <a:srgbClr val="3F3F3F"/>
              </a:buClr>
              <a:buFont typeface="Verdana"/>
              <a:buChar char="○"/>
              <a:defRPr/>
            </a:lvl4pPr>
            <a:lvl5pPr marL="2057400" indent="-152400" algn="l" rtl="0">
              <a:spcBef>
                <a:spcPts val="240"/>
              </a:spcBef>
              <a:spcAft>
                <a:spcPts val="600"/>
              </a:spcAft>
              <a:buClr>
                <a:srgbClr val="3F3F3F"/>
              </a:buClr>
              <a:buFont typeface="Verdana"/>
              <a:buChar char="○"/>
              <a:defRPr/>
            </a:lvl5pPr>
            <a:lvl6pPr marL="2514600" indent="-101600" algn="l" rtl="0">
              <a:spcBef>
                <a:spcPts val="400"/>
              </a:spcBef>
              <a:buClr>
                <a:schemeClr val="dk1"/>
              </a:buClr>
              <a:buFont typeface="Verdana"/>
              <a:buChar char="•"/>
              <a:defRPr/>
            </a:lvl6pPr>
            <a:lvl7pPr marL="2971800" indent="-101600" algn="l" rtl="0">
              <a:spcBef>
                <a:spcPts val="400"/>
              </a:spcBef>
              <a:buClr>
                <a:schemeClr val="dk1"/>
              </a:buClr>
              <a:buFont typeface="Verdana"/>
              <a:buChar char="•"/>
              <a:defRPr/>
            </a:lvl7pPr>
            <a:lvl8pPr marL="3429000" indent="-101600" algn="l" rtl="0">
              <a:spcBef>
                <a:spcPts val="400"/>
              </a:spcBef>
              <a:buClr>
                <a:schemeClr val="dk1"/>
              </a:buClr>
              <a:buFont typeface="Verdana"/>
              <a:buChar char="•"/>
              <a:defRPr/>
            </a:lvl8pPr>
            <a:lvl9pPr marL="3886200" indent="-101600" algn="l" rtl="0">
              <a:spcBef>
                <a:spcPts val="400"/>
              </a:spcBef>
              <a:buClr>
                <a:schemeClr val="dk1"/>
              </a:buClr>
              <a:buFont typeface="Verdana"/>
              <a:buChar char="•"/>
              <a:defRPr/>
            </a:lvl9pPr>
          </a:lstStyle>
          <a:p>
            <a:endParaRPr/>
          </a:p>
        </p:txBody>
      </p:sp>
      <p:sp>
        <p:nvSpPr>
          <p:cNvPr id="197" name="Shape 197"/>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8" name="Shape 198"/>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9" name="Shape 199"/>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Okomiti naslov i tekst">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rot="5400000">
            <a:off x="4803377" y="2531906"/>
            <a:ext cx="5185328" cy="1472961"/>
          </a:xfrm>
          <a:prstGeom prst="rect">
            <a:avLst/>
          </a:prstGeom>
          <a:noFill/>
          <a:ln>
            <a:noFill/>
          </a:ln>
        </p:spPr>
        <p:txBody>
          <a:bodyPr lIns="91425" tIns="91425" rIns="91425" bIns="91425" anchor="ctr" anchorCtr="0"/>
          <a:lstStyle>
            <a:lvl1pPr algn="l" rtl="0">
              <a:spcBef>
                <a:spcPts val="0"/>
              </a:spcBef>
              <a:buClr>
                <a:srgbClr val="3F3F3F"/>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2" name="Shape 202"/>
          <p:cNvSpPr txBox="1">
            <a:spLocks noGrp="1"/>
          </p:cNvSpPr>
          <p:nvPr>
            <p:ph type="body" idx="1"/>
          </p:nvPr>
        </p:nvSpPr>
        <p:spPr>
          <a:xfrm rot="5400000">
            <a:off x="1150556" y="534608"/>
            <a:ext cx="5185326" cy="5467556"/>
          </a:xfrm>
          <a:prstGeom prst="rect">
            <a:avLst/>
          </a:prstGeom>
          <a:noFill/>
          <a:ln>
            <a:noFill/>
          </a:ln>
        </p:spPr>
        <p:txBody>
          <a:bodyPr lIns="91425" tIns="91425" rIns="91425" bIns="91425" anchor="ctr" anchorCtr="0"/>
          <a:lstStyle>
            <a:lvl1pPr marL="342900" indent="-228600" algn="l" rtl="0">
              <a:spcBef>
                <a:spcPts val="360"/>
              </a:spcBef>
              <a:spcAft>
                <a:spcPts val="600"/>
              </a:spcAft>
              <a:buClr>
                <a:srgbClr val="3F3F3F"/>
              </a:buClr>
              <a:buFont typeface="Verdana"/>
              <a:buChar char="○"/>
              <a:defRPr/>
            </a:lvl1pPr>
            <a:lvl2pPr marL="742950" indent="-184150" algn="l" rtl="0">
              <a:spcBef>
                <a:spcPts val="320"/>
              </a:spcBef>
              <a:spcAft>
                <a:spcPts val="600"/>
              </a:spcAft>
              <a:buClr>
                <a:srgbClr val="3F3F3F"/>
              </a:buClr>
              <a:buFont typeface="Verdana"/>
              <a:buChar char="○"/>
              <a:defRPr/>
            </a:lvl2pPr>
            <a:lvl3pPr marL="1143000" indent="-139700" algn="l" rtl="0">
              <a:spcBef>
                <a:spcPts val="280"/>
              </a:spcBef>
              <a:spcAft>
                <a:spcPts val="600"/>
              </a:spcAft>
              <a:buClr>
                <a:srgbClr val="3F3F3F"/>
              </a:buClr>
              <a:buFont typeface="Verdana"/>
              <a:buChar char="○"/>
              <a:defRPr/>
            </a:lvl3pPr>
            <a:lvl4pPr marL="1600200" indent="-152400" algn="l" rtl="0">
              <a:spcBef>
                <a:spcPts val="240"/>
              </a:spcBef>
              <a:spcAft>
                <a:spcPts val="600"/>
              </a:spcAft>
              <a:buClr>
                <a:srgbClr val="3F3F3F"/>
              </a:buClr>
              <a:buFont typeface="Verdana"/>
              <a:buChar char="○"/>
              <a:defRPr/>
            </a:lvl4pPr>
            <a:lvl5pPr marL="2057400" indent="-152400" algn="l" rtl="0">
              <a:spcBef>
                <a:spcPts val="240"/>
              </a:spcBef>
              <a:spcAft>
                <a:spcPts val="600"/>
              </a:spcAft>
              <a:buClr>
                <a:srgbClr val="3F3F3F"/>
              </a:buClr>
              <a:buFont typeface="Verdana"/>
              <a:buChar char="○"/>
              <a:defRPr/>
            </a:lvl5pPr>
            <a:lvl6pPr marL="2514600" indent="-101600" algn="l" rtl="0">
              <a:spcBef>
                <a:spcPts val="400"/>
              </a:spcBef>
              <a:buClr>
                <a:schemeClr val="dk1"/>
              </a:buClr>
              <a:buFont typeface="Verdana"/>
              <a:buChar char="•"/>
              <a:defRPr/>
            </a:lvl6pPr>
            <a:lvl7pPr marL="2971800" indent="-101600" algn="l" rtl="0">
              <a:spcBef>
                <a:spcPts val="400"/>
              </a:spcBef>
              <a:buClr>
                <a:schemeClr val="dk1"/>
              </a:buClr>
              <a:buFont typeface="Verdana"/>
              <a:buChar char="•"/>
              <a:defRPr/>
            </a:lvl7pPr>
            <a:lvl8pPr marL="3429000" indent="-101600" algn="l" rtl="0">
              <a:spcBef>
                <a:spcPts val="400"/>
              </a:spcBef>
              <a:buClr>
                <a:schemeClr val="dk1"/>
              </a:buClr>
              <a:buFont typeface="Verdana"/>
              <a:buChar char="•"/>
              <a:defRPr/>
            </a:lvl8pPr>
            <a:lvl9pPr marL="3886200" indent="-101600" algn="l" rtl="0">
              <a:spcBef>
                <a:spcPts val="400"/>
              </a:spcBef>
              <a:buClr>
                <a:schemeClr val="dk1"/>
              </a:buClr>
              <a:buFont typeface="Verdana"/>
              <a:buChar char="•"/>
              <a:defRPr/>
            </a:lvl9pPr>
          </a:lstStyle>
          <a:p>
            <a:endParaRPr/>
          </a:p>
        </p:txBody>
      </p:sp>
      <p:sp>
        <p:nvSpPr>
          <p:cNvPr id="203" name="Shape 203"/>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4" name="Shape 204"/>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5" name="Shape 205"/>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rilagođeni izgle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1009441" y="675724"/>
            <a:ext cx="7125113" cy="924475"/>
          </a:xfrm>
          <a:prstGeom prst="rect">
            <a:avLst/>
          </a:prstGeom>
          <a:noFill/>
          <a:ln>
            <a:noFill/>
          </a:ln>
        </p:spPr>
        <p:txBody>
          <a:bodyPr lIns="91425" tIns="91425" rIns="91425" bIns="91425" anchor="ctr" anchorCtr="0"/>
          <a:lstStyle>
            <a:lvl1pPr algn="l" rtl="0">
              <a:spcBef>
                <a:spcPts val="0"/>
              </a:spcBef>
              <a:buClr>
                <a:srgbClr val="3F3F3F"/>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8" name="Shape 208"/>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9" name="Shape 209"/>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Naslov i sadržaj">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1009441" y="675724"/>
            <a:ext cx="7125113" cy="924475"/>
          </a:xfrm>
          <a:prstGeom prst="rect">
            <a:avLst/>
          </a:prstGeom>
          <a:noFill/>
          <a:ln>
            <a:noFill/>
          </a:ln>
        </p:spPr>
        <p:txBody>
          <a:bodyPr lIns="91425" tIns="91425" rIns="91425" bIns="91425" anchor="ctr" anchorCtr="0"/>
          <a:lstStyle>
            <a:lvl1pPr algn="l" rtl="0">
              <a:spcBef>
                <a:spcPts val="0"/>
              </a:spcBef>
              <a:buClr>
                <a:srgbClr val="3F3F3F"/>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6" name="Shape 136"/>
          <p:cNvSpPr txBox="1">
            <a:spLocks noGrp="1"/>
          </p:cNvSpPr>
          <p:nvPr>
            <p:ph type="body" idx="1"/>
          </p:nvPr>
        </p:nvSpPr>
        <p:spPr>
          <a:xfrm>
            <a:off x="1009442" y="1807360"/>
            <a:ext cx="7125112" cy="4051437"/>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marL="2514600" indent="-151638" rtl="0">
              <a:spcBef>
                <a:spcPts val="0"/>
              </a:spcBef>
              <a:buClr>
                <a:schemeClr val="dk2"/>
              </a:buClr>
              <a:buFont typeface="Verdana"/>
              <a:buChar char="o"/>
              <a:defRPr/>
            </a:lvl6pPr>
            <a:lvl7pPr marL="2971800" indent="-152400" rtl="0">
              <a:spcBef>
                <a:spcPts val="0"/>
              </a:spcBef>
              <a:buClr>
                <a:schemeClr val="dk2"/>
              </a:buClr>
              <a:buFont typeface="Verdana"/>
              <a:buChar char="o"/>
              <a:defRPr/>
            </a:lvl7pPr>
            <a:lvl8pPr marL="3429000" indent="-152400" rtl="0">
              <a:spcBef>
                <a:spcPts val="0"/>
              </a:spcBef>
              <a:buClr>
                <a:schemeClr val="dk2"/>
              </a:buClr>
              <a:buFont typeface="Verdana"/>
              <a:buChar char="o"/>
              <a:defRPr/>
            </a:lvl8pPr>
            <a:lvl9pPr marL="3886200" indent="-152400" rtl="0">
              <a:spcBef>
                <a:spcPts val="0"/>
              </a:spcBef>
              <a:buClr>
                <a:schemeClr val="dk2"/>
              </a:buClr>
              <a:buFont typeface="Verdana"/>
              <a:buChar char="o"/>
              <a:defRPr/>
            </a:lvl9pPr>
          </a:lstStyle>
          <a:p>
            <a:endParaRPr/>
          </a:p>
        </p:txBody>
      </p:sp>
      <p:sp>
        <p:nvSpPr>
          <p:cNvPr id="137" name="Shape 137"/>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8" name="Shape 138"/>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9" name="Shape 139"/>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Zaglavlje odjeljka">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009442" y="3308580"/>
            <a:ext cx="7117177" cy="1468800"/>
          </a:xfrm>
          <a:prstGeom prst="rect">
            <a:avLst/>
          </a:prstGeom>
          <a:noFill/>
          <a:ln>
            <a:noFill/>
          </a:ln>
        </p:spPr>
        <p:txBody>
          <a:bodyPr lIns="91425" tIns="91425" rIns="91425" bIns="91425" anchor="b"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2" name="Shape 142"/>
          <p:cNvSpPr txBox="1">
            <a:spLocks noGrp="1"/>
          </p:cNvSpPr>
          <p:nvPr>
            <p:ph type="body" idx="1"/>
          </p:nvPr>
        </p:nvSpPr>
        <p:spPr>
          <a:xfrm>
            <a:off x="1009442" y="4777380"/>
            <a:ext cx="7117177" cy="860399"/>
          </a:xfrm>
          <a:prstGeom prst="rect">
            <a:avLst/>
          </a:prstGeom>
          <a:noFill/>
          <a:ln>
            <a:noFill/>
          </a:ln>
        </p:spPr>
        <p:txBody>
          <a:bodyPr lIns="91425" tIns="91425" rIns="91425" bIns="91425" anchor="t" anchorCtr="0"/>
          <a:lstStyle>
            <a:lvl1pPr marL="0" indent="0" algn="r" rtl="0">
              <a:spcBef>
                <a:spcPts val="0"/>
              </a:spcBef>
              <a:buClr>
                <a:srgbClr val="3F3F3F"/>
              </a:buClr>
              <a:buFont typeface="Verdana"/>
              <a:buNone/>
              <a:defRPr/>
            </a:lvl1pPr>
            <a:lvl2pPr marL="457200" indent="0" rtl="0">
              <a:spcBef>
                <a:spcPts val="0"/>
              </a:spcBef>
              <a:buClr>
                <a:srgbClr val="888888"/>
              </a:buClr>
              <a:buFont typeface="Verdana"/>
              <a:buNone/>
              <a:defRPr/>
            </a:lvl2pPr>
            <a:lvl3pPr marL="914400" indent="0" rtl="0">
              <a:spcBef>
                <a:spcPts val="0"/>
              </a:spcBef>
              <a:buClr>
                <a:srgbClr val="888888"/>
              </a:buClr>
              <a:buFont typeface="Verdana"/>
              <a:buNone/>
              <a:defRPr/>
            </a:lvl3pPr>
            <a:lvl4pPr marL="1371600" indent="0" rtl="0">
              <a:spcBef>
                <a:spcPts val="0"/>
              </a:spcBef>
              <a:buClr>
                <a:srgbClr val="888888"/>
              </a:buClr>
              <a:buFont typeface="Verdana"/>
              <a:buNone/>
              <a:defRPr/>
            </a:lvl4pPr>
            <a:lvl5pPr marL="1828800" indent="0" rtl="0">
              <a:spcBef>
                <a:spcPts val="0"/>
              </a:spcBef>
              <a:buClr>
                <a:srgbClr val="888888"/>
              </a:buClr>
              <a:buFont typeface="Verdana"/>
              <a:buNone/>
              <a:defRPr/>
            </a:lvl5pPr>
            <a:lvl6pPr marL="2286000" indent="0" rtl="0">
              <a:spcBef>
                <a:spcPts val="0"/>
              </a:spcBef>
              <a:buClr>
                <a:srgbClr val="888888"/>
              </a:buClr>
              <a:buFont typeface="Verdana"/>
              <a:buNone/>
              <a:defRPr/>
            </a:lvl6pPr>
            <a:lvl7pPr marL="2743200" indent="0" rtl="0">
              <a:spcBef>
                <a:spcPts val="0"/>
              </a:spcBef>
              <a:buClr>
                <a:srgbClr val="888888"/>
              </a:buClr>
              <a:buFont typeface="Verdana"/>
              <a:buNone/>
              <a:defRPr/>
            </a:lvl7pPr>
            <a:lvl8pPr marL="3200400" indent="0" rtl="0">
              <a:spcBef>
                <a:spcPts val="0"/>
              </a:spcBef>
              <a:buClr>
                <a:srgbClr val="888888"/>
              </a:buClr>
              <a:buFont typeface="Verdana"/>
              <a:buNone/>
              <a:defRPr/>
            </a:lvl8pPr>
            <a:lvl9pPr marL="3657600" indent="0" rtl="0">
              <a:spcBef>
                <a:spcPts val="0"/>
              </a:spcBef>
              <a:buClr>
                <a:srgbClr val="888888"/>
              </a:buClr>
              <a:buFont typeface="Verdana"/>
              <a:buNone/>
              <a:defRPr/>
            </a:lvl9pPr>
          </a:lstStyle>
          <a:p>
            <a:endParaRPr/>
          </a:p>
        </p:txBody>
      </p:sp>
      <p:sp>
        <p:nvSpPr>
          <p:cNvPr id="143" name="Shape 143"/>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4" name="Shape 144"/>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5" name="Shape 145"/>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va sadržaja">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1009442" y="675724"/>
            <a:ext cx="7123080" cy="924475"/>
          </a:xfrm>
          <a:prstGeom prst="rect">
            <a:avLst/>
          </a:prstGeom>
          <a:noFill/>
          <a:ln>
            <a:noFill/>
          </a:ln>
        </p:spPr>
        <p:txBody>
          <a:bodyPr lIns="91425" tIns="91425" rIns="91425" bIns="91425" anchor="ctr" anchorCtr="0"/>
          <a:lstStyle>
            <a:lvl1pPr algn="l" rtl="0">
              <a:spcBef>
                <a:spcPts val="0"/>
              </a:spcBef>
              <a:buClr>
                <a:srgbClr val="3F3F3F"/>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8" name="Shape 148"/>
          <p:cNvSpPr txBox="1">
            <a:spLocks noGrp="1"/>
          </p:cNvSpPr>
          <p:nvPr>
            <p:ph type="body" idx="1"/>
          </p:nvPr>
        </p:nvSpPr>
        <p:spPr>
          <a:xfrm>
            <a:off x="1009441" y="1809749"/>
            <a:ext cx="3471276" cy="4051301"/>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marL="2514600" indent="-151638" rtl="0">
              <a:spcBef>
                <a:spcPts val="0"/>
              </a:spcBef>
              <a:buClr>
                <a:schemeClr val="dk2"/>
              </a:buClr>
              <a:buFont typeface="Verdana"/>
              <a:buChar char="o"/>
              <a:defRPr/>
            </a:lvl6pPr>
            <a:lvl7pPr marL="2971800" indent="-152400" rtl="0">
              <a:spcBef>
                <a:spcPts val="0"/>
              </a:spcBef>
              <a:buClr>
                <a:schemeClr val="dk2"/>
              </a:buClr>
              <a:buFont typeface="Verdana"/>
              <a:buChar char="o"/>
              <a:defRPr/>
            </a:lvl7pPr>
            <a:lvl8pPr marL="3429000" indent="-152400" rtl="0">
              <a:spcBef>
                <a:spcPts val="0"/>
              </a:spcBef>
              <a:buClr>
                <a:schemeClr val="dk2"/>
              </a:buClr>
              <a:buFont typeface="Verdana"/>
              <a:buChar char="o"/>
              <a:defRPr/>
            </a:lvl8pPr>
            <a:lvl9pPr marL="3886200" indent="-152400" rtl="0">
              <a:spcBef>
                <a:spcPts val="0"/>
              </a:spcBef>
              <a:buClr>
                <a:schemeClr val="dk2"/>
              </a:buClr>
              <a:buFont typeface="Verdana"/>
              <a:buChar char="o"/>
              <a:defRPr/>
            </a:lvl9pPr>
          </a:lstStyle>
          <a:p>
            <a:endParaRPr/>
          </a:p>
        </p:txBody>
      </p:sp>
      <p:sp>
        <p:nvSpPr>
          <p:cNvPr id="149" name="Shape 149"/>
          <p:cNvSpPr txBox="1">
            <a:spLocks noGrp="1"/>
          </p:cNvSpPr>
          <p:nvPr>
            <p:ph type="body" idx="2"/>
          </p:nvPr>
        </p:nvSpPr>
        <p:spPr>
          <a:xfrm>
            <a:off x="4663280" y="1809749"/>
            <a:ext cx="3469242" cy="4051301"/>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marL="2514600" indent="-151638" rtl="0">
              <a:spcBef>
                <a:spcPts val="0"/>
              </a:spcBef>
              <a:buClr>
                <a:schemeClr val="dk2"/>
              </a:buClr>
              <a:buFont typeface="Verdana"/>
              <a:buChar char="o"/>
              <a:defRPr/>
            </a:lvl6pPr>
            <a:lvl7pPr marL="2971800" indent="-152400" rtl="0">
              <a:spcBef>
                <a:spcPts val="0"/>
              </a:spcBef>
              <a:buClr>
                <a:schemeClr val="dk2"/>
              </a:buClr>
              <a:buFont typeface="Verdana"/>
              <a:buChar char="o"/>
              <a:defRPr/>
            </a:lvl7pPr>
            <a:lvl8pPr marL="3429000" indent="-152400" rtl="0">
              <a:spcBef>
                <a:spcPts val="0"/>
              </a:spcBef>
              <a:buClr>
                <a:schemeClr val="dk2"/>
              </a:buClr>
              <a:buFont typeface="Verdana"/>
              <a:buChar char="o"/>
              <a:defRPr/>
            </a:lvl8pPr>
            <a:lvl9pPr marL="3886200" indent="-152400" rtl="0">
              <a:spcBef>
                <a:spcPts val="0"/>
              </a:spcBef>
              <a:buClr>
                <a:schemeClr val="dk2"/>
              </a:buClr>
              <a:buFont typeface="Verdana"/>
              <a:buChar char="o"/>
              <a:defRPr/>
            </a:lvl9pPr>
          </a:lstStyle>
          <a:p>
            <a:endParaRPr/>
          </a:p>
        </p:txBody>
      </p:sp>
      <p:sp>
        <p:nvSpPr>
          <p:cNvPr id="150" name="Shape 150"/>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1" name="Shape 151"/>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2" name="Shape 152"/>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Usporedba">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009441" y="675724"/>
            <a:ext cx="7125113" cy="924475"/>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5" name="Shape 155"/>
          <p:cNvSpPr txBox="1">
            <a:spLocks noGrp="1"/>
          </p:cNvSpPr>
          <p:nvPr>
            <p:ph type="body" idx="1"/>
          </p:nvPr>
        </p:nvSpPr>
        <p:spPr>
          <a:xfrm>
            <a:off x="1332894" y="1812926"/>
            <a:ext cx="3147824" cy="576262"/>
          </a:xfrm>
          <a:prstGeom prst="rect">
            <a:avLst/>
          </a:prstGeom>
          <a:noFill/>
          <a:ln>
            <a:noFill/>
          </a:ln>
        </p:spPr>
        <p:txBody>
          <a:bodyPr lIns="91425" tIns="91425" rIns="91425" bIns="91425" anchor="b" anchorCtr="0"/>
          <a:lstStyle>
            <a:lvl1pPr marL="0" indent="0" rtl="0">
              <a:spcBef>
                <a:spcPts val="0"/>
              </a:spcBef>
              <a:buFont typeface="Verdana"/>
              <a:buNone/>
              <a:defRPr/>
            </a:lvl1pPr>
            <a:lvl2pPr marL="457200" indent="0" rtl="0">
              <a:spcBef>
                <a:spcPts val="0"/>
              </a:spcBef>
              <a:buFont typeface="Verdana"/>
              <a:buNone/>
              <a:defRPr/>
            </a:lvl2pPr>
            <a:lvl3pPr marL="914400" indent="0" rtl="0">
              <a:spcBef>
                <a:spcPts val="0"/>
              </a:spcBef>
              <a:buFont typeface="Verdana"/>
              <a:buNone/>
              <a:defRPr/>
            </a:lvl3pPr>
            <a:lvl4pPr marL="1371600" indent="0" rtl="0">
              <a:spcBef>
                <a:spcPts val="0"/>
              </a:spcBef>
              <a:buFont typeface="Verdana"/>
              <a:buNone/>
              <a:defRPr/>
            </a:lvl4pPr>
            <a:lvl5pPr marL="1828800" indent="0" rtl="0">
              <a:spcBef>
                <a:spcPts val="0"/>
              </a:spcBef>
              <a:buFont typeface="Verdana"/>
              <a:buNone/>
              <a:defRPr/>
            </a:lvl5pPr>
            <a:lvl6pPr marL="2286000" indent="0" rtl="0">
              <a:spcBef>
                <a:spcPts val="0"/>
              </a:spcBef>
              <a:buFont typeface="Verdana"/>
              <a:buNone/>
              <a:defRPr/>
            </a:lvl6pPr>
            <a:lvl7pPr marL="2743200" indent="0" rtl="0">
              <a:spcBef>
                <a:spcPts val="0"/>
              </a:spcBef>
              <a:buFont typeface="Verdana"/>
              <a:buNone/>
              <a:defRPr/>
            </a:lvl7pPr>
            <a:lvl8pPr marL="3200400" indent="0" rtl="0">
              <a:spcBef>
                <a:spcPts val="0"/>
              </a:spcBef>
              <a:buFont typeface="Verdana"/>
              <a:buNone/>
              <a:defRPr/>
            </a:lvl8pPr>
            <a:lvl9pPr marL="3657600" indent="0" rtl="0">
              <a:spcBef>
                <a:spcPts val="0"/>
              </a:spcBef>
              <a:buFont typeface="Verdana"/>
              <a:buNone/>
              <a:defRPr/>
            </a:lvl9pPr>
          </a:lstStyle>
          <a:p>
            <a:endParaRPr/>
          </a:p>
        </p:txBody>
      </p:sp>
      <p:sp>
        <p:nvSpPr>
          <p:cNvPr id="156" name="Shape 156"/>
          <p:cNvSpPr txBox="1">
            <a:spLocks noGrp="1"/>
          </p:cNvSpPr>
          <p:nvPr>
            <p:ph type="body" idx="2"/>
          </p:nvPr>
        </p:nvSpPr>
        <p:spPr>
          <a:xfrm>
            <a:off x="1009441" y="2389189"/>
            <a:ext cx="3471276" cy="3471861"/>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marL="2514600" indent="-151638" rtl="0">
              <a:spcBef>
                <a:spcPts val="0"/>
              </a:spcBef>
              <a:buClr>
                <a:schemeClr val="dk2"/>
              </a:buClr>
              <a:buFont typeface="Verdana"/>
              <a:buChar char="o"/>
              <a:defRPr/>
            </a:lvl6pPr>
            <a:lvl7pPr marL="2971800" indent="-152400" rtl="0">
              <a:spcBef>
                <a:spcPts val="0"/>
              </a:spcBef>
              <a:buClr>
                <a:schemeClr val="dk2"/>
              </a:buClr>
              <a:buFont typeface="Verdana"/>
              <a:buChar char="o"/>
              <a:defRPr/>
            </a:lvl7pPr>
            <a:lvl8pPr marL="3429000" indent="-152400" rtl="0">
              <a:spcBef>
                <a:spcPts val="0"/>
              </a:spcBef>
              <a:buClr>
                <a:schemeClr val="dk2"/>
              </a:buClr>
              <a:buFont typeface="Verdana"/>
              <a:buChar char="o"/>
              <a:defRPr/>
            </a:lvl8pPr>
            <a:lvl9pPr marL="3886200" indent="-152400" rtl="0">
              <a:spcBef>
                <a:spcPts val="0"/>
              </a:spcBef>
              <a:buClr>
                <a:schemeClr val="dk2"/>
              </a:buClr>
              <a:buFont typeface="Verdana"/>
              <a:buChar char="o"/>
              <a:defRPr/>
            </a:lvl9pPr>
          </a:lstStyle>
          <a:p>
            <a:endParaRPr/>
          </a:p>
        </p:txBody>
      </p:sp>
      <p:sp>
        <p:nvSpPr>
          <p:cNvPr id="157" name="Shape 157"/>
          <p:cNvSpPr txBox="1">
            <a:spLocks noGrp="1"/>
          </p:cNvSpPr>
          <p:nvPr>
            <p:ph type="body" idx="3"/>
          </p:nvPr>
        </p:nvSpPr>
        <p:spPr>
          <a:xfrm>
            <a:off x="4992066" y="1812926"/>
            <a:ext cx="3142487" cy="576262"/>
          </a:xfrm>
          <a:prstGeom prst="rect">
            <a:avLst/>
          </a:prstGeom>
          <a:noFill/>
          <a:ln>
            <a:noFill/>
          </a:ln>
        </p:spPr>
        <p:txBody>
          <a:bodyPr lIns="91425" tIns="91425" rIns="91425" bIns="91425" anchor="b" anchorCtr="0"/>
          <a:lstStyle>
            <a:lvl1pPr marL="0" indent="0" rtl="0">
              <a:spcBef>
                <a:spcPts val="0"/>
              </a:spcBef>
              <a:buFont typeface="Verdana"/>
              <a:buNone/>
              <a:defRPr/>
            </a:lvl1pPr>
            <a:lvl2pPr marL="457200" indent="0" rtl="0">
              <a:spcBef>
                <a:spcPts val="0"/>
              </a:spcBef>
              <a:buFont typeface="Verdana"/>
              <a:buNone/>
              <a:defRPr/>
            </a:lvl2pPr>
            <a:lvl3pPr marL="914400" indent="0" rtl="0">
              <a:spcBef>
                <a:spcPts val="0"/>
              </a:spcBef>
              <a:buFont typeface="Verdana"/>
              <a:buNone/>
              <a:defRPr/>
            </a:lvl3pPr>
            <a:lvl4pPr marL="1371600" indent="0" rtl="0">
              <a:spcBef>
                <a:spcPts val="0"/>
              </a:spcBef>
              <a:buFont typeface="Verdana"/>
              <a:buNone/>
              <a:defRPr/>
            </a:lvl4pPr>
            <a:lvl5pPr marL="1828800" indent="0" rtl="0">
              <a:spcBef>
                <a:spcPts val="0"/>
              </a:spcBef>
              <a:buFont typeface="Verdana"/>
              <a:buNone/>
              <a:defRPr/>
            </a:lvl5pPr>
            <a:lvl6pPr marL="2286000" indent="0" rtl="0">
              <a:spcBef>
                <a:spcPts val="0"/>
              </a:spcBef>
              <a:buFont typeface="Verdana"/>
              <a:buNone/>
              <a:defRPr/>
            </a:lvl6pPr>
            <a:lvl7pPr marL="2743200" indent="0" rtl="0">
              <a:spcBef>
                <a:spcPts val="0"/>
              </a:spcBef>
              <a:buFont typeface="Verdana"/>
              <a:buNone/>
              <a:defRPr/>
            </a:lvl7pPr>
            <a:lvl8pPr marL="3200400" indent="0" rtl="0">
              <a:spcBef>
                <a:spcPts val="0"/>
              </a:spcBef>
              <a:buFont typeface="Verdana"/>
              <a:buNone/>
              <a:defRPr/>
            </a:lvl8pPr>
            <a:lvl9pPr marL="3657600" indent="0" rtl="0">
              <a:spcBef>
                <a:spcPts val="0"/>
              </a:spcBef>
              <a:buFont typeface="Verdana"/>
              <a:buNone/>
              <a:defRPr/>
            </a:lvl9pPr>
          </a:lstStyle>
          <a:p>
            <a:endParaRPr/>
          </a:p>
        </p:txBody>
      </p:sp>
      <p:sp>
        <p:nvSpPr>
          <p:cNvPr id="158" name="Shape 158"/>
          <p:cNvSpPr txBox="1">
            <a:spLocks noGrp="1"/>
          </p:cNvSpPr>
          <p:nvPr>
            <p:ph type="body" idx="4"/>
          </p:nvPr>
        </p:nvSpPr>
        <p:spPr>
          <a:xfrm>
            <a:off x="4663280" y="2389189"/>
            <a:ext cx="3471274" cy="3471861"/>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marL="2514600" indent="-151638" rtl="0">
              <a:spcBef>
                <a:spcPts val="0"/>
              </a:spcBef>
              <a:buClr>
                <a:schemeClr val="dk2"/>
              </a:buClr>
              <a:buFont typeface="Verdana"/>
              <a:buChar char="o"/>
              <a:defRPr/>
            </a:lvl6pPr>
            <a:lvl7pPr marL="2971800" indent="-152400" rtl="0">
              <a:spcBef>
                <a:spcPts val="0"/>
              </a:spcBef>
              <a:buClr>
                <a:schemeClr val="dk2"/>
              </a:buClr>
              <a:buFont typeface="Verdana"/>
              <a:buChar char="o"/>
              <a:defRPr/>
            </a:lvl7pPr>
            <a:lvl8pPr marL="3429000" indent="-152400" rtl="0">
              <a:spcBef>
                <a:spcPts val="0"/>
              </a:spcBef>
              <a:buClr>
                <a:schemeClr val="dk2"/>
              </a:buClr>
              <a:buFont typeface="Verdana"/>
              <a:buChar char="o"/>
              <a:defRPr/>
            </a:lvl8pPr>
            <a:lvl9pPr marL="3886200" indent="-152400" rtl="0">
              <a:spcBef>
                <a:spcPts val="0"/>
              </a:spcBef>
              <a:buClr>
                <a:schemeClr val="dk2"/>
              </a:buClr>
              <a:buFont typeface="Verdana"/>
              <a:buChar char="o"/>
              <a:defRPr/>
            </a:lvl9pPr>
          </a:lstStyle>
          <a:p>
            <a:endParaRPr/>
          </a:p>
        </p:txBody>
      </p:sp>
      <p:sp>
        <p:nvSpPr>
          <p:cNvPr id="159" name="Shape 159"/>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0" name="Shape 160"/>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1" name="Shape 161"/>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amo naslov">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1009441" y="675724"/>
            <a:ext cx="7125113" cy="924475"/>
          </a:xfrm>
          <a:prstGeom prst="rect">
            <a:avLst/>
          </a:prstGeom>
          <a:noFill/>
          <a:ln>
            <a:noFill/>
          </a:ln>
        </p:spPr>
        <p:txBody>
          <a:bodyPr lIns="91425" tIns="91425" rIns="91425" bIns="91425" anchor="ctr" anchorCtr="0"/>
          <a:lstStyle>
            <a:lvl1pPr algn="l" rtl="0">
              <a:spcBef>
                <a:spcPts val="0"/>
              </a:spcBef>
              <a:buClr>
                <a:srgbClr val="3F3F3F"/>
              </a:buClr>
              <a:buFont typeface="Verdan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4" name="Shape 164"/>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5" name="Shape 165"/>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6" name="Shape 166"/>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Prazno">
    <p:spTree>
      <p:nvGrpSpPr>
        <p:cNvPr id="1" name="Shape 167"/>
        <p:cNvGrpSpPr/>
        <p:nvPr/>
      </p:nvGrpSpPr>
      <p:grpSpPr>
        <a:xfrm>
          <a:off x="0" y="0"/>
          <a:ext cx="0" cy="0"/>
          <a:chOff x="0" y="0"/>
          <a:chExt cx="0" cy="0"/>
        </a:xfrm>
      </p:grpSpPr>
      <p:sp>
        <p:nvSpPr>
          <p:cNvPr id="168" name="Shape 168"/>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9" name="Shape 169"/>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0" name="Shape 170"/>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Sadržaj s opisom">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1009441" y="446087"/>
            <a:ext cx="2660649" cy="1185861"/>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3" name="Shape 173"/>
          <p:cNvSpPr txBox="1">
            <a:spLocks noGrp="1"/>
          </p:cNvSpPr>
          <p:nvPr>
            <p:ph type="body" idx="1"/>
          </p:nvPr>
        </p:nvSpPr>
        <p:spPr>
          <a:xfrm>
            <a:off x="3852653" y="446087"/>
            <a:ext cx="4279868" cy="5414963"/>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marL="2514600" indent="-151638" rtl="0">
              <a:spcBef>
                <a:spcPts val="0"/>
              </a:spcBef>
              <a:buClr>
                <a:schemeClr val="dk2"/>
              </a:buClr>
              <a:buFont typeface="Verdana"/>
              <a:buChar char="o"/>
              <a:defRPr/>
            </a:lvl6pPr>
            <a:lvl7pPr marL="2971800" indent="-152400" rtl="0">
              <a:spcBef>
                <a:spcPts val="0"/>
              </a:spcBef>
              <a:buClr>
                <a:schemeClr val="dk2"/>
              </a:buClr>
              <a:buFont typeface="Verdana"/>
              <a:buChar char="o"/>
              <a:defRPr/>
            </a:lvl7pPr>
            <a:lvl8pPr marL="3429000" indent="-152400" rtl="0">
              <a:spcBef>
                <a:spcPts val="0"/>
              </a:spcBef>
              <a:buClr>
                <a:schemeClr val="dk2"/>
              </a:buClr>
              <a:buFont typeface="Verdana"/>
              <a:buChar char="o"/>
              <a:defRPr/>
            </a:lvl8pPr>
            <a:lvl9pPr marL="3886200" indent="-152400" rtl="0">
              <a:spcBef>
                <a:spcPts val="0"/>
              </a:spcBef>
              <a:buClr>
                <a:schemeClr val="dk2"/>
              </a:buClr>
              <a:buFont typeface="Verdana"/>
              <a:buChar char="o"/>
              <a:defRPr/>
            </a:lvl9pPr>
          </a:lstStyle>
          <a:p>
            <a:endParaRPr/>
          </a:p>
        </p:txBody>
      </p:sp>
      <p:sp>
        <p:nvSpPr>
          <p:cNvPr id="174" name="Shape 174"/>
          <p:cNvSpPr txBox="1">
            <a:spLocks noGrp="1"/>
          </p:cNvSpPr>
          <p:nvPr>
            <p:ph type="body" idx="2"/>
          </p:nvPr>
        </p:nvSpPr>
        <p:spPr>
          <a:xfrm>
            <a:off x="1009441" y="1631949"/>
            <a:ext cx="2660649" cy="4229099"/>
          </a:xfrm>
          <a:prstGeom prst="rect">
            <a:avLst/>
          </a:prstGeom>
          <a:noFill/>
          <a:ln>
            <a:noFill/>
          </a:ln>
        </p:spPr>
        <p:txBody>
          <a:bodyPr lIns="91425" tIns="91425" rIns="91425" bIns="91425" anchor="t" anchorCtr="0"/>
          <a:lstStyle>
            <a:lvl1pPr marL="0" indent="0" rtl="0">
              <a:spcBef>
                <a:spcPts val="0"/>
              </a:spcBef>
              <a:buFont typeface="Verdana"/>
              <a:buNone/>
              <a:defRPr/>
            </a:lvl1pPr>
            <a:lvl2pPr marL="457200" indent="0" rtl="0">
              <a:spcBef>
                <a:spcPts val="0"/>
              </a:spcBef>
              <a:buFont typeface="Verdana"/>
              <a:buNone/>
              <a:defRPr/>
            </a:lvl2pPr>
            <a:lvl3pPr marL="914400" indent="0" rtl="0">
              <a:spcBef>
                <a:spcPts val="0"/>
              </a:spcBef>
              <a:buFont typeface="Verdana"/>
              <a:buNone/>
              <a:defRPr/>
            </a:lvl3pPr>
            <a:lvl4pPr marL="1371600" indent="0" rtl="0">
              <a:spcBef>
                <a:spcPts val="0"/>
              </a:spcBef>
              <a:buFont typeface="Verdana"/>
              <a:buNone/>
              <a:defRPr/>
            </a:lvl4pPr>
            <a:lvl5pPr marL="1828800" indent="0" rtl="0">
              <a:spcBef>
                <a:spcPts val="0"/>
              </a:spcBef>
              <a:buFont typeface="Verdana"/>
              <a:buNone/>
              <a:defRPr/>
            </a:lvl5pPr>
            <a:lvl6pPr marL="2286000" indent="0" rtl="0">
              <a:spcBef>
                <a:spcPts val="0"/>
              </a:spcBef>
              <a:buFont typeface="Verdana"/>
              <a:buNone/>
              <a:defRPr/>
            </a:lvl6pPr>
            <a:lvl7pPr marL="2743200" indent="0" rtl="0">
              <a:spcBef>
                <a:spcPts val="0"/>
              </a:spcBef>
              <a:buFont typeface="Verdana"/>
              <a:buNone/>
              <a:defRPr/>
            </a:lvl7pPr>
            <a:lvl8pPr marL="3200400" indent="0" rtl="0">
              <a:spcBef>
                <a:spcPts val="0"/>
              </a:spcBef>
              <a:buFont typeface="Verdana"/>
              <a:buNone/>
              <a:defRPr/>
            </a:lvl8pPr>
            <a:lvl9pPr marL="3657600" indent="0" rtl="0">
              <a:spcBef>
                <a:spcPts val="0"/>
              </a:spcBef>
              <a:buFont typeface="Verdana"/>
              <a:buNone/>
              <a:defRPr/>
            </a:lvl9pPr>
          </a:lstStyle>
          <a:p>
            <a:endParaRPr/>
          </a:p>
        </p:txBody>
      </p:sp>
      <p:sp>
        <p:nvSpPr>
          <p:cNvPr id="175" name="Shape 175"/>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6" name="Shape 176"/>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77" name="Shape 177"/>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lika s opisom">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1009441" y="1387058"/>
            <a:ext cx="3481387" cy="1113253"/>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0" name="Shape 180"/>
          <p:cNvSpPr txBox="1">
            <a:spLocks noGrp="1"/>
          </p:cNvSpPr>
          <p:nvPr>
            <p:ph type="body" idx="1"/>
          </p:nvPr>
        </p:nvSpPr>
        <p:spPr>
          <a:xfrm>
            <a:off x="1009441" y="2500311"/>
            <a:ext cx="3481387" cy="2530200"/>
          </a:xfrm>
          <a:prstGeom prst="rect">
            <a:avLst/>
          </a:prstGeom>
          <a:noFill/>
          <a:ln>
            <a:noFill/>
          </a:ln>
        </p:spPr>
        <p:txBody>
          <a:bodyPr lIns="91425" tIns="91425" rIns="91425" bIns="91425" anchor="t" anchorCtr="0"/>
          <a:lstStyle>
            <a:lvl1pPr marL="0" indent="0" rtl="0">
              <a:spcBef>
                <a:spcPts val="0"/>
              </a:spcBef>
              <a:buFont typeface="Verdana"/>
              <a:buNone/>
              <a:defRPr/>
            </a:lvl1pPr>
            <a:lvl2pPr marL="457200" indent="0" rtl="0">
              <a:spcBef>
                <a:spcPts val="0"/>
              </a:spcBef>
              <a:buFont typeface="Verdana"/>
              <a:buNone/>
              <a:defRPr/>
            </a:lvl2pPr>
            <a:lvl3pPr marL="914400" indent="0" rtl="0">
              <a:spcBef>
                <a:spcPts val="0"/>
              </a:spcBef>
              <a:buFont typeface="Verdana"/>
              <a:buNone/>
              <a:defRPr/>
            </a:lvl3pPr>
            <a:lvl4pPr marL="1371600" indent="0" rtl="0">
              <a:spcBef>
                <a:spcPts val="0"/>
              </a:spcBef>
              <a:buFont typeface="Verdana"/>
              <a:buNone/>
              <a:defRPr/>
            </a:lvl4pPr>
            <a:lvl5pPr marL="1828800" indent="0" rtl="0">
              <a:spcBef>
                <a:spcPts val="0"/>
              </a:spcBef>
              <a:buFont typeface="Verdana"/>
              <a:buNone/>
              <a:defRPr/>
            </a:lvl5pPr>
            <a:lvl6pPr marL="2286000" indent="0" rtl="0">
              <a:spcBef>
                <a:spcPts val="0"/>
              </a:spcBef>
              <a:buFont typeface="Verdana"/>
              <a:buNone/>
              <a:defRPr/>
            </a:lvl6pPr>
            <a:lvl7pPr marL="2743200" indent="0" rtl="0">
              <a:spcBef>
                <a:spcPts val="0"/>
              </a:spcBef>
              <a:buFont typeface="Verdana"/>
              <a:buNone/>
              <a:defRPr/>
            </a:lvl7pPr>
            <a:lvl8pPr marL="3200400" indent="0" rtl="0">
              <a:spcBef>
                <a:spcPts val="0"/>
              </a:spcBef>
              <a:buFont typeface="Verdana"/>
              <a:buNone/>
              <a:defRPr/>
            </a:lvl8pPr>
            <a:lvl9pPr marL="3657600" indent="0" rtl="0">
              <a:spcBef>
                <a:spcPts val="0"/>
              </a:spcBef>
              <a:buFont typeface="Verdana"/>
              <a:buNone/>
              <a:defRPr/>
            </a:lvl9pPr>
          </a:lstStyle>
          <a:p>
            <a:endParaRPr/>
          </a:p>
        </p:txBody>
      </p:sp>
      <p:sp>
        <p:nvSpPr>
          <p:cNvPr id="181" name="Shape 181"/>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2" name="Shape 182"/>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3" name="Shape 183"/>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grpSp>
        <p:nvGrpSpPr>
          <p:cNvPr id="184" name="Shape 184"/>
          <p:cNvGrpSpPr/>
          <p:nvPr/>
        </p:nvGrpSpPr>
        <p:grpSpPr>
          <a:xfrm>
            <a:off x="4718762" y="993075"/>
            <a:ext cx="1847137" cy="1530439"/>
            <a:chOff x="4718762" y="993075"/>
            <a:chExt cx="1847137" cy="1530439"/>
          </a:xfrm>
        </p:grpSpPr>
        <p:sp>
          <p:nvSpPr>
            <p:cNvPr id="185" name="Shape 185"/>
            <p:cNvSpPr/>
            <p:nvPr/>
          </p:nvSpPr>
          <p:spPr>
            <a:xfrm>
              <a:off x="5479246" y="1436861"/>
              <a:ext cx="1086652" cy="1086652"/>
            </a:xfrm>
            <a:prstGeom prst="ellipse">
              <a:avLst/>
            </a:prstGeom>
            <a:noFill/>
            <a:ln w="9525" cap="flat">
              <a:solidFill>
                <a:schemeClr val="accent1"/>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Verdana"/>
                <a:ea typeface="Verdana"/>
                <a:cs typeface="Verdana"/>
                <a:sym typeface="Verdana"/>
              </a:endParaRPr>
            </a:p>
          </p:txBody>
        </p:sp>
        <p:sp>
          <p:nvSpPr>
            <p:cNvPr id="186" name="Shape 186"/>
            <p:cNvSpPr/>
            <p:nvPr/>
          </p:nvSpPr>
          <p:spPr>
            <a:xfrm>
              <a:off x="5650541" y="1411791"/>
              <a:ext cx="830364" cy="830364"/>
            </a:xfrm>
            <a:prstGeom prst="ellipse">
              <a:avLst/>
            </a:prstGeom>
            <a:solidFill>
              <a:schemeClr val="accent1"/>
            </a:solidFill>
            <a:ln w="9525" cap="flat">
              <a:solidFill>
                <a:schemeClr val="accent1"/>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Verdana"/>
                <a:ea typeface="Verdana"/>
                <a:cs typeface="Verdana"/>
                <a:sym typeface="Verdana"/>
              </a:endParaRPr>
            </a:p>
          </p:txBody>
        </p:sp>
        <p:sp>
          <p:nvSpPr>
            <p:cNvPr id="187" name="Shape 187"/>
            <p:cNvSpPr/>
            <p:nvPr/>
          </p:nvSpPr>
          <p:spPr>
            <a:xfrm>
              <a:off x="5256183" y="1894453"/>
              <a:ext cx="602364" cy="602364"/>
            </a:xfrm>
            <a:prstGeom prst="ellipse">
              <a:avLst/>
            </a:prstGeom>
            <a:noFill/>
            <a:ln w="9525" cap="flat">
              <a:solidFill>
                <a:schemeClr val="accent1"/>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Verdana"/>
                <a:ea typeface="Verdana"/>
                <a:cs typeface="Verdana"/>
                <a:sym typeface="Verdana"/>
              </a:endParaRPr>
            </a:p>
          </p:txBody>
        </p:sp>
        <p:sp>
          <p:nvSpPr>
            <p:cNvPr id="188" name="Shape 188"/>
            <p:cNvSpPr/>
            <p:nvPr/>
          </p:nvSpPr>
          <p:spPr>
            <a:xfrm>
              <a:off x="5424144" y="1811313"/>
              <a:ext cx="489587" cy="489587"/>
            </a:xfrm>
            <a:prstGeom prst="ellipse">
              <a:avLst/>
            </a:prstGeom>
            <a:solidFill>
              <a:schemeClr val="accent1"/>
            </a:solidFill>
            <a:ln w="9525" cap="flat">
              <a:solidFill>
                <a:schemeClr val="accent1"/>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Verdana"/>
                <a:ea typeface="Verdana"/>
                <a:cs typeface="Verdana"/>
                <a:sym typeface="Verdana"/>
              </a:endParaRPr>
            </a:p>
          </p:txBody>
        </p:sp>
        <p:sp>
          <p:nvSpPr>
            <p:cNvPr id="189" name="Shape 189"/>
            <p:cNvSpPr/>
            <p:nvPr/>
          </p:nvSpPr>
          <p:spPr>
            <a:xfrm>
              <a:off x="4718762" y="2083425"/>
              <a:ext cx="256600" cy="256600"/>
            </a:xfrm>
            <a:prstGeom prst="ellipse">
              <a:avLst/>
            </a:prstGeom>
            <a:noFill/>
            <a:ln w="9525" cap="flat">
              <a:solidFill>
                <a:schemeClr val="accent1"/>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Verdana"/>
                <a:ea typeface="Verdana"/>
                <a:cs typeface="Verdana"/>
                <a:sym typeface="Verdana"/>
              </a:endParaRPr>
            </a:p>
          </p:txBody>
        </p:sp>
        <p:sp>
          <p:nvSpPr>
            <p:cNvPr id="190" name="Shape 190"/>
            <p:cNvSpPr/>
            <p:nvPr/>
          </p:nvSpPr>
          <p:spPr>
            <a:xfrm>
              <a:off x="6132091" y="993075"/>
              <a:ext cx="256600" cy="256600"/>
            </a:xfrm>
            <a:prstGeom prst="ellipse">
              <a:avLst/>
            </a:prstGeom>
            <a:noFill/>
            <a:ln w="9525" cap="flat">
              <a:solidFill>
                <a:schemeClr val="accent1"/>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Verdana"/>
                <a:ea typeface="Verdana"/>
                <a:cs typeface="Verdana"/>
                <a:sym typeface="Verdana"/>
              </a:endParaRPr>
            </a:p>
          </p:txBody>
        </p:sp>
        <p:sp>
          <p:nvSpPr>
            <p:cNvPr id="191" name="Shape 191"/>
            <p:cNvSpPr/>
            <p:nvPr/>
          </p:nvSpPr>
          <p:spPr>
            <a:xfrm>
              <a:off x="5059596" y="1894453"/>
              <a:ext cx="197438" cy="197438"/>
            </a:xfrm>
            <a:prstGeom prst="ellipse">
              <a:avLst/>
            </a:prstGeom>
            <a:solidFill>
              <a:schemeClr val="accent1"/>
            </a:solidFill>
            <a:ln w="9525" cap="flat">
              <a:solidFill>
                <a:schemeClr val="accent1"/>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Verdana"/>
                <a:ea typeface="Verdana"/>
                <a:cs typeface="Verdana"/>
                <a:sym typeface="Verdana"/>
              </a:endParaRPr>
            </a:p>
          </p:txBody>
        </p:sp>
        <p:sp>
          <p:nvSpPr>
            <p:cNvPr id="192" name="Shape 192"/>
            <p:cNvSpPr/>
            <p:nvPr/>
          </p:nvSpPr>
          <p:spPr>
            <a:xfrm>
              <a:off x="6148801" y="1060592"/>
              <a:ext cx="197438" cy="197438"/>
            </a:xfrm>
            <a:prstGeom prst="ellipse">
              <a:avLst/>
            </a:prstGeom>
            <a:solidFill>
              <a:schemeClr val="accent1"/>
            </a:solidFill>
            <a:ln w="9525" cap="flat">
              <a:solidFill>
                <a:schemeClr val="accent1"/>
              </a:solidFill>
              <a:prstDash val="solid"/>
              <a:round/>
              <a:headEnd type="none" w="med" len="med"/>
              <a:tailEnd type="none" w="med" len="med"/>
            </a:ln>
          </p:spPr>
          <p:txBody>
            <a:bodyPr lIns="91425" tIns="45700" rIns="91425" bIns="45700" anchor="ctr" anchorCtr="0">
              <a:spAutoFit/>
            </a:bodyPr>
            <a:lstStyle/>
            <a:p>
              <a:pPr marL="0" marR="0" lvl="0" indent="0" algn="ctr" rtl="0">
                <a:spcBef>
                  <a:spcPts val="0"/>
                </a:spcBef>
                <a:buNone/>
              </a:pPr>
              <a:endParaRPr sz="1800" b="0" i="0" u="none" strike="noStrike" cap="none" baseline="0">
                <a:solidFill>
                  <a:schemeClr val="lt1"/>
                </a:solidFill>
                <a:latin typeface="Verdana"/>
                <a:ea typeface="Verdana"/>
                <a:cs typeface="Verdana"/>
                <a:sym typeface="Verdana"/>
              </a:endParaRPr>
            </a:p>
          </p:txBody>
        </p:sp>
      </p:grpSp>
      <p:sp>
        <p:nvSpPr>
          <p:cNvPr id="193" name="Shape 193"/>
          <p:cNvSpPr>
            <a:spLocks noGrp="1"/>
          </p:cNvSpPr>
          <p:nvPr>
            <p:ph type="pic" idx="2"/>
          </p:nvPr>
        </p:nvSpPr>
        <p:spPr>
          <a:xfrm>
            <a:off x="4876800" y="1600200"/>
            <a:ext cx="3429000" cy="3429000"/>
          </a:xfrm>
          <a:prstGeom prst="ellipse">
            <a:avLst/>
          </a:prstGeom>
          <a:noFill/>
          <a:ln w="76200" cap="flat">
            <a:solidFill>
              <a:srgbClr val="9ADE27"/>
            </a:solidFill>
            <a:prstDash val="solid"/>
            <a:round/>
            <a:headEnd type="none" w="med" len="med"/>
            <a:tailEnd type="none" w="med" len="med"/>
          </a:ln>
        </p:spPr>
        <p:txBody>
          <a:bodyPr lIns="91425" tIns="91425" rIns="91425" bIns="91425" anchor="b" anchorCtr="0"/>
          <a:lstStyle>
            <a:lvl1pPr marL="0" marR="0" indent="0" algn="ctr" rtl="0">
              <a:spcBef>
                <a:spcPts val="0"/>
              </a:spcBef>
              <a:buClr>
                <a:srgbClr val="3F3F3F"/>
              </a:buClr>
              <a:buFont typeface="Verdana"/>
              <a:buNone/>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BFED6F"/>
            </a:gs>
            <a:gs pos="88000">
              <a:srgbClr val="8BB447"/>
            </a:gs>
            <a:gs pos="100000">
              <a:srgbClr val="8BB447"/>
            </a:gs>
          </a:gsLst>
          <a:lin ang="5400000" scaled="0"/>
        </a:gradFill>
        <a:effectLst/>
      </p:bgPr>
    </p:bg>
    <p:spTree>
      <p:nvGrpSpPr>
        <p:cNvPr id="1" name="Shape 8"/>
        <p:cNvGrpSpPr/>
        <p:nvPr/>
      </p:nvGrpSpPr>
      <p:grpSpPr>
        <a:xfrm>
          <a:off x="0" y="0"/>
          <a:ext cx="0" cy="0"/>
          <a:chOff x="0" y="0"/>
          <a:chExt cx="0" cy="0"/>
        </a:xfrm>
      </p:grpSpPr>
      <p:grpSp>
        <p:nvGrpSpPr>
          <p:cNvPr id="9" name="Shape 9"/>
          <p:cNvGrpSpPr/>
          <p:nvPr/>
        </p:nvGrpSpPr>
        <p:grpSpPr>
          <a:xfrm>
            <a:off x="-152027" y="-215179"/>
            <a:ext cx="10059775" cy="7371437"/>
            <a:chOff x="-152027" y="-215179"/>
            <a:chExt cx="10059775" cy="7371437"/>
          </a:xfrm>
        </p:grpSpPr>
        <p:grpSp>
          <p:nvGrpSpPr>
            <p:cNvPr id="10" name="Shape 10"/>
            <p:cNvGrpSpPr/>
            <p:nvPr/>
          </p:nvGrpSpPr>
          <p:grpSpPr>
            <a:xfrm>
              <a:off x="-140746" y="146151"/>
              <a:ext cx="9427756" cy="6440089"/>
              <a:chOff x="-140746" y="146151"/>
              <a:chExt cx="9427756" cy="6440089"/>
            </a:xfrm>
          </p:grpSpPr>
          <p:grpSp>
            <p:nvGrpSpPr>
              <p:cNvPr id="11" name="Shape 11"/>
              <p:cNvGrpSpPr/>
              <p:nvPr/>
            </p:nvGrpSpPr>
            <p:grpSpPr>
              <a:xfrm rot="2429338">
                <a:off x="8527" y="447135"/>
                <a:ext cx="1128259" cy="875914"/>
                <a:chOff x="-162267" y="4120976"/>
                <a:chExt cx="3435350" cy="2667000"/>
              </a:xfrm>
            </p:grpSpPr>
            <p:sp>
              <p:nvSpPr>
                <p:cNvPr id="12" name="Shape 12"/>
                <p:cNvSpPr/>
                <p:nvPr/>
              </p:nvSpPr>
              <p:spPr>
                <a:xfrm>
                  <a:off x="1644650" y="4162425"/>
                  <a:ext cx="441325" cy="657225"/>
                </a:xfrm>
                <a:custGeom>
                  <a:avLst/>
                  <a:gdLst/>
                  <a:ahLst/>
                  <a:cxnLst/>
                  <a:rect l="0" t="0" r="0" b="0"/>
                  <a:pathLst>
                    <a:path w="278" h="414" extrusionOk="0">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3" name="Shape 13"/>
                <p:cNvSpPr/>
                <p:nvPr/>
              </p:nvSpPr>
              <p:spPr>
                <a:xfrm>
                  <a:off x="2089150" y="4835525"/>
                  <a:ext cx="1588" cy="3175"/>
                </a:xfrm>
                <a:custGeom>
                  <a:avLst/>
                  <a:gdLst/>
                  <a:ahLst/>
                  <a:cxnLst/>
                  <a:rect l="0" t="0" r="0" b="0"/>
                  <a:pathLst>
                    <a:path w="1"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4" name="Shape 14"/>
                <p:cNvSpPr/>
                <p:nvPr/>
              </p:nvSpPr>
              <p:spPr>
                <a:xfrm>
                  <a:off x="2117725" y="4162425"/>
                  <a:ext cx="444500" cy="657225"/>
                </a:xfrm>
                <a:custGeom>
                  <a:avLst/>
                  <a:gdLst/>
                  <a:ahLst/>
                  <a:cxnLst/>
                  <a:rect l="0" t="0" r="0" b="0"/>
                  <a:pathLst>
                    <a:path w="280" h="414" extrusionOk="0">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5" name="Shape 15"/>
                <p:cNvSpPr/>
                <p:nvPr/>
              </p:nvSpPr>
              <p:spPr>
                <a:xfrm>
                  <a:off x="-162267" y="4120976"/>
                  <a:ext cx="3435350" cy="2667000"/>
                </a:xfrm>
                <a:custGeom>
                  <a:avLst/>
                  <a:gdLst/>
                  <a:ahLst/>
                  <a:cxnLst/>
                  <a:rect l="0" t="0" r="0" b="0"/>
                  <a:pathLst>
                    <a:path w="2164" h="1680" extrusionOk="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grpSp>
            <p:nvGrpSpPr>
              <p:cNvPr id="16" name="Shape 16"/>
              <p:cNvGrpSpPr/>
              <p:nvPr/>
            </p:nvGrpSpPr>
            <p:grpSpPr>
              <a:xfrm rot="-2106335">
                <a:off x="353923" y="1671596"/>
                <a:ext cx="992739" cy="814143"/>
                <a:chOff x="381000" y="304800"/>
                <a:chExt cx="3317875" cy="2720975"/>
              </a:xfrm>
            </p:grpSpPr>
            <p:sp>
              <p:nvSpPr>
                <p:cNvPr id="17" name="Shape 17"/>
                <p:cNvSpPr/>
                <p:nvPr/>
              </p:nvSpPr>
              <p:spPr>
                <a:xfrm>
                  <a:off x="1660525" y="654050"/>
                  <a:ext cx="368300" cy="546100"/>
                </a:xfrm>
                <a:custGeom>
                  <a:avLst/>
                  <a:gdLst/>
                  <a:ahLst/>
                  <a:cxnLst/>
                  <a:rect l="0" t="0" r="0" b="0"/>
                  <a:pathLst>
                    <a:path w="232" h="344" extrusionOk="0">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8" name="Shape 18"/>
                <p:cNvSpPr/>
                <p:nvPr/>
              </p:nvSpPr>
              <p:spPr>
                <a:xfrm>
                  <a:off x="2032000" y="1216025"/>
                  <a:ext cx="1588" cy="1588"/>
                </a:xfrm>
                <a:custGeom>
                  <a:avLst/>
                  <a:gdLst/>
                  <a:ahLst/>
                  <a:cxnLst/>
                  <a:rect l="0" t="0" r="0" b="0"/>
                  <a:pathLst>
                    <a:path w="1" h="1"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9" name="Shape 19"/>
                <p:cNvSpPr/>
                <p:nvPr/>
              </p:nvSpPr>
              <p:spPr>
                <a:xfrm>
                  <a:off x="2057400" y="654050"/>
                  <a:ext cx="368300" cy="546100"/>
                </a:xfrm>
                <a:custGeom>
                  <a:avLst/>
                  <a:gdLst/>
                  <a:ahLst/>
                  <a:cxnLst/>
                  <a:rect l="0" t="0" r="0" b="0"/>
                  <a:pathLst>
                    <a:path w="232" h="344" extrusionOk="0">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20" name="Shape 20"/>
                <p:cNvSpPr/>
                <p:nvPr/>
              </p:nvSpPr>
              <p:spPr>
                <a:xfrm>
                  <a:off x="381000" y="304800"/>
                  <a:ext cx="3317875" cy="2720975"/>
                </a:xfrm>
                <a:custGeom>
                  <a:avLst/>
                  <a:gdLst/>
                  <a:ahLst/>
                  <a:cxnLst/>
                  <a:rect l="0" t="0" r="0" b="0"/>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grpSp>
            <p:nvGrpSpPr>
              <p:cNvPr id="21" name="Shape 21"/>
              <p:cNvGrpSpPr/>
              <p:nvPr/>
            </p:nvGrpSpPr>
            <p:grpSpPr>
              <a:xfrm rot="-1888931">
                <a:off x="391816" y="4560621"/>
                <a:ext cx="1094992" cy="933829"/>
                <a:chOff x="5181600" y="457200"/>
                <a:chExt cx="3235325" cy="2759075"/>
              </a:xfrm>
            </p:grpSpPr>
            <p:sp>
              <p:nvSpPr>
                <p:cNvPr id="22" name="Shape 22"/>
                <p:cNvSpPr/>
                <p:nvPr/>
              </p:nvSpPr>
              <p:spPr>
                <a:xfrm>
                  <a:off x="6400801" y="787399"/>
                  <a:ext cx="390523" cy="581026"/>
                </a:xfrm>
                <a:custGeom>
                  <a:avLst/>
                  <a:gdLst/>
                  <a:ahLst/>
                  <a:cxnLst/>
                  <a:rect l="0" t="0" r="0" b="0"/>
                  <a:pathLst>
                    <a:path w="246" h="366" extrusionOk="0">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23" name="Shape 23"/>
                <p:cNvSpPr/>
                <p:nvPr/>
              </p:nvSpPr>
              <p:spPr>
                <a:xfrm>
                  <a:off x="6791325" y="1381124"/>
                  <a:ext cx="1588" cy="1588"/>
                </a:xfrm>
                <a:custGeom>
                  <a:avLst/>
                  <a:gdLst/>
                  <a:ahLst/>
                  <a:cxnLst/>
                  <a:rect l="0" t="0" r="0" b="0"/>
                  <a:pathLst>
                    <a:path w="1" h="1"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24" name="Shape 24"/>
                <p:cNvSpPr/>
                <p:nvPr/>
              </p:nvSpPr>
              <p:spPr>
                <a:xfrm>
                  <a:off x="6819900" y="787399"/>
                  <a:ext cx="387350" cy="581026"/>
                </a:xfrm>
                <a:custGeom>
                  <a:avLst/>
                  <a:gdLst/>
                  <a:ahLst/>
                  <a:cxnLst/>
                  <a:rect l="0" t="0" r="0" b="0"/>
                  <a:pathLst>
                    <a:path w="244" h="366" extrusionOk="0">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25" name="Shape 25"/>
                <p:cNvSpPr/>
                <p:nvPr/>
              </p:nvSpPr>
              <p:spPr>
                <a:xfrm>
                  <a:off x="5181600" y="457200"/>
                  <a:ext cx="3235325" cy="2759075"/>
                </a:xfrm>
                <a:custGeom>
                  <a:avLst/>
                  <a:gdLst/>
                  <a:ahLst/>
                  <a:cxnLst/>
                  <a:rect l="0" t="0" r="0" b="0"/>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grpSp>
            <p:nvGrpSpPr>
              <p:cNvPr id="26" name="Shape 26"/>
              <p:cNvGrpSpPr/>
              <p:nvPr/>
            </p:nvGrpSpPr>
            <p:grpSpPr>
              <a:xfrm rot="-1888931">
                <a:off x="7705128" y="419212"/>
                <a:ext cx="1376651" cy="1173997"/>
                <a:chOff x="5181600" y="457200"/>
                <a:chExt cx="3235325" cy="2759075"/>
              </a:xfrm>
            </p:grpSpPr>
            <p:sp>
              <p:nvSpPr>
                <p:cNvPr id="27" name="Shape 27"/>
                <p:cNvSpPr/>
                <p:nvPr/>
              </p:nvSpPr>
              <p:spPr>
                <a:xfrm>
                  <a:off x="6400801" y="787399"/>
                  <a:ext cx="390523" cy="581026"/>
                </a:xfrm>
                <a:custGeom>
                  <a:avLst/>
                  <a:gdLst/>
                  <a:ahLst/>
                  <a:cxnLst/>
                  <a:rect l="0" t="0" r="0" b="0"/>
                  <a:pathLst>
                    <a:path w="246" h="366" extrusionOk="0">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28" name="Shape 28"/>
                <p:cNvSpPr/>
                <p:nvPr/>
              </p:nvSpPr>
              <p:spPr>
                <a:xfrm>
                  <a:off x="6791325" y="1381124"/>
                  <a:ext cx="1588" cy="1588"/>
                </a:xfrm>
                <a:custGeom>
                  <a:avLst/>
                  <a:gdLst/>
                  <a:ahLst/>
                  <a:cxnLst/>
                  <a:rect l="0" t="0" r="0" b="0"/>
                  <a:pathLst>
                    <a:path w="1" h="1"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29" name="Shape 29"/>
                <p:cNvSpPr/>
                <p:nvPr/>
              </p:nvSpPr>
              <p:spPr>
                <a:xfrm>
                  <a:off x="6819900" y="787399"/>
                  <a:ext cx="387350" cy="581026"/>
                </a:xfrm>
                <a:custGeom>
                  <a:avLst/>
                  <a:gdLst/>
                  <a:ahLst/>
                  <a:cxnLst/>
                  <a:rect l="0" t="0" r="0" b="0"/>
                  <a:pathLst>
                    <a:path w="244" h="366" extrusionOk="0">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30" name="Shape 30"/>
                <p:cNvSpPr/>
                <p:nvPr/>
              </p:nvSpPr>
              <p:spPr>
                <a:xfrm>
                  <a:off x="5181600" y="457200"/>
                  <a:ext cx="3235325" cy="2759075"/>
                </a:xfrm>
                <a:custGeom>
                  <a:avLst/>
                  <a:gdLst/>
                  <a:ahLst/>
                  <a:cxnLst/>
                  <a:rect l="0" t="0" r="0" b="0"/>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grpSp>
            <p:nvGrpSpPr>
              <p:cNvPr id="31" name="Shape 31"/>
              <p:cNvGrpSpPr/>
              <p:nvPr/>
            </p:nvGrpSpPr>
            <p:grpSpPr>
              <a:xfrm rot="2429339">
                <a:off x="7324516" y="3846322"/>
                <a:ext cx="1472287" cy="1142999"/>
                <a:chOff x="381000" y="3581400"/>
                <a:chExt cx="3435350" cy="2667000"/>
              </a:xfrm>
            </p:grpSpPr>
            <p:sp>
              <p:nvSpPr>
                <p:cNvPr id="32" name="Shape 32"/>
                <p:cNvSpPr/>
                <p:nvPr/>
              </p:nvSpPr>
              <p:spPr>
                <a:xfrm>
                  <a:off x="1644650" y="4162425"/>
                  <a:ext cx="441325" cy="657225"/>
                </a:xfrm>
                <a:custGeom>
                  <a:avLst/>
                  <a:gdLst/>
                  <a:ahLst/>
                  <a:cxnLst/>
                  <a:rect l="0" t="0" r="0" b="0"/>
                  <a:pathLst>
                    <a:path w="278" h="414" extrusionOk="0">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33" name="Shape 33"/>
                <p:cNvSpPr/>
                <p:nvPr/>
              </p:nvSpPr>
              <p:spPr>
                <a:xfrm>
                  <a:off x="2089150" y="4835525"/>
                  <a:ext cx="1588" cy="3175"/>
                </a:xfrm>
                <a:custGeom>
                  <a:avLst/>
                  <a:gdLst/>
                  <a:ahLst/>
                  <a:cxnLst/>
                  <a:rect l="0" t="0" r="0" b="0"/>
                  <a:pathLst>
                    <a:path w="1"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34" name="Shape 34"/>
                <p:cNvSpPr/>
                <p:nvPr/>
              </p:nvSpPr>
              <p:spPr>
                <a:xfrm>
                  <a:off x="2117725" y="4162425"/>
                  <a:ext cx="444500" cy="657225"/>
                </a:xfrm>
                <a:custGeom>
                  <a:avLst/>
                  <a:gdLst/>
                  <a:ahLst/>
                  <a:cxnLst/>
                  <a:rect l="0" t="0" r="0" b="0"/>
                  <a:pathLst>
                    <a:path w="280" h="414" extrusionOk="0">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35" name="Shape 35"/>
                <p:cNvSpPr/>
                <p:nvPr/>
              </p:nvSpPr>
              <p:spPr>
                <a:xfrm>
                  <a:off x="381000" y="3581400"/>
                  <a:ext cx="3435350" cy="2667000"/>
                </a:xfrm>
                <a:custGeom>
                  <a:avLst/>
                  <a:gdLst/>
                  <a:ahLst/>
                  <a:cxnLst/>
                  <a:rect l="0" t="0" r="0" b="0"/>
                  <a:pathLst>
                    <a:path w="2164" h="1680" extrusionOk="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grpSp>
            <p:nvGrpSpPr>
              <p:cNvPr id="36" name="Shape 36"/>
              <p:cNvGrpSpPr/>
              <p:nvPr/>
            </p:nvGrpSpPr>
            <p:grpSpPr>
              <a:xfrm rot="-2106335">
                <a:off x="7783359" y="5358488"/>
                <a:ext cx="1188480" cy="974662"/>
                <a:chOff x="381000" y="304800"/>
                <a:chExt cx="3317875" cy="2720975"/>
              </a:xfrm>
            </p:grpSpPr>
            <p:sp>
              <p:nvSpPr>
                <p:cNvPr id="37" name="Shape 37"/>
                <p:cNvSpPr/>
                <p:nvPr/>
              </p:nvSpPr>
              <p:spPr>
                <a:xfrm>
                  <a:off x="1660525" y="654050"/>
                  <a:ext cx="368300" cy="546100"/>
                </a:xfrm>
                <a:custGeom>
                  <a:avLst/>
                  <a:gdLst/>
                  <a:ahLst/>
                  <a:cxnLst/>
                  <a:rect l="0" t="0" r="0" b="0"/>
                  <a:pathLst>
                    <a:path w="232" h="344" extrusionOk="0">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38" name="Shape 38"/>
                <p:cNvSpPr/>
                <p:nvPr/>
              </p:nvSpPr>
              <p:spPr>
                <a:xfrm>
                  <a:off x="2032000" y="1216025"/>
                  <a:ext cx="1588" cy="1588"/>
                </a:xfrm>
                <a:custGeom>
                  <a:avLst/>
                  <a:gdLst/>
                  <a:ahLst/>
                  <a:cxnLst/>
                  <a:rect l="0" t="0" r="0" b="0"/>
                  <a:pathLst>
                    <a:path w="1" h="1"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39" name="Shape 39"/>
                <p:cNvSpPr/>
                <p:nvPr/>
              </p:nvSpPr>
              <p:spPr>
                <a:xfrm>
                  <a:off x="2057400" y="654050"/>
                  <a:ext cx="368300" cy="546100"/>
                </a:xfrm>
                <a:custGeom>
                  <a:avLst/>
                  <a:gdLst/>
                  <a:ahLst/>
                  <a:cxnLst/>
                  <a:rect l="0" t="0" r="0" b="0"/>
                  <a:pathLst>
                    <a:path w="232" h="344" extrusionOk="0">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40" name="Shape 40"/>
                <p:cNvSpPr/>
                <p:nvPr/>
              </p:nvSpPr>
              <p:spPr>
                <a:xfrm>
                  <a:off x="381000" y="304800"/>
                  <a:ext cx="3317875" cy="2720975"/>
                </a:xfrm>
                <a:custGeom>
                  <a:avLst/>
                  <a:gdLst/>
                  <a:ahLst/>
                  <a:cxnLst/>
                  <a:rect l="0" t="0" r="0" b="0"/>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D7F2AA">
                    <a:alpha val="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grpSp>
        <p:grpSp>
          <p:nvGrpSpPr>
            <p:cNvPr id="41" name="Shape 41"/>
            <p:cNvGrpSpPr/>
            <p:nvPr/>
          </p:nvGrpSpPr>
          <p:grpSpPr>
            <a:xfrm>
              <a:off x="-152027" y="-215179"/>
              <a:ext cx="9630525" cy="7073201"/>
              <a:chOff x="-152027" y="-215179"/>
              <a:chExt cx="9630525" cy="7073201"/>
            </a:xfrm>
          </p:grpSpPr>
          <p:grpSp>
            <p:nvGrpSpPr>
              <p:cNvPr id="42" name="Shape 42"/>
              <p:cNvGrpSpPr/>
              <p:nvPr/>
            </p:nvGrpSpPr>
            <p:grpSpPr>
              <a:xfrm rot="-1540235">
                <a:off x="104360" y="102414"/>
                <a:ext cx="1831034" cy="1600891"/>
                <a:chOff x="289963" y="-152265"/>
                <a:chExt cx="3372959" cy="2949011"/>
              </a:xfrm>
            </p:grpSpPr>
            <p:sp>
              <p:nvSpPr>
                <p:cNvPr id="43" name="Shape 43"/>
                <p:cNvSpPr/>
                <p:nvPr/>
              </p:nvSpPr>
              <p:spPr>
                <a:xfrm>
                  <a:off x="1660525" y="654050"/>
                  <a:ext cx="368300" cy="546100"/>
                </a:xfrm>
                <a:custGeom>
                  <a:avLst/>
                  <a:gdLst/>
                  <a:ahLst/>
                  <a:cxnLst/>
                  <a:rect l="0" t="0" r="0" b="0"/>
                  <a:pathLst>
                    <a:path w="232" h="344" extrusionOk="0">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solidFill>
                  <a:srgbClr val="D7F2AA">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44" name="Shape 44"/>
                <p:cNvSpPr/>
                <p:nvPr/>
              </p:nvSpPr>
              <p:spPr>
                <a:xfrm>
                  <a:off x="2032000" y="1216025"/>
                  <a:ext cx="1588" cy="1588"/>
                </a:xfrm>
                <a:custGeom>
                  <a:avLst/>
                  <a:gdLst/>
                  <a:ahLst/>
                  <a:cxnLst/>
                  <a:rect l="0" t="0" r="0" b="0"/>
                  <a:pathLst>
                    <a:path w="1" h="1"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45" name="Shape 45"/>
                <p:cNvSpPr/>
                <p:nvPr/>
              </p:nvSpPr>
              <p:spPr>
                <a:xfrm>
                  <a:off x="2057400" y="654050"/>
                  <a:ext cx="368300" cy="546100"/>
                </a:xfrm>
                <a:custGeom>
                  <a:avLst/>
                  <a:gdLst/>
                  <a:ahLst/>
                  <a:cxnLst/>
                  <a:rect l="0" t="0" r="0" b="0"/>
                  <a:pathLst>
                    <a:path w="232" h="344" extrusionOk="0">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solidFill>
                  <a:srgbClr val="D7F2AA">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46" name="Shape 46"/>
                <p:cNvSpPr/>
                <p:nvPr/>
              </p:nvSpPr>
              <p:spPr>
                <a:xfrm rot="650724">
                  <a:off x="492450" y="105223"/>
                  <a:ext cx="2967985" cy="2434031"/>
                </a:xfrm>
                <a:custGeom>
                  <a:avLst/>
                  <a:gdLst/>
                  <a:ahLst/>
                  <a:cxnLst/>
                  <a:rect l="0" t="0" r="0" b="0"/>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D7F2AA">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grpSp>
            <p:nvGrpSpPr>
              <p:cNvPr id="47" name="Shape 47"/>
              <p:cNvGrpSpPr/>
              <p:nvPr/>
            </p:nvGrpSpPr>
            <p:grpSpPr>
              <a:xfrm rot="1419986">
                <a:off x="7374136" y="629719"/>
                <a:ext cx="1046469" cy="892408"/>
                <a:chOff x="5181600" y="457200"/>
                <a:chExt cx="3235325" cy="2759075"/>
              </a:xfrm>
            </p:grpSpPr>
            <p:sp>
              <p:nvSpPr>
                <p:cNvPr id="48" name="Shape 48"/>
                <p:cNvSpPr/>
                <p:nvPr/>
              </p:nvSpPr>
              <p:spPr>
                <a:xfrm>
                  <a:off x="6400801" y="787399"/>
                  <a:ext cx="390523" cy="581026"/>
                </a:xfrm>
                <a:custGeom>
                  <a:avLst/>
                  <a:gdLst/>
                  <a:ahLst/>
                  <a:cxnLst/>
                  <a:rect l="0" t="0" r="0" b="0"/>
                  <a:pathLst>
                    <a:path w="246" h="366" extrusionOk="0">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solidFill>
                  <a:srgbClr val="D7F2AA">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49" name="Shape 49"/>
                <p:cNvSpPr/>
                <p:nvPr/>
              </p:nvSpPr>
              <p:spPr>
                <a:xfrm>
                  <a:off x="6791325" y="1381124"/>
                  <a:ext cx="1588" cy="1588"/>
                </a:xfrm>
                <a:custGeom>
                  <a:avLst/>
                  <a:gdLst/>
                  <a:ahLst/>
                  <a:cxnLst/>
                  <a:rect l="0" t="0" r="0" b="0"/>
                  <a:pathLst>
                    <a:path w="1" h="1"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50" name="Shape 50"/>
                <p:cNvSpPr/>
                <p:nvPr/>
              </p:nvSpPr>
              <p:spPr>
                <a:xfrm>
                  <a:off x="6819900" y="787399"/>
                  <a:ext cx="387350" cy="581026"/>
                </a:xfrm>
                <a:custGeom>
                  <a:avLst/>
                  <a:gdLst/>
                  <a:ahLst/>
                  <a:cxnLst/>
                  <a:rect l="0" t="0" r="0" b="0"/>
                  <a:pathLst>
                    <a:path w="244" h="366" extrusionOk="0">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solidFill>
                  <a:srgbClr val="D7F2AA">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51" name="Shape 51"/>
                <p:cNvSpPr/>
                <p:nvPr/>
              </p:nvSpPr>
              <p:spPr>
                <a:xfrm>
                  <a:off x="5181600" y="457200"/>
                  <a:ext cx="3235325" cy="2759075"/>
                </a:xfrm>
                <a:custGeom>
                  <a:avLst/>
                  <a:gdLst/>
                  <a:ahLst/>
                  <a:cxnLst/>
                  <a:rect l="0" t="0" r="0" b="0"/>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sp>
            <p:nvSpPr>
              <p:cNvPr id="52" name="Shape 52"/>
              <p:cNvSpPr/>
              <p:nvPr/>
            </p:nvSpPr>
            <p:spPr>
              <a:xfrm rot="1542473">
                <a:off x="7058065" y="3702659"/>
                <a:ext cx="879" cy="1756"/>
              </a:xfrm>
              <a:custGeom>
                <a:avLst/>
                <a:gdLst/>
                <a:ahLst/>
                <a:cxnLst/>
                <a:rect l="0" t="0" r="0" b="0"/>
                <a:pathLst>
                  <a:path w="1"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7F2AA">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nvGrpSpPr>
              <p:cNvPr id="53" name="Shape 53"/>
              <p:cNvGrpSpPr/>
              <p:nvPr/>
            </p:nvGrpSpPr>
            <p:grpSpPr>
              <a:xfrm rot="1645451">
                <a:off x="7790482" y="4107476"/>
                <a:ext cx="1436831" cy="1441322"/>
                <a:chOff x="-263585" y="-1723426"/>
                <a:chExt cx="4262921" cy="4276239"/>
              </a:xfrm>
            </p:grpSpPr>
            <p:sp>
              <p:nvSpPr>
                <p:cNvPr id="54" name="Shape 54"/>
                <p:cNvSpPr/>
                <p:nvPr/>
              </p:nvSpPr>
              <p:spPr>
                <a:xfrm>
                  <a:off x="1660525" y="654050"/>
                  <a:ext cx="368300" cy="546100"/>
                </a:xfrm>
                <a:custGeom>
                  <a:avLst/>
                  <a:gdLst/>
                  <a:ahLst/>
                  <a:cxnLst/>
                  <a:rect l="0" t="0" r="0" b="0"/>
                  <a:pathLst>
                    <a:path w="232" h="344" extrusionOk="0">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solidFill>
                  <a:srgbClr val="D7F2AA">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55" name="Shape 55"/>
                <p:cNvSpPr/>
                <p:nvPr/>
              </p:nvSpPr>
              <p:spPr>
                <a:xfrm>
                  <a:off x="2032000" y="1216025"/>
                  <a:ext cx="1588" cy="1588"/>
                </a:xfrm>
                <a:custGeom>
                  <a:avLst/>
                  <a:gdLst/>
                  <a:ahLst/>
                  <a:cxnLst/>
                  <a:rect l="0" t="0" r="0" b="0"/>
                  <a:pathLst>
                    <a:path w="1" h="1"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56" name="Shape 56"/>
                <p:cNvSpPr/>
                <p:nvPr/>
              </p:nvSpPr>
              <p:spPr>
                <a:xfrm>
                  <a:off x="2057400" y="654050"/>
                  <a:ext cx="368300" cy="546100"/>
                </a:xfrm>
                <a:custGeom>
                  <a:avLst/>
                  <a:gdLst/>
                  <a:ahLst/>
                  <a:cxnLst/>
                  <a:rect l="0" t="0" r="0" b="0"/>
                  <a:pathLst>
                    <a:path w="232" h="344" extrusionOk="0">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solidFill>
                  <a:srgbClr val="D7F2AA">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57" name="Shape 57"/>
                <p:cNvSpPr/>
                <p:nvPr/>
              </p:nvSpPr>
              <p:spPr>
                <a:xfrm rot="-2754240">
                  <a:off x="208939" y="-945796"/>
                  <a:ext cx="3317870" cy="2720978"/>
                </a:xfrm>
                <a:custGeom>
                  <a:avLst/>
                  <a:gdLst/>
                  <a:ahLst/>
                  <a:cxnLst/>
                  <a:rect l="0" t="0" r="0" b="0"/>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D7F2AA">
                    <a:alpha val="5882"/>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grpSp>
            <p:nvGrpSpPr>
              <p:cNvPr id="58" name="Shape 58"/>
              <p:cNvGrpSpPr/>
              <p:nvPr/>
            </p:nvGrpSpPr>
            <p:grpSpPr>
              <a:xfrm>
                <a:off x="-8" y="5334004"/>
                <a:ext cx="1188232" cy="1524016"/>
                <a:chOff x="2743200" y="306387"/>
                <a:chExt cx="1876425" cy="2406650"/>
              </a:xfrm>
            </p:grpSpPr>
            <p:sp>
              <p:nvSpPr>
                <p:cNvPr id="59" name="Shape 59"/>
                <p:cNvSpPr/>
                <p:nvPr/>
              </p:nvSpPr>
              <p:spPr>
                <a:xfrm>
                  <a:off x="3333750" y="890587"/>
                  <a:ext cx="34925" cy="482600"/>
                </a:xfrm>
                <a:custGeom>
                  <a:avLst/>
                  <a:gdLst/>
                  <a:ahLst/>
                  <a:cxnLst/>
                  <a:rect l="0" t="0" r="0" b="0"/>
                  <a:pathLst>
                    <a:path w="22" h="304" extrusionOk="0">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solidFill>
                  <a:srgbClr val="DEF4B7">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60" name="Shape 60"/>
                <p:cNvSpPr/>
                <p:nvPr/>
              </p:nvSpPr>
              <p:spPr>
                <a:xfrm>
                  <a:off x="3362325" y="1382712"/>
                  <a:ext cx="0" cy="0"/>
                </a:xfrm>
                <a:custGeom>
                  <a:avLst/>
                  <a:gdLst/>
                  <a:ahLst/>
                  <a:cxnLst/>
                  <a:rect l="0" t="0" r="0" b="0"/>
                  <a:pathLst>
                    <a:path w="1" h="1"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61" name="Shape 61"/>
                <p:cNvSpPr/>
                <p:nvPr/>
              </p:nvSpPr>
              <p:spPr>
                <a:xfrm>
                  <a:off x="3384550" y="1173162"/>
                  <a:ext cx="438150" cy="212725"/>
                </a:xfrm>
                <a:custGeom>
                  <a:avLst/>
                  <a:gdLst/>
                  <a:ahLst/>
                  <a:cxnLst/>
                  <a:rect l="0" t="0" r="0" b="0"/>
                  <a:pathLst>
                    <a:path w="276" h="134" extrusionOk="0">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solidFill>
                  <a:srgbClr val="DEF4B7">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62" name="Shape 62"/>
                <p:cNvSpPr/>
                <p:nvPr/>
              </p:nvSpPr>
              <p:spPr>
                <a:xfrm>
                  <a:off x="2743200" y="306387"/>
                  <a:ext cx="1876425" cy="2406650"/>
                </a:xfrm>
                <a:custGeom>
                  <a:avLst/>
                  <a:gdLst/>
                  <a:ahLst/>
                  <a:cxnLst/>
                  <a:rect l="0" t="0" r="0" b="0"/>
                  <a:pathLst>
                    <a:path w="1182" h="1516" extrusionOk="0">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rgbClr val="D7F2AA">
                    <a:alpha val="5882"/>
                  </a:srgbClr>
                </a:solidFill>
                <a:ln w="9525" cap="flat">
                  <a:solidFill>
                    <a:srgbClr val="ABCC67">
                      <a:alpha val="8627"/>
                    </a:srgbClr>
                  </a:solidFill>
                  <a:prstDash val="solid"/>
                  <a:round/>
                  <a:headEnd type="none" w="med" len="med"/>
                  <a:tailEnd type="none" w="med" len="med"/>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grpSp>
            <p:nvGrpSpPr>
              <p:cNvPr id="63" name="Shape 63"/>
              <p:cNvGrpSpPr/>
              <p:nvPr/>
            </p:nvGrpSpPr>
            <p:grpSpPr>
              <a:xfrm>
                <a:off x="3" y="2846361"/>
                <a:ext cx="930493" cy="1301751"/>
                <a:chOff x="5073650" y="2381608"/>
                <a:chExt cx="1257300" cy="1758950"/>
              </a:xfrm>
            </p:grpSpPr>
            <p:sp>
              <p:nvSpPr>
                <p:cNvPr id="64" name="Shape 64"/>
                <p:cNvSpPr/>
                <p:nvPr/>
              </p:nvSpPr>
              <p:spPr>
                <a:xfrm>
                  <a:off x="5073650" y="3192463"/>
                  <a:ext cx="114300" cy="177800"/>
                </a:xfrm>
                <a:custGeom>
                  <a:avLst/>
                  <a:gdLst/>
                  <a:ahLst/>
                  <a:cxnLst/>
                  <a:rect l="0" t="0" r="0" b="0"/>
                  <a:pathLst>
                    <a:path w="72" h="112" extrusionOk="0">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solidFill>
                  <a:srgbClr val="DEF4B7">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65" name="Shape 65"/>
                <p:cNvSpPr/>
                <p:nvPr/>
              </p:nvSpPr>
              <p:spPr>
                <a:xfrm>
                  <a:off x="5191125" y="3379787"/>
                  <a:ext cx="0" cy="3175"/>
                </a:xfrm>
                <a:custGeom>
                  <a:avLst/>
                  <a:gdLst/>
                  <a:ahLst/>
                  <a:cxnLst/>
                  <a:rect l="0" t="0" r="0" b="0"/>
                  <a:pathLst>
                    <a:path w="1"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EF4B7">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66" name="Shape 66"/>
                <p:cNvSpPr/>
                <p:nvPr/>
              </p:nvSpPr>
              <p:spPr>
                <a:xfrm>
                  <a:off x="5210175" y="2935288"/>
                  <a:ext cx="292100" cy="434975"/>
                </a:xfrm>
                <a:custGeom>
                  <a:avLst/>
                  <a:gdLst/>
                  <a:ahLst/>
                  <a:cxnLst/>
                  <a:rect l="0" t="0" r="0" b="0"/>
                  <a:pathLst>
                    <a:path w="184" h="274" extrusionOk="0">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solidFill>
                  <a:srgbClr val="DEF4B7">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67" name="Shape 67"/>
                <p:cNvSpPr/>
                <p:nvPr/>
              </p:nvSpPr>
              <p:spPr>
                <a:xfrm>
                  <a:off x="5073650" y="2381608"/>
                  <a:ext cx="1257300" cy="1758950"/>
                </a:xfrm>
                <a:custGeom>
                  <a:avLst/>
                  <a:gdLst/>
                  <a:ahLst/>
                  <a:cxnLst/>
                  <a:rect l="0" t="0" r="0" b="0"/>
                  <a:pathLst>
                    <a:path w="792" h="1108" extrusionOk="0">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rgbClr val="D7F2AA">
                    <a:alpha val="13725"/>
                  </a:srgbClr>
                </a:solidFill>
                <a:ln w="9525" cap="flat">
                  <a:solidFill>
                    <a:srgbClr val="ABCC67">
                      <a:alpha val="15686"/>
                    </a:srgbClr>
                  </a:solidFill>
                  <a:prstDash val="solid"/>
                  <a:round/>
                  <a:headEnd type="none" w="med" len="med"/>
                  <a:tailEnd type="none" w="med" len="med"/>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grpSp>
            <p:nvGrpSpPr>
              <p:cNvPr id="68" name="Shape 68"/>
              <p:cNvGrpSpPr/>
              <p:nvPr/>
            </p:nvGrpSpPr>
            <p:grpSpPr>
              <a:xfrm>
                <a:off x="4876749" y="5704502"/>
                <a:ext cx="1752574" cy="1153496"/>
                <a:chOff x="4978400" y="152400"/>
                <a:chExt cx="2489200" cy="1638300"/>
              </a:xfrm>
            </p:grpSpPr>
            <p:sp>
              <p:nvSpPr>
                <p:cNvPr id="69" name="Shape 69"/>
                <p:cNvSpPr/>
                <p:nvPr/>
              </p:nvSpPr>
              <p:spPr>
                <a:xfrm>
                  <a:off x="6003925" y="923925"/>
                  <a:ext cx="22225" cy="546100"/>
                </a:xfrm>
                <a:custGeom>
                  <a:avLst/>
                  <a:gdLst/>
                  <a:ahLst/>
                  <a:cxnLst/>
                  <a:rect l="0" t="0" r="0" b="0"/>
                  <a:pathLst>
                    <a:path w="14" h="344" extrusionOk="0">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solidFill>
                  <a:srgbClr val="DEF4B7">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70" name="Shape 70"/>
                <p:cNvSpPr/>
                <p:nvPr/>
              </p:nvSpPr>
              <p:spPr>
                <a:xfrm>
                  <a:off x="6019800" y="1482725"/>
                  <a:ext cx="0" cy="0"/>
                </a:xfrm>
                <a:custGeom>
                  <a:avLst/>
                  <a:gdLst/>
                  <a:ahLst/>
                  <a:cxnLst/>
                  <a:rect l="0" t="0" r="0" b="0"/>
                  <a:pathLst>
                    <a:path w="1" h="1"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71" name="Shape 71"/>
                <p:cNvSpPr/>
                <p:nvPr/>
              </p:nvSpPr>
              <p:spPr>
                <a:xfrm>
                  <a:off x="6045200" y="1257300"/>
                  <a:ext cx="501650" cy="228600"/>
                </a:xfrm>
                <a:custGeom>
                  <a:avLst/>
                  <a:gdLst/>
                  <a:ahLst/>
                  <a:cxnLst/>
                  <a:rect l="0" t="0" r="0" b="0"/>
                  <a:pathLst>
                    <a:path w="316" h="144" extrusionOk="0">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solidFill>
                  <a:srgbClr val="DEF4B7">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72" name="Shape 72"/>
                <p:cNvSpPr/>
                <p:nvPr/>
              </p:nvSpPr>
              <p:spPr>
                <a:xfrm>
                  <a:off x="4978400" y="152400"/>
                  <a:ext cx="2489200" cy="1638300"/>
                </a:xfrm>
                <a:custGeom>
                  <a:avLst/>
                  <a:gdLst/>
                  <a:ahLst/>
                  <a:cxnLst/>
                  <a:rect l="0" t="0" r="0" b="0"/>
                  <a:pathLst>
                    <a:path w="1568" h="1032" extrusionOk="0">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rgbClr val="D7F2AA">
                    <a:alpha val="8627"/>
                  </a:srgbClr>
                </a:solidFill>
                <a:ln w="9525" cap="flat">
                  <a:solidFill>
                    <a:srgbClr val="FEFFFF">
                      <a:alpha val="11764"/>
                    </a:srgbClr>
                  </a:solidFill>
                  <a:prstDash val="solid"/>
                  <a:round/>
                  <a:headEnd type="none" w="med" len="med"/>
                  <a:tailEnd type="none" w="med" len="med"/>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grpSp>
            <p:nvGrpSpPr>
              <p:cNvPr id="73" name="Shape 73"/>
              <p:cNvGrpSpPr/>
              <p:nvPr/>
            </p:nvGrpSpPr>
            <p:grpSpPr>
              <a:xfrm>
                <a:off x="7848593" y="1524003"/>
                <a:ext cx="1295399" cy="1685579"/>
                <a:chOff x="7315200" y="5334000"/>
                <a:chExt cx="1054100" cy="1371600"/>
              </a:xfrm>
            </p:grpSpPr>
            <p:sp>
              <p:nvSpPr>
                <p:cNvPr id="74" name="Shape 74"/>
                <p:cNvSpPr/>
                <p:nvPr/>
              </p:nvSpPr>
              <p:spPr>
                <a:xfrm>
                  <a:off x="7810500" y="5715000"/>
                  <a:ext cx="241300" cy="158750"/>
                </a:xfrm>
                <a:custGeom>
                  <a:avLst/>
                  <a:gdLst/>
                  <a:ahLst/>
                  <a:cxnLst/>
                  <a:rect l="0" t="0" r="0" b="0"/>
                  <a:pathLst>
                    <a:path w="152" h="100" extrusionOk="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solidFill>
                  <a:srgbClr val="DEF4B7">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75" name="Shape 75"/>
                <p:cNvSpPr/>
                <p:nvPr/>
              </p:nvSpPr>
              <p:spPr>
                <a:xfrm>
                  <a:off x="8054975" y="5880100"/>
                  <a:ext cx="0" cy="0"/>
                </a:xfrm>
                <a:custGeom>
                  <a:avLst/>
                  <a:gdLst/>
                  <a:ahLst/>
                  <a:cxnLst/>
                  <a:rect l="0" t="0" r="0" b="0"/>
                  <a:pathLst>
                    <a:path w="1" h="1"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76" name="Shape 76"/>
                <p:cNvSpPr/>
                <p:nvPr/>
              </p:nvSpPr>
              <p:spPr>
                <a:xfrm>
                  <a:off x="8064500" y="5584825"/>
                  <a:ext cx="53975" cy="285750"/>
                </a:xfrm>
                <a:custGeom>
                  <a:avLst/>
                  <a:gdLst/>
                  <a:ahLst/>
                  <a:cxnLst/>
                  <a:rect l="0" t="0" r="0" b="0"/>
                  <a:pathLst>
                    <a:path w="34" h="180" extrusionOk="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solidFill>
                  <a:srgbClr val="DEF4B7">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77" name="Shape 77"/>
                <p:cNvSpPr/>
                <p:nvPr/>
              </p:nvSpPr>
              <p:spPr>
                <a:xfrm>
                  <a:off x="7315200" y="5334000"/>
                  <a:ext cx="1054100" cy="1371600"/>
                </a:xfrm>
                <a:custGeom>
                  <a:avLst/>
                  <a:gdLst/>
                  <a:ahLst/>
                  <a:cxnLst/>
                  <a:rect l="0" t="0" r="0" b="0"/>
                  <a:pathLst>
                    <a:path w="664" h="864" extrusionOk="0">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rgbClr val="D7F2AA">
                    <a:alpha val="5882"/>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grpSp>
            <p:nvGrpSpPr>
              <p:cNvPr id="78" name="Shape 78"/>
              <p:cNvGrpSpPr/>
              <p:nvPr/>
            </p:nvGrpSpPr>
            <p:grpSpPr>
              <a:xfrm>
                <a:off x="7679515" y="5943603"/>
                <a:ext cx="1331670" cy="914402"/>
                <a:chOff x="7953375" y="152400"/>
                <a:chExt cx="1775564" cy="1219200"/>
              </a:xfrm>
            </p:grpSpPr>
            <p:sp>
              <p:nvSpPr>
                <p:cNvPr id="79" name="Shape 79"/>
                <p:cNvSpPr/>
                <p:nvPr/>
              </p:nvSpPr>
              <p:spPr>
                <a:xfrm>
                  <a:off x="7953375" y="688975"/>
                  <a:ext cx="269875" cy="127000"/>
                </a:xfrm>
                <a:custGeom>
                  <a:avLst/>
                  <a:gdLst/>
                  <a:ahLst/>
                  <a:cxnLst/>
                  <a:rect l="0" t="0" r="0" b="0"/>
                  <a:pathLst>
                    <a:path w="170" h="80" extrusionOk="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solidFill>
                  <a:srgbClr val="DEF4B7">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80" name="Shape 80"/>
                <p:cNvSpPr/>
                <p:nvPr/>
              </p:nvSpPr>
              <p:spPr>
                <a:xfrm>
                  <a:off x="8226425" y="822325"/>
                  <a:ext cx="0" cy="0"/>
                </a:xfrm>
                <a:custGeom>
                  <a:avLst/>
                  <a:gdLst/>
                  <a:ahLst/>
                  <a:cxnLst/>
                  <a:rect l="0" t="0" r="0" b="0"/>
                  <a:pathLst>
                    <a:path w="1" h="1"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81" name="Shape 81"/>
                <p:cNvSpPr/>
                <p:nvPr/>
              </p:nvSpPr>
              <p:spPr>
                <a:xfrm>
                  <a:off x="8232775" y="514350"/>
                  <a:ext cx="19050" cy="295275"/>
                </a:xfrm>
                <a:custGeom>
                  <a:avLst/>
                  <a:gdLst/>
                  <a:ahLst/>
                  <a:cxnLst/>
                  <a:rect l="0" t="0" r="0" b="0"/>
                  <a:pathLst>
                    <a:path w="12" h="186" extrusionOk="0">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solidFill>
                  <a:srgbClr val="DEF4B7">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82" name="Shape 82"/>
                <p:cNvSpPr/>
                <p:nvPr/>
              </p:nvSpPr>
              <p:spPr>
                <a:xfrm>
                  <a:off x="8274789" y="152400"/>
                  <a:ext cx="1454150" cy="1219200"/>
                </a:xfrm>
                <a:custGeom>
                  <a:avLst/>
                  <a:gdLst/>
                  <a:ahLst/>
                  <a:cxnLst/>
                  <a:rect l="0" t="0" r="0" b="0"/>
                  <a:pathLst>
                    <a:path w="916" h="768" extrusionOk="0">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solidFill>
                  <a:srgbClr val="DEF4B7">
                    <a:alpha val="7843"/>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grpSp>
        <p:grpSp>
          <p:nvGrpSpPr>
            <p:cNvPr id="83" name="Shape 83"/>
            <p:cNvGrpSpPr/>
            <p:nvPr/>
          </p:nvGrpSpPr>
          <p:grpSpPr>
            <a:xfrm>
              <a:off x="2" y="-16"/>
              <a:ext cx="9907745" cy="7156274"/>
              <a:chOff x="2" y="-16"/>
              <a:chExt cx="9907745" cy="7156274"/>
            </a:xfrm>
          </p:grpSpPr>
          <p:grpSp>
            <p:nvGrpSpPr>
              <p:cNvPr id="84" name="Shape 84"/>
              <p:cNvGrpSpPr/>
              <p:nvPr/>
            </p:nvGrpSpPr>
            <p:grpSpPr>
              <a:xfrm rot="-1480761">
                <a:off x="7332648" y="3081431"/>
                <a:ext cx="1976739" cy="3298557"/>
                <a:chOff x="1451204" y="457200"/>
                <a:chExt cx="6965720" cy="11623707"/>
              </a:xfrm>
            </p:grpSpPr>
            <p:sp>
              <p:nvSpPr>
                <p:cNvPr id="85" name="Shape 85"/>
                <p:cNvSpPr/>
                <p:nvPr/>
              </p:nvSpPr>
              <p:spPr>
                <a:xfrm>
                  <a:off x="6400801" y="787399"/>
                  <a:ext cx="390523" cy="581026"/>
                </a:xfrm>
                <a:custGeom>
                  <a:avLst/>
                  <a:gdLst/>
                  <a:ahLst/>
                  <a:cxnLst/>
                  <a:rect l="0" t="0" r="0" b="0"/>
                  <a:pathLst>
                    <a:path w="246" h="366" extrusionOk="0">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solidFill>
                  <a:srgbClr val="D7F2AA">
                    <a:alpha val="17647"/>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86" name="Shape 86"/>
                <p:cNvSpPr/>
                <p:nvPr/>
              </p:nvSpPr>
              <p:spPr>
                <a:xfrm>
                  <a:off x="6791325" y="1381124"/>
                  <a:ext cx="1588" cy="1588"/>
                </a:xfrm>
                <a:custGeom>
                  <a:avLst/>
                  <a:gdLst/>
                  <a:ahLst/>
                  <a:cxnLst/>
                  <a:rect l="0" t="0" r="0" b="0"/>
                  <a:pathLst>
                    <a:path w="1" h="1"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17647"/>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87" name="Shape 87"/>
                <p:cNvSpPr/>
                <p:nvPr/>
              </p:nvSpPr>
              <p:spPr>
                <a:xfrm>
                  <a:off x="6819900" y="787399"/>
                  <a:ext cx="387350" cy="581026"/>
                </a:xfrm>
                <a:custGeom>
                  <a:avLst/>
                  <a:gdLst/>
                  <a:ahLst/>
                  <a:cxnLst/>
                  <a:rect l="0" t="0" r="0" b="0"/>
                  <a:pathLst>
                    <a:path w="244" h="366" extrusionOk="0">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solidFill>
                  <a:srgbClr val="D7F2AA">
                    <a:alpha val="17647"/>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88" name="Shape 88"/>
                <p:cNvSpPr/>
                <p:nvPr/>
              </p:nvSpPr>
              <p:spPr>
                <a:xfrm>
                  <a:off x="5181600" y="457200"/>
                  <a:ext cx="3235325" cy="2759075"/>
                </a:xfrm>
                <a:custGeom>
                  <a:avLst/>
                  <a:gdLst/>
                  <a:ahLst/>
                  <a:cxnLst/>
                  <a:rect l="0" t="0" r="0" b="0"/>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2078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89" name="Shape 89"/>
                <p:cNvSpPr/>
                <p:nvPr/>
              </p:nvSpPr>
              <p:spPr>
                <a:xfrm rot="2303668">
                  <a:off x="2048563" y="7997672"/>
                  <a:ext cx="3812097" cy="3250945"/>
                </a:xfrm>
                <a:custGeom>
                  <a:avLst/>
                  <a:gdLst/>
                  <a:ahLst/>
                  <a:cxnLst/>
                  <a:rect l="0" t="0" r="0" b="0"/>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7176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grpSp>
            <p:nvGrpSpPr>
              <p:cNvPr id="90" name="Shape 90"/>
              <p:cNvGrpSpPr/>
              <p:nvPr/>
            </p:nvGrpSpPr>
            <p:grpSpPr>
              <a:xfrm rot="1992352">
                <a:off x="6875956" y="5515138"/>
                <a:ext cx="1226587" cy="1421293"/>
                <a:chOff x="622547" y="1216025"/>
                <a:chExt cx="4124033" cy="4778650"/>
              </a:xfrm>
            </p:grpSpPr>
            <p:sp>
              <p:nvSpPr>
                <p:cNvPr id="91" name="Shape 91"/>
                <p:cNvSpPr/>
                <p:nvPr/>
              </p:nvSpPr>
              <p:spPr>
                <a:xfrm>
                  <a:off x="2032000" y="1216025"/>
                  <a:ext cx="1588" cy="1588"/>
                </a:xfrm>
                <a:custGeom>
                  <a:avLst/>
                  <a:gdLst/>
                  <a:ahLst/>
                  <a:cxnLst/>
                  <a:rect l="0" t="0" r="0" b="0"/>
                  <a:pathLst>
                    <a:path w="1" h="1"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17647"/>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92" name="Shape 92"/>
                <p:cNvSpPr/>
                <p:nvPr/>
              </p:nvSpPr>
              <p:spPr>
                <a:xfrm rot="-1399370">
                  <a:off x="1025626" y="2728076"/>
                  <a:ext cx="3317877" cy="2720972"/>
                </a:xfrm>
                <a:custGeom>
                  <a:avLst/>
                  <a:gdLst/>
                  <a:ahLst/>
                  <a:cxnLst/>
                  <a:rect l="0" t="0" r="0" b="0"/>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ABCC67">
                    <a:alpha val="9803"/>
                  </a:srgbClr>
                </a:solidFill>
                <a:ln w="9525" cap="flat">
                  <a:solidFill>
                    <a:srgbClr val="ABCC67">
                      <a:alpha val="8627"/>
                    </a:srgbClr>
                  </a:solidFill>
                  <a:prstDash val="solid"/>
                  <a:round/>
                  <a:headEnd type="none" w="med" len="med"/>
                  <a:tailEnd type="none" w="med" len="med"/>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grpSp>
            <p:nvGrpSpPr>
              <p:cNvPr id="93" name="Shape 93"/>
              <p:cNvGrpSpPr/>
              <p:nvPr/>
            </p:nvGrpSpPr>
            <p:grpSpPr>
              <a:xfrm rot="2047758">
                <a:off x="6509444" y="1366517"/>
                <a:ext cx="1457110" cy="1131216"/>
                <a:chOff x="381000" y="3581400"/>
                <a:chExt cx="3435350" cy="2667000"/>
              </a:xfrm>
            </p:grpSpPr>
            <p:sp>
              <p:nvSpPr>
                <p:cNvPr id="94" name="Shape 94"/>
                <p:cNvSpPr/>
                <p:nvPr/>
              </p:nvSpPr>
              <p:spPr>
                <a:xfrm>
                  <a:off x="1644650" y="4162425"/>
                  <a:ext cx="441325" cy="657225"/>
                </a:xfrm>
                <a:custGeom>
                  <a:avLst/>
                  <a:gdLst/>
                  <a:ahLst/>
                  <a:cxnLst/>
                  <a:rect l="0" t="0" r="0" b="0"/>
                  <a:pathLst>
                    <a:path w="278" h="414" extrusionOk="0">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solidFill>
                  <a:srgbClr val="D7F2AA">
                    <a:alpha val="17647"/>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95" name="Shape 95"/>
                <p:cNvSpPr/>
                <p:nvPr/>
              </p:nvSpPr>
              <p:spPr>
                <a:xfrm>
                  <a:off x="2089150" y="4835525"/>
                  <a:ext cx="1588" cy="3175"/>
                </a:xfrm>
                <a:custGeom>
                  <a:avLst/>
                  <a:gdLst/>
                  <a:ahLst/>
                  <a:cxnLst/>
                  <a:rect l="0" t="0" r="0" b="0"/>
                  <a:pathLst>
                    <a:path w="1"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7F2AA">
                    <a:alpha val="17647"/>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96" name="Shape 96"/>
                <p:cNvSpPr/>
                <p:nvPr/>
              </p:nvSpPr>
              <p:spPr>
                <a:xfrm>
                  <a:off x="2117725" y="4162425"/>
                  <a:ext cx="444500" cy="657225"/>
                </a:xfrm>
                <a:custGeom>
                  <a:avLst/>
                  <a:gdLst/>
                  <a:ahLst/>
                  <a:cxnLst/>
                  <a:rect l="0" t="0" r="0" b="0"/>
                  <a:pathLst>
                    <a:path w="280" h="414" extrusionOk="0">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solidFill>
                  <a:srgbClr val="D7F2AA">
                    <a:alpha val="17647"/>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97" name="Shape 97"/>
                <p:cNvSpPr/>
                <p:nvPr/>
              </p:nvSpPr>
              <p:spPr>
                <a:xfrm>
                  <a:off x="381000" y="3581400"/>
                  <a:ext cx="3435350" cy="2667000"/>
                </a:xfrm>
                <a:custGeom>
                  <a:avLst/>
                  <a:gdLst/>
                  <a:ahLst/>
                  <a:cxnLst/>
                  <a:rect l="0" t="0" r="0" b="0"/>
                  <a:pathLst>
                    <a:path w="2164" h="1680" extrusionOk="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rgbClr val="D7F2AA">
                    <a:alpha val="17647"/>
                  </a:srgbClr>
                </a:solidFill>
                <a:ln w="9525" cap="flat">
                  <a:solidFill>
                    <a:srgbClr val="D7F2AA">
                      <a:alpha val="18823"/>
                    </a:srgbClr>
                  </a:solidFill>
                  <a:prstDash val="solid"/>
                  <a:round/>
                  <a:headEnd type="none" w="med" len="med"/>
                  <a:tailEnd type="none" w="med" len="med"/>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grpSp>
            <p:nvGrpSpPr>
              <p:cNvPr id="98" name="Shape 98"/>
              <p:cNvGrpSpPr/>
              <p:nvPr/>
            </p:nvGrpSpPr>
            <p:grpSpPr>
              <a:xfrm rot="-1479960">
                <a:off x="8114952" y="3721797"/>
                <a:ext cx="1107979" cy="949571"/>
                <a:chOff x="116304" y="3215963"/>
                <a:chExt cx="3964740" cy="3397873"/>
              </a:xfrm>
            </p:grpSpPr>
            <p:sp>
              <p:nvSpPr>
                <p:cNvPr id="99" name="Shape 99"/>
                <p:cNvSpPr/>
                <p:nvPr/>
              </p:nvSpPr>
              <p:spPr>
                <a:xfrm>
                  <a:off x="1644650" y="4162425"/>
                  <a:ext cx="441325" cy="657225"/>
                </a:xfrm>
                <a:custGeom>
                  <a:avLst/>
                  <a:gdLst/>
                  <a:ahLst/>
                  <a:cxnLst/>
                  <a:rect l="0" t="0" r="0" b="0"/>
                  <a:pathLst>
                    <a:path w="278" h="414" extrusionOk="0">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solidFill>
                  <a:srgbClr val="D7F2AA">
                    <a:alpha val="17647"/>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00" name="Shape 100"/>
                <p:cNvSpPr/>
                <p:nvPr/>
              </p:nvSpPr>
              <p:spPr>
                <a:xfrm>
                  <a:off x="2089150" y="4835525"/>
                  <a:ext cx="1588" cy="3175"/>
                </a:xfrm>
                <a:custGeom>
                  <a:avLst/>
                  <a:gdLst/>
                  <a:ahLst/>
                  <a:cxnLst/>
                  <a:rect l="0" t="0" r="0" b="0"/>
                  <a:pathLst>
                    <a:path w="1"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7F2AA">
                    <a:alpha val="17647"/>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01" name="Shape 101"/>
                <p:cNvSpPr/>
                <p:nvPr/>
              </p:nvSpPr>
              <p:spPr>
                <a:xfrm>
                  <a:off x="2117725" y="4162425"/>
                  <a:ext cx="444500" cy="657225"/>
                </a:xfrm>
                <a:custGeom>
                  <a:avLst/>
                  <a:gdLst/>
                  <a:ahLst/>
                  <a:cxnLst/>
                  <a:rect l="0" t="0" r="0" b="0"/>
                  <a:pathLst>
                    <a:path w="280" h="414" extrusionOk="0">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solidFill>
                  <a:srgbClr val="D7F2AA">
                    <a:alpha val="17647"/>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02" name="Shape 102"/>
                <p:cNvSpPr/>
                <p:nvPr/>
              </p:nvSpPr>
              <p:spPr>
                <a:xfrm rot="813285">
                  <a:off x="381000" y="3581399"/>
                  <a:ext cx="3435350" cy="2667000"/>
                </a:xfrm>
                <a:custGeom>
                  <a:avLst/>
                  <a:gdLst/>
                  <a:ahLst/>
                  <a:cxnLst/>
                  <a:rect l="0" t="0" r="0" b="0"/>
                  <a:pathLst>
                    <a:path w="2164" h="1680" extrusionOk="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rgbClr val="D7F2AA">
                    <a:alpha val="7176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grpSp>
            <p:nvGrpSpPr>
              <p:cNvPr id="103" name="Shape 103"/>
              <p:cNvGrpSpPr/>
              <p:nvPr/>
            </p:nvGrpSpPr>
            <p:grpSpPr>
              <a:xfrm>
                <a:off x="2" y="685789"/>
                <a:ext cx="1312804" cy="1509325"/>
                <a:chOff x="1447800" y="3114675"/>
                <a:chExt cx="1836488" cy="2111412"/>
              </a:xfrm>
            </p:grpSpPr>
            <p:sp>
              <p:nvSpPr>
                <p:cNvPr id="104" name="Shape 104"/>
                <p:cNvSpPr/>
                <p:nvPr/>
              </p:nvSpPr>
              <p:spPr>
                <a:xfrm>
                  <a:off x="1990725" y="4175125"/>
                  <a:ext cx="498475" cy="269875"/>
                </a:xfrm>
                <a:custGeom>
                  <a:avLst/>
                  <a:gdLst/>
                  <a:ahLst/>
                  <a:cxnLst/>
                  <a:rect l="0" t="0" r="0" b="0"/>
                  <a:pathLst>
                    <a:path w="314" h="170" extrusionOk="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solidFill>
                  <a:srgbClr val="DEF4B7">
                    <a:alpha val="17647"/>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05" name="Shape 105"/>
                <p:cNvSpPr/>
                <p:nvPr/>
              </p:nvSpPr>
              <p:spPr>
                <a:xfrm>
                  <a:off x="2498725" y="4451350"/>
                  <a:ext cx="0" cy="0"/>
                </a:xfrm>
                <a:custGeom>
                  <a:avLst/>
                  <a:gdLst/>
                  <a:ahLst/>
                  <a:cxnLst/>
                  <a:rect l="0" t="0" r="0" b="0"/>
                  <a:pathLst>
                    <a:path w="1" h="1"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17647"/>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06" name="Shape 106"/>
                <p:cNvSpPr/>
                <p:nvPr/>
              </p:nvSpPr>
              <p:spPr>
                <a:xfrm>
                  <a:off x="2511425" y="3870325"/>
                  <a:ext cx="60325" cy="561975"/>
                </a:xfrm>
                <a:custGeom>
                  <a:avLst/>
                  <a:gdLst/>
                  <a:ahLst/>
                  <a:cxnLst/>
                  <a:rect l="0" t="0" r="0" b="0"/>
                  <a:pathLst>
                    <a:path w="38" h="354" extrusionOk="0">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solidFill>
                  <a:srgbClr val="DEF4B7">
                    <a:alpha val="17647"/>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07" name="Shape 107"/>
                <p:cNvSpPr/>
                <p:nvPr/>
              </p:nvSpPr>
              <p:spPr>
                <a:xfrm>
                  <a:off x="1447800" y="3114675"/>
                  <a:ext cx="1836488" cy="2111412"/>
                </a:xfrm>
                <a:custGeom>
                  <a:avLst/>
                  <a:gdLst/>
                  <a:ahLst/>
                  <a:cxnLst/>
                  <a:rect l="0" t="0" r="0" b="0"/>
                  <a:pathLst>
                    <a:path w="1336" h="1536" extrusionOk="0">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rgbClr val="D7F2AA">
                    <a:alpha val="7176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grpSp>
            <p:nvGrpSpPr>
              <p:cNvPr id="108" name="Shape 108"/>
              <p:cNvGrpSpPr/>
              <p:nvPr/>
            </p:nvGrpSpPr>
            <p:grpSpPr>
              <a:xfrm>
                <a:off x="68" y="4273551"/>
                <a:ext cx="1192645" cy="1365249"/>
                <a:chOff x="6991350" y="2448533"/>
                <a:chExt cx="1646964" cy="1885342"/>
              </a:xfrm>
            </p:grpSpPr>
            <p:sp>
              <p:nvSpPr>
                <p:cNvPr id="109" name="Shape 109"/>
                <p:cNvSpPr/>
                <p:nvPr/>
              </p:nvSpPr>
              <p:spPr>
                <a:xfrm>
                  <a:off x="7543642" y="2953066"/>
                  <a:ext cx="19050" cy="498475"/>
                </a:xfrm>
                <a:custGeom>
                  <a:avLst/>
                  <a:gdLst/>
                  <a:ahLst/>
                  <a:cxnLst/>
                  <a:rect l="0" t="0" r="0" b="0"/>
                  <a:pathLst>
                    <a:path w="12" h="314" extrusionOk="0">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solidFill>
                  <a:srgbClr val="DEF4B7">
                    <a:alpha val="17647"/>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10" name="Shape 110"/>
                <p:cNvSpPr/>
                <p:nvPr/>
              </p:nvSpPr>
              <p:spPr>
                <a:xfrm>
                  <a:off x="7597775" y="3355975"/>
                  <a:ext cx="0" cy="0"/>
                </a:xfrm>
                <a:custGeom>
                  <a:avLst/>
                  <a:gdLst/>
                  <a:ahLst/>
                  <a:cxnLst/>
                  <a:rect l="0" t="0" r="0" b="0"/>
                  <a:pathLst>
                    <a:path w="1" h="1"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17647"/>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11" name="Shape 111"/>
                <p:cNvSpPr/>
                <p:nvPr/>
              </p:nvSpPr>
              <p:spPr>
                <a:xfrm>
                  <a:off x="7565868" y="3273741"/>
                  <a:ext cx="463550" cy="193675"/>
                </a:xfrm>
                <a:custGeom>
                  <a:avLst/>
                  <a:gdLst/>
                  <a:ahLst/>
                  <a:cxnLst/>
                  <a:rect l="0" t="0" r="0" b="0"/>
                  <a:pathLst>
                    <a:path w="292" h="122" extrusionOk="0">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solidFill>
                  <a:srgbClr val="DEF4B7">
                    <a:alpha val="17647"/>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12" name="Shape 112"/>
                <p:cNvSpPr/>
                <p:nvPr/>
              </p:nvSpPr>
              <p:spPr>
                <a:xfrm>
                  <a:off x="6991350" y="2448533"/>
                  <a:ext cx="1646964" cy="1885342"/>
                </a:xfrm>
                <a:custGeom>
                  <a:avLst/>
                  <a:gdLst/>
                  <a:ahLst/>
                  <a:cxnLst/>
                  <a:rect l="0" t="0" r="0" b="0"/>
                  <a:pathLst>
                    <a:path w="1216" h="1392" extrusionOk="0">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rgbClr val="D7F2AA">
                    <a:alpha val="7176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grpSp>
            <p:nvGrpSpPr>
              <p:cNvPr id="113" name="Shape 113"/>
              <p:cNvGrpSpPr/>
              <p:nvPr/>
            </p:nvGrpSpPr>
            <p:grpSpPr>
              <a:xfrm>
                <a:off x="7366653" y="-16"/>
                <a:ext cx="1266631" cy="990597"/>
                <a:chOff x="5410248" y="5114925"/>
                <a:chExt cx="1558925" cy="1219200"/>
              </a:xfrm>
            </p:grpSpPr>
            <p:sp>
              <p:nvSpPr>
                <p:cNvPr id="114" name="Shape 114"/>
                <p:cNvSpPr/>
                <p:nvPr/>
              </p:nvSpPr>
              <p:spPr>
                <a:xfrm>
                  <a:off x="5819775" y="5114925"/>
                  <a:ext cx="228600" cy="231775"/>
                </a:xfrm>
                <a:custGeom>
                  <a:avLst/>
                  <a:gdLst/>
                  <a:ahLst/>
                  <a:cxnLst/>
                  <a:rect l="0" t="0" r="0" b="0"/>
                  <a:pathLst>
                    <a:path w="144" h="146" extrusionOk="0">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solidFill>
                  <a:srgbClr val="DEF4B7">
                    <a:alpha val="17647"/>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15" name="Shape 115"/>
                <p:cNvSpPr/>
                <p:nvPr/>
              </p:nvSpPr>
              <p:spPr>
                <a:xfrm>
                  <a:off x="6051550" y="5353050"/>
                  <a:ext cx="0" cy="0"/>
                </a:xfrm>
                <a:custGeom>
                  <a:avLst/>
                  <a:gdLst/>
                  <a:ahLst/>
                  <a:cxnLst/>
                  <a:rect l="0" t="0" r="0" b="0"/>
                  <a:pathLst>
                    <a:path w="1" h="1"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17647"/>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16" name="Shape 116"/>
                <p:cNvSpPr/>
                <p:nvPr/>
              </p:nvSpPr>
              <p:spPr>
                <a:xfrm>
                  <a:off x="6061075" y="5114925"/>
                  <a:ext cx="104775" cy="228600"/>
                </a:xfrm>
                <a:custGeom>
                  <a:avLst/>
                  <a:gdLst/>
                  <a:ahLst/>
                  <a:cxnLst/>
                  <a:rect l="0" t="0" r="0" b="0"/>
                  <a:pathLst>
                    <a:path w="66" h="144" extrusionOk="0">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solidFill>
                  <a:srgbClr val="DEF4B7">
                    <a:alpha val="17647"/>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17" name="Shape 117"/>
                <p:cNvSpPr/>
                <p:nvPr/>
              </p:nvSpPr>
              <p:spPr>
                <a:xfrm>
                  <a:off x="5410248" y="5114925"/>
                  <a:ext cx="1558925" cy="1219200"/>
                </a:xfrm>
                <a:custGeom>
                  <a:avLst/>
                  <a:gdLst/>
                  <a:ahLst/>
                  <a:cxnLst/>
                  <a:rect l="0" t="0" r="0" b="0"/>
                  <a:pathLst>
                    <a:path w="982" h="768" extrusionOk="0">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rgbClr val="D7F2AA">
                    <a:alpha val="7176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grpSp>
            <p:nvGrpSpPr>
              <p:cNvPr id="118" name="Shape 118"/>
              <p:cNvGrpSpPr/>
              <p:nvPr/>
            </p:nvGrpSpPr>
            <p:grpSpPr>
              <a:xfrm>
                <a:off x="8324136" y="990587"/>
                <a:ext cx="819855" cy="1066797"/>
                <a:chOff x="7315200" y="5334000"/>
                <a:chExt cx="1054100" cy="1371600"/>
              </a:xfrm>
            </p:grpSpPr>
            <p:sp>
              <p:nvSpPr>
                <p:cNvPr id="119" name="Shape 119"/>
                <p:cNvSpPr/>
                <p:nvPr/>
              </p:nvSpPr>
              <p:spPr>
                <a:xfrm>
                  <a:off x="7810500" y="5715000"/>
                  <a:ext cx="241300" cy="158750"/>
                </a:xfrm>
                <a:custGeom>
                  <a:avLst/>
                  <a:gdLst/>
                  <a:ahLst/>
                  <a:cxnLst/>
                  <a:rect l="0" t="0" r="0" b="0"/>
                  <a:pathLst>
                    <a:path w="152" h="100" extrusionOk="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solidFill>
                  <a:srgbClr val="DEF4B7">
                    <a:alpha val="17647"/>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20" name="Shape 120"/>
                <p:cNvSpPr/>
                <p:nvPr/>
              </p:nvSpPr>
              <p:spPr>
                <a:xfrm>
                  <a:off x="8054975" y="5880100"/>
                  <a:ext cx="0" cy="0"/>
                </a:xfrm>
                <a:custGeom>
                  <a:avLst/>
                  <a:gdLst/>
                  <a:ahLst/>
                  <a:cxnLst/>
                  <a:rect l="0" t="0" r="0" b="0"/>
                  <a:pathLst>
                    <a:path w="1" h="1"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17647"/>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21" name="Shape 121"/>
                <p:cNvSpPr/>
                <p:nvPr/>
              </p:nvSpPr>
              <p:spPr>
                <a:xfrm>
                  <a:off x="8064500" y="5584825"/>
                  <a:ext cx="53975" cy="285750"/>
                </a:xfrm>
                <a:custGeom>
                  <a:avLst/>
                  <a:gdLst/>
                  <a:ahLst/>
                  <a:cxnLst/>
                  <a:rect l="0" t="0" r="0" b="0"/>
                  <a:pathLst>
                    <a:path w="34" h="180" extrusionOk="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solidFill>
                  <a:srgbClr val="DEF4B7">
                    <a:alpha val="17647"/>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22" name="Shape 122"/>
                <p:cNvSpPr/>
                <p:nvPr/>
              </p:nvSpPr>
              <p:spPr>
                <a:xfrm>
                  <a:off x="7315200" y="5334000"/>
                  <a:ext cx="1054100" cy="1371600"/>
                </a:xfrm>
                <a:custGeom>
                  <a:avLst/>
                  <a:gdLst/>
                  <a:ahLst/>
                  <a:cxnLst/>
                  <a:rect l="0" t="0" r="0" b="0"/>
                  <a:pathLst>
                    <a:path w="664" h="864" extrusionOk="0">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rgbClr val="D7F2AA">
                    <a:alpha val="71764"/>
                  </a:srgbClr>
                </a:solid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grpSp>
      </p:grpSp>
      <p:sp>
        <p:nvSpPr>
          <p:cNvPr id="123" name="Shape 123"/>
          <p:cNvSpPr txBox="1">
            <a:spLocks noGrp="1"/>
          </p:cNvSpPr>
          <p:nvPr>
            <p:ph type="title"/>
          </p:nvPr>
        </p:nvSpPr>
        <p:spPr>
          <a:xfrm>
            <a:off x="1009441" y="675724"/>
            <a:ext cx="7125113" cy="924475"/>
          </a:xfrm>
          <a:prstGeom prst="rect">
            <a:avLst/>
          </a:prstGeom>
          <a:noFill/>
          <a:ln>
            <a:noFill/>
          </a:ln>
        </p:spPr>
        <p:txBody>
          <a:bodyPr lIns="91425" tIns="91425" rIns="91425" bIns="91425" anchor="ctr" anchorCtr="0"/>
          <a:lstStyle>
            <a:lvl1pPr marL="0" marR="0" indent="0" algn="l" rtl="0">
              <a:spcBef>
                <a:spcPts val="0"/>
              </a:spcBef>
              <a:buClr>
                <a:srgbClr val="3F3F3F"/>
              </a:buClr>
              <a:buFont typeface="Verdan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4" name="Shape 124"/>
          <p:cNvSpPr txBox="1">
            <a:spLocks noGrp="1"/>
          </p:cNvSpPr>
          <p:nvPr>
            <p:ph type="body" idx="1"/>
          </p:nvPr>
        </p:nvSpPr>
        <p:spPr>
          <a:xfrm>
            <a:off x="1009442" y="1807360"/>
            <a:ext cx="7125112" cy="4051437"/>
          </a:xfrm>
          <a:prstGeom prst="rect">
            <a:avLst/>
          </a:prstGeom>
          <a:noFill/>
          <a:ln>
            <a:noFill/>
          </a:ln>
        </p:spPr>
        <p:txBody>
          <a:bodyPr lIns="91425" tIns="91425" rIns="91425" bIns="91425" anchor="ctr" anchorCtr="0"/>
          <a:lstStyle>
            <a:lvl1pPr marL="342900" marR="0" indent="-228600" algn="l" rtl="0">
              <a:spcBef>
                <a:spcPts val="360"/>
              </a:spcBef>
              <a:spcAft>
                <a:spcPts val="600"/>
              </a:spcAft>
              <a:buClr>
                <a:srgbClr val="3F3F3F"/>
              </a:buClr>
              <a:buFont typeface="Verdana"/>
              <a:buChar char="○"/>
              <a:defRPr/>
            </a:lvl1pPr>
            <a:lvl2pPr marL="742950" marR="0" indent="-184150" algn="l" rtl="0">
              <a:spcBef>
                <a:spcPts val="320"/>
              </a:spcBef>
              <a:spcAft>
                <a:spcPts val="600"/>
              </a:spcAft>
              <a:buClr>
                <a:srgbClr val="3F3F3F"/>
              </a:buClr>
              <a:buFont typeface="Verdana"/>
              <a:buChar char="○"/>
              <a:defRPr/>
            </a:lvl2pPr>
            <a:lvl3pPr marL="1143000" marR="0" indent="-139700" algn="l" rtl="0">
              <a:spcBef>
                <a:spcPts val="280"/>
              </a:spcBef>
              <a:spcAft>
                <a:spcPts val="600"/>
              </a:spcAft>
              <a:buClr>
                <a:srgbClr val="3F3F3F"/>
              </a:buClr>
              <a:buFont typeface="Verdana"/>
              <a:buChar char="○"/>
              <a:defRPr/>
            </a:lvl3pPr>
            <a:lvl4pPr marL="1600200" marR="0" indent="-152400" algn="l" rtl="0">
              <a:spcBef>
                <a:spcPts val="240"/>
              </a:spcBef>
              <a:spcAft>
                <a:spcPts val="600"/>
              </a:spcAft>
              <a:buClr>
                <a:srgbClr val="3F3F3F"/>
              </a:buClr>
              <a:buFont typeface="Verdana"/>
              <a:buChar char="○"/>
              <a:defRPr/>
            </a:lvl4pPr>
            <a:lvl5pPr marL="2057400" marR="0" indent="-152400" algn="l" rtl="0">
              <a:spcBef>
                <a:spcPts val="240"/>
              </a:spcBef>
              <a:spcAft>
                <a:spcPts val="600"/>
              </a:spcAft>
              <a:buClr>
                <a:srgbClr val="3F3F3F"/>
              </a:buClr>
              <a:buFont typeface="Verdana"/>
              <a:buChar char="○"/>
              <a:defRPr/>
            </a:lvl5pPr>
            <a:lvl6pPr marL="2514600" marR="0" indent="-101600" algn="l" rtl="0">
              <a:spcBef>
                <a:spcPts val="400"/>
              </a:spcBef>
              <a:buClr>
                <a:schemeClr val="dk1"/>
              </a:buClr>
              <a:buFont typeface="Verdana"/>
              <a:buChar char="•"/>
              <a:defRPr/>
            </a:lvl6pPr>
            <a:lvl7pPr marL="2971800" marR="0" indent="-101600" algn="l" rtl="0">
              <a:spcBef>
                <a:spcPts val="400"/>
              </a:spcBef>
              <a:buClr>
                <a:schemeClr val="dk1"/>
              </a:buClr>
              <a:buFont typeface="Verdana"/>
              <a:buChar char="•"/>
              <a:defRPr/>
            </a:lvl7pPr>
            <a:lvl8pPr marL="3429000" marR="0" indent="-101600" algn="l" rtl="0">
              <a:spcBef>
                <a:spcPts val="400"/>
              </a:spcBef>
              <a:buClr>
                <a:schemeClr val="dk1"/>
              </a:buClr>
              <a:buFont typeface="Verdana"/>
              <a:buChar char="•"/>
              <a:defRPr/>
            </a:lvl8pPr>
            <a:lvl9pPr marL="3886200" marR="0" indent="-101600" algn="l" rtl="0">
              <a:spcBef>
                <a:spcPts val="400"/>
              </a:spcBef>
              <a:buClr>
                <a:schemeClr val="dk1"/>
              </a:buClr>
              <a:buFont typeface="Verdana"/>
              <a:buChar char="•"/>
              <a:defRPr/>
            </a:lvl9pPr>
          </a:lstStyle>
          <a:p>
            <a:endParaRPr/>
          </a:p>
        </p:txBody>
      </p:sp>
      <p:sp>
        <p:nvSpPr>
          <p:cNvPr id="125" name="Shape 125"/>
          <p:cNvSpPr txBox="1">
            <a:spLocks noGrp="1"/>
          </p:cNvSpPr>
          <p:nvPr>
            <p:ph type="dt" idx="10"/>
          </p:nvPr>
        </p:nvSpPr>
        <p:spPr>
          <a:xfrm>
            <a:off x="6437344" y="5951810"/>
            <a:ext cx="2133599" cy="365125"/>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6" name="Shape 126"/>
          <p:cNvSpPr txBox="1">
            <a:spLocks noGrp="1"/>
          </p:cNvSpPr>
          <p:nvPr>
            <p:ph type="ftr" idx="11"/>
          </p:nvPr>
        </p:nvSpPr>
        <p:spPr>
          <a:xfrm>
            <a:off x="1180945" y="5951810"/>
            <a:ext cx="52563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7" name="Shape 127"/>
          <p:cNvSpPr txBox="1">
            <a:spLocks noGrp="1"/>
          </p:cNvSpPr>
          <p:nvPr>
            <p:ph type="sldNum" idx="12"/>
          </p:nvPr>
        </p:nvSpPr>
        <p:spPr>
          <a:xfrm>
            <a:off x="572658" y="5951810"/>
            <a:ext cx="608287"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78.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p:nvPr/>
        </p:nvSpPr>
        <p:spPr>
          <a:xfrm>
            <a:off x="971600" y="620687"/>
            <a:ext cx="7031400" cy="1190699"/>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chemeClr val="dk1"/>
              </a:buClr>
              <a:buSzPct val="25000"/>
              <a:buFont typeface="Arial"/>
              <a:buNone/>
            </a:pPr>
            <a:r>
              <a:rPr lang="en" sz="3600" b="1" i="0" u="none" strike="noStrike" cap="none" baseline="0" dirty="0">
                <a:solidFill>
                  <a:schemeClr val="dk1"/>
                </a:solidFill>
                <a:latin typeface="Arial"/>
                <a:ea typeface="Arial"/>
                <a:cs typeface="Arial"/>
                <a:sym typeface="Arial"/>
                <a:rtl val="0"/>
              </a:rPr>
              <a:t>Osnovna škola Sesvetska Sela</a:t>
            </a:r>
          </a:p>
          <a:p>
            <a:pPr marL="0" marR="0" lvl="0" indent="0" algn="ctr" rtl="0">
              <a:lnSpc>
                <a:spcPct val="100000"/>
              </a:lnSpc>
              <a:spcBef>
                <a:spcPts val="0"/>
              </a:spcBef>
              <a:spcAft>
                <a:spcPts val="0"/>
              </a:spcAft>
              <a:buClr>
                <a:schemeClr val="dk1"/>
              </a:buClr>
              <a:buSzPct val="25000"/>
              <a:buFont typeface="Arial"/>
              <a:buNone/>
            </a:pPr>
            <a:r>
              <a:rPr lang="en" sz="3600" b="1" i="0" u="none" strike="noStrike" cap="none" baseline="0" dirty="0">
                <a:solidFill>
                  <a:schemeClr val="dk1"/>
                </a:solidFill>
                <a:latin typeface="Arial"/>
                <a:ea typeface="Arial"/>
                <a:cs typeface="Arial"/>
                <a:sym typeface="Arial"/>
                <a:rtl val="0"/>
              </a:rPr>
              <a:t>Letnička 5, Sesvete</a:t>
            </a:r>
          </a:p>
        </p:txBody>
      </p:sp>
      <p:sp>
        <p:nvSpPr>
          <p:cNvPr id="212" name="Shape 212"/>
          <p:cNvSpPr/>
          <p:nvPr/>
        </p:nvSpPr>
        <p:spPr>
          <a:xfrm>
            <a:off x="1475656" y="2154285"/>
            <a:ext cx="6120680" cy="715045"/>
          </a:xfrm>
          <a:prstGeom prst="roundRect">
            <a:avLst>
              <a:gd name="adj"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25" tIns="45700" rIns="91425" bIns="45700" anchor="ctr" anchorCtr="0">
            <a:spAutoFit/>
          </a:bodyPr>
          <a:lstStyle/>
          <a:p>
            <a:pPr marL="0" marR="0" lvl="0" indent="0" algn="ctr" rtl="0">
              <a:lnSpc>
                <a:spcPct val="90000"/>
              </a:lnSpc>
              <a:spcBef>
                <a:spcPts val="0"/>
              </a:spcBef>
              <a:spcAft>
                <a:spcPts val="945"/>
              </a:spcAft>
              <a:buClr>
                <a:schemeClr val="dk1"/>
              </a:buClr>
              <a:buSzPct val="25000"/>
              <a:buFont typeface="Arial"/>
              <a:buNone/>
            </a:pPr>
            <a:r>
              <a:rPr lang="en" sz="4000" b="1" i="0" u="none" strike="noStrike" cap="none" baseline="0" dirty="0">
                <a:solidFill>
                  <a:srgbClr val="000000"/>
                </a:solidFill>
                <a:latin typeface="Arial"/>
                <a:ea typeface="Arial"/>
                <a:cs typeface="Arial"/>
                <a:sym typeface="Arial"/>
                <a:rtl val="0"/>
              </a:rPr>
              <a:t>ŠKOLSKI </a:t>
            </a:r>
            <a:r>
              <a:rPr lang="en" sz="4000" b="1" i="0" u="none" strike="noStrike" cap="none" baseline="0" dirty="0" smtClean="0">
                <a:solidFill>
                  <a:srgbClr val="000000"/>
                </a:solidFill>
                <a:latin typeface="Arial"/>
                <a:ea typeface="Arial"/>
                <a:cs typeface="Arial"/>
                <a:sym typeface="Arial"/>
                <a:rtl val="0"/>
              </a:rPr>
              <a:t>KURIKULUM</a:t>
            </a:r>
            <a:endParaRPr lang="en" sz="4000" b="1" i="0" u="none" strike="noStrike" cap="none" baseline="0" dirty="0">
              <a:solidFill>
                <a:srgbClr val="000000"/>
              </a:solidFill>
              <a:latin typeface="Arial"/>
              <a:ea typeface="Arial"/>
              <a:cs typeface="Arial"/>
              <a:sym typeface="Arial"/>
              <a:rtl val="0"/>
            </a:endParaRPr>
          </a:p>
        </p:txBody>
      </p:sp>
      <p:pic>
        <p:nvPicPr>
          <p:cNvPr id="2" name="Slika 1"/>
          <p:cNvPicPr>
            <a:picLocks noChangeAspect="1"/>
          </p:cNvPicPr>
          <p:nvPr/>
        </p:nvPicPr>
        <p:blipFill rotWithShape="1">
          <a:blip r:embed="rId3">
            <a:extLst>
              <a:ext uri="{BEBA8EAE-BF5A-486C-A8C5-ECC9F3942E4B}">
                <a14:imgProps xmlns:a14="http://schemas.microsoft.com/office/drawing/2010/main">
                  <a14:imgLayer r:embed="rId4">
                    <a14:imgEffect>
                      <a14:sharpenSoften amount="27000"/>
                    </a14:imgEffect>
                    <a14:imgEffect>
                      <a14:brightnessContrast bright="-7000" contrast="6000"/>
                    </a14:imgEffect>
                  </a14:imgLayer>
                </a14:imgProps>
              </a:ext>
              <a:ext uri="{28A0092B-C50C-407E-A947-70E740481C1C}">
                <a14:useLocalDpi xmlns:a14="http://schemas.microsoft.com/office/drawing/2010/main" val="0"/>
              </a:ext>
            </a:extLst>
          </a:blip>
          <a:srcRect l="5863" t="4137" r="10517"/>
          <a:stretch/>
        </p:blipFill>
        <p:spPr>
          <a:xfrm>
            <a:off x="2588628" y="3284984"/>
            <a:ext cx="3894735" cy="3348669"/>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p:nvPr/>
        </p:nvSpPr>
        <p:spPr>
          <a:xfrm>
            <a:off x="760737" y="1196750"/>
            <a:ext cx="3779698" cy="526293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en" sz="1400" b="1" i="0" u="none" strike="noStrike" cap="none" baseline="0" dirty="0">
                <a:solidFill>
                  <a:schemeClr val="dk1"/>
                </a:solidFill>
                <a:latin typeface="Arial"/>
                <a:ea typeface="Arial"/>
                <a:cs typeface="Arial"/>
                <a:sym typeface="Arial"/>
                <a:rtl val="0"/>
              </a:rPr>
              <a:t>I. IZBORNA NASTAVA</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a:solidFill>
                  <a:schemeClr val="dk1"/>
                </a:solidFill>
                <a:latin typeface="Arial"/>
                <a:ea typeface="Arial"/>
                <a:cs typeface="Arial"/>
                <a:sym typeface="Arial"/>
                <a:rtl val="0"/>
              </a:rPr>
              <a:t>RIMOKATOLIČKI VJERONAUK</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a:solidFill>
                  <a:schemeClr val="dk1"/>
                </a:solidFill>
                <a:latin typeface="Arial"/>
                <a:ea typeface="Arial"/>
                <a:cs typeface="Arial"/>
                <a:sym typeface="Arial"/>
                <a:rtl val="0"/>
              </a:rPr>
              <a:t>ENGLESKI JEZIK</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a:solidFill>
                  <a:schemeClr val="dk1"/>
                </a:solidFill>
                <a:latin typeface="Arial"/>
                <a:ea typeface="Arial"/>
                <a:cs typeface="Arial"/>
                <a:sym typeface="Arial"/>
                <a:rtl val="0"/>
              </a:rPr>
              <a:t>NJEMAČKI JEZIK</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a:solidFill>
                  <a:schemeClr val="dk1"/>
                </a:solidFill>
                <a:latin typeface="Arial"/>
                <a:ea typeface="Arial"/>
                <a:cs typeface="Arial"/>
                <a:sym typeface="Arial"/>
                <a:rtl val="0"/>
              </a:rPr>
              <a:t>TALIJANSKI JEZIK</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a:solidFill>
                  <a:schemeClr val="dk1"/>
                </a:solidFill>
                <a:latin typeface="Arial"/>
                <a:ea typeface="Arial"/>
                <a:cs typeface="Arial"/>
                <a:sym typeface="Arial"/>
                <a:rtl val="0"/>
              </a:rPr>
              <a:t>INFORMATIKA</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smtClean="0">
                <a:solidFill>
                  <a:schemeClr val="dk1"/>
                </a:solidFill>
                <a:latin typeface="Arial"/>
                <a:ea typeface="Arial"/>
                <a:cs typeface="Arial"/>
                <a:sym typeface="Arial"/>
                <a:rtl val="0"/>
              </a:rPr>
              <a:t>MODELARI</a:t>
            </a:r>
            <a:endParaRPr sz="14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n" sz="1400" b="1" i="0" u="none" strike="noStrike" cap="none" baseline="0" dirty="0">
                <a:solidFill>
                  <a:schemeClr val="dk1"/>
                </a:solidFill>
                <a:latin typeface="Arial"/>
                <a:ea typeface="Arial"/>
                <a:cs typeface="Arial"/>
                <a:sym typeface="Arial"/>
                <a:rtl val="0"/>
              </a:rPr>
              <a:t>II. IZVANNASTAVNE AKTIVNOSTI</a:t>
            </a:r>
          </a:p>
          <a:p>
            <a:pPr marL="0" marR="0" lvl="0" indent="0" algn="l" rtl="0">
              <a:lnSpc>
                <a:spcPct val="100000"/>
              </a:lnSpc>
              <a:spcBef>
                <a:spcPts val="0"/>
              </a:spcBef>
              <a:spcAft>
                <a:spcPts val="0"/>
              </a:spcAft>
              <a:buClr>
                <a:schemeClr val="dk1"/>
              </a:buClr>
              <a:buSzPct val="25000"/>
              <a:buFont typeface="Arial"/>
              <a:buNone/>
            </a:pPr>
            <a:r>
              <a:rPr lang="en" sz="1400" b="1" i="0" u="none" strike="noStrike" cap="none" baseline="0" dirty="0">
                <a:solidFill>
                  <a:schemeClr val="dk1"/>
                </a:solidFill>
                <a:latin typeface="Arial"/>
                <a:ea typeface="Arial"/>
                <a:cs typeface="Arial"/>
                <a:sym typeface="Arial"/>
                <a:rtl val="0"/>
              </a:rPr>
              <a:t>IZVANNASTAVNE AKTIVNOSTI </a:t>
            </a:r>
          </a:p>
          <a:p>
            <a:pPr marL="0" marR="0" lvl="0" indent="0" algn="l" rtl="0">
              <a:lnSpc>
                <a:spcPct val="100000"/>
              </a:lnSpc>
              <a:spcBef>
                <a:spcPts val="0"/>
              </a:spcBef>
              <a:spcAft>
                <a:spcPts val="0"/>
              </a:spcAft>
              <a:buClr>
                <a:schemeClr val="dk1"/>
              </a:buClr>
              <a:buSzPct val="25000"/>
              <a:buFont typeface="Arial"/>
              <a:buNone/>
            </a:pPr>
            <a:r>
              <a:rPr lang="en" sz="1400" b="1" i="0" u="none" strike="noStrike" cap="none" baseline="0" dirty="0">
                <a:solidFill>
                  <a:schemeClr val="dk1"/>
                </a:solidFill>
                <a:latin typeface="Arial"/>
                <a:ea typeface="Arial"/>
                <a:cs typeface="Arial"/>
                <a:sym typeface="Arial"/>
                <a:rtl val="0"/>
              </a:rPr>
              <a:t>RAZREDNE NASTAVE:</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a:solidFill>
                  <a:schemeClr val="dk1"/>
                </a:solidFill>
                <a:latin typeface="Arial"/>
                <a:ea typeface="Arial"/>
                <a:cs typeface="Arial"/>
                <a:sym typeface="Arial"/>
                <a:rtl val="0"/>
              </a:rPr>
              <a:t>MALI ZBOR</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a:solidFill>
                  <a:schemeClr val="dk1"/>
                </a:solidFill>
                <a:latin typeface="Arial"/>
                <a:ea typeface="Arial"/>
                <a:cs typeface="Arial"/>
                <a:sym typeface="Arial"/>
                <a:rtl val="0"/>
              </a:rPr>
              <a:t>DRAMSKO-RECITATORKA GRUPA</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smtClean="0">
                <a:solidFill>
                  <a:schemeClr val="dk1"/>
                </a:solidFill>
                <a:latin typeface="Arial"/>
                <a:ea typeface="Arial"/>
                <a:cs typeface="Arial"/>
                <a:sym typeface="Arial"/>
                <a:rtl val="0"/>
              </a:rPr>
              <a:t>DRAMSKO-LUTKARSKA </a:t>
            </a:r>
            <a:r>
              <a:rPr lang="en" sz="1400" b="0" i="0" u="none" strike="noStrike" cap="none" baseline="0" dirty="0">
                <a:solidFill>
                  <a:schemeClr val="dk1"/>
                </a:solidFill>
                <a:latin typeface="Arial"/>
                <a:ea typeface="Arial"/>
                <a:cs typeface="Arial"/>
                <a:sym typeface="Arial"/>
                <a:rtl val="0"/>
              </a:rPr>
              <a:t>SKUPINA</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a:solidFill>
                  <a:schemeClr val="dk1"/>
                </a:solidFill>
                <a:latin typeface="Arial"/>
                <a:ea typeface="Arial"/>
                <a:cs typeface="Arial"/>
                <a:sym typeface="Arial"/>
                <a:rtl val="0"/>
              </a:rPr>
              <a:t>DRAMSKO-SCENSKA </a:t>
            </a:r>
            <a:r>
              <a:rPr lang="en" sz="1400" b="0" i="0" u="none" strike="noStrike" cap="none" baseline="0" dirty="0" smtClean="0">
                <a:solidFill>
                  <a:schemeClr val="dk1"/>
                </a:solidFill>
                <a:latin typeface="Arial"/>
                <a:ea typeface="Arial"/>
                <a:cs typeface="Arial"/>
                <a:sym typeface="Arial"/>
                <a:rtl val="0"/>
              </a:rPr>
              <a:t>RADIONICA</a:t>
            </a:r>
            <a:endParaRPr lang="hr-HR" sz="1400" b="0" i="0" u="none" strike="noStrike" cap="none" baseline="0" dirty="0" smtClean="0">
              <a:solidFill>
                <a:schemeClr val="dk1"/>
              </a:solidFill>
              <a:latin typeface="Arial"/>
              <a:ea typeface="Arial"/>
              <a:cs typeface="Arial"/>
              <a:sym typeface="Arial"/>
              <a:rtl val="0"/>
            </a:endParaRPr>
          </a:p>
          <a:p>
            <a:pPr marL="180975" marR="0" lvl="1" indent="-3175" algn="l" rtl="0">
              <a:lnSpc>
                <a:spcPct val="100000"/>
              </a:lnSpc>
              <a:spcBef>
                <a:spcPts val="0"/>
              </a:spcBef>
              <a:spcAft>
                <a:spcPts val="0"/>
              </a:spcAft>
              <a:buClr>
                <a:schemeClr val="dk1"/>
              </a:buClr>
              <a:buSzPct val="25000"/>
              <a:buFont typeface="Arial"/>
              <a:buNone/>
            </a:pPr>
            <a:r>
              <a:rPr lang="hr-HR" dirty="0" smtClean="0">
                <a:solidFill>
                  <a:schemeClr val="dk1"/>
                </a:solidFill>
                <a:rtl val="0"/>
              </a:rPr>
              <a:t>GLAZBENO-SCENSKA GRUPA</a:t>
            </a:r>
            <a:endParaRPr lang="en" sz="1400" b="0" i="0" u="none" strike="noStrike" cap="none" baseline="0" dirty="0">
              <a:solidFill>
                <a:schemeClr val="dk1"/>
              </a:solidFill>
              <a:latin typeface="Arial"/>
              <a:ea typeface="Arial"/>
              <a:cs typeface="Arial"/>
              <a:sym typeface="Arial"/>
              <a:rtl val="0"/>
            </a:endParaRP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a:solidFill>
                  <a:schemeClr val="dk1"/>
                </a:solidFill>
                <a:latin typeface="Arial"/>
                <a:ea typeface="Arial"/>
                <a:cs typeface="Arial"/>
                <a:sym typeface="Arial"/>
                <a:rtl val="0"/>
              </a:rPr>
              <a:t>LUTKARSKA RADIONICA</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a:solidFill>
                  <a:schemeClr val="dk1"/>
                </a:solidFill>
                <a:latin typeface="Arial"/>
                <a:ea typeface="Arial"/>
                <a:cs typeface="Arial"/>
                <a:sym typeface="Arial"/>
                <a:rtl val="0"/>
              </a:rPr>
              <a:t>MALI </a:t>
            </a:r>
            <a:r>
              <a:rPr lang="en" sz="1400" b="0" i="0" u="none" strike="noStrike" cap="none" baseline="0" dirty="0" smtClean="0">
                <a:solidFill>
                  <a:schemeClr val="dk1"/>
                </a:solidFill>
                <a:latin typeface="Arial"/>
                <a:ea typeface="Arial"/>
                <a:cs typeface="Arial"/>
                <a:sym typeface="Arial"/>
                <a:rtl val="0"/>
              </a:rPr>
              <a:t>BOTANIČARI</a:t>
            </a:r>
            <a:endParaRPr lang="hr-HR" sz="1400" b="0" i="0" u="none" strike="noStrike" cap="none" baseline="0" dirty="0" smtClean="0">
              <a:solidFill>
                <a:schemeClr val="dk1"/>
              </a:solidFill>
              <a:latin typeface="Arial"/>
              <a:ea typeface="Arial"/>
              <a:cs typeface="Arial"/>
              <a:sym typeface="Arial"/>
              <a:rtl val="0"/>
            </a:endParaRPr>
          </a:p>
          <a:p>
            <a:pPr marL="180975" marR="0" lvl="1" indent="-3175" algn="l" rtl="0">
              <a:lnSpc>
                <a:spcPct val="100000"/>
              </a:lnSpc>
              <a:spcBef>
                <a:spcPts val="0"/>
              </a:spcBef>
              <a:spcAft>
                <a:spcPts val="0"/>
              </a:spcAft>
              <a:buClr>
                <a:schemeClr val="dk1"/>
              </a:buClr>
              <a:buSzPct val="25000"/>
              <a:buFont typeface="Arial"/>
              <a:buNone/>
            </a:pPr>
            <a:r>
              <a:rPr lang="hr-HR" dirty="0" smtClean="0">
                <a:solidFill>
                  <a:schemeClr val="dk1"/>
                </a:solidFill>
              </a:rPr>
              <a:t>EKO GRUPA</a:t>
            </a:r>
            <a:endParaRPr lang="en" sz="1400" b="0" i="0" u="none" strike="noStrike" cap="none" baseline="0" dirty="0">
              <a:solidFill>
                <a:schemeClr val="dk1"/>
              </a:solidFill>
              <a:latin typeface="Arial"/>
              <a:ea typeface="Arial"/>
              <a:cs typeface="Arial"/>
              <a:sym typeface="Arial"/>
              <a:rtl val="0"/>
            </a:endParaRPr>
          </a:p>
          <a:p>
            <a:pPr marL="180975" lvl="1" indent="-3175">
              <a:buClr>
                <a:schemeClr val="dk1"/>
              </a:buClr>
              <a:buSzPct val="25000"/>
            </a:pPr>
            <a:r>
              <a:rPr lang="hr-HR" dirty="0">
                <a:solidFill>
                  <a:schemeClr val="dk1"/>
                </a:solidFill>
              </a:rPr>
              <a:t>ETNO</a:t>
            </a:r>
            <a:r>
              <a:rPr lang="en" dirty="0">
                <a:solidFill>
                  <a:schemeClr val="dk1"/>
                </a:solidFill>
              </a:rPr>
              <a:t> GRUPA</a:t>
            </a:r>
            <a:r>
              <a:rPr lang="hr-HR" dirty="0">
                <a:solidFill>
                  <a:schemeClr val="dk1"/>
                </a:solidFill>
              </a:rPr>
              <a:t> - </a:t>
            </a:r>
            <a:r>
              <a:rPr lang="hr-HR" sz="1200" dirty="0">
                <a:solidFill>
                  <a:schemeClr val="dk1"/>
                </a:solidFill>
              </a:rPr>
              <a:t>MALE VEZILJE I FOLKLOR</a:t>
            </a:r>
            <a:endParaRPr lang="en" sz="1200" dirty="0">
              <a:solidFill>
                <a:schemeClr val="dk1"/>
              </a:solidFill>
            </a:endParaRP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a:solidFill>
                  <a:schemeClr val="dk1"/>
                </a:solidFill>
                <a:latin typeface="Arial"/>
                <a:ea typeface="Arial"/>
                <a:cs typeface="Arial"/>
                <a:sym typeface="Arial"/>
                <a:rtl val="0"/>
              </a:rPr>
              <a:t>RITMIKA</a:t>
            </a:r>
          </a:p>
          <a:p>
            <a:pPr marL="180975" marR="0" lvl="1" indent="-3175" algn="l" rtl="0">
              <a:lnSpc>
                <a:spcPct val="100000"/>
              </a:lnSpc>
              <a:spcBef>
                <a:spcPts val="0"/>
              </a:spcBef>
              <a:spcAft>
                <a:spcPts val="0"/>
              </a:spcAft>
              <a:buClr>
                <a:schemeClr val="dk1"/>
              </a:buClr>
              <a:buSzPct val="25000"/>
              <a:buFont typeface="Arial"/>
              <a:buNone/>
            </a:pPr>
            <a:r>
              <a:rPr lang="en" dirty="0">
                <a:solidFill>
                  <a:schemeClr val="dk1"/>
                </a:solidFill>
                <a:rtl val="0"/>
              </a:rPr>
              <a:t>ATLETIKA</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smtClean="0">
                <a:solidFill>
                  <a:schemeClr val="dk1"/>
                </a:solidFill>
                <a:latin typeface="Arial"/>
                <a:ea typeface="Arial"/>
                <a:cs typeface="Arial"/>
                <a:sym typeface="Arial"/>
                <a:rtl val="0"/>
              </a:rPr>
              <a:t>PODMLADAK </a:t>
            </a:r>
            <a:r>
              <a:rPr lang="en" sz="1400" b="0" i="0" u="none" strike="noStrike" cap="none" baseline="0" dirty="0">
                <a:solidFill>
                  <a:schemeClr val="dk1"/>
                </a:solidFill>
                <a:latin typeface="Arial"/>
                <a:ea typeface="Arial"/>
                <a:cs typeface="Arial"/>
                <a:sym typeface="Arial"/>
                <a:rtl val="0"/>
              </a:rPr>
              <a:t>CRVENOG KRIŽA</a:t>
            </a:r>
          </a:p>
          <a:p>
            <a:pPr marL="180975" marR="0" lvl="1" indent="-3175" algn="l" rtl="0">
              <a:lnSpc>
                <a:spcPct val="100000"/>
              </a:lnSpc>
              <a:spcBef>
                <a:spcPts val="0"/>
              </a:spcBef>
              <a:spcAft>
                <a:spcPts val="0"/>
              </a:spcAft>
              <a:buClr>
                <a:schemeClr val="dk1"/>
              </a:buClr>
              <a:buSzPct val="25000"/>
              <a:buFont typeface="Arial"/>
              <a:buNone/>
            </a:pPr>
            <a:r>
              <a:rPr lang="en" dirty="0">
                <a:solidFill>
                  <a:schemeClr val="dk1"/>
                </a:solidFill>
                <a:rtl val="0"/>
              </a:rPr>
              <a:t>MALA ŠKOLA ANIMIRANOG FILMA</a:t>
            </a:r>
          </a:p>
          <a:p>
            <a:pPr marL="0" marR="0" lvl="0" indent="0" algn="l" rtl="0">
              <a:lnSpc>
                <a:spcPct val="100000"/>
              </a:lnSpc>
              <a:spcBef>
                <a:spcPts val="0"/>
              </a:spcBef>
              <a:spcAft>
                <a:spcPts val="0"/>
              </a:spcAft>
              <a:buClr>
                <a:schemeClr val="dk1"/>
              </a:buClr>
              <a:buSzPct val="25000"/>
              <a:buFont typeface="Arial"/>
              <a:buNone/>
            </a:pPr>
            <a:r>
              <a:rPr lang="en" sz="1400" b="0" i="0" u="none" strike="noStrike" cap="none" baseline="0" dirty="0">
                <a:solidFill>
                  <a:schemeClr val="dk1"/>
                </a:solidFill>
                <a:latin typeface="Arial"/>
                <a:ea typeface="Arial"/>
                <a:cs typeface="Arial"/>
                <a:sym typeface="Arial"/>
                <a:rtl val="0"/>
              </a:rPr>
              <a:t> </a:t>
            </a:r>
          </a:p>
        </p:txBody>
      </p:sp>
      <p:sp>
        <p:nvSpPr>
          <p:cNvPr id="271" name="Shape 271"/>
          <p:cNvSpPr txBox="1"/>
          <p:nvPr/>
        </p:nvSpPr>
        <p:spPr>
          <a:xfrm>
            <a:off x="5226350" y="1360850"/>
            <a:ext cx="3438000" cy="4616608"/>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en" sz="1400" b="1" i="0" u="none" strike="noStrike" cap="none" baseline="0" dirty="0">
                <a:solidFill>
                  <a:schemeClr val="dk1"/>
                </a:solidFill>
                <a:latin typeface="Arial"/>
                <a:ea typeface="Arial"/>
                <a:cs typeface="Arial"/>
                <a:sym typeface="Arial"/>
                <a:rtl val="0"/>
              </a:rPr>
              <a:t>IZVANNASTAVNE AKTIVNOSTI PREDMETNE NASTAVE:</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a:solidFill>
                  <a:schemeClr val="dk1"/>
                </a:solidFill>
                <a:latin typeface="Arial"/>
                <a:ea typeface="Arial"/>
                <a:cs typeface="Arial"/>
                <a:sym typeface="Arial"/>
                <a:rtl val="0"/>
              </a:rPr>
              <a:t>NOVINARSKA SKUPINA</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a:solidFill>
                  <a:schemeClr val="dk1"/>
                </a:solidFill>
                <a:latin typeface="Arial"/>
                <a:ea typeface="Arial"/>
                <a:cs typeface="Arial"/>
                <a:sym typeface="Arial"/>
                <a:rtl val="0"/>
              </a:rPr>
              <a:t>PJEVAČKI ZBO</a:t>
            </a:r>
            <a:r>
              <a:rPr lang="en" dirty="0">
                <a:solidFill>
                  <a:schemeClr val="dk1"/>
                </a:solidFill>
                <a:rtl val="0"/>
              </a:rPr>
              <a:t>R</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smtClean="0">
                <a:solidFill>
                  <a:schemeClr val="dk1"/>
                </a:solidFill>
                <a:latin typeface="Arial"/>
                <a:ea typeface="Arial"/>
                <a:cs typeface="Arial"/>
                <a:sym typeface="Arial"/>
                <a:rtl val="0"/>
              </a:rPr>
              <a:t>DRAMSKA </a:t>
            </a:r>
            <a:r>
              <a:rPr lang="en" sz="1400" b="0" i="0" u="none" strike="noStrike" cap="none" baseline="0" dirty="0">
                <a:solidFill>
                  <a:schemeClr val="dk1"/>
                </a:solidFill>
                <a:latin typeface="Arial"/>
                <a:ea typeface="Arial"/>
                <a:cs typeface="Arial"/>
                <a:sym typeface="Arial"/>
                <a:rtl val="0"/>
              </a:rPr>
              <a:t>SKUPINA</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a:solidFill>
                  <a:schemeClr val="dk1"/>
                </a:solidFill>
                <a:latin typeface="Arial"/>
                <a:ea typeface="Arial"/>
                <a:cs typeface="Arial"/>
                <a:sym typeface="Arial"/>
                <a:rtl val="0"/>
              </a:rPr>
              <a:t>KERAMIČARSKA GRUPA</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a:solidFill>
                  <a:schemeClr val="dk1"/>
                </a:solidFill>
                <a:latin typeface="Arial"/>
                <a:ea typeface="Arial"/>
                <a:cs typeface="Arial"/>
                <a:sym typeface="Arial"/>
                <a:rtl val="0"/>
              </a:rPr>
              <a:t>ŠKOLSKI ZBOR</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a:solidFill>
                  <a:schemeClr val="dk1"/>
                </a:solidFill>
                <a:latin typeface="Arial"/>
                <a:ea typeface="Arial"/>
                <a:cs typeface="Arial"/>
                <a:sym typeface="Arial"/>
                <a:rtl val="0"/>
              </a:rPr>
              <a:t>TAMBURAŠKI ORKESTAR</a:t>
            </a:r>
          </a:p>
          <a:p>
            <a:pPr marL="180975" marR="0" lvl="1" indent="-3175" algn="l" rtl="0">
              <a:lnSpc>
                <a:spcPct val="100000"/>
              </a:lnSpc>
              <a:spcBef>
                <a:spcPts val="0"/>
              </a:spcBef>
              <a:spcAft>
                <a:spcPts val="0"/>
              </a:spcAft>
              <a:buClr>
                <a:schemeClr val="dk1"/>
              </a:buClr>
              <a:buSzPct val="25000"/>
              <a:buFont typeface="Verdana"/>
              <a:buNone/>
            </a:pPr>
            <a:r>
              <a:rPr lang="en" dirty="0">
                <a:solidFill>
                  <a:schemeClr val="dk1"/>
                </a:solidFill>
                <a:rtl val="0"/>
              </a:rPr>
              <a:t>ŠKOLSKI RADIO</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a:solidFill>
                  <a:schemeClr val="dk1"/>
                </a:solidFill>
                <a:latin typeface="Arial"/>
                <a:ea typeface="Arial"/>
                <a:cs typeface="Arial"/>
                <a:sym typeface="Arial"/>
                <a:rtl val="0"/>
              </a:rPr>
              <a:t>MLADI GEOGRAFI</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smtClean="0">
                <a:solidFill>
                  <a:schemeClr val="dk1"/>
                </a:solidFill>
                <a:latin typeface="Arial"/>
                <a:ea typeface="Arial"/>
                <a:cs typeface="Arial"/>
                <a:sym typeface="Arial"/>
                <a:rtl val="0"/>
              </a:rPr>
              <a:t>KARITATIVNA GRUPA</a:t>
            </a:r>
            <a:endParaRPr lang="hr-HR" sz="1400" b="0" i="0" u="none" strike="noStrike" cap="none" baseline="0" dirty="0" smtClean="0">
              <a:solidFill>
                <a:schemeClr val="dk1"/>
              </a:solidFill>
              <a:latin typeface="Arial"/>
              <a:ea typeface="Arial"/>
              <a:cs typeface="Arial"/>
              <a:sym typeface="Arial"/>
              <a:rtl val="0"/>
            </a:endParaRPr>
          </a:p>
          <a:p>
            <a:pPr marL="180975" marR="0" lvl="1" indent="-3175" algn="l" rtl="0">
              <a:lnSpc>
                <a:spcPct val="100000"/>
              </a:lnSpc>
              <a:spcBef>
                <a:spcPts val="0"/>
              </a:spcBef>
              <a:spcAft>
                <a:spcPts val="0"/>
              </a:spcAft>
              <a:buClr>
                <a:schemeClr val="dk1"/>
              </a:buClr>
              <a:buSzPct val="25000"/>
              <a:buFont typeface="Arial"/>
              <a:buNone/>
            </a:pPr>
            <a:r>
              <a:rPr lang="hr-HR" dirty="0" smtClean="0">
                <a:solidFill>
                  <a:schemeClr val="dk1"/>
                </a:solidFill>
              </a:rPr>
              <a:t>BIBLIJSKA GRUPA</a:t>
            </a:r>
            <a:r>
              <a:rPr lang="en" sz="1400" b="0" i="0" u="none" strike="noStrike" cap="none" baseline="0" dirty="0" smtClean="0">
                <a:solidFill>
                  <a:schemeClr val="dk1"/>
                </a:solidFill>
                <a:latin typeface="Arial"/>
                <a:ea typeface="Arial"/>
                <a:cs typeface="Arial"/>
                <a:sym typeface="Arial"/>
                <a:rtl val="0"/>
              </a:rPr>
              <a:t> </a:t>
            </a:r>
            <a:endParaRPr lang="en" sz="1400" b="0" i="0" u="none" strike="noStrike" cap="none" baseline="0" dirty="0">
              <a:solidFill>
                <a:schemeClr val="dk1"/>
              </a:solidFill>
              <a:latin typeface="Arial"/>
              <a:ea typeface="Arial"/>
              <a:cs typeface="Arial"/>
              <a:sym typeface="Arial"/>
              <a:rtl val="0"/>
            </a:endParaRP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a:solidFill>
                  <a:schemeClr val="dk1"/>
                </a:solidFill>
                <a:latin typeface="Arial"/>
                <a:ea typeface="Arial"/>
                <a:cs typeface="Arial"/>
                <a:sym typeface="Arial"/>
                <a:rtl val="0"/>
              </a:rPr>
              <a:t>GRAĐANSKI ODGOJ</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a:solidFill>
                  <a:schemeClr val="dk1"/>
                </a:solidFill>
                <a:latin typeface="Arial"/>
                <a:ea typeface="Arial"/>
                <a:cs typeface="Arial"/>
                <a:sym typeface="Arial"/>
                <a:rtl val="0"/>
              </a:rPr>
              <a:t>ORKESTAR</a:t>
            </a: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a:solidFill>
                  <a:schemeClr val="dk1"/>
                </a:solidFill>
                <a:latin typeface="Arial"/>
                <a:ea typeface="Arial"/>
                <a:cs typeface="Arial"/>
                <a:sym typeface="Arial"/>
                <a:rtl val="0"/>
              </a:rPr>
              <a:t>ŠKOLSKI </a:t>
            </a:r>
            <a:r>
              <a:rPr lang="en" sz="1400" b="0" i="0" u="none" strike="noStrike" cap="none" baseline="0" dirty="0" smtClean="0">
                <a:solidFill>
                  <a:schemeClr val="dk1"/>
                </a:solidFill>
                <a:latin typeface="Arial"/>
                <a:ea typeface="Arial"/>
                <a:cs typeface="Arial"/>
                <a:sym typeface="Arial"/>
                <a:rtl val="0"/>
              </a:rPr>
              <a:t>KLUB</a:t>
            </a:r>
            <a:endParaRPr lang="hr-HR" sz="1400" b="0" i="0" u="none" strike="noStrike" cap="none" baseline="0" dirty="0" smtClean="0">
              <a:solidFill>
                <a:schemeClr val="dk1"/>
              </a:solidFill>
              <a:latin typeface="Arial"/>
              <a:ea typeface="Arial"/>
              <a:cs typeface="Arial"/>
              <a:sym typeface="Arial"/>
              <a:rtl val="0"/>
            </a:endParaRPr>
          </a:p>
          <a:p>
            <a:pPr marL="180975" lvl="1" indent="-3175">
              <a:buClr>
                <a:schemeClr val="dk1"/>
              </a:buClr>
              <a:buSzPct val="25000"/>
            </a:pPr>
            <a:r>
              <a:rPr lang="en" dirty="0">
                <a:solidFill>
                  <a:schemeClr val="dk1"/>
                </a:solidFill>
              </a:rPr>
              <a:t>NOGOMET</a:t>
            </a:r>
          </a:p>
          <a:p>
            <a:pPr marL="180975" lvl="1" indent="-3175">
              <a:buClr>
                <a:schemeClr val="dk1"/>
              </a:buClr>
              <a:buSzPct val="25000"/>
            </a:pPr>
            <a:r>
              <a:rPr lang="en" dirty="0" smtClean="0">
                <a:solidFill>
                  <a:schemeClr val="dk1"/>
                </a:solidFill>
              </a:rPr>
              <a:t>ODBOJKA</a:t>
            </a:r>
            <a:endParaRPr lang="en" sz="1400" b="0" i="0" u="none" strike="noStrike" cap="none" baseline="0" dirty="0">
              <a:solidFill>
                <a:schemeClr val="dk1"/>
              </a:solidFill>
              <a:latin typeface="Arial"/>
              <a:ea typeface="Arial"/>
              <a:cs typeface="Arial"/>
              <a:sym typeface="Arial"/>
              <a:rtl val="0"/>
            </a:endParaRPr>
          </a:p>
          <a:p>
            <a:pPr marL="180975" marR="0" lvl="1" indent="-3175" algn="l" rtl="0">
              <a:lnSpc>
                <a:spcPct val="100000"/>
              </a:lnSpc>
              <a:spcBef>
                <a:spcPts val="0"/>
              </a:spcBef>
              <a:spcAft>
                <a:spcPts val="0"/>
              </a:spcAft>
              <a:buClr>
                <a:schemeClr val="dk1"/>
              </a:buClr>
              <a:buSzPct val="25000"/>
              <a:buFont typeface="Arial"/>
              <a:buNone/>
            </a:pPr>
            <a:r>
              <a:rPr lang="en" sz="1400" b="0" i="0" u="none" strike="noStrike" cap="none" baseline="0" dirty="0" smtClean="0">
                <a:solidFill>
                  <a:schemeClr val="dk1"/>
                </a:solidFill>
                <a:latin typeface="Arial"/>
                <a:ea typeface="Arial"/>
                <a:cs typeface="Arial"/>
                <a:sym typeface="Arial"/>
                <a:rtl val="0"/>
              </a:rPr>
              <a:t>READING IS </a:t>
            </a:r>
            <a:r>
              <a:rPr lang="en" sz="1400" b="0" i="0" u="none" strike="noStrike" cap="none" baseline="0" dirty="0">
                <a:solidFill>
                  <a:schemeClr val="dk1"/>
                </a:solidFill>
                <a:latin typeface="Arial"/>
                <a:ea typeface="Arial"/>
                <a:cs typeface="Arial"/>
                <a:sym typeface="Arial"/>
                <a:rtl val="0"/>
              </a:rPr>
              <a:t>FUN</a:t>
            </a:r>
          </a:p>
          <a:p>
            <a:pPr marL="0" marR="0" lvl="0" indent="0" algn="l" rtl="0">
              <a:spcBef>
                <a:spcPts val="0"/>
              </a:spcBef>
              <a:buSzPct val="25000"/>
              <a:buNone/>
            </a:pPr>
            <a:r>
              <a:rPr lang="en" dirty="0">
                <a:solidFill>
                  <a:schemeClr val="dk1"/>
                </a:solidFill>
              </a:rPr>
              <a:t>    ZIDNE NOVINE</a:t>
            </a:r>
          </a:p>
          <a:p>
            <a:pPr marL="0" marR="0" lvl="0" indent="0" algn="l" rtl="0">
              <a:spcBef>
                <a:spcPts val="0"/>
              </a:spcBef>
              <a:buSzPct val="25000"/>
              <a:buNone/>
            </a:pPr>
            <a:r>
              <a:rPr lang="en" dirty="0">
                <a:solidFill>
                  <a:schemeClr val="dk1"/>
                </a:solidFill>
              </a:rPr>
              <a:t>    KLUB MLADIH TEHNIČARA</a:t>
            </a:r>
          </a:p>
          <a:p>
            <a:pPr marL="0" marR="0" lvl="0" indent="0" algn="l" rtl="0">
              <a:spcBef>
                <a:spcPts val="0"/>
              </a:spcBef>
              <a:buSzPct val="25000"/>
              <a:buNone/>
            </a:pPr>
            <a:r>
              <a:rPr lang="en" dirty="0">
                <a:solidFill>
                  <a:schemeClr val="dk1"/>
                </a:solidFill>
              </a:rPr>
              <a:t>    GLOBE PROJEKT</a:t>
            </a:r>
          </a:p>
        </p:txBody>
      </p:sp>
      <p:sp>
        <p:nvSpPr>
          <p:cNvPr id="272" name="Shape 272"/>
          <p:cNvSpPr/>
          <p:nvPr/>
        </p:nvSpPr>
        <p:spPr>
          <a:xfrm>
            <a:off x="310327" y="260645"/>
            <a:ext cx="4680520" cy="720080"/>
          </a:xfrm>
          <a:prstGeom prst="roundRect">
            <a:avLst>
              <a:gd name="adj" fmla="val 16667"/>
            </a:avLst>
          </a:prstGeom>
          <a:solidFill>
            <a:schemeClr val="lt1"/>
          </a:solidFill>
          <a:ln w="25400" cap="flat">
            <a:solidFill>
              <a:schemeClr val="accent6"/>
            </a:solidFill>
            <a:prstDash val="solid"/>
            <a:round/>
            <a:headEnd type="none" w="med" len="med"/>
            <a:tailEnd type="none" w="med" len="med"/>
          </a:ln>
        </p:spPr>
        <p:txBody>
          <a:bodyPr lIns="91425" tIns="45700" rIns="91425" bIns="45700" anchor="ctr" anchorCtr="0">
            <a:spAutoFit/>
          </a:bodyPr>
          <a:lstStyle/>
          <a:p>
            <a:pPr marL="0" marR="0" lvl="0" indent="0" algn="ctr" rtl="0">
              <a:lnSpc>
                <a:spcPct val="90000"/>
              </a:lnSpc>
              <a:spcBef>
                <a:spcPts val="0"/>
              </a:spcBef>
              <a:spcAft>
                <a:spcPts val="945"/>
              </a:spcAft>
              <a:buClr>
                <a:schemeClr val="dk1"/>
              </a:buClr>
              <a:buSzPct val="25000"/>
              <a:buFont typeface="Arial"/>
              <a:buNone/>
            </a:pPr>
            <a:r>
              <a:rPr lang="en" sz="2400" b="0" i="0" u="none" strike="noStrike" cap="none" baseline="0">
                <a:solidFill>
                  <a:srgbClr val="000000"/>
                </a:solidFill>
                <a:latin typeface="Arial"/>
                <a:ea typeface="Arial"/>
                <a:cs typeface="Arial"/>
                <a:sym typeface="Arial"/>
                <a:rtl val="0"/>
              </a:rPr>
              <a:t>ŠKOLSKI KURIKULUM</a:t>
            </a:r>
          </a:p>
        </p:txBody>
      </p:sp>
    </p:spTree>
  </p:cSld>
  <p:clrMapOvr>
    <a:masterClrMapping/>
  </p:clrMapOvr>
  <p:transition spd="slow">
    <p:cu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Shape 823"/>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nvGrpSpPr>
          <p:cNvPr id="824" name="Shape 824"/>
          <p:cNvGrpSpPr/>
          <p:nvPr/>
        </p:nvGrpSpPr>
        <p:grpSpPr>
          <a:xfrm>
            <a:off x="2349283" y="3645021"/>
            <a:ext cx="4454962" cy="1079499"/>
            <a:chOff x="3151183" y="3949700"/>
            <a:chExt cx="2914649" cy="1079499"/>
          </a:xfrm>
        </p:grpSpPr>
        <p:sp>
          <p:nvSpPr>
            <p:cNvPr id="825" name="Shape 825"/>
            <p:cNvSpPr/>
            <p:nvPr/>
          </p:nvSpPr>
          <p:spPr>
            <a:xfrm>
              <a:off x="3151183" y="3949700"/>
              <a:ext cx="2914649" cy="1079499"/>
            </a:xfrm>
            <a:prstGeom prst="rect">
              <a:avLst/>
            </a:prstGeom>
            <a:blipFill rotWithShape="1">
              <a:blip r:embed="rId3">
                <a:alphaModFix/>
              </a:blip>
              <a:stretch>
                <a:fillRect/>
              </a:stretch>
            </a:blipFill>
            <a:ln>
              <a:noFill/>
            </a:ln>
          </p:spPr>
          <p:txBody>
            <a:bodyPr lIns="91425" tIns="91425" rIns="91425" bIns="91425" anchor="ctr" anchorCtr="0">
              <a:spAutoFit/>
            </a:bodyPr>
            <a:lstStyle/>
            <a:p>
              <a:pPr>
                <a:spcBef>
                  <a:spcPts val="0"/>
                </a:spcBef>
                <a:buNone/>
              </a:pPr>
              <a:endParaRPr/>
            </a:p>
          </p:txBody>
        </p:sp>
        <p:sp>
          <p:nvSpPr>
            <p:cNvPr id="826" name="Shape 826"/>
            <p:cNvSpPr txBox="1"/>
            <p:nvPr/>
          </p:nvSpPr>
          <p:spPr>
            <a:xfrm>
              <a:off x="3203575" y="4005262"/>
              <a:ext cx="2808283" cy="863597"/>
            </a:xfrm>
            <a:prstGeom prst="rect">
              <a:avLst/>
            </a:prstGeom>
            <a:noFill/>
            <a:ln>
              <a:noFill/>
            </a:ln>
          </p:spPr>
          <p:txBody>
            <a:bodyPr lIns="29050" tIns="29050" rIns="29050" bIns="29050" anchor="ctr" anchorCtr="0">
              <a:spAutoFit/>
            </a:bodyPr>
            <a:lstStyle/>
            <a:p>
              <a:pPr marL="0" marR="0" lvl="0" indent="0" algn="ctr" rtl="0">
                <a:lnSpc>
                  <a:spcPct val="90000"/>
                </a:lnSpc>
                <a:spcBef>
                  <a:spcPts val="0"/>
                </a:spcBef>
                <a:spcAft>
                  <a:spcPts val="840"/>
                </a:spcAft>
                <a:buClr>
                  <a:srgbClr val="000000"/>
                </a:buClr>
                <a:buSzPct val="25000"/>
                <a:buFont typeface="Arial"/>
                <a:buNone/>
              </a:pPr>
              <a:r>
                <a:rPr lang="en" sz="2400" b="1" i="0" u="none" strike="noStrike" cap="none" baseline="0">
                  <a:solidFill>
                    <a:srgbClr val="000000"/>
                  </a:solidFill>
                  <a:latin typeface="Arial"/>
                  <a:ea typeface="Arial"/>
                  <a:cs typeface="Arial"/>
                  <a:sym typeface="Arial"/>
                  <a:rtl val="0"/>
                </a:rPr>
                <a:t>RAZREDNA NASTAVA</a:t>
              </a:r>
            </a:p>
          </p:txBody>
        </p:sp>
      </p:grpSp>
      <p:sp>
        <p:nvSpPr>
          <p:cNvPr id="827" name="Shape 827"/>
          <p:cNvSpPr/>
          <p:nvPr/>
        </p:nvSpPr>
        <p:spPr>
          <a:xfrm>
            <a:off x="2411758" y="2195501"/>
            <a:ext cx="4320480" cy="1240777"/>
          </a:xfrm>
          <a:prstGeom prst="roundRect">
            <a:avLst>
              <a:gd name="adj" fmla="val 16667"/>
            </a:avLst>
          </a:prstGeom>
          <a:solidFill>
            <a:schemeClr val="lt1"/>
          </a:solidFill>
          <a:ln w="25400" cap="flat">
            <a:solidFill>
              <a:schemeClr val="accent6"/>
            </a:solidFill>
            <a:prstDash val="solid"/>
            <a:round/>
            <a:headEnd type="none" w="med" len="med"/>
            <a:tailEnd type="none" w="med" len="med"/>
          </a:ln>
        </p:spPr>
        <p:txBody>
          <a:bodyPr lIns="91425" tIns="45700" rIns="91425" bIns="45700" anchor="ctr" anchorCtr="0">
            <a:spAutoFit/>
          </a:bodyPr>
          <a:lstStyle/>
          <a:p>
            <a:pPr marL="0" marR="0" lvl="0" indent="0" algn="ctr" rtl="0">
              <a:lnSpc>
                <a:spcPct val="90000"/>
              </a:lnSpc>
              <a:spcBef>
                <a:spcPts val="0"/>
              </a:spcBef>
              <a:spcAft>
                <a:spcPts val="945"/>
              </a:spcAft>
              <a:buClr>
                <a:schemeClr val="dk1"/>
              </a:buClr>
              <a:buSzPct val="25000"/>
              <a:buFont typeface="Arial"/>
              <a:buNone/>
            </a:pPr>
            <a:r>
              <a:rPr lang="en" sz="2400" b="1" i="0" u="none" strike="noStrike" cap="none" baseline="0">
                <a:solidFill>
                  <a:schemeClr val="dk1"/>
                </a:solidFill>
                <a:latin typeface="Arial"/>
                <a:ea typeface="Arial"/>
                <a:cs typeface="Arial"/>
                <a:sym typeface="Arial"/>
                <a:rtl val="0"/>
              </a:rPr>
              <a:t>IV. DODATNA NASTAVA</a:t>
            </a:r>
          </a:p>
        </p:txBody>
      </p:sp>
    </p:spTree>
  </p:cSld>
  <p:clrMapOvr>
    <a:masterClrMapping/>
  </p:clrMapOvr>
  <p:transition spd="slow">
    <p:cu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Shape 832"/>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833" name="Shape 833"/>
          <p:cNvGraphicFramePr/>
          <p:nvPr/>
        </p:nvGraphicFramePr>
        <p:xfrm>
          <a:off x="251525" y="276223"/>
          <a:ext cx="8640950" cy="5755595"/>
        </p:xfrm>
        <a:graphic>
          <a:graphicData uri="http://schemas.openxmlformats.org/drawingml/2006/table">
            <a:tbl>
              <a:tblPr>
                <a:noFill/>
                <a:tableStyleId>{789E6982-379E-443B-94EA-E549B1E9288C}</a:tableStyleId>
              </a:tblPr>
              <a:tblGrid>
                <a:gridCol w="1946150"/>
                <a:gridCol w="6694800"/>
              </a:tblGrid>
              <a:tr h="4229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NAZIV AKTIVNOSTI</a:t>
                      </a:r>
                    </a:p>
                  </a:txBody>
                  <a:tcPr marL="67100" marR="671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DODATNA NASTAVA MATEMATIKE </a:t>
                      </a:r>
                      <a:r>
                        <a:rPr lang="en" sz="1600" b="1" u="none" strike="noStrike" cap="none" baseline="0">
                          <a:solidFill>
                            <a:schemeClr val="dk1"/>
                          </a:solidFill>
                        </a:rPr>
                        <a:t>ZA 1</a:t>
                      </a:r>
                      <a:r>
                        <a:rPr lang="en" sz="1600" b="1" u="none" strike="noStrike" cap="none" baseline="0">
                          <a:solidFill>
                            <a:schemeClr val="dk1"/>
                          </a:solidFill>
                          <a:latin typeface="Arial"/>
                          <a:ea typeface="Arial"/>
                          <a:cs typeface="Arial"/>
                          <a:sym typeface="Arial"/>
                        </a:rPr>
                        <a:t>. RAZRED</a:t>
                      </a:r>
                    </a:p>
                  </a:txBody>
                  <a:tcPr marL="67100" marR="671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87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CILJ AKTIVNOSTI</a:t>
                      </a:r>
                    </a:p>
                  </a:txBody>
                  <a:tcPr marL="67100" marR="671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a:solidFill>
                            <a:schemeClr val="dk1"/>
                          </a:solidFill>
                        </a:rPr>
                        <a:t>Učenicima koji pokazuju interes za matematiku proširiti nastavni sadržaj matematike potičući kreativnost i samostalnost u rješavanju zadataka koristeći različite i zanimljive metode rada u pronalaženju različitih načina rješavanja istih.</a:t>
                      </a:r>
                    </a:p>
                  </a:txBody>
                  <a:tcPr marL="67100" marR="671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496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NAMJENA</a:t>
                      </a:r>
                    </a:p>
                  </a:txBody>
                  <a:tcPr marL="67100" marR="671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a:solidFill>
                            <a:schemeClr val="dk1"/>
                          </a:solidFill>
                        </a:rPr>
                        <a:t>Razvoj interesa za matematičke sadržaje;  razvoj sposobnosti za samostalni rad; osposobljavanje za apstraktno mišljenje, logičko zaključivanje i jasno izricanje pojmova.</a:t>
                      </a:r>
                    </a:p>
                  </a:txBody>
                  <a:tcPr marL="67100" marR="671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182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NOSITELJI </a:t>
                      </a:r>
                    </a:p>
                  </a:txBody>
                  <a:tcPr marL="67100" marR="671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 sz="1600"/>
                        <a:t>Aktiv 1. razreda</a:t>
                      </a:r>
                    </a:p>
                  </a:txBody>
                  <a:tcPr marL="67100" marR="671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751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NAČIN REALIZACIJE</a:t>
                      </a:r>
                    </a:p>
                  </a:txBody>
                  <a:tcPr marL="67100" marR="671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a:t>Individualni rad s učenicima, razvijanje suradničkog učenja (rad u paru i skupini), demonstracije, grafički prikazi, kvizovi, natjecanja, magični kvadrati..</a:t>
                      </a:r>
                    </a:p>
                  </a:txBody>
                  <a:tcPr marL="67100" marR="671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527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VREMENIK</a:t>
                      </a:r>
                    </a:p>
                  </a:txBody>
                  <a:tcPr marL="67100" marR="671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Jedan školski sat svaki tjed</a:t>
                      </a:r>
                      <a:r>
                        <a:rPr lang="en" sz="1600" u="none" strike="noStrike" cap="none" baseline="0">
                          <a:solidFill>
                            <a:schemeClr val="dk1"/>
                          </a:solidFill>
                        </a:rPr>
                        <a:t>an tijekom </a:t>
                      </a:r>
                      <a:r>
                        <a:rPr lang="en" sz="1600">
                          <a:solidFill>
                            <a:schemeClr val="dk1"/>
                          </a:solidFill>
                        </a:rPr>
                        <a:t>školske</a:t>
                      </a:r>
                      <a:r>
                        <a:rPr lang="en" sz="1600" u="none" strike="noStrike" cap="none" baseline="0">
                          <a:solidFill>
                            <a:schemeClr val="dk1"/>
                          </a:solidFill>
                        </a:rPr>
                        <a:t> godine</a:t>
                      </a:r>
                    </a:p>
                  </a:txBody>
                  <a:tcPr marL="67100" marR="671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650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TROŠKOVNIK</a:t>
                      </a:r>
                    </a:p>
                  </a:txBody>
                  <a:tcPr marL="67100" marR="671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a:solidFill>
                            <a:schemeClr val="dk1"/>
                          </a:solidFill>
                        </a:rPr>
                        <a:t>listići za nastavu </a:t>
                      </a:r>
                    </a:p>
                  </a:txBody>
                  <a:tcPr marL="67100" marR="671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80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VREDNOVANJE I KORIŠTENJE REZULTATA RADA</a:t>
                      </a:r>
                    </a:p>
                  </a:txBody>
                  <a:tcPr marL="67100" marR="671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a:t> </a:t>
                      </a:r>
                      <a:r>
                        <a:rPr lang="en" sz="1600" u="none" strike="noStrike" cap="none" baseline="0">
                          <a:solidFill>
                            <a:schemeClr val="dk1"/>
                          </a:solidFill>
                        </a:rPr>
                        <a:t>Vrednovanje se provodi kroz natjecanja u razredu i aktivu, kvizove, igre na računalu. Individualni razvoj učeničkih sposobnosti se prati kroz opisno praćenje potičući razvoj darovitosti u skladu s  interesima učenika.</a:t>
                      </a:r>
                    </a:p>
                  </a:txBody>
                  <a:tcPr marL="67100" marR="671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graphicFrame>
        <p:nvGraphicFramePr>
          <p:cNvPr id="838" name="Shape 838"/>
          <p:cNvGraphicFramePr/>
          <p:nvPr/>
        </p:nvGraphicFramePr>
        <p:xfrm>
          <a:off x="269525" y="476672"/>
          <a:ext cx="8604950" cy="6020970"/>
        </p:xfrm>
        <a:graphic>
          <a:graphicData uri="http://schemas.openxmlformats.org/drawingml/2006/table">
            <a:tbl>
              <a:tblPr>
                <a:noFill/>
                <a:tableStyleId>{EDE473CA-D410-4FF5-9F8E-DA32A6FE998C}</a:tableStyleId>
              </a:tblPr>
              <a:tblGrid>
                <a:gridCol w="1872200"/>
                <a:gridCol w="6732750"/>
              </a:tblGrid>
              <a:tr h="432050">
                <a:tc>
                  <a:txBody>
                    <a:bodyPr/>
                    <a:lstStyle/>
                    <a:p>
                      <a:pPr marL="0" marR="0" lvl="0" indent="0" algn="l" rtl="0">
                        <a:spcBef>
                          <a:spcPts val="0"/>
                        </a:spcBef>
                        <a:spcAft>
                          <a:spcPts val="0"/>
                        </a:spcAft>
                        <a:buClr>
                          <a:srgbClr val="000000"/>
                        </a:buClr>
                        <a:buSzPct val="25000"/>
                        <a:buFont typeface="Verdana"/>
                        <a:buNone/>
                      </a:pPr>
                      <a:r>
                        <a:rPr lang="en" sz="1600" b="1" u="none" strike="noStrike" cap="none" baseline="0">
                          <a:latin typeface="Verdana"/>
                          <a:ea typeface="Verdana"/>
                          <a:cs typeface="Verdana"/>
                          <a:sym typeface="Verdana"/>
                        </a:rPr>
                        <a:t>NAZIV AKTIVNOSTI</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ctr" rtl="0">
                        <a:spcBef>
                          <a:spcPts val="0"/>
                        </a:spcBef>
                        <a:spcAft>
                          <a:spcPts val="0"/>
                        </a:spcAft>
                        <a:buClr>
                          <a:srgbClr val="000000"/>
                        </a:buClr>
                        <a:buSzPct val="25000"/>
                        <a:buFont typeface="Verdana"/>
                        <a:buNone/>
                      </a:pPr>
                      <a:r>
                        <a:rPr lang="en" sz="1600" b="1" u="none" strike="noStrike" cap="none" baseline="0">
                          <a:latin typeface="Verdana"/>
                          <a:ea typeface="Verdana"/>
                          <a:cs typeface="Verdana"/>
                          <a:sym typeface="Verdana"/>
                        </a:rPr>
                        <a:t>DODATNA  NASTAVA IZ MATEMATIKE – 2. RAZREDI </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648075">
                <a:tc>
                  <a:txBody>
                    <a:bodyPr/>
                    <a:lstStyle/>
                    <a:p>
                      <a:pPr marL="0" marR="0" lvl="0" indent="0" algn="just" rtl="0">
                        <a:lnSpc>
                          <a:spcPct val="100000"/>
                        </a:lnSpc>
                        <a:spcBef>
                          <a:spcPts val="0"/>
                        </a:spcBef>
                        <a:spcAft>
                          <a:spcPts val="0"/>
                        </a:spcAft>
                        <a:buClr>
                          <a:srgbClr val="000000"/>
                        </a:buClr>
                        <a:buSzPct val="25000"/>
                        <a:buFont typeface="Verdana"/>
                        <a:buNone/>
                      </a:pPr>
                      <a:r>
                        <a:rPr lang="en" sz="1600" b="1" u="none" strike="noStrike" cap="none" baseline="0">
                          <a:latin typeface="Verdana"/>
                          <a:ea typeface="Verdana"/>
                          <a:cs typeface="Verdana"/>
                          <a:sym typeface="Verdana"/>
                        </a:rPr>
                        <a:t>CILJ AKTIVNOSTI</a:t>
                      </a:r>
                    </a:p>
                  </a:txBody>
                  <a:tcPr marL="32400" marR="32400" marT="0" marB="0">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sz="1600" u="none" strike="noStrike" cap="none" baseline="0">
                          <a:latin typeface="Verdana"/>
                          <a:ea typeface="Verdana"/>
                          <a:cs typeface="Verdana"/>
                          <a:sym typeface="Verdana"/>
                        </a:rPr>
                        <a:t>Razvijati matematičko mišljenje, proširivati znanje, poticati kreativnost u rješavanju problema te primjena znanja u svakodnevnom životu.</a:t>
                      </a:r>
                    </a:p>
                  </a:txBody>
                  <a:tcPr marL="43200" marR="43200" marT="21600" marB="21600">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904350">
                <a:tc>
                  <a:txBody>
                    <a:bodyPr/>
                    <a:lstStyle/>
                    <a:p>
                      <a:pPr marL="0" marR="0" lvl="0" indent="0" algn="l" rtl="0">
                        <a:spcBef>
                          <a:spcPts val="0"/>
                        </a:spcBef>
                        <a:spcAft>
                          <a:spcPts val="0"/>
                        </a:spcAft>
                        <a:buClr>
                          <a:srgbClr val="000000"/>
                        </a:buClr>
                        <a:buSzPct val="25000"/>
                        <a:buFont typeface="Verdana"/>
                        <a:buNone/>
                      </a:pPr>
                      <a:r>
                        <a:rPr lang="en" sz="1600" b="1" u="none" strike="noStrike" cap="none" baseline="0">
                          <a:latin typeface="Verdana"/>
                          <a:ea typeface="Verdana"/>
                          <a:cs typeface="Verdana"/>
                          <a:sym typeface="Verdana"/>
                        </a:rPr>
                        <a:t>NAMJENA</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sz="1600" u="none" strike="noStrike" cap="none" baseline="0">
                          <a:latin typeface="Verdana"/>
                          <a:ea typeface="Verdana"/>
                          <a:cs typeface="Verdana"/>
                          <a:sym typeface="Verdana"/>
                        </a:rPr>
                        <a:t>Darovitim učenicima i onima koji pokazuju interes za programske sadržaje kako bi dodatno proširivali svoja znanja, sposobnosti.</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424450">
                <a:tc>
                  <a:txBody>
                    <a:bodyPr/>
                    <a:lstStyle/>
                    <a:p>
                      <a:pPr marL="0" marR="0" lvl="0" indent="0" algn="l" rtl="0">
                        <a:spcBef>
                          <a:spcPts val="0"/>
                        </a:spcBef>
                        <a:spcAft>
                          <a:spcPts val="0"/>
                        </a:spcAft>
                        <a:buClr>
                          <a:srgbClr val="000000"/>
                        </a:buClr>
                        <a:buSzPct val="25000"/>
                        <a:buFont typeface="Verdana"/>
                        <a:buNone/>
                      </a:pPr>
                      <a:r>
                        <a:rPr lang="en" sz="1600" b="1" u="none" strike="noStrike" cap="none" baseline="0">
                          <a:latin typeface="Verdana"/>
                          <a:ea typeface="Verdana"/>
                          <a:cs typeface="Verdana"/>
                          <a:sym typeface="Verdana"/>
                        </a:rPr>
                        <a:t>NOSITELJI </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sz="1600">
                          <a:solidFill>
                            <a:schemeClr val="dk1"/>
                          </a:solidFill>
                        </a:rPr>
                        <a:t>Aktiv 2. razreda</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848900">
                <a:tc>
                  <a:txBody>
                    <a:bodyPr/>
                    <a:lstStyle/>
                    <a:p>
                      <a:pPr marL="0" marR="0" lvl="0" indent="0" algn="l" rtl="0">
                        <a:spcBef>
                          <a:spcPts val="0"/>
                        </a:spcBef>
                        <a:spcAft>
                          <a:spcPts val="0"/>
                        </a:spcAft>
                        <a:buClr>
                          <a:srgbClr val="000000"/>
                        </a:buClr>
                        <a:buSzPct val="25000"/>
                        <a:buFont typeface="Verdana"/>
                        <a:buNone/>
                      </a:pPr>
                      <a:r>
                        <a:rPr lang="en" sz="1600" b="1" u="none" strike="noStrike" cap="none" baseline="0">
                          <a:latin typeface="Verdana"/>
                          <a:ea typeface="Verdana"/>
                          <a:cs typeface="Verdana"/>
                          <a:sym typeface="Verdana"/>
                        </a:rPr>
                        <a:t>NAČIN REALIZACIJE</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sz="1600" u="none" strike="noStrike" cap="none" baseline="0">
                          <a:latin typeface="Verdana"/>
                          <a:ea typeface="Verdana"/>
                          <a:cs typeface="Verdana"/>
                          <a:sym typeface="Verdana"/>
                        </a:rPr>
                        <a:t>Učenik se uključuje na preporuku učiteljice, ali na temelju vlastite odluke. U radu će se koristiti metoda razgovora, metoda usmenog izlaganja, individualiziran rad, rad u grupi (istraživanje jednog problema pomoću suradničkog učenja kao i osposobljavanje učenika za samostalno osmišljavanje problemskih zadataka i računskih priča.)</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212225">
                <a:tc>
                  <a:txBody>
                    <a:bodyPr/>
                    <a:lstStyle/>
                    <a:p>
                      <a:pPr marL="0" marR="0" lvl="0" indent="0" algn="l" rtl="0">
                        <a:spcBef>
                          <a:spcPts val="0"/>
                        </a:spcBef>
                        <a:spcAft>
                          <a:spcPts val="0"/>
                        </a:spcAft>
                        <a:buClr>
                          <a:srgbClr val="000000"/>
                        </a:buClr>
                        <a:buSzPct val="25000"/>
                        <a:buFont typeface="Verdana"/>
                        <a:buNone/>
                      </a:pPr>
                      <a:r>
                        <a:rPr lang="en" sz="1600" b="1" u="none" strike="noStrike" cap="none" baseline="0">
                          <a:latin typeface="Verdana"/>
                          <a:ea typeface="Verdana"/>
                          <a:cs typeface="Verdana"/>
                          <a:sym typeface="Verdana"/>
                        </a:rPr>
                        <a:t>VREMENIK</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sz="1600" u="none" strike="noStrike" cap="none" baseline="0">
                          <a:latin typeface="Verdana"/>
                          <a:ea typeface="Verdana"/>
                          <a:cs typeface="Verdana"/>
                          <a:sym typeface="Verdana"/>
                        </a:rPr>
                        <a:t>Tijekom školske godine</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259850">
                <a:tc>
                  <a:txBody>
                    <a:bodyPr/>
                    <a:lstStyle/>
                    <a:p>
                      <a:pPr marL="0" marR="0" lvl="0" indent="0" algn="l" rtl="0">
                        <a:spcBef>
                          <a:spcPts val="0"/>
                        </a:spcBef>
                        <a:spcAft>
                          <a:spcPts val="0"/>
                        </a:spcAft>
                        <a:buClr>
                          <a:srgbClr val="000000"/>
                        </a:buClr>
                        <a:buSzPct val="25000"/>
                        <a:buFont typeface="Verdana"/>
                        <a:buNone/>
                      </a:pPr>
                      <a:r>
                        <a:rPr lang="en" sz="1600" b="1" u="none" strike="noStrike" cap="none" baseline="0">
                          <a:latin typeface="Verdana"/>
                          <a:ea typeface="Verdana"/>
                          <a:cs typeface="Verdana"/>
                          <a:sym typeface="Verdana"/>
                        </a:rPr>
                        <a:t>TROŠKOVNIK</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sz="1600" u="none" strike="noStrike" cap="none" baseline="0">
                          <a:latin typeface="Verdana"/>
                          <a:ea typeface="Verdana"/>
                          <a:cs typeface="Verdana"/>
                          <a:sym typeface="Verdana"/>
                        </a:rPr>
                        <a:t>Nema troškova</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1061125">
                <a:tc>
                  <a:txBody>
                    <a:bodyPr/>
                    <a:lstStyle/>
                    <a:p>
                      <a:pPr marL="0" marR="0" lvl="0" indent="0" algn="l" rtl="0">
                        <a:spcBef>
                          <a:spcPts val="0"/>
                        </a:spcBef>
                        <a:spcAft>
                          <a:spcPts val="0"/>
                        </a:spcAft>
                        <a:buClr>
                          <a:srgbClr val="000000"/>
                        </a:buClr>
                        <a:buSzPct val="25000"/>
                        <a:buFont typeface="Verdana"/>
                        <a:buNone/>
                      </a:pPr>
                      <a:r>
                        <a:rPr lang="en" sz="1600" b="1" u="none" strike="noStrike" cap="none" baseline="0">
                          <a:latin typeface="Verdana"/>
                          <a:ea typeface="Verdana"/>
                          <a:cs typeface="Verdana"/>
                          <a:sym typeface="Verdana"/>
                        </a:rPr>
                        <a:t>VREDNOVANJE I KORIŠTENJE REZULTATA RADA</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Verdana"/>
                        <a:buNone/>
                      </a:pPr>
                      <a:r>
                        <a:rPr lang="en" sz="1600" u="none" strike="noStrike" cap="none" baseline="0">
                          <a:latin typeface="Verdana"/>
                          <a:ea typeface="Verdana"/>
                          <a:cs typeface="Verdana"/>
                          <a:sym typeface="Verdana"/>
                        </a:rPr>
                        <a:t>Konstantno usmeno te opisno praćenje učenika od strane učiteljice. Vrjednovanje rezultata na međurazrednom natjecanju. </a:t>
                      </a:r>
                    </a:p>
                    <a:p>
                      <a:pPr marL="0" marR="0" lvl="0" indent="0" algn="l" rtl="0">
                        <a:lnSpc>
                          <a:spcPct val="100000"/>
                        </a:lnSpc>
                        <a:spcBef>
                          <a:spcPts val="0"/>
                        </a:spcBef>
                        <a:spcAft>
                          <a:spcPts val="0"/>
                        </a:spcAft>
                        <a:buClr>
                          <a:srgbClr val="000000"/>
                        </a:buClr>
                        <a:buSzPct val="25000"/>
                        <a:buFont typeface="Verdana"/>
                        <a:buNone/>
                      </a:pPr>
                      <a:r>
                        <a:rPr lang="en" sz="1600" u="none" strike="noStrike" cap="none" baseline="0">
                          <a:latin typeface="Verdana"/>
                          <a:ea typeface="Verdana"/>
                          <a:cs typeface="Verdana"/>
                          <a:sym typeface="Verdana"/>
                        </a:rPr>
                        <a:t>Unaprjeđenje individualnog razvoja učeničkih sposobnosti. Povećanje kvalitete nastavnog rada i daljnje poticanje razvoja darovitih učenika u skladu sa sposobnostima i interesima. </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Shape 843"/>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844" name="Shape 844"/>
          <p:cNvGraphicFramePr/>
          <p:nvPr/>
        </p:nvGraphicFramePr>
        <p:xfrm>
          <a:off x="251525" y="404663"/>
          <a:ext cx="8640950" cy="5241265"/>
        </p:xfrm>
        <a:graphic>
          <a:graphicData uri="http://schemas.openxmlformats.org/drawingml/2006/table">
            <a:tbl>
              <a:tblPr>
                <a:noFill/>
                <a:tableStyleId>{BC05BBC3-B514-4902-B8BF-A104F4756DD0}</a:tableStyleId>
              </a:tblPr>
              <a:tblGrid>
                <a:gridCol w="2016125"/>
                <a:gridCol w="6624825"/>
              </a:tblGrid>
              <a:tr h="444500">
                <a:tc>
                  <a:txBody>
                    <a:bodyPr/>
                    <a:lstStyle/>
                    <a:p>
                      <a:pPr marL="0" marR="0" lvl="0" indent="0" algn="l" rtl="0">
                        <a:spcBef>
                          <a:spcPts val="0"/>
                        </a:spcBef>
                        <a:buClr>
                          <a:srgbClr val="000000"/>
                        </a:buClr>
                        <a:buSzPct val="25000"/>
                        <a:buFont typeface="Times New Roman"/>
                        <a:buNone/>
                      </a:pPr>
                      <a:r>
                        <a:rPr lang="en" sz="1600" b="1" u="none" strike="noStrike" cap="none" baseline="0" dirty="0">
                          <a:solidFill>
                            <a:schemeClr val="dk1"/>
                          </a:solidFill>
                          <a:latin typeface="Times New Roman"/>
                          <a:ea typeface="Times New Roman"/>
                          <a:cs typeface="Times New Roman"/>
                          <a:sym typeface="Times New Roman"/>
                        </a:rPr>
                        <a:t>NAZIV AKTIVNOSTI</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DODATNA NASTAVA IZ HRVATSKOGA JEZIKA</a:t>
                      </a:r>
                      <a:r>
                        <a:rPr lang="en" sz="1600" u="none" strike="noStrike" cap="none" baseline="0">
                          <a:solidFill>
                            <a:schemeClr val="dk1"/>
                          </a:solidFill>
                          <a:latin typeface="Times New Roman"/>
                          <a:ea typeface="Times New Roman"/>
                          <a:cs typeface="Times New Roman"/>
                          <a:sym typeface="Times New Roman"/>
                        </a:rPr>
                        <a:t> </a:t>
                      </a:r>
                    </a:p>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ZA UČENIKE </a:t>
                      </a:r>
                      <a:r>
                        <a:rPr lang="en" sz="1600" b="1">
                          <a:solidFill>
                            <a:schemeClr val="dk1"/>
                          </a:solidFill>
                          <a:latin typeface="Times New Roman"/>
                          <a:ea typeface="Times New Roman"/>
                          <a:cs typeface="Times New Roman"/>
                          <a:sym typeface="Times New Roman"/>
                        </a:rPr>
                        <a:t>3</a:t>
                      </a:r>
                      <a:r>
                        <a:rPr lang="en" sz="1600" b="1" u="none" strike="noStrike" cap="none" baseline="0">
                          <a:solidFill>
                            <a:schemeClr val="dk1"/>
                          </a:solidFill>
                          <a:latin typeface="Times New Roman"/>
                          <a:ea typeface="Times New Roman"/>
                          <a:cs typeface="Times New Roman"/>
                          <a:sym typeface="Times New Roman"/>
                        </a:rPr>
                        <a:t>. RAZREDA </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360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CILJ AKTIVNOSTI</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Poticati razvoj darovitosti kod darovitih i iznadprosječnih učenika.</a:t>
                      </a:r>
                    </a:p>
                    <a:p>
                      <a:pPr marL="0" marR="0" lvl="0" indent="0" algn="l" rtl="0">
                        <a:spcBef>
                          <a:spcPts val="600"/>
                        </a:spcBef>
                        <a:spcAft>
                          <a:spcPts val="200"/>
                        </a:spcAft>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Ovladavanje hrvatskim standardnim jezikom u govoru i pismu.</a:t>
                      </a:r>
                    </a:p>
                    <a:p>
                      <a:pPr marL="0" marR="0" lvl="0" indent="0" algn="l" rtl="0">
                        <a:spcBef>
                          <a:spcPts val="600"/>
                        </a:spcBef>
                        <a:spcAft>
                          <a:spcPts val="200"/>
                        </a:spcAft>
                        <a:buClr>
                          <a:srgbClr val="000000"/>
                        </a:buClr>
                        <a:buSzPct val="25000"/>
                        <a:buFont typeface="Times New Roman"/>
                        <a:buNone/>
                      </a:pPr>
                      <a:r>
                        <a:rPr lang="en" sz="1600">
                          <a:solidFill>
                            <a:schemeClr val="dk1"/>
                          </a:solidFill>
                          <a:latin typeface="Times New Roman"/>
                          <a:ea typeface="Times New Roman"/>
                          <a:cs typeface="Times New Roman"/>
                          <a:sym typeface="Times New Roman"/>
                        </a:rPr>
                        <a:t>Razvijati jezične sposobnosti, stvaralačko mišljenje, razvijati vještine jezičnog izražavanja.</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9380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NAMJENA</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za iznadprosječne i darovite učenike</a:t>
                      </a:r>
                    </a:p>
                    <a:p>
                      <a:pPr marL="0" marR="0" lvl="0" indent="0" algn="l" rtl="0">
                        <a:spcBef>
                          <a:spcPts val="400"/>
                        </a:spcBef>
                        <a:spcAft>
                          <a:spcPts val="0"/>
                        </a:spcAft>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za učenike koji se izdvajaju intelektualnim sposobnostima, željom za znanjem</a:t>
                      </a:r>
                    </a:p>
                    <a:p>
                      <a:pPr marL="0" marR="0" lvl="0" indent="0" algn="l" rtl="0">
                        <a:spcBef>
                          <a:spcPts val="400"/>
                        </a:spcBef>
                        <a:spcAft>
                          <a:spcPts val="0"/>
                        </a:spcAft>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za darovite učenike u literarnom i dramskom izričaju</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0480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NOSITELJI </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dirty="0">
                          <a:solidFill>
                            <a:schemeClr val="dk1"/>
                          </a:solidFill>
                          <a:latin typeface="Times New Roman"/>
                          <a:ea typeface="Times New Roman"/>
                          <a:cs typeface="Times New Roman"/>
                          <a:sym typeface="Times New Roman"/>
                        </a:rPr>
                        <a:t>učiteljice 3.  razreda; Irena Koružnjak, Mirta Grgić Mešić, Marija Krijan</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415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NAČIN REALIZACIJE</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a:solidFill>
                            <a:schemeClr val="dk1"/>
                          </a:solidFill>
                          <a:latin typeface="Times New Roman"/>
                          <a:ea typeface="Times New Roman"/>
                          <a:cs typeface="Times New Roman"/>
                          <a:sym typeface="Times New Roman"/>
                        </a:rPr>
                        <a:t>Učenici se uključuju na preporuku učiteljice, na vlastitu odluku</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individualizirani pristup, individualni i skupni rad</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25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VREMENIK</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tijekom školske godine</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0005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TROŠKOVNIK</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a:t>
                      </a:r>
                      <a:r>
                        <a:rPr lang="en" sz="1600">
                          <a:solidFill>
                            <a:schemeClr val="dk1"/>
                          </a:solidFill>
                          <a:latin typeface="Times New Roman"/>
                          <a:ea typeface="Times New Roman"/>
                          <a:cs typeface="Times New Roman"/>
                          <a:sym typeface="Times New Roman"/>
                        </a:rPr>
                        <a:t>troškovi kopiranja nastavnih listića</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3975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VREDNOVANJE I KORIŠTENJE REZULTATA RADA</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redovito praćenje postignuća učenika</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opisno ocjenjivanje</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graphicFrame>
        <p:nvGraphicFramePr>
          <p:cNvPr id="849" name="Shape 849"/>
          <p:cNvGraphicFramePr/>
          <p:nvPr/>
        </p:nvGraphicFramePr>
        <p:xfrm>
          <a:off x="251517" y="311087"/>
          <a:ext cx="8604950" cy="5872380"/>
        </p:xfrm>
        <a:graphic>
          <a:graphicData uri="http://schemas.openxmlformats.org/drawingml/2006/table">
            <a:tbl>
              <a:tblPr>
                <a:noFill/>
                <a:tableStyleId>{35C24434-D2AE-4B9D-8CC8-0FB131F7B8E9}</a:tableStyleId>
              </a:tblPr>
              <a:tblGrid>
                <a:gridCol w="1872200"/>
                <a:gridCol w="6732750"/>
              </a:tblGrid>
              <a:tr h="237600">
                <a:tc>
                  <a:txBody>
                    <a:bodyPr/>
                    <a:lstStyle/>
                    <a:p>
                      <a:pPr marL="0" marR="0" lvl="0" indent="0" algn="l" rtl="0">
                        <a:spcBef>
                          <a:spcPts val="0"/>
                        </a:spcBef>
                        <a:spcAft>
                          <a:spcPts val="0"/>
                        </a:spcAft>
                        <a:buClr>
                          <a:srgbClr val="000000"/>
                        </a:buClr>
                        <a:buSzPct val="25000"/>
                        <a:buFont typeface="Verdana"/>
                        <a:buNone/>
                      </a:pPr>
                      <a:r>
                        <a:rPr lang="en" sz="1400" b="1" u="none" strike="noStrike" cap="none" baseline="0" dirty="0"/>
                        <a:t>NAZIV AKTIVNOSTI</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ctr" rtl="0">
                        <a:spcBef>
                          <a:spcPts val="0"/>
                        </a:spcBef>
                        <a:spcAft>
                          <a:spcPts val="0"/>
                        </a:spcAft>
                        <a:buClr>
                          <a:srgbClr val="000000"/>
                        </a:buClr>
                        <a:buSzPct val="25000"/>
                        <a:buFont typeface="Verdana"/>
                        <a:buNone/>
                      </a:pPr>
                      <a:r>
                        <a:rPr lang="en" sz="1400" b="1" u="none" strike="noStrike" cap="none" baseline="0"/>
                        <a:t>DODATNA  NASTAVA IZ MATEMATIKE – 3. RAZREDI </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931125">
                <a:tc>
                  <a:txBody>
                    <a:bodyPr/>
                    <a:lstStyle/>
                    <a:p>
                      <a:pPr marL="0" marR="0" lvl="0" indent="0" algn="just" rtl="0">
                        <a:lnSpc>
                          <a:spcPct val="100000"/>
                        </a:lnSpc>
                        <a:spcBef>
                          <a:spcPts val="0"/>
                        </a:spcBef>
                        <a:spcAft>
                          <a:spcPts val="0"/>
                        </a:spcAft>
                        <a:buClr>
                          <a:srgbClr val="000000"/>
                        </a:buClr>
                        <a:buSzPct val="25000"/>
                        <a:buFont typeface="Verdana"/>
                        <a:buNone/>
                      </a:pPr>
                      <a:r>
                        <a:rPr lang="en" sz="1400" b="1" u="none" strike="noStrike" cap="none" baseline="0"/>
                        <a:t>CILJ AKTIVNOSTI</a:t>
                      </a:r>
                    </a:p>
                  </a:txBody>
                  <a:tcPr marL="32400" marR="32400" marT="0" marB="0">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sz="1400" u="none" strike="noStrike" cap="none" baseline="0"/>
                        <a:t>Učenicima koji na nastavnom predmetu ostvaruju natprosječne rezultate ili pokazuju poseban interes za matematiku omogućiti realizaciju nastavnih sadržaja na višim razinama znanja. </a:t>
                      </a:r>
                    </a:p>
                    <a:p>
                      <a:pPr marL="0" marR="0" lvl="0" indent="0" algn="just" rtl="0">
                        <a:spcBef>
                          <a:spcPts val="0"/>
                        </a:spcBef>
                        <a:spcAft>
                          <a:spcPts val="0"/>
                        </a:spcAft>
                        <a:buClr>
                          <a:srgbClr val="000000"/>
                        </a:buClr>
                        <a:buSzPct val="25000"/>
                        <a:buFont typeface="Verdana"/>
                        <a:buNone/>
                      </a:pPr>
                      <a:r>
                        <a:rPr lang="en" sz="1400" u="none" strike="noStrike" cap="none" baseline="0"/>
                        <a:t>Poticanje znanja, sposobnosti i razvijanje darovitosti učenika na području matematike. </a:t>
                      </a:r>
                    </a:p>
                  </a:txBody>
                  <a:tcPr marL="43200" marR="43200" marT="21600" marB="21600">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1485575">
                <a:tc>
                  <a:txBody>
                    <a:bodyPr/>
                    <a:lstStyle/>
                    <a:p>
                      <a:pPr marL="0" marR="0" lvl="0" indent="0" algn="l" rtl="0">
                        <a:spcBef>
                          <a:spcPts val="0"/>
                        </a:spcBef>
                        <a:spcAft>
                          <a:spcPts val="0"/>
                        </a:spcAft>
                        <a:buClr>
                          <a:srgbClr val="000000"/>
                        </a:buClr>
                        <a:buSzPct val="25000"/>
                        <a:buFont typeface="Verdana"/>
                        <a:buNone/>
                      </a:pPr>
                      <a:r>
                        <a:rPr lang="en" sz="1400" b="1" u="none" strike="noStrike" cap="none" baseline="0"/>
                        <a:t>NAMJENA</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sz="1400" u="none" strike="noStrike" cap="none" baseline="0"/>
                        <a:t>Rad s učenicima koji pokazuju interes za produbljivanje znanja, te uočavanje darovitih učenika u području matematike. </a:t>
                      </a:r>
                    </a:p>
                    <a:p>
                      <a:pPr marL="0" marR="0" lvl="0" indent="0" algn="just" rtl="0">
                        <a:spcBef>
                          <a:spcPts val="0"/>
                        </a:spcBef>
                        <a:spcAft>
                          <a:spcPts val="0"/>
                        </a:spcAft>
                        <a:buClr>
                          <a:srgbClr val="000000"/>
                        </a:buClr>
                        <a:buSzPct val="25000"/>
                        <a:buFont typeface="Verdana"/>
                        <a:buNone/>
                      </a:pPr>
                      <a:r>
                        <a:rPr lang="en" sz="1400" u="none" strike="noStrike" cap="none" baseline="0"/>
                        <a:t>Dostizanje viših razina znanja matematike, stjecanje sigurnosti u radu i jačanje samopouzdanja. Učenici razvijaju moć uočavanja uzročno-posljedičnih veza čime lako primjenjuju stečeno znanje. </a:t>
                      </a:r>
                    </a:p>
                    <a:p>
                      <a:pPr marL="0" marR="0" lvl="0" indent="0" algn="just" rtl="0">
                        <a:spcBef>
                          <a:spcPts val="0"/>
                        </a:spcBef>
                        <a:spcAft>
                          <a:spcPts val="0"/>
                        </a:spcAft>
                        <a:buClr>
                          <a:srgbClr val="000000"/>
                        </a:buClr>
                        <a:buSzPct val="25000"/>
                        <a:buFont typeface="Verdana"/>
                        <a:buNone/>
                      </a:pPr>
                      <a:r>
                        <a:rPr lang="en" sz="1400" u="none" strike="noStrike" cap="none" baseline="0"/>
                        <a:t>Osposobiti učenike za rješavanje problemskih zadataka i pripremati ih za natjecanje iz matematike.</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424450">
                <a:tc>
                  <a:txBody>
                    <a:bodyPr/>
                    <a:lstStyle/>
                    <a:p>
                      <a:pPr marL="0" marR="0" lvl="0" indent="0" algn="l" rtl="0">
                        <a:spcBef>
                          <a:spcPts val="0"/>
                        </a:spcBef>
                        <a:spcAft>
                          <a:spcPts val="0"/>
                        </a:spcAft>
                        <a:buClr>
                          <a:srgbClr val="000000"/>
                        </a:buClr>
                        <a:buSzPct val="25000"/>
                        <a:buFont typeface="Verdana"/>
                        <a:buNone/>
                      </a:pPr>
                      <a:r>
                        <a:rPr lang="en" sz="1400" b="1" u="none" strike="noStrike" cap="none" baseline="0"/>
                        <a:t>NOSITELJI </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dirty="0"/>
                        <a:t>učiteljice 3. razreda: Mirta Grgić Mešić, Irena Koružnjak, Zorka Brekalo, Marija Krijan</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848900">
                <a:tc>
                  <a:txBody>
                    <a:bodyPr/>
                    <a:lstStyle/>
                    <a:p>
                      <a:pPr marL="0" marR="0" lvl="0" indent="0" algn="l" rtl="0">
                        <a:spcBef>
                          <a:spcPts val="0"/>
                        </a:spcBef>
                        <a:spcAft>
                          <a:spcPts val="0"/>
                        </a:spcAft>
                        <a:buClr>
                          <a:srgbClr val="000000"/>
                        </a:buClr>
                        <a:buSzPct val="25000"/>
                        <a:buFont typeface="Verdana"/>
                        <a:buNone/>
                      </a:pPr>
                      <a:r>
                        <a:rPr lang="en" sz="1400" b="1" u="none" strike="noStrike" cap="none" baseline="0"/>
                        <a:t>NAČIN REALIZACIJE</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sz="1400" u="none" strike="noStrike" cap="none" baseline="0"/>
                        <a:t>Učenik se uključuje na preporuku učiteljice, ali na temelju vlastite odluke. U radu će se koristiti metoda razgovora, metoda usmenog izlaganja, individualiziran rad, rad u grupi (istraživanje jednog problema pomoću suradničkog učenja kao i osposobljavanje učenika za samostalno osmišljavanje problemskih zadataka i računskih priča.)</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212225">
                <a:tc>
                  <a:txBody>
                    <a:bodyPr/>
                    <a:lstStyle/>
                    <a:p>
                      <a:pPr marL="0" marR="0" lvl="0" indent="0" algn="l" rtl="0">
                        <a:spcBef>
                          <a:spcPts val="0"/>
                        </a:spcBef>
                        <a:spcAft>
                          <a:spcPts val="0"/>
                        </a:spcAft>
                        <a:buClr>
                          <a:srgbClr val="000000"/>
                        </a:buClr>
                        <a:buSzPct val="25000"/>
                        <a:buFont typeface="Verdana"/>
                        <a:buNone/>
                      </a:pPr>
                      <a:r>
                        <a:rPr lang="en" sz="1400" b="1" u="none" strike="noStrike" cap="none" baseline="0"/>
                        <a:t>VREMENIK</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sz="1400" u="none" strike="noStrike" cap="none" baseline="0"/>
                        <a:t>Kroz cijelu nastavnu godinu, jedan put tjedno:</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259850">
                <a:tc>
                  <a:txBody>
                    <a:bodyPr/>
                    <a:lstStyle/>
                    <a:p>
                      <a:pPr marL="0" marR="0" lvl="0" indent="0" algn="l" rtl="0">
                        <a:spcBef>
                          <a:spcPts val="0"/>
                        </a:spcBef>
                        <a:spcAft>
                          <a:spcPts val="0"/>
                        </a:spcAft>
                        <a:buClr>
                          <a:srgbClr val="000000"/>
                        </a:buClr>
                        <a:buSzPct val="25000"/>
                        <a:buFont typeface="Verdana"/>
                        <a:buNone/>
                      </a:pPr>
                      <a:r>
                        <a:rPr lang="en" sz="1400" b="1" u="none" strike="noStrike" cap="none" baseline="0"/>
                        <a:t>TROŠKOVNIK</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just" rtl="0">
                        <a:spcBef>
                          <a:spcPts val="0"/>
                        </a:spcBef>
                        <a:spcAft>
                          <a:spcPts val="0"/>
                        </a:spcAft>
                        <a:buClr>
                          <a:srgbClr val="000000"/>
                        </a:buClr>
                        <a:buSzPct val="25000"/>
                        <a:buFont typeface="Verdana"/>
                        <a:buNone/>
                      </a:pPr>
                      <a:r>
                        <a:rPr lang="en" sz="1400" u="none" strike="noStrike" cap="none" baseline="0"/>
                        <a:t>Troškovi za eventualno kopiranje nastavnih listića.</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1061125">
                <a:tc>
                  <a:txBody>
                    <a:bodyPr/>
                    <a:lstStyle/>
                    <a:p>
                      <a:pPr marL="0" marR="0" lvl="0" indent="0" algn="l" rtl="0">
                        <a:spcBef>
                          <a:spcPts val="0"/>
                        </a:spcBef>
                        <a:spcAft>
                          <a:spcPts val="0"/>
                        </a:spcAft>
                        <a:buClr>
                          <a:srgbClr val="000000"/>
                        </a:buClr>
                        <a:buSzPct val="25000"/>
                        <a:buFont typeface="Verdana"/>
                        <a:buNone/>
                      </a:pPr>
                      <a:r>
                        <a:rPr lang="en" sz="1400" b="1" u="none" strike="noStrike" cap="none" baseline="0"/>
                        <a:t>VREDNOVANJE I KORIŠTENJE REZULTATA RADA</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Verdana"/>
                        <a:buNone/>
                      </a:pPr>
                      <a:r>
                        <a:rPr lang="en" sz="1400" u="none" strike="noStrike" cap="none" baseline="0"/>
                        <a:t>Samovrjednovanje učenika. Konstantno usmeno te opisno praćenje učenika od strane učiteljice. Vrjednovanje rezultata na međurazrednom natjecanju. </a:t>
                      </a:r>
                    </a:p>
                    <a:p>
                      <a:pPr marL="0" marR="0" lvl="0" indent="0" algn="l" rtl="0">
                        <a:lnSpc>
                          <a:spcPct val="100000"/>
                        </a:lnSpc>
                        <a:spcBef>
                          <a:spcPts val="0"/>
                        </a:spcBef>
                        <a:spcAft>
                          <a:spcPts val="0"/>
                        </a:spcAft>
                        <a:buClr>
                          <a:srgbClr val="000000"/>
                        </a:buClr>
                        <a:buSzPct val="25000"/>
                        <a:buFont typeface="Verdana"/>
                        <a:buNone/>
                      </a:pPr>
                      <a:r>
                        <a:rPr lang="en" sz="1400" u="none" strike="noStrike" cap="none" baseline="0"/>
                        <a:t>Unaprjeđenje individualnog razvoja učeničkih sposobnosti. Povećanje kvalitete nastavnog rada i daljnje poticanje razvoja darovitih učenika u skladu sa sposobnostima i interesima. </a:t>
                      </a:r>
                    </a:p>
                  </a:txBody>
                  <a:tcPr marL="32400" marR="32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Shape 854"/>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855" name="Shape 855"/>
          <p:cNvGraphicFramePr/>
          <p:nvPr/>
        </p:nvGraphicFramePr>
        <p:xfrm>
          <a:off x="468312" y="260350"/>
          <a:ext cx="8135925" cy="6234075"/>
        </p:xfrm>
        <a:graphic>
          <a:graphicData uri="http://schemas.openxmlformats.org/drawingml/2006/table">
            <a:tbl>
              <a:tblPr>
                <a:noFill/>
                <a:tableStyleId>{90C1D48F-42E8-44FA-B9F7-D48393D0AAFD}</a:tableStyleId>
              </a:tblPr>
              <a:tblGrid>
                <a:gridCol w="1943100"/>
                <a:gridCol w="6192825"/>
              </a:tblGrid>
              <a:tr h="33655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NAZIV AKTIVNOSTI</a:t>
                      </a:r>
                    </a:p>
                  </a:txBody>
                  <a:tcPr marL="50075" marR="50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 DODATNA  NASTAVA  MATEMATIKE – 4. RAZRED</a:t>
                      </a:r>
                    </a:p>
                  </a:txBody>
                  <a:tcPr marL="50075" marR="50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CILJ AKTIVNOSTI</a:t>
                      </a:r>
                    </a:p>
                  </a:txBody>
                  <a:tcPr marL="50075" marR="50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200" u="none" strike="noStrike" cap="none" baseline="0">
                          <a:solidFill>
                            <a:srgbClr val="000000"/>
                          </a:solidFill>
                          <a:latin typeface="Comic Sans MS"/>
                          <a:ea typeface="Comic Sans MS"/>
                          <a:cs typeface="Comic Sans MS"/>
                          <a:sym typeface="Comic Sans MS"/>
                        </a:rPr>
                        <a:t>Učenicima koji na nastavnom predmetu ostvaruju natprosječne rezultate ili pokazuju poseban interes za matematiku omogućiti realizaciju nastavnih sadržaja na višim razinama znanja. </a:t>
                      </a:r>
                    </a:p>
                    <a:p>
                      <a:pPr marL="0" marR="0" lvl="0" indent="0" algn="just" rtl="0">
                        <a:spcBef>
                          <a:spcPts val="0"/>
                        </a:spcBef>
                        <a:buClr>
                          <a:srgbClr val="000000"/>
                        </a:buClr>
                        <a:buSzPct val="25000"/>
                        <a:buFont typeface="Times New Roman"/>
                        <a:buNone/>
                      </a:pPr>
                      <a:r>
                        <a:rPr lang="en" sz="1200" u="none" strike="noStrike" cap="none" baseline="0">
                          <a:solidFill>
                            <a:srgbClr val="000000"/>
                          </a:solidFill>
                          <a:latin typeface="Comic Sans MS"/>
                          <a:ea typeface="Comic Sans MS"/>
                          <a:cs typeface="Comic Sans MS"/>
                          <a:sym typeface="Comic Sans MS"/>
                        </a:rPr>
                        <a:t>Poticanje znanja, sposobnosti i razvijanje darovitosti učenika na području matematike. </a:t>
                      </a:r>
                    </a:p>
                  </a:txBody>
                  <a:tcPr marL="50075" marR="50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493825">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NAMJENA</a:t>
                      </a:r>
                    </a:p>
                  </a:txBody>
                  <a:tcPr marL="50075" marR="50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200" u="none" strike="noStrike" cap="none" baseline="0">
                          <a:solidFill>
                            <a:srgbClr val="000000"/>
                          </a:solidFill>
                          <a:latin typeface="Comic Sans MS"/>
                          <a:ea typeface="Comic Sans MS"/>
                          <a:cs typeface="Comic Sans MS"/>
                          <a:sym typeface="Comic Sans MS"/>
                        </a:rPr>
                        <a:t>Rad s učenicima koji pokazuju interes za produbljivanje znanja, te uočavanje darovitih učenika u području matematike. </a:t>
                      </a:r>
                    </a:p>
                    <a:p>
                      <a:pPr marL="0" marR="0" lvl="0" indent="0" algn="just" rtl="0">
                        <a:spcBef>
                          <a:spcPts val="0"/>
                        </a:spcBef>
                        <a:buClr>
                          <a:srgbClr val="000000"/>
                        </a:buClr>
                        <a:buSzPct val="25000"/>
                        <a:buFont typeface="Times New Roman"/>
                        <a:buNone/>
                      </a:pPr>
                      <a:r>
                        <a:rPr lang="en" sz="1200" u="none" strike="noStrike" cap="none" baseline="0">
                          <a:solidFill>
                            <a:srgbClr val="000000"/>
                          </a:solidFill>
                          <a:latin typeface="Comic Sans MS"/>
                          <a:ea typeface="Comic Sans MS"/>
                          <a:cs typeface="Comic Sans MS"/>
                          <a:sym typeface="Comic Sans MS"/>
                        </a:rPr>
                        <a:t>Dostizanje viših razina znanja matematike, stjecanje sigurnosti u radu i jačanje samopouzdanja. Učenici razvijaju moć uočavanja uzročno-posljedičnih veza čime lako primjenjuju stečeno znanje. </a:t>
                      </a:r>
                    </a:p>
                    <a:p>
                      <a:pPr marL="0" marR="0" lvl="0" indent="0" algn="just" rtl="0">
                        <a:spcBef>
                          <a:spcPts val="0"/>
                        </a:spcBef>
                        <a:buClr>
                          <a:srgbClr val="000000"/>
                        </a:buClr>
                        <a:buSzPct val="25000"/>
                        <a:buFont typeface="Times New Roman"/>
                        <a:buNone/>
                      </a:pPr>
                      <a:r>
                        <a:rPr lang="en" sz="1200" u="none" strike="noStrike" cap="none" baseline="0">
                          <a:solidFill>
                            <a:schemeClr val="dk1"/>
                          </a:solidFill>
                          <a:latin typeface="Comic Sans MS"/>
                          <a:ea typeface="Comic Sans MS"/>
                          <a:cs typeface="Comic Sans MS"/>
                          <a:sym typeface="Comic Sans MS"/>
                        </a:rPr>
                        <a:t>Osposobiti učenike za rješavanje problemskih zadataka i pripremati ih za natjecanje iz matematike.</a:t>
                      </a:r>
                    </a:p>
                  </a:txBody>
                  <a:tcPr marL="50075" marR="50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73075">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NOSITELJI </a:t>
                      </a:r>
                    </a:p>
                  </a:txBody>
                  <a:tcPr marL="50075" marR="50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sz="1200">
                          <a:solidFill>
                            <a:schemeClr val="dk1"/>
                          </a:solidFill>
                          <a:latin typeface="Comic Sans MS"/>
                          <a:ea typeface="Comic Sans MS"/>
                          <a:cs typeface="Comic Sans MS"/>
                          <a:sym typeface="Comic Sans MS"/>
                        </a:rPr>
                        <a:t>Učiteljice 4.  razreda :Ksenija Borović,Ljerka Ivković,Jasminka Španić,Natalija Kovač</a:t>
                      </a:r>
                    </a:p>
                  </a:txBody>
                  <a:tcPr marL="50075" marR="50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NAČIN REALIZACIJE</a:t>
                      </a:r>
                    </a:p>
                  </a:txBody>
                  <a:tcPr marL="50075" marR="50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200" u="none" strike="noStrike" cap="none" baseline="0">
                          <a:solidFill>
                            <a:schemeClr val="dk1"/>
                          </a:solidFill>
                          <a:latin typeface="Comic Sans MS"/>
                          <a:ea typeface="Comic Sans MS"/>
                          <a:cs typeface="Comic Sans MS"/>
                          <a:sym typeface="Comic Sans MS"/>
                        </a:rPr>
                        <a:t>Učenik se uključuje na preporuku učiteljice, ali na temelju vlastite odluke. U radu će se koristiti metoda razgovora, metoda usmenog izlaganja, individualiziran rad, rad u grupi (istraživanje jednog problema pomoću suradničkog učenja kao i osposobljavanje učenika za samostalno osmišljavanje problemskih zadataka i računskih priča.)</a:t>
                      </a:r>
                    </a:p>
                  </a:txBody>
                  <a:tcPr marL="50075" marR="50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0975">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VREMENIK</a:t>
                      </a:r>
                    </a:p>
                  </a:txBody>
                  <a:tcPr marL="50075" marR="50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200" u="none" strike="noStrike" cap="none" baseline="0">
                          <a:solidFill>
                            <a:schemeClr val="dk1"/>
                          </a:solidFill>
                          <a:latin typeface="Comic Sans MS"/>
                          <a:ea typeface="Comic Sans MS"/>
                          <a:cs typeface="Comic Sans MS"/>
                          <a:sym typeface="Comic Sans MS"/>
                        </a:rPr>
                        <a:t>Kroz cijelu nastavnu godinu 2014/15., jedan put tjedno:</a:t>
                      </a:r>
                    </a:p>
                  </a:txBody>
                  <a:tcPr marL="50075" marR="50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4925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TROŠKOVNIK</a:t>
                      </a:r>
                    </a:p>
                  </a:txBody>
                  <a:tcPr marL="50075" marR="50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200" u="none" strike="noStrike" cap="none" baseline="0">
                          <a:solidFill>
                            <a:schemeClr val="dk1"/>
                          </a:solidFill>
                          <a:latin typeface="Comic Sans MS"/>
                          <a:ea typeface="Comic Sans MS"/>
                          <a:cs typeface="Comic Sans MS"/>
                          <a:sym typeface="Comic Sans MS"/>
                        </a:rPr>
                        <a:t>Troškovi za eventualno kopiranje nastavnih listića</a:t>
                      </a:r>
                      <a:r>
                        <a:rPr lang="en" sz="1200">
                          <a:solidFill>
                            <a:schemeClr val="dk1"/>
                          </a:solidFill>
                          <a:latin typeface="Comic Sans MS"/>
                          <a:ea typeface="Comic Sans MS"/>
                          <a:cs typeface="Comic Sans MS"/>
                          <a:sym typeface="Comic Sans MS"/>
                        </a:rPr>
                        <a:t>,sudjelovanje na natjecanju Klokan.</a:t>
                      </a:r>
                    </a:p>
                  </a:txBody>
                  <a:tcPr marL="50075" marR="50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VREDNOVANJE I KORIŠTENJE REZULTATA RADA</a:t>
                      </a:r>
                    </a:p>
                  </a:txBody>
                  <a:tcPr marL="50075" marR="50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200" u="none" strike="noStrike" cap="none" baseline="0">
                          <a:solidFill>
                            <a:schemeClr val="dk1"/>
                          </a:solidFill>
                          <a:latin typeface="Comic Sans MS"/>
                          <a:ea typeface="Comic Sans MS"/>
                          <a:cs typeface="Comic Sans MS"/>
                          <a:sym typeface="Comic Sans MS"/>
                        </a:rPr>
                        <a:t>Samovrjednovanje učenika. Konstantno usmeno te opisno praćenje učenika od strane učiteljice. Vrjednovanje rezultata na međurazrednom natjecanju.</a:t>
                      </a:r>
                    </a:p>
                    <a:p>
                      <a:pPr marL="0" marR="0" lvl="0" indent="0" algn="just" rtl="0">
                        <a:spcBef>
                          <a:spcPts val="0"/>
                        </a:spcBef>
                        <a:buClr>
                          <a:srgbClr val="000000"/>
                        </a:buClr>
                        <a:buSzPct val="25000"/>
                        <a:buFont typeface="Times New Roman"/>
                        <a:buNone/>
                      </a:pPr>
                      <a:r>
                        <a:rPr lang="en" sz="1200" u="none" strike="noStrike" cap="none" baseline="0">
                          <a:solidFill>
                            <a:srgbClr val="000000"/>
                          </a:solidFill>
                          <a:latin typeface="Comic Sans MS"/>
                          <a:ea typeface="Comic Sans MS"/>
                          <a:cs typeface="Comic Sans MS"/>
                          <a:sym typeface="Comic Sans MS"/>
                        </a:rPr>
                        <a:t>Unaprjeđenje individualnog razvoja učeničkih sposobnosti. Povećanje kvalitete nastavnog rada i daljnje poticanje razvoja darovitih učenika u skladu sa sposobnostima i interesima. </a:t>
                      </a:r>
                    </a:p>
                  </a:txBody>
                  <a:tcPr marL="50075" marR="50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Shape 860"/>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nvGrpSpPr>
          <p:cNvPr id="861" name="Shape 861"/>
          <p:cNvGrpSpPr/>
          <p:nvPr/>
        </p:nvGrpSpPr>
        <p:grpSpPr>
          <a:xfrm>
            <a:off x="2339752" y="3717652"/>
            <a:ext cx="4464495" cy="1079499"/>
            <a:chOff x="3151183" y="4022328"/>
            <a:chExt cx="2914649" cy="1079499"/>
          </a:xfrm>
        </p:grpSpPr>
        <p:sp>
          <p:nvSpPr>
            <p:cNvPr id="862" name="Shape 862"/>
            <p:cNvSpPr/>
            <p:nvPr/>
          </p:nvSpPr>
          <p:spPr>
            <a:xfrm>
              <a:off x="3151183" y="4022328"/>
              <a:ext cx="2914649" cy="1079499"/>
            </a:xfrm>
            <a:prstGeom prst="rect">
              <a:avLst/>
            </a:prstGeom>
            <a:blipFill rotWithShape="1">
              <a:blip r:embed="rId3">
                <a:alphaModFix/>
              </a:blip>
              <a:stretch>
                <a:fillRect/>
              </a:stretch>
            </a:blipFill>
            <a:ln>
              <a:noFill/>
            </a:ln>
          </p:spPr>
          <p:txBody>
            <a:bodyPr lIns="91425" tIns="91425" rIns="91425" bIns="91425" anchor="ctr" anchorCtr="0">
              <a:spAutoFit/>
            </a:bodyPr>
            <a:lstStyle/>
            <a:p>
              <a:pPr>
                <a:spcBef>
                  <a:spcPts val="0"/>
                </a:spcBef>
                <a:buNone/>
              </a:pPr>
              <a:endParaRPr/>
            </a:p>
          </p:txBody>
        </p:sp>
        <p:sp>
          <p:nvSpPr>
            <p:cNvPr id="863" name="Shape 863"/>
            <p:cNvSpPr txBox="1"/>
            <p:nvPr/>
          </p:nvSpPr>
          <p:spPr>
            <a:xfrm>
              <a:off x="3203575" y="4075328"/>
              <a:ext cx="2808286" cy="723464"/>
            </a:xfrm>
            <a:prstGeom prst="rect">
              <a:avLst/>
            </a:prstGeom>
            <a:noFill/>
            <a:ln>
              <a:noFill/>
            </a:ln>
          </p:spPr>
          <p:txBody>
            <a:bodyPr lIns="29050" tIns="29050" rIns="29050" bIns="29050" anchor="ctr" anchorCtr="0">
              <a:spAutoFit/>
            </a:bodyPr>
            <a:lstStyle/>
            <a:p>
              <a:pPr marL="0" marR="0" lvl="0" indent="0" algn="ctr" rtl="0">
                <a:lnSpc>
                  <a:spcPct val="90000"/>
                </a:lnSpc>
                <a:spcBef>
                  <a:spcPts val="0"/>
                </a:spcBef>
                <a:spcAft>
                  <a:spcPts val="840"/>
                </a:spcAft>
                <a:buClr>
                  <a:srgbClr val="000000"/>
                </a:buClr>
                <a:buSzPct val="25000"/>
                <a:buFont typeface="Arial"/>
                <a:buNone/>
              </a:pPr>
              <a:r>
                <a:rPr lang="en" sz="2400" b="1" i="0" u="none" strike="noStrike" cap="none" baseline="0">
                  <a:solidFill>
                    <a:srgbClr val="000000"/>
                  </a:solidFill>
                  <a:latin typeface="Arial"/>
                  <a:ea typeface="Arial"/>
                  <a:cs typeface="Arial"/>
                  <a:sym typeface="Arial"/>
                  <a:rtl val="0"/>
                </a:rPr>
                <a:t>PREDMETNA NASTAVA</a:t>
              </a:r>
            </a:p>
          </p:txBody>
        </p:sp>
      </p:grpSp>
      <p:sp>
        <p:nvSpPr>
          <p:cNvPr id="864" name="Shape 864"/>
          <p:cNvSpPr/>
          <p:nvPr/>
        </p:nvSpPr>
        <p:spPr>
          <a:xfrm>
            <a:off x="2411758" y="2195501"/>
            <a:ext cx="4320480" cy="1240777"/>
          </a:xfrm>
          <a:prstGeom prst="roundRect">
            <a:avLst>
              <a:gd name="adj" fmla="val 16667"/>
            </a:avLst>
          </a:prstGeom>
          <a:solidFill>
            <a:schemeClr val="lt1"/>
          </a:solidFill>
          <a:ln w="25400" cap="flat">
            <a:solidFill>
              <a:schemeClr val="accent6"/>
            </a:solidFill>
            <a:prstDash val="solid"/>
            <a:round/>
            <a:headEnd type="none" w="med" len="med"/>
            <a:tailEnd type="none" w="med" len="med"/>
          </a:ln>
        </p:spPr>
        <p:txBody>
          <a:bodyPr lIns="91425" tIns="45700" rIns="91425" bIns="45700" anchor="ctr" anchorCtr="0">
            <a:spAutoFit/>
          </a:bodyPr>
          <a:lstStyle/>
          <a:p>
            <a:pPr marL="0" marR="0" lvl="0" indent="0" algn="ctr" rtl="0">
              <a:lnSpc>
                <a:spcPct val="90000"/>
              </a:lnSpc>
              <a:spcBef>
                <a:spcPts val="0"/>
              </a:spcBef>
              <a:spcAft>
                <a:spcPts val="945"/>
              </a:spcAft>
              <a:buClr>
                <a:schemeClr val="dk1"/>
              </a:buClr>
              <a:buSzPct val="25000"/>
              <a:buFont typeface="Arial"/>
              <a:buNone/>
            </a:pPr>
            <a:r>
              <a:rPr lang="en" sz="2400" b="1" i="0" u="none" strike="noStrike" cap="none" baseline="0">
                <a:solidFill>
                  <a:schemeClr val="dk1"/>
                </a:solidFill>
                <a:latin typeface="Arial"/>
                <a:ea typeface="Arial"/>
                <a:cs typeface="Arial"/>
                <a:sym typeface="Arial"/>
                <a:rtl val="0"/>
              </a:rPr>
              <a:t>IV. DODATNA NASTAVA</a:t>
            </a:r>
          </a:p>
        </p:txBody>
      </p:sp>
    </p:spTree>
  </p:cSld>
  <p:clrMapOvr>
    <a:masterClrMapping/>
  </p:clrMapOvr>
  <p:transition spd="slow">
    <p:cut/>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Shape 869"/>
          <p:cNvSpPr txBox="1"/>
          <p:nvPr/>
        </p:nvSpPr>
        <p:spPr>
          <a:xfrm>
            <a:off x="7078660" y="0"/>
            <a:ext cx="2046298" cy="274498"/>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870" name="Shape 870"/>
          <p:cNvGraphicFramePr/>
          <p:nvPr/>
        </p:nvGraphicFramePr>
        <p:xfrm>
          <a:off x="251525" y="279889"/>
          <a:ext cx="8640950" cy="6026430"/>
        </p:xfrm>
        <a:graphic>
          <a:graphicData uri="http://schemas.openxmlformats.org/drawingml/2006/table">
            <a:tbl>
              <a:tblPr>
                <a:noFill/>
                <a:tableStyleId>{162BE97C-59A8-46AB-8092-7DB2F9631D82}</a:tableStyleId>
              </a:tblPr>
              <a:tblGrid>
                <a:gridCol w="2016125"/>
                <a:gridCol w="6624825"/>
              </a:tblGrid>
              <a:tr h="4445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NAZIV AKTIVNOSTI</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DODATNA NASTAVA IZ HRVATSKOGA JEZIKA</a:t>
                      </a:r>
                      <a:r>
                        <a:rPr lang="en" sz="1400" u="none" strike="noStrike" cap="none" baseline="0">
                          <a:solidFill>
                            <a:schemeClr val="dk1"/>
                          </a:solidFill>
                          <a:latin typeface="Arial"/>
                          <a:ea typeface="Arial"/>
                          <a:cs typeface="Arial"/>
                          <a:sym typeface="Arial"/>
                        </a:rPr>
                        <a:t> </a:t>
                      </a:r>
                    </a:p>
                    <a:p>
                      <a:pPr marL="0" marR="0" lvl="0" indent="0" algn="ctr" rtl="0">
                        <a:spcBef>
                          <a:spcPts val="0"/>
                        </a:spcBef>
                        <a:buClr>
                          <a:srgbClr val="000000"/>
                        </a:buClr>
                        <a:buSzPct val="25000"/>
                        <a:buFont typeface="Arial"/>
                        <a:buNone/>
                      </a:pPr>
                      <a:r>
                        <a:rPr lang="en" b="1">
                          <a:solidFill>
                            <a:schemeClr val="dk1"/>
                          </a:solidFill>
                        </a:rPr>
                        <a:t>ZA UČENIKE 6. RAZREDA (6.A I 6. B)</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27647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CILJ AKTIVNOSTI</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 poticati razvoj darovitosti kod darovitih i iznadprosječnih učenika</a:t>
                      </a:r>
                    </a:p>
                    <a:p>
                      <a:pPr marL="0" marR="0" lvl="0" indent="0" algn="l" rtl="0">
                        <a:spcBef>
                          <a:spcPts val="40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 osposobljavati učenike u ovladavanju hrvatskim standardnim jezikom i učiti ih to pravilno rabiti u govoru i pismu – zadatci različite težine i složenosti za sve učenike</a:t>
                      </a:r>
                    </a:p>
                    <a:p>
                      <a:pPr marL="0" marR="0" lvl="0" indent="0" algn="l" rtl="0">
                        <a:spcBef>
                          <a:spcPts val="40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 razvijati jezične sposobnosti, stvaralačko mišljenj</a:t>
                      </a:r>
                      <a:r>
                        <a:rPr lang="en">
                          <a:solidFill>
                            <a:schemeClr val="dk1"/>
                          </a:solidFill>
                        </a:rPr>
                        <a:t>e</a:t>
                      </a:r>
                      <a:r>
                        <a:rPr lang="en" sz="1400" u="none" strike="noStrike" cap="none" baseline="0">
                          <a:solidFill>
                            <a:schemeClr val="dk1"/>
                          </a:solidFill>
                          <a:latin typeface="Arial"/>
                          <a:ea typeface="Arial"/>
                          <a:cs typeface="Arial"/>
                          <a:sym typeface="Arial"/>
                        </a:rPr>
                        <a:t>, apstraktno rasuđivanje</a:t>
                      </a:r>
                    </a:p>
                    <a:p>
                      <a:pPr marL="0" marR="0" lvl="0" indent="0" algn="l" rtl="0">
                        <a:spcBef>
                          <a:spcPts val="40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 usavršiti vještine jezičnoga izražavanja</a:t>
                      </a:r>
                    </a:p>
                    <a:p>
                      <a:pPr marL="0" marR="0" lvl="0" indent="0" algn="l" rtl="0">
                        <a:spcBef>
                          <a:spcPts val="400"/>
                        </a:spcBef>
                        <a:spcAft>
                          <a:spcPts val="0"/>
                        </a:spcAft>
                        <a:buClr>
                          <a:srgbClr val="000000"/>
                        </a:buClr>
                        <a:buSzPct val="25000"/>
                        <a:buFont typeface="Arial"/>
                        <a:buNone/>
                      </a:pPr>
                      <a:r>
                        <a:rPr lang="en" sz="1400" u="none" strike="noStrike" cap="none" baseline="0">
                          <a:solidFill>
                            <a:schemeClr val="dk1"/>
                          </a:solidFill>
                          <a:latin typeface="Arial"/>
                          <a:ea typeface="Arial"/>
                          <a:cs typeface="Arial"/>
                          <a:sym typeface="Arial"/>
                        </a:rPr>
                        <a:t>- razvijati opću umnu sposobnost i stvaralačku (kreativnu) sposobnost</a:t>
                      </a:r>
                    </a:p>
                    <a:p>
                      <a:pPr marL="0" marR="0" lvl="0" indent="0" algn="l" rtl="0">
                        <a:spcBef>
                          <a:spcPts val="600"/>
                        </a:spcBef>
                        <a:spcAft>
                          <a:spcPts val="0"/>
                        </a:spcAft>
                        <a:buClr>
                          <a:srgbClr val="000000"/>
                        </a:buClr>
                        <a:buSzPct val="25000"/>
                        <a:buFont typeface="Arial"/>
                        <a:buNone/>
                      </a:pPr>
                      <a:r>
                        <a:rPr lang="en" sz="1400" u="none" strike="noStrike" cap="none" baseline="0">
                          <a:solidFill>
                            <a:schemeClr val="dk1"/>
                          </a:solidFill>
                          <a:latin typeface="Arial"/>
                          <a:ea typeface="Arial"/>
                          <a:cs typeface="Arial"/>
                          <a:sym typeface="Arial"/>
                        </a:rPr>
                        <a:t>- poticati na samovrjednovanje (ocjenjivanje vlastitoga rada)</a:t>
                      </a:r>
                    </a:p>
                    <a:p>
                      <a:pPr marL="0" marR="0" lvl="0" indent="0" algn="l" rtl="0">
                        <a:spcBef>
                          <a:spcPts val="600"/>
                        </a:spcBef>
                        <a:spcAft>
                          <a:spcPts val="200"/>
                        </a:spcAft>
                        <a:buClr>
                          <a:srgbClr val="000000"/>
                        </a:buClr>
                        <a:buSzPct val="25000"/>
                        <a:buFont typeface="Arial"/>
                        <a:buNone/>
                      </a:pPr>
                      <a:r>
                        <a:rPr lang="en" sz="1400" u="none" strike="noStrike" cap="none" baseline="0">
                          <a:solidFill>
                            <a:schemeClr val="dk1"/>
                          </a:solidFill>
                          <a:latin typeface="Arial"/>
                          <a:ea typeface="Arial"/>
                          <a:cs typeface="Arial"/>
                          <a:sym typeface="Arial"/>
                        </a:rPr>
                        <a:t>- omogućiti pristup izvorima znanja</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938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NAMJENA</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 za iznadprosječne i darovite učenike</a:t>
                      </a:r>
                    </a:p>
                    <a:p>
                      <a:pPr marL="0" marR="0" lvl="0" indent="0" algn="l" rtl="0">
                        <a:spcBef>
                          <a:spcPts val="400"/>
                        </a:spcBef>
                        <a:spcAft>
                          <a:spcPts val="0"/>
                        </a:spcAft>
                        <a:buClr>
                          <a:srgbClr val="000000"/>
                        </a:buClr>
                        <a:buSzPct val="25000"/>
                        <a:buFont typeface="Arial"/>
                        <a:buNone/>
                      </a:pPr>
                      <a:r>
                        <a:rPr lang="en" sz="1400" u="none" strike="noStrike" cap="none" baseline="0">
                          <a:solidFill>
                            <a:schemeClr val="dk1"/>
                          </a:solidFill>
                          <a:latin typeface="Arial"/>
                          <a:ea typeface="Arial"/>
                          <a:cs typeface="Arial"/>
                          <a:sym typeface="Arial"/>
                        </a:rPr>
                        <a:t>- za učenike koji se izdvajaju intelektualnim sposobnostima, željom za znanjem, težnjom za isticanjem i kritičkim uočavanjem</a:t>
                      </a:r>
                    </a:p>
                    <a:p>
                      <a:pPr marL="0" marR="0" lvl="0" indent="0" algn="l" rtl="0">
                        <a:spcBef>
                          <a:spcPts val="600"/>
                        </a:spcBef>
                        <a:spcAft>
                          <a:spcPts val="200"/>
                        </a:spcAft>
                        <a:buClr>
                          <a:srgbClr val="000000"/>
                        </a:buClr>
                        <a:buSzPct val="25000"/>
                        <a:buFont typeface="Arial"/>
                        <a:buNone/>
                      </a:pPr>
                      <a:r>
                        <a:rPr lang="en" sz="1400" u="none" strike="noStrike" cap="none" baseline="0">
                          <a:solidFill>
                            <a:schemeClr val="dk1"/>
                          </a:solidFill>
                          <a:latin typeface="Arial"/>
                          <a:ea typeface="Arial"/>
                          <a:cs typeface="Arial"/>
                          <a:sym typeface="Arial"/>
                        </a:rPr>
                        <a:t>- za učenike koji posjeduju vještine više razine razmišljanja (analiza, sinteza, evaluacija) i izražavaju posebna i originalna mišljenja</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048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NOSITELJI </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solidFill>
                            <a:schemeClr val="dk1"/>
                          </a:solidFill>
                        </a:rPr>
                        <a:t>Monika Crvelin, prof.</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41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NAČIN REALIZACIJE</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 individualizirani pristup</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257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VREMENIK</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 </a:t>
                      </a:r>
                      <a:r>
                        <a:rPr lang="en">
                          <a:solidFill>
                            <a:schemeClr val="dk1"/>
                          </a:solidFill>
                        </a:rPr>
                        <a:t>jedan sat </a:t>
                      </a:r>
                      <a:r>
                        <a:rPr lang="en" sz="1400" u="none" strike="noStrike" cap="none" baseline="0">
                          <a:solidFill>
                            <a:schemeClr val="dk1"/>
                          </a:solidFill>
                          <a:latin typeface="Arial"/>
                          <a:ea typeface="Arial"/>
                          <a:cs typeface="Arial"/>
                          <a:sym typeface="Arial"/>
                        </a:rPr>
                        <a:t> tjedno tijekom školske godine</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000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TROŠKOVNIK</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-papir za kopiranje i troškovi ispisa, bijela kreda i kreda u boji</a:t>
                      </a:r>
                    </a:p>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 troškove snosi škola</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397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VREDNOVANJE I KORIŠTENJE REZULTATA RADA</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 redovito praćenje postignuća učenika</a:t>
                      </a:r>
                    </a:p>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 opisno ocjenjivanje</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Shape 875"/>
          <p:cNvSpPr txBox="1"/>
          <p:nvPr/>
        </p:nvSpPr>
        <p:spPr>
          <a:xfrm>
            <a:off x="7078660" y="0"/>
            <a:ext cx="2046299" cy="274499"/>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876" name="Shape 876"/>
          <p:cNvGraphicFramePr/>
          <p:nvPr/>
        </p:nvGraphicFramePr>
        <p:xfrm>
          <a:off x="251525" y="279889"/>
          <a:ext cx="8640950" cy="6026430"/>
        </p:xfrm>
        <a:graphic>
          <a:graphicData uri="http://schemas.openxmlformats.org/drawingml/2006/table">
            <a:tbl>
              <a:tblPr>
                <a:noFill/>
                <a:tableStyleId>{BE4492E5-F458-4E6A-88FF-0C0493AA304D}</a:tableStyleId>
              </a:tblPr>
              <a:tblGrid>
                <a:gridCol w="2016125"/>
                <a:gridCol w="6624825"/>
              </a:tblGrid>
              <a:tr h="4445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NAZIV AKTIVNOSTI</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DODATNA NASTAVA IZ HRVATSKOGA JEZIKA</a:t>
                      </a:r>
                      <a:r>
                        <a:rPr lang="en" sz="1400" u="none" strike="noStrike" cap="none" baseline="0">
                          <a:solidFill>
                            <a:schemeClr val="dk1"/>
                          </a:solidFill>
                          <a:latin typeface="Arial"/>
                          <a:ea typeface="Arial"/>
                          <a:cs typeface="Arial"/>
                          <a:sym typeface="Arial"/>
                        </a:rPr>
                        <a:t> </a:t>
                      </a:r>
                    </a:p>
                    <a:p>
                      <a:pPr marL="0" marR="0" lvl="0" indent="0" algn="ctr"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za učenike </a:t>
                      </a:r>
                      <a:r>
                        <a:rPr lang="en" sz="1400" b="1" u="none" strike="noStrike" cap="none" baseline="0">
                          <a:solidFill>
                            <a:schemeClr val="dk1"/>
                          </a:solidFill>
                        </a:rPr>
                        <a:t>7.</a:t>
                      </a:r>
                      <a:r>
                        <a:rPr lang="en" sz="1400" b="1" u="none" strike="noStrike" cap="none" baseline="0">
                          <a:solidFill>
                            <a:schemeClr val="dk1"/>
                          </a:solidFill>
                          <a:latin typeface="Arial"/>
                          <a:ea typeface="Arial"/>
                          <a:cs typeface="Arial"/>
                          <a:sym typeface="Arial"/>
                        </a:rPr>
                        <a:t> razreda (7.</a:t>
                      </a:r>
                      <a:r>
                        <a:rPr lang="en" b="1">
                          <a:solidFill>
                            <a:schemeClr val="dk1"/>
                          </a:solidFill>
                        </a:rPr>
                        <a:t> a, 7. b)</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27647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CILJ AKTIVNOSTI</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 poticati razvoj darovitosti kod darovitih i iznadprosječnih učenika</a:t>
                      </a:r>
                    </a:p>
                    <a:p>
                      <a:pPr marL="0" marR="0" lvl="0" indent="0" algn="l" rtl="0">
                        <a:spcBef>
                          <a:spcPts val="40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 osposobljavati učenike u ovladavanju hrvatskim standardnim jezikom i učiti ih to pravilno rabiti u govoru i pismu – zadatci različite težine i složenosti za sve učenike</a:t>
                      </a:r>
                    </a:p>
                    <a:p>
                      <a:pPr marL="0" marR="0" lvl="0" indent="0" algn="l" rtl="0">
                        <a:spcBef>
                          <a:spcPts val="40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 razvijati jezične sposobnosti, stvaralačko mišljenj</a:t>
                      </a:r>
                      <a:r>
                        <a:rPr lang="en">
                          <a:solidFill>
                            <a:schemeClr val="dk1"/>
                          </a:solidFill>
                        </a:rPr>
                        <a:t>e</a:t>
                      </a:r>
                      <a:r>
                        <a:rPr lang="en" sz="1400" u="none" strike="noStrike" cap="none" baseline="0">
                          <a:solidFill>
                            <a:schemeClr val="dk1"/>
                          </a:solidFill>
                          <a:latin typeface="Arial"/>
                          <a:ea typeface="Arial"/>
                          <a:cs typeface="Arial"/>
                          <a:sym typeface="Arial"/>
                        </a:rPr>
                        <a:t>, apstraktno rasuđivanje</a:t>
                      </a:r>
                    </a:p>
                    <a:p>
                      <a:pPr marL="0" marR="0" lvl="0" indent="0" algn="l" rtl="0">
                        <a:spcBef>
                          <a:spcPts val="40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 usavršiti vještine jezičnoga izražavanja</a:t>
                      </a:r>
                    </a:p>
                    <a:p>
                      <a:pPr marL="0" marR="0" lvl="0" indent="0" algn="l" rtl="0">
                        <a:spcBef>
                          <a:spcPts val="400"/>
                        </a:spcBef>
                        <a:spcAft>
                          <a:spcPts val="0"/>
                        </a:spcAft>
                        <a:buClr>
                          <a:srgbClr val="000000"/>
                        </a:buClr>
                        <a:buSzPct val="25000"/>
                        <a:buFont typeface="Arial"/>
                        <a:buNone/>
                      </a:pPr>
                      <a:r>
                        <a:rPr lang="en" sz="1400" u="none" strike="noStrike" cap="none" baseline="0">
                          <a:solidFill>
                            <a:schemeClr val="dk1"/>
                          </a:solidFill>
                          <a:latin typeface="Arial"/>
                          <a:ea typeface="Arial"/>
                          <a:cs typeface="Arial"/>
                          <a:sym typeface="Arial"/>
                        </a:rPr>
                        <a:t>- razvijati opću umnu sposobnost i stvaralačku (kreativnu) sposobnost</a:t>
                      </a:r>
                    </a:p>
                    <a:p>
                      <a:pPr marL="0" marR="0" lvl="0" indent="0" algn="l" rtl="0">
                        <a:spcBef>
                          <a:spcPts val="600"/>
                        </a:spcBef>
                        <a:spcAft>
                          <a:spcPts val="0"/>
                        </a:spcAft>
                        <a:buClr>
                          <a:srgbClr val="000000"/>
                        </a:buClr>
                        <a:buSzPct val="25000"/>
                        <a:buFont typeface="Arial"/>
                        <a:buNone/>
                      </a:pPr>
                      <a:r>
                        <a:rPr lang="en" sz="1400" u="none" strike="noStrike" cap="none" baseline="0">
                          <a:solidFill>
                            <a:schemeClr val="dk1"/>
                          </a:solidFill>
                          <a:latin typeface="Arial"/>
                          <a:ea typeface="Arial"/>
                          <a:cs typeface="Arial"/>
                          <a:sym typeface="Arial"/>
                        </a:rPr>
                        <a:t>- poticati na samovrjednovanje (ocjenjivanje vlastitoga rada)</a:t>
                      </a:r>
                    </a:p>
                    <a:p>
                      <a:pPr marL="0" marR="0" lvl="0" indent="0" algn="l" rtl="0">
                        <a:spcBef>
                          <a:spcPts val="600"/>
                        </a:spcBef>
                        <a:spcAft>
                          <a:spcPts val="200"/>
                        </a:spcAft>
                        <a:buClr>
                          <a:srgbClr val="000000"/>
                        </a:buClr>
                        <a:buSzPct val="25000"/>
                        <a:buFont typeface="Arial"/>
                        <a:buNone/>
                      </a:pPr>
                      <a:r>
                        <a:rPr lang="en" sz="1400" u="none" strike="noStrike" cap="none" baseline="0">
                          <a:solidFill>
                            <a:schemeClr val="dk1"/>
                          </a:solidFill>
                          <a:latin typeface="Arial"/>
                          <a:ea typeface="Arial"/>
                          <a:cs typeface="Arial"/>
                          <a:sym typeface="Arial"/>
                        </a:rPr>
                        <a:t>- omogućiti pristup izvorima znanja</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938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NAMJENA</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 za iznadprosječne i darovite učenike</a:t>
                      </a:r>
                    </a:p>
                    <a:p>
                      <a:pPr marL="0" marR="0" lvl="0" indent="0" algn="l" rtl="0">
                        <a:spcBef>
                          <a:spcPts val="400"/>
                        </a:spcBef>
                        <a:spcAft>
                          <a:spcPts val="0"/>
                        </a:spcAft>
                        <a:buClr>
                          <a:srgbClr val="000000"/>
                        </a:buClr>
                        <a:buSzPct val="25000"/>
                        <a:buFont typeface="Arial"/>
                        <a:buNone/>
                      </a:pPr>
                      <a:r>
                        <a:rPr lang="en" sz="1400" u="none" strike="noStrike" cap="none" baseline="0">
                          <a:solidFill>
                            <a:schemeClr val="dk1"/>
                          </a:solidFill>
                          <a:latin typeface="Arial"/>
                          <a:ea typeface="Arial"/>
                          <a:cs typeface="Arial"/>
                          <a:sym typeface="Arial"/>
                        </a:rPr>
                        <a:t>- za učenike koji se izdvajaju intelektualnim sposobnostima, željom za znanjem, težnjom za isticanjem i kritičkim uočavanjem</a:t>
                      </a:r>
                    </a:p>
                    <a:p>
                      <a:pPr marL="0" marR="0" lvl="0" indent="0" algn="l" rtl="0">
                        <a:spcBef>
                          <a:spcPts val="600"/>
                        </a:spcBef>
                        <a:spcAft>
                          <a:spcPts val="200"/>
                        </a:spcAft>
                        <a:buClr>
                          <a:srgbClr val="000000"/>
                        </a:buClr>
                        <a:buSzPct val="25000"/>
                        <a:buFont typeface="Arial"/>
                        <a:buNone/>
                      </a:pPr>
                      <a:r>
                        <a:rPr lang="en" sz="1400" u="none" strike="noStrike" cap="none" baseline="0">
                          <a:solidFill>
                            <a:schemeClr val="dk1"/>
                          </a:solidFill>
                          <a:latin typeface="Arial"/>
                          <a:ea typeface="Arial"/>
                          <a:cs typeface="Arial"/>
                          <a:sym typeface="Arial"/>
                        </a:rPr>
                        <a:t>- za učenike koji posjeduju vještine više razine razmišljanja (analiza, sinteza, evaluacija) i izražavaju posebna i originalna mišljenja</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048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NOSITELJI </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solidFill>
                            <a:schemeClr val="dk1"/>
                          </a:solidFill>
                        </a:rPr>
                        <a:t>Renata Kovačićek, prof.</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41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NAČIN REALIZACIJE</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 individualizirani pristup</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257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VREMENIK</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 </a:t>
                      </a:r>
                      <a:r>
                        <a:rPr lang="en">
                          <a:solidFill>
                            <a:schemeClr val="dk1"/>
                          </a:solidFill>
                        </a:rPr>
                        <a:t>dva</a:t>
                      </a:r>
                      <a:r>
                        <a:rPr lang="en" sz="1400" u="none" strike="noStrike" cap="none" baseline="0">
                          <a:solidFill>
                            <a:schemeClr val="dk1"/>
                          </a:solidFill>
                        </a:rPr>
                        <a:t> </a:t>
                      </a:r>
                      <a:r>
                        <a:rPr lang="en" sz="1400" u="none" strike="noStrike" cap="none" baseline="0">
                          <a:solidFill>
                            <a:schemeClr val="dk1"/>
                          </a:solidFill>
                          <a:latin typeface="Arial"/>
                          <a:ea typeface="Arial"/>
                          <a:cs typeface="Arial"/>
                          <a:sym typeface="Arial"/>
                        </a:rPr>
                        <a:t>sata tjedno tijekom školske godine</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000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TROŠKOVNIK</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 oko 30 kn (papir za kopiranje i troškovi ispisa, bijela kreda i kreda u boji)</a:t>
                      </a:r>
                    </a:p>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 troškove snosi škola</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397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VREDNOVANJE I KORIŠTENJE REZULTATA RADA</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 redovito praćenje postignuća učenika</a:t>
                      </a:r>
                    </a:p>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 opisno ocjenjivanje</a:t>
                      </a:r>
                    </a:p>
                  </a:txBody>
                  <a:tcPr marL="46950" marR="469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Shape 881"/>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882" name="Shape 882"/>
          <p:cNvGraphicFramePr/>
          <p:nvPr/>
        </p:nvGraphicFramePr>
        <p:xfrm>
          <a:off x="287350" y="274485"/>
          <a:ext cx="8569300" cy="5273705"/>
        </p:xfrm>
        <a:graphic>
          <a:graphicData uri="http://schemas.openxmlformats.org/drawingml/2006/table">
            <a:tbl>
              <a:tblPr>
                <a:noFill/>
                <a:tableStyleId>{6D29DFC7-417B-4CAE-B0B8-36B9946AEEBC}</a:tableStyleId>
              </a:tblPr>
              <a:tblGrid>
                <a:gridCol w="2268425"/>
                <a:gridCol w="6300875"/>
              </a:tblGrid>
              <a:tr h="427025">
                <a:tc>
                  <a:txBody>
                    <a:bodyPr/>
                    <a:lstStyle/>
                    <a:p>
                      <a:pPr marL="0" marR="0" lvl="0" indent="0" algn="l" rtl="0">
                        <a:spcBef>
                          <a:spcPts val="0"/>
                        </a:spcBef>
                        <a:buClr>
                          <a:srgbClr val="000000"/>
                        </a:buClr>
                        <a:buSzPct val="25000"/>
                        <a:buFont typeface="Verdana"/>
                        <a:buNone/>
                      </a:pPr>
                      <a:r>
                        <a:rPr lang="en" sz="1600" b="1" u="none" strike="noStrike" cap="none" baseline="0">
                          <a:solidFill>
                            <a:schemeClr val="dk1"/>
                          </a:solidFill>
                          <a:latin typeface="Verdana"/>
                          <a:ea typeface="Verdana"/>
                          <a:cs typeface="Verdana"/>
                          <a:sym typeface="Verdana"/>
                        </a:rPr>
                        <a:t>NAZIV AKTIVNOSTI</a:t>
                      </a:r>
                    </a:p>
                  </a:txBody>
                  <a:tcPr marL="50275" marR="502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Verdana"/>
                        <a:buNone/>
                      </a:pPr>
                      <a:r>
                        <a:rPr lang="en" sz="1600" b="1" u="none" strike="noStrike" cap="none" baseline="0">
                          <a:solidFill>
                            <a:schemeClr val="dk1"/>
                          </a:solidFill>
                          <a:latin typeface="Verdana"/>
                          <a:ea typeface="Verdana"/>
                          <a:cs typeface="Verdana"/>
                          <a:sym typeface="Verdana"/>
                        </a:rPr>
                        <a:t>DODATNA NASTAVA IZ HRVATSKOGA JEZIKA</a:t>
                      </a:r>
                      <a:r>
                        <a:rPr lang="en" sz="1600" u="none" strike="noStrike" cap="none" baseline="0">
                          <a:solidFill>
                            <a:schemeClr val="dk1"/>
                          </a:solidFill>
                          <a:latin typeface="Verdana"/>
                          <a:ea typeface="Verdana"/>
                          <a:cs typeface="Verdana"/>
                          <a:sym typeface="Verdana"/>
                        </a:rPr>
                        <a:t> </a:t>
                      </a:r>
                    </a:p>
                    <a:p>
                      <a:pPr marL="0" marR="0" lvl="0" indent="0" algn="ctr" rtl="0">
                        <a:spcBef>
                          <a:spcPts val="0"/>
                        </a:spcBef>
                        <a:buClr>
                          <a:srgbClr val="000000"/>
                        </a:buClr>
                        <a:buSzPct val="25000"/>
                        <a:buFont typeface="Verdana"/>
                        <a:buNone/>
                      </a:pPr>
                      <a:r>
                        <a:rPr lang="en" sz="1600" b="1" u="none" strike="noStrike" cap="none" baseline="0">
                          <a:solidFill>
                            <a:schemeClr val="dk1"/>
                          </a:solidFill>
                          <a:latin typeface="Verdana"/>
                          <a:ea typeface="Verdana"/>
                          <a:cs typeface="Verdana"/>
                          <a:sym typeface="Verdana"/>
                        </a:rPr>
                        <a:t>ZA UČENIKE 8. RAZREDA</a:t>
                      </a:r>
                    </a:p>
                  </a:txBody>
                  <a:tcPr marL="50275" marR="502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290350">
                <a:tc>
                  <a:txBody>
                    <a:bodyPr/>
                    <a:lstStyle/>
                    <a:p>
                      <a:pPr marL="0" marR="0" lvl="0" indent="0" algn="l" rtl="0">
                        <a:spcBef>
                          <a:spcPts val="0"/>
                        </a:spcBef>
                        <a:buClr>
                          <a:srgbClr val="000000"/>
                        </a:buClr>
                        <a:buSzPct val="25000"/>
                        <a:buFont typeface="Verdana"/>
                        <a:buNone/>
                      </a:pPr>
                      <a:r>
                        <a:rPr lang="en" sz="1600" b="1" u="none" strike="noStrike" cap="none" baseline="0">
                          <a:solidFill>
                            <a:schemeClr val="dk1"/>
                          </a:solidFill>
                          <a:latin typeface="Verdana"/>
                          <a:ea typeface="Verdana"/>
                          <a:cs typeface="Verdana"/>
                          <a:sym typeface="Verdana"/>
                        </a:rPr>
                        <a:t>CILJ AKTIVNOSTI</a:t>
                      </a:r>
                    </a:p>
                  </a:txBody>
                  <a:tcPr marL="50275" marR="502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000" u="none" strike="noStrike" cap="none" baseline="0">
                          <a:latin typeface="Verdana"/>
                          <a:ea typeface="Verdana"/>
                          <a:cs typeface="Verdana"/>
                          <a:sym typeface="Verdana"/>
                        </a:rPr>
                        <a:t>- poticati razvoj darovitosti kod darovitih i iznadprosječnih učenika</a:t>
                      </a:r>
                    </a:p>
                    <a:p>
                      <a:pPr marL="0" marR="0" lvl="0" indent="0" algn="l" rtl="0">
                        <a:spcBef>
                          <a:spcPts val="0"/>
                        </a:spcBef>
                        <a:buClr>
                          <a:srgbClr val="000000"/>
                        </a:buClr>
                        <a:buSzPct val="25000"/>
                        <a:buFont typeface="Verdana"/>
                        <a:buNone/>
                      </a:pPr>
                      <a:r>
                        <a:rPr lang="en" sz="1000" u="none" strike="noStrike" cap="none" baseline="0">
                          <a:latin typeface="Verdana"/>
                          <a:ea typeface="Verdana"/>
                          <a:cs typeface="Verdana"/>
                          <a:sym typeface="Verdana"/>
                        </a:rPr>
                        <a:t>- osposobljavati učenike u ovladavanju hrvatskim standardnim jezikom i učiti ih pravilno ga rabiti u govoru i pismu – zadatci različite težine i složenosti za sve učenike</a:t>
                      </a:r>
                    </a:p>
                    <a:p>
                      <a:pPr marL="0" marR="0" lvl="0" indent="0" algn="l" rtl="0">
                        <a:spcBef>
                          <a:spcPts val="0"/>
                        </a:spcBef>
                        <a:buClr>
                          <a:srgbClr val="000000"/>
                        </a:buClr>
                        <a:buSzPct val="25000"/>
                        <a:buFont typeface="Verdana"/>
                        <a:buNone/>
                      </a:pPr>
                      <a:r>
                        <a:rPr lang="en" sz="1000" u="none" strike="noStrike" cap="none" baseline="0">
                          <a:latin typeface="Verdana"/>
                          <a:ea typeface="Verdana"/>
                          <a:cs typeface="Verdana"/>
                          <a:sym typeface="Verdana"/>
                        </a:rPr>
                        <a:t>- razvijati jezične sposobnosti, stvaralačko mišljenje, apstraktno rasuđivanje</a:t>
                      </a:r>
                    </a:p>
                    <a:p>
                      <a:pPr marL="0" marR="0" lvl="0" indent="0" algn="l" rtl="0">
                        <a:spcBef>
                          <a:spcPts val="0"/>
                        </a:spcBef>
                        <a:buClr>
                          <a:srgbClr val="000000"/>
                        </a:buClr>
                        <a:buSzPct val="25000"/>
                        <a:buFont typeface="Verdana"/>
                        <a:buNone/>
                      </a:pPr>
                      <a:r>
                        <a:rPr lang="en" sz="1000" u="none" strike="noStrike" cap="none" baseline="0">
                          <a:latin typeface="Verdana"/>
                          <a:ea typeface="Verdana"/>
                          <a:cs typeface="Verdana"/>
                          <a:sym typeface="Verdana"/>
                        </a:rPr>
                        <a:t>- usavršiti vještine jezičnoga izražavanja</a:t>
                      </a:r>
                    </a:p>
                    <a:p>
                      <a:pPr marL="0" marR="0" lvl="0" indent="0" algn="l" rtl="0">
                        <a:spcBef>
                          <a:spcPts val="0"/>
                        </a:spcBef>
                        <a:buClr>
                          <a:srgbClr val="000000"/>
                        </a:buClr>
                        <a:buSzPct val="25000"/>
                        <a:buFont typeface="Verdana"/>
                        <a:buNone/>
                      </a:pPr>
                      <a:r>
                        <a:rPr lang="en" sz="1000" u="none" strike="noStrike" cap="none" baseline="0">
                          <a:latin typeface="Verdana"/>
                          <a:ea typeface="Verdana"/>
                          <a:cs typeface="Verdana"/>
                          <a:sym typeface="Verdana"/>
                        </a:rPr>
                        <a:t>- razvijati opću umnu sposobnost i stvaralačku (kreativnu) sposobnost</a:t>
                      </a:r>
                    </a:p>
                    <a:p>
                      <a:pPr marL="0" marR="0" lvl="0" indent="0" algn="l" rtl="0">
                        <a:spcBef>
                          <a:spcPts val="0"/>
                        </a:spcBef>
                        <a:buClr>
                          <a:srgbClr val="000000"/>
                        </a:buClr>
                        <a:buSzPct val="25000"/>
                        <a:buFont typeface="Verdana"/>
                        <a:buNone/>
                      </a:pPr>
                      <a:r>
                        <a:rPr lang="en" sz="1000" u="none" strike="noStrike" cap="none" baseline="0">
                          <a:latin typeface="Verdana"/>
                          <a:ea typeface="Verdana"/>
                          <a:cs typeface="Verdana"/>
                          <a:sym typeface="Verdana"/>
                        </a:rPr>
                        <a:t>- poticati na samovrjednovanje (ocjenjivanje vlastitoga rada)</a:t>
                      </a:r>
                    </a:p>
                    <a:p>
                      <a:pPr marL="0" marR="0" lvl="0" indent="0" algn="l" rtl="0">
                        <a:spcBef>
                          <a:spcPts val="0"/>
                        </a:spcBef>
                        <a:buClr>
                          <a:srgbClr val="000000"/>
                        </a:buClr>
                        <a:buSzPct val="25000"/>
                        <a:buFont typeface="Verdana"/>
                        <a:buNone/>
                      </a:pPr>
                      <a:r>
                        <a:rPr lang="en" sz="1000" u="none" strike="noStrike" cap="none" baseline="0">
                          <a:latin typeface="Verdana"/>
                          <a:ea typeface="Verdana"/>
                          <a:cs typeface="Verdana"/>
                          <a:sym typeface="Verdana"/>
                        </a:rPr>
                        <a:t>- omogućiti pristup izvorima znanja</a:t>
                      </a:r>
                    </a:p>
                  </a:txBody>
                  <a:tcPr marL="50275" marR="502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93800">
                <a:tc>
                  <a:txBody>
                    <a:bodyPr/>
                    <a:lstStyle/>
                    <a:p>
                      <a:pPr marL="0" marR="0" lvl="0" indent="0" algn="l" rtl="0">
                        <a:spcBef>
                          <a:spcPts val="0"/>
                        </a:spcBef>
                        <a:buClr>
                          <a:srgbClr val="000000"/>
                        </a:buClr>
                        <a:buSzPct val="25000"/>
                        <a:buFont typeface="Verdana"/>
                        <a:buNone/>
                      </a:pPr>
                      <a:r>
                        <a:rPr lang="en" sz="1600" b="1" u="none" strike="noStrike" cap="none" baseline="0">
                          <a:solidFill>
                            <a:schemeClr val="dk1"/>
                          </a:solidFill>
                          <a:latin typeface="Verdana"/>
                          <a:ea typeface="Verdana"/>
                          <a:cs typeface="Verdana"/>
                          <a:sym typeface="Verdana"/>
                        </a:rPr>
                        <a:t>NAMJENA</a:t>
                      </a:r>
                    </a:p>
                  </a:txBody>
                  <a:tcPr marL="50275" marR="502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000" u="none" strike="noStrike" cap="none" baseline="0">
                          <a:solidFill>
                            <a:schemeClr val="dk1"/>
                          </a:solidFill>
                          <a:latin typeface="Verdana"/>
                          <a:ea typeface="Verdana"/>
                          <a:cs typeface="Verdana"/>
                          <a:sym typeface="Verdana"/>
                        </a:rPr>
                        <a:t>- za iznadprosječne i darovite učenike</a:t>
                      </a:r>
                    </a:p>
                    <a:p>
                      <a:pPr marL="0" marR="0" lvl="0" indent="0" algn="l" rtl="0">
                        <a:spcBef>
                          <a:spcPts val="400"/>
                        </a:spcBef>
                        <a:spcAft>
                          <a:spcPts val="0"/>
                        </a:spcAft>
                        <a:buClr>
                          <a:srgbClr val="000000"/>
                        </a:buClr>
                        <a:buSzPct val="25000"/>
                        <a:buFont typeface="Verdana"/>
                        <a:buNone/>
                      </a:pPr>
                      <a:r>
                        <a:rPr lang="en" sz="1000" u="none" strike="noStrike" cap="none" baseline="0">
                          <a:solidFill>
                            <a:schemeClr val="dk1"/>
                          </a:solidFill>
                          <a:latin typeface="Verdana"/>
                          <a:ea typeface="Verdana"/>
                          <a:cs typeface="Verdana"/>
                          <a:sym typeface="Verdana"/>
                        </a:rPr>
                        <a:t>- za učenike koji se izdvajaju intelektualnim sposobnostima, željom za znanjem, težnjom za isticanjem i kritičkim uočavanjem</a:t>
                      </a:r>
                    </a:p>
                    <a:p>
                      <a:pPr marL="0" marR="0" lvl="0" indent="0" algn="l" rtl="0">
                        <a:spcBef>
                          <a:spcPts val="600"/>
                        </a:spcBef>
                        <a:spcAft>
                          <a:spcPts val="200"/>
                        </a:spcAft>
                        <a:buClr>
                          <a:srgbClr val="000000"/>
                        </a:buClr>
                        <a:buSzPct val="25000"/>
                        <a:buFont typeface="Verdana"/>
                        <a:buNone/>
                      </a:pPr>
                      <a:r>
                        <a:rPr lang="en" sz="1000" u="none" strike="noStrike" cap="none" baseline="0">
                          <a:solidFill>
                            <a:schemeClr val="dk1"/>
                          </a:solidFill>
                          <a:latin typeface="Verdana"/>
                          <a:ea typeface="Verdana"/>
                          <a:cs typeface="Verdana"/>
                          <a:sym typeface="Verdana"/>
                        </a:rPr>
                        <a:t>- za učenike koji posjeduju vještine više razine razmišljanja (analiza, sinteza, evaluacija) i izražavaju posebna i originalna mišljenja</a:t>
                      </a:r>
                    </a:p>
                  </a:txBody>
                  <a:tcPr marL="50275" marR="502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30200">
                <a:tc>
                  <a:txBody>
                    <a:bodyPr/>
                    <a:lstStyle/>
                    <a:p>
                      <a:pPr marL="0" marR="0" lvl="0" indent="0" algn="l" rtl="0">
                        <a:spcBef>
                          <a:spcPts val="0"/>
                        </a:spcBef>
                        <a:buClr>
                          <a:srgbClr val="000000"/>
                        </a:buClr>
                        <a:buSzPct val="25000"/>
                        <a:buFont typeface="Verdana"/>
                        <a:buNone/>
                      </a:pPr>
                      <a:r>
                        <a:rPr lang="en" sz="1600" b="1" u="none" strike="noStrike" cap="none" baseline="0">
                          <a:solidFill>
                            <a:schemeClr val="dk1"/>
                          </a:solidFill>
                          <a:latin typeface="Verdana"/>
                          <a:ea typeface="Verdana"/>
                          <a:cs typeface="Verdana"/>
                          <a:sym typeface="Verdana"/>
                        </a:rPr>
                        <a:t>NOSITELJI </a:t>
                      </a:r>
                    </a:p>
                  </a:txBody>
                  <a:tcPr marL="50275" marR="502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000">
                          <a:solidFill>
                            <a:schemeClr val="dk1"/>
                          </a:solidFill>
                          <a:latin typeface="Verdana"/>
                          <a:ea typeface="Verdana"/>
                          <a:cs typeface="Verdana"/>
                          <a:sym typeface="Verdana"/>
                        </a:rPr>
                        <a:t>Silvija Jurić, prof., Olgica Pavičić-Čović, prof.</a:t>
                      </a:r>
                    </a:p>
                  </a:txBody>
                  <a:tcPr marL="50275" marR="502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60350">
                <a:tc>
                  <a:txBody>
                    <a:bodyPr/>
                    <a:lstStyle/>
                    <a:p>
                      <a:pPr marL="0" marR="0" lvl="0" indent="0" algn="l" rtl="0">
                        <a:spcBef>
                          <a:spcPts val="0"/>
                        </a:spcBef>
                        <a:buClr>
                          <a:srgbClr val="000000"/>
                        </a:buClr>
                        <a:buSzPct val="25000"/>
                        <a:buFont typeface="Verdana"/>
                        <a:buNone/>
                      </a:pPr>
                      <a:r>
                        <a:rPr lang="en" sz="1600" b="1" u="none" strike="noStrike" cap="none" baseline="0">
                          <a:solidFill>
                            <a:schemeClr val="dk1"/>
                          </a:solidFill>
                          <a:latin typeface="Verdana"/>
                          <a:ea typeface="Verdana"/>
                          <a:cs typeface="Verdana"/>
                          <a:sym typeface="Verdana"/>
                        </a:rPr>
                        <a:t>NAČIN REALIZACIJE</a:t>
                      </a:r>
                    </a:p>
                  </a:txBody>
                  <a:tcPr marL="50275" marR="502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000" u="none" strike="noStrike" cap="none" baseline="0">
                          <a:solidFill>
                            <a:schemeClr val="dk1"/>
                          </a:solidFill>
                          <a:latin typeface="Verdana"/>
                          <a:ea typeface="Verdana"/>
                          <a:cs typeface="Verdana"/>
                          <a:sym typeface="Verdana"/>
                        </a:rPr>
                        <a:t>- individualizirani pristup</a:t>
                      </a:r>
                    </a:p>
                  </a:txBody>
                  <a:tcPr marL="50275" marR="502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8925">
                <a:tc>
                  <a:txBody>
                    <a:bodyPr/>
                    <a:lstStyle/>
                    <a:p>
                      <a:pPr marL="0" marR="0" lvl="0" indent="0" algn="l" rtl="0">
                        <a:spcBef>
                          <a:spcPts val="0"/>
                        </a:spcBef>
                        <a:buClr>
                          <a:srgbClr val="000000"/>
                        </a:buClr>
                        <a:buSzPct val="25000"/>
                        <a:buFont typeface="Verdana"/>
                        <a:buNone/>
                      </a:pPr>
                      <a:r>
                        <a:rPr lang="en" sz="1600" b="1" u="none" strike="noStrike" cap="none" baseline="0">
                          <a:solidFill>
                            <a:schemeClr val="dk1"/>
                          </a:solidFill>
                          <a:latin typeface="Verdana"/>
                          <a:ea typeface="Verdana"/>
                          <a:cs typeface="Verdana"/>
                          <a:sym typeface="Verdana"/>
                        </a:rPr>
                        <a:t>VREMENIK</a:t>
                      </a:r>
                    </a:p>
                  </a:txBody>
                  <a:tcPr marL="50275" marR="502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000" u="none" strike="noStrike" cap="none" baseline="0">
                          <a:solidFill>
                            <a:schemeClr val="dk1"/>
                          </a:solidFill>
                          <a:latin typeface="Verdana"/>
                          <a:ea typeface="Verdana"/>
                          <a:cs typeface="Verdana"/>
                          <a:sym typeface="Verdana"/>
                        </a:rPr>
                        <a:t>- </a:t>
                      </a:r>
                      <a:r>
                        <a:rPr lang="en" sz="1000">
                          <a:solidFill>
                            <a:schemeClr val="dk1"/>
                          </a:solidFill>
                          <a:latin typeface="Verdana"/>
                          <a:ea typeface="Verdana"/>
                          <a:cs typeface="Verdana"/>
                          <a:sym typeface="Verdana"/>
                        </a:rPr>
                        <a:t>jedan</a:t>
                      </a:r>
                      <a:r>
                        <a:rPr lang="en" sz="1000" u="none" strike="noStrike" cap="none" baseline="0">
                          <a:solidFill>
                            <a:schemeClr val="dk1"/>
                          </a:solidFill>
                          <a:latin typeface="Verdana"/>
                          <a:ea typeface="Verdana"/>
                          <a:cs typeface="Verdana"/>
                          <a:sym typeface="Verdana"/>
                        </a:rPr>
                        <a:t> sat tjedno tijekom školske godine</a:t>
                      </a:r>
                    </a:p>
                  </a:txBody>
                  <a:tcPr marL="50275" marR="502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63550">
                <a:tc>
                  <a:txBody>
                    <a:bodyPr/>
                    <a:lstStyle/>
                    <a:p>
                      <a:pPr marL="0" marR="0" lvl="0" indent="0" algn="l" rtl="0">
                        <a:spcBef>
                          <a:spcPts val="0"/>
                        </a:spcBef>
                        <a:buClr>
                          <a:srgbClr val="000000"/>
                        </a:buClr>
                        <a:buSzPct val="25000"/>
                        <a:buFont typeface="Verdana"/>
                        <a:buNone/>
                      </a:pPr>
                      <a:r>
                        <a:rPr lang="en" sz="1600" b="1" u="none" strike="noStrike" cap="none" baseline="0">
                          <a:solidFill>
                            <a:schemeClr val="dk1"/>
                          </a:solidFill>
                          <a:latin typeface="Verdana"/>
                          <a:ea typeface="Verdana"/>
                          <a:cs typeface="Verdana"/>
                          <a:sym typeface="Verdana"/>
                        </a:rPr>
                        <a:t>TROŠKOVNIK</a:t>
                      </a:r>
                    </a:p>
                  </a:txBody>
                  <a:tcPr marL="50275" marR="502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000" u="none" strike="noStrike" cap="none" baseline="0">
                          <a:solidFill>
                            <a:schemeClr val="dk1"/>
                          </a:solidFill>
                          <a:latin typeface="Verdana"/>
                          <a:ea typeface="Verdana"/>
                          <a:cs typeface="Verdana"/>
                          <a:sym typeface="Verdana"/>
                        </a:rPr>
                        <a:t>- oko 30 kn (papir za kopiranje i troškovi ispisa, bijela kreda i kreda u boji)</a:t>
                      </a:r>
                    </a:p>
                    <a:p>
                      <a:pPr marL="0" marR="0" lvl="0" indent="0" algn="l" rtl="0">
                        <a:spcBef>
                          <a:spcPts val="0"/>
                        </a:spcBef>
                        <a:buClr>
                          <a:srgbClr val="000000"/>
                        </a:buClr>
                        <a:buSzPct val="25000"/>
                        <a:buFont typeface="Verdana"/>
                        <a:buNone/>
                      </a:pPr>
                      <a:r>
                        <a:rPr lang="en" sz="1000" u="none" strike="noStrike" cap="none" baseline="0">
                          <a:solidFill>
                            <a:schemeClr val="dk1"/>
                          </a:solidFill>
                          <a:latin typeface="Verdana"/>
                          <a:ea typeface="Verdana"/>
                          <a:cs typeface="Verdana"/>
                          <a:sym typeface="Verdana"/>
                        </a:rPr>
                        <a:t>- troškove snosi škola</a:t>
                      </a:r>
                    </a:p>
                  </a:txBody>
                  <a:tcPr marL="50275" marR="502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39750">
                <a:tc>
                  <a:txBody>
                    <a:bodyPr/>
                    <a:lstStyle/>
                    <a:p>
                      <a:pPr marL="0" marR="0" lvl="0" indent="0" algn="l" rtl="0">
                        <a:spcBef>
                          <a:spcPts val="0"/>
                        </a:spcBef>
                        <a:buClr>
                          <a:srgbClr val="000000"/>
                        </a:buClr>
                        <a:buSzPct val="25000"/>
                        <a:buFont typeface="Verdana"/>
                        <a:buNone/>
                      </a:pPr>
                      <a:r>
                        <a:rPr lang="en" sz="1600" b="1" u="none" strike="noStrike" cap="none" baseline="0">
                          <a:solidFill>
                            <a:schemeClr val="dk1"/>
                          </a:solidFill>
                          <a:latin typeface="Verdana"/>
                          <a:ea typeface="Verdana"/>
                          <a:cs typeface="Verdana"/>
                          <a:sym typeface="Verdana"/>
                        </a:rPr>
                        <a:t>VREDNOVANJE I KORIŠTENJE REZULTATA RADA</a:t>
                      </a:r>
                    </a:p>
                  </a:txBody>
                  <a:tcPr marL="50275" marR="502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000" u="none" strike="noStrike" cap="none" baseline="0">
                          <a:solidFill>
                            <a:schemeClr val="dk1"/>
                          </a:solidFill>
                          <a:latin typeface="Verdana"/>
                          <a:ea typeface="Verdana"/>
                          <a:cs typeface="Verdana"/>
                          <a:sym typeface="Verdana"/>
                        </a:rPr>
                        <a:t>- redovito praćenje postignuća učenika</a:t>
                      </a:r>
                    </a:p>
                    <a:p>
                      <a:pPr marL="0" marR="0" lvl="0" indent="0" algn="l" rtl="0">
                        <a:spcBef>
                          <a:spcPts val="0"/>
                        </a:spcBef>
                        <a:buClr>
                          <a:srgbClr val="000000"/>
                        </a:buClr>
                        <a:buSzPct val="25000"/>
                        <a:buFont typeface="Verdana"/>
                        <a:buNone/>
                      </a:pPr>
                      <a:r>
                        <a:rPr lang="en" sz="1000" u="none" strike="noStrike" cap="none" baseline="0">
                          <a:solidFill>
                            <a:schemeClr val="dk1"/>
                          </a:solidFill>
                          <a:latin typeface="Verdana"/>
                          <a:ea typeface="Verdana"/>
                          <a:cs typeface="Verdana"/>
                          <a:sym typeface="Verdana"/>
                        </a:rPr>
                        <a:t>- opisno ocjenjivanje</a:t>
                      </a:r>
                    </a:p>
                  </a:txBody>
                  <a:tcPr marL="50275" marR="502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p:nvPr/>
        </p:nvSpPr>
        <p:spPr>
          <a:xfrm>
            <a:off x="792162" y="1738308"/>
            <a:ext cx="7559675" cy="4030662"/>
          </a:xfrm>
          <a:prstGeom prst="rect">
            <a:avLst/>
          </a:prstGeom>
          <a:noFill/>
          <a:ln>
            <a:noFill/>
          </a:ln>
        </p:spPr>
        <p:txBody>
          <a:bodyPr lIns="91425" tIns="45700" rIns="91425" bIns="45700" anchor="t" anchorCtr="0">
            <a:spAutoFit/>
          </a:bodyPr>
          <a:lstStyle/>
          <a:p>
            <a:pPr marL="0" marR="0" lvl="0" indent="0" rtl="0">
              <a:lnSpc>
                <a:spcPct val="80000"/>
              </a:lnSpc>
              <a:spcBef>
                <a:spcPts val="0"/>
              </a:spcBef>
              <a:spcAft>
                <a:spcPts val="0"/>
              </a:spcAft>
              <a:buClr>
                <a:schemeClr val="dk1"/>
              </a:buClr>
              <a:buSzPct val="25000"/>
              <a:buFont typeface="Arial"/>
              <a:buNone/>
            </a:pPr>
            <a:r>
              <a:rPr lang="en" sz="2200" b="0" i="0" u="none" strike="noStrike" cap="none" baseline="0">
                <a:solidFill>
                  <a:schemeClr val="dk1"/>
                </a:solidFill>
                <a:latin typeface="Arial"/>
                <a:ea typeface="Arial"/>
                <a:cs typeface="Arial"/>
                <a:sym typeface="Arial"/>
                <a:rtl val="0"/>
              </a:rPr>
              <a:t>U izbornu nastavu učenici se, uz roditeljsku suglasnost u skladu s vlastitim sposobnostima, dobrovoljno mogu uključiti na početku svake školske godine, koju su dužni pohađati do kraja te školske godine.</a:t>
            </a:r>
          </a:p>
          <a:p>
            <a:pPr marL="0" marR="0" lvl="0" indent="0" rtl="0">
              <a:spcBef>
                <a:spcPts val="0"/>
              </a:spcBef>
              <a:buNone/>
            </a:pPr>
            <a:endParaRPr sz="2200" b="0" i="0" u="none" strike="noStrike" cap="none" baseline="0">
              <a:solidFill>
                <a:schemeClr val="dk1"/>
              </a:solidFill>
              <a:latin typeface="Arial"/>
              <a:ea typeface="Arial"/>
              <a:cs typeface="Arial"/>
              <a:sym typeface="Arial"/>
              <a:rtl val="0"/>
            </a:endParaRPr>
          </a:p>
          <a:p>
            <a:pPr marL="0" marR="0" lvl="0" indent="0" rtl="0">
              <a:lnSpc>
                <a:spcPct val="80000"/>
              </a:lnSpc>
              <a:spcBef>
                <a:spcPts val="0"/>
              </a:spcBef>
              <a:spcAft>
                <a:spcPts val="0"/>
              </a:spcAft>
              <a:buClr>
                <a:schemeClr val="dk1"/>
              </a:buClr>
              <a:buSzPct val="25000"/>
              <a:buFont typeface="Arial"/>
              <a:buNone/>
            </a:pPr>
            <a:r>
              <a:rPr lang="en" sz="2200" b="0" i="0" u="none" strike="noStrike" cap="none" baseline="0">
                <a:solidFill>
                  <a:schemeClr val="dk1"/>
                </a:solidFill>
                <a:latin typeface="Arial"/>
                <a:ea typeface="Arial"/>
                <a:cs typeface="Arial"/>
                <a:sym typeface="Arial"/>
                <a:rtl val="0"/>
              </a:rPr>
              <a:t>Plan i program rada svake izborne nastave ima zadaću  proširiti znanje te  potaknuti daljnji razvoj  urođenih sposobnosti i talenta kod učenika.</a:t>
            </a:r>
          </a:p>
          <a:p>
            <a:pPr marL="0" marR="0" lvl="0" indent="0" rtl="0">
              <a:spcBef>
                <a:spcPts val="0"/>
              </a:spcBef>
              <a:buNone/>
            </a:pPr>
            <a:endParaRPr sz="2200" b="0" i="0" u="none" strike="noStrike" cap="none" baseline="0">
              <a:solidFill>
                <a:schemeClr val="dk1"/>
              </a:solidFill>
              <a:latin typeface="Arial"/>
              <a:ea typeface="Arial"/>
              <a:cs typeface="Arial"/>
              <a:sym typeface="Arial"/>
              <a:rtl val="0"/>
            </a:endParaRPr>
          </a:p>
          <a:p>
            <a:pPr marL="0" marR="0" lvl="0" indent="0" rtl="0">
              <a:lnSpc>
                <a:spcPct val="80000"/>
              </a:lnSpc>
              <a:spcBef>
                <a:spcPts val="0"/>
              </a:spcBef>
              <a:spcAft>
                <a:spcPts val="0"/>
              </a:spcAft>
              <a:buClr>
                <a:schemeClr val="dk1"/>
              </a:buClr>
              <a:buSzPct val="25000"/>
              <a:buFont typeface="Arial"/>
              <a:buNone/>
            </a:pPr>
            <a:r>
              <a:rPr lang="en" sz="2200" b="0" i="0" u="none" strike="noStrike" cap="none" baseline="0">
                <a:solidFill>
                  <a:schemeClr val="dk1"/>
                </a:solidFill>
                <a:latin typeface="Arial"/>
                <a:ea typeface="Arial"/>
                <a:cs typeface="Arial"/>
                <a:sym typeface="Arial"/>
                <a:rtl val="0"/>
              </a:rPr>
              <a:t>Svakoj školi bi trebao biti interes osigurati što veći broj izbornog programa, kako bi svi učenici podjednako imali mogućnost odabira, jer pravi pokazatelji  rada s učenicima kroz izbornu nastavu vide se na svim natjecanjima i smotrama.</a:t>
            </a:r>
          </a:p>
          <a:p>
            <a:pPr marL="0" marR="0" lvl="0" indent="0" algn="l" rtl="0">
              <a:spcBef>
                <a:spcPts val="0"/>
              </a:spcBef>
              <a:buNone/>
            </a:pPr>
            <a:endParaRPr sz="2200" b="0" i="0" u="none" strike="noStrike" cap="none" baseline="0">
              <a:solidFill>
                <a:schemeClr val="dk1"/>
              </a:solidFill>
              <a:latin typeface="Arial"/>
              <a:ea typeface="Arial"/>
              <a:cs typeface="Arial"/>
              <a:sym typeface="Arial"/>
              <a:rtl val="0"/>
            </a:endParaRPr>
          </a:p>
        </p:txBody>
      </p:sp>
      <p:sp>
        <p:nvSpPr>
          <p:cNvPr id="279" name="Shape 279"/>
          <p:cNvSpPr/>
          <p:nvPr/>
        </p:nvSpPr>
        <p:spPr>
          <a:xfrm>
            <a:off x="2123725" y="332656"/>
            <a:ext cx="4896543" cy="1008112"/>
          </a:xfrm>
          <a:prstGeom prst="roundRect">
            <a:avLst>
              <a:gd name="adj" fmla="val 16667"/>
            </a:avLst>
          </a:prstGeom>
          <a:solidFill>
            <a:schemeClr val="lt1"/>
          </a:solidFill>
          <a:ln w="25400" cap="flat">
            <a:solidFill>
              <a:schemeClr val="accent6"/>
            </a:solidFill>
            <a:prstDash val="solid"/>
            <a:round/>
            <a:headEnd type="none" w="med" len="med"/>
            <a:tailEnd type="none" w="med" len="med"/>
          </a:ln>
        </p:spPr>
        <p:txBody>
          <a:bodyPr lIns="91425" tIns="45700" rIns="91425" bIns="45700" anchor="ctr" anchorCtr="0">
            <a:spAutoFit/>
          </a:bodyPr>
          <a:lstStyle/>
          <a:p>
            <a:pPr marL="0" marR="0" lvl="0" indent="0" algn="ctr" rtl="0">
              <a:lnSpc>
                <a:spcPct val="90000"/>
              </a:lnSpc>
              <a:spcBef>
                <a:spcPts val="0"/>
              </a:spcBef>
              <a:spcAft>
                <a:spcPts val="945"/>
              </a:spcAft>
              <a:buClr>
                <a:schemeClr val="dk1"/>
              </a:buClr>
              <a:buSzPct val="25000"/>
              <a:buFont typeface="Arial"/>
              <a:buNone/>
            </a:pPr>
            <a:r>
              <a:rPr lang="en" sz="2400" b="0" i="0" u="none" strike="noStrike" cap="none" baseline="0">
                <a:solidFill>
                  <a:schemeClr val="dk1"/>
                </a:solidFill>
                <a:latin typeface="Arial"/>
                <a:ea typeface="Arial"/>
                <a:cs typeface="Arial"/>
                <a:sym typeface="Arial"/>
                <a:rtl val="0"/>
              </a:rPr>
              <a:t>I. IZBORNA NASTAVA</a:t>
            </a:r>
          </a:p>
        </p:txBody>
      </p:sp>
    </p:spTree>
  </p:cSld>
  <p:clrMapOvr>
    <a:masterClrMapping/>
  </p:clrMapOvr>
  <p:transition spd="slow">
    <p:cu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Shape 887"/>
          <p:cNvSpPr txBox="1"/>
          <p:nvPr/>
        </p:nvSpPr>
        <p:spPr>
          <a:xfrm>
            <a:off x="7078660" y="0"/>
            <a:ext cx="2046298" cy="274498"/>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888" name="Shape 888"/>
          <p:cNvGraphicFramePr/>
          <p:nvPr/>
        </p:nvGraphicFramePr>
        <p:xfrm>
          <a:off x="250825" y="512762"/>
          <a:ext cx="8642325" cy="5935015"/>
        </p:xfrm>
        <a:graphic>
          <a:graphicData uri="http://schemas.openxmlformats.org/drawingml/2006/table">
            <a:tbl>
              <a:tblPr>
                <a:noFill/>
                <a:tableStyleId>{2D448892-9E28-4A48-88EA-D0BC09257B6B}</a:tableStyleId>
              </a:tblPr>
              <a:tblGrid>
                <a:gridCol w="2160575"/>
                <a:gridCol w="6481750"/>
              </a:tblGrid>
              <a:tr h="71120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NAZIV AKTIVNOSTI</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DODATNA NASTAVA IZ MATEMATIKE </a:t>
                      </a:r>
                    </a:p>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ZA UČENIKE </a:t>
                      </a:r>
                      <a:r>
                        <a:rPr lang="en" sz="1600" b="1">
                          <a:solidFill>
                            <a:schemeClr val="dk1"/>
                          </a:solidFill>
                          <a:latin typeface="Times New Roman"/>
                          <a:ea typeface="Times New Roman"/>
                          <a:cs typeface="Times New Roman"/>
                          <a:sym typeface="Times New Roman"/>
                        </a:rPr>
                        <a:t>5</a:t>
                      </a:r>
                      <a:r>
                        <a:rPr lang="en" sz="1600" b="1" u="none" strike="noStrike" cap="none" baseline="0">
                          <a:solidFill>
                            <a:schemeClr val="dk1"/>
                          </a:solidFill>
                          <a:latin typeface="Times New Roman"/>
                          <a:ea typeface="Times New Roman"/>
                          <a:cs typeface="Times New Roman"/>
                          <a:sym typeface="Times New Roman"/>
                        </a:rPr>
                        <a:t>. RAZREDA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40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CILJ AKTIVNOSTI</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Razvijati </a:t>
                      </a:r>
                      <a:r>
                        <a:rPr lang="en" sz="1600">
                          <a:solidFill>
                            <a:schemeClr val="dk1"/>
                          </a:solidFill>
                          <a:latin typeface="Times New Roman"/>
                          <a:ea typeface="Times New Roman"/>
                          <a:cs typeface="Times New Roman"/>
                          <a:sym typeface="Times New Roman"/>
                        </a:rPr>
                        <a:t>vještine i </a:t>
                      </a:r>
                      <a:r>
                        <a:rPr lang="en" sz="1600" u="none" strike="noStrike" cap="none" baseline="0">
                          <a:solidFill>
                            <a:schemeClr val="dk1"/>
                          </a:solidFill>
                          <a:latin typeface="Times New Roman"/>
                          <a:ea typeface="Times New Roman"/>
                          <a:cs typeface="Times New Roman"/>
                          <a:sym typeface="Times New Roman"/>
                        </a:rPr>
                        <a:t>sposobnosti</a:t>
                      </a:r>
                      <a:r>
                        <a:rPr lang="en" sz="1600">
                          <a:solidFill>
                            <a:schemeClr val="dk1"/>
                          </a:solidFill>
                          <a:latin typeface="Times New Roman"/>
                          <a:ea typeface="Times New Roman"/>
                          <a:cs typeface="Times New Roman"/>
                          <a:sym typeface="Times New Roman"/>
                        </a:rPr>
                        <a:t> te</a:t>
                      </a:r>
                      <a:r>
                        <a:rPr lang="en" sz="1600" u="none" strike="noStrike" cap="none" baseline="0">
                          <a:solidFill>
                            <a:schemeClr val="dk1"/>
                          </a:solidFill>
                          <a:latin typeface="Times New Roman"/>
                          <a:ea typeface="Times New Roman"/>
                          <a:cs typeface="Times New Roman"/>
                          <a:sym typeface="Times New Roman"/>
                        </a:rPr>
                        <a:t> rješavanje složenijih zadataka iz nastavnog sadržaja utvrđenog nastavnim planom i programom matematike </a:t>
                      </a:r>
                      <a:r>
                        <a:rPr lang="en" sz="1600">
                          <a:solidFill>
                            <a:schemeClr val="dk1"/>
                          </a:solidFill>
                          <a:latin typeface="Times New Roman"/>
                          <a:ea typeface="Times New Roman"/>
                          <a:cs typeface="Times New Roman"/>
                          <a:sym typeface="Times New Roman"/>
                        </a:rPr>
                        <a:t>5</a:t>
                      </a:r>
                      <a:r>
                        <a:rPr lang="en" sz="1600" u="none" strike="noStrike" cap="none" baseline="0">
                          <a:solidFill>
                            <a:schemeClr val="dk1"/>
                          </a:solidFill>
                          <a:latin typeface="Times New Roman"/>
                          <a:ea typeface="Times New Roman"/>
                          <a:cs typeface="Times New Roman"/>
                          <a:sym typeface="Times New Roman"/>
                        </a:rPr>
                        <a:t>. razred</a:t>
                      </a:r>
                      <a:r>
                        <a:rPr lang="en" sz="1600">
                          <a:solidFill>
                            <a:schemeClr val="dk1"/>
                          </a:solidFill>
                          <a:latin typeface="Times New Roman"/>
                          <a:ea typeface="Times New Roman"/>
                          <a:cs typeface="Times New Roman"/>
                          <a:sym typeface="Times New Roman"/>
                        </a:rPr>
                        <a:t>a </a:t>
                      </a:r>
                      <a:r>
                        <a:rPr lang="en" sz="1600" u="none" strike="noStrike" cap="none" baseline="0">
                          <a:solidFill>
                            <a:schemeClr val="dk1"/>
                          </a:solidFill>
                          <a:latin typeface="Times New Roman"/>
                          <a:ea typeface="Times New Roman"/>
                          <a:cs typeface="Times New Roman"/>
                          <a:sym typeface="Times New Roman"/>
                        </a:rPr>
                        <a:t>osnovne škole. </a:t>
                      </a:r>
                    </a:p>
                    <a:p>
                      <a:pPr marL="0" marR="0" lvl="0" indent="0" algn="l" rtl="0">
                        <a:spcBef>
                          <a:spcPts val="0"/>
                        </a:spcBef>
                        <a:buNone/>
                      </a:pPr>
                      <a:endParaRPr sz="1600" u="none" strike="noStrike" cap="none" baseline="0">
                        <a:solidFill>
                          <a:schemeClr val="dk1"/>
                        </a:solidFill>
                        <a:latin typeface="Times New Roman"/>
                        <a:ea typeface="Times New Roman"/>
                        <a:cs typeface="Times New Roman"/>
                        <a:sym typeface="Times New Roman"/>
                      </a:endParaRP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24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NAMJENA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Za učenike koji pokazuju poseban interes za matematiku i koji žele produbiti svoja znanja. </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Razviti kreativnost, sposobnost samostalnog učenj</a:t>
                      </a:r>
                      <a:r>
                        <a:rPr lang="en" sz="1600">
                          <a:solidFill>
                            <a:schemeClr val="dk1"/>
                          </a:solidFill>
                          <a:latin typeface="Times New Roman"/>
                          <a:ea typeface="Times New Roman"/>
                          <a:cs typeface="Times New Roman"/>
                          <a:sym typeface="Times New Roman"/>
                        </a:rPr>
                        <a:t>a</a:t>
                      </a:r>
                      <a:r>
                        <a:rPr lang="en" sz="1600" u="none" strike="noStrike" cap="none" baseline="0">
                          <a:solidFill>
                            <a:schemeClr val="dk1"/>
                          </a:solidFill>
                          <a:latin typeface="Times New Roman"/>
                          <a:ea typeface="Times New Roman"/>
                          <a:cs typeface="Times New Roman"/>
                          <a:sym typeface="Times New Roman"/>
                        </a:rPr>
                        <a:t>, izražavanj</a:t>
                      </a:r>
                      <a:r>
                        <a:rPr lang="en" sz="1600">
                          <a:solidFill>
                            <a:schemeClr val="dk1"/>
                          </a:solidFill>
                          <a:latin typeface="Times New Roman"/>
                          <a:ea typeface="Times New Roman"/>
                          <a:cs typeface="Times New Roman"/>
                          <a:sym typeface="Times New Roman"/>
                        </a:rPr>
                        <a:t>a</a:t>
                      </a:r>
                      <a:r>
                        <a:rPr lang="en" sz="1600" u="none" strike="noStrike" cap="none" baseline="0">
                          <a:solidFill>
                            <a:schemeClr val="dk1"/>
                          </a:solidFill>
                          <a:latin typeface="Times New Roman"/>
                          <a:ea typeface="Times New Roman"/>
                          <a:cs typeface="Times New Roman"/>
                          <a:sym typeface="Times New Roman"/>
                        </a:rPr>
                        <a:t> matematičkim jezikom</a:t>
                      </a:r>
                      <a:r>
                        <a:rPr lang="en" sz="1600">
                          <a:solidFill>
                            <a:schemeClr val="dk1"/>
                          </a:solidFill>
                          <a:latin typeface="Times New Roman"/>
                          <a:ea typeface="Times New Roman"/>
                          <a:cs typeface="Times New Roman"/>
                          <a:sym typeface="Times New Roman"/>
                        </a:rPr>
                        <a:t> te </a:t>
                      </a:r>
                      <a:r>
                        <a:rPr lang="en" sz="1600" u="none" strike="noStrike" cap="none" baseline="0">
                          <a:solidFill>
                            <a:schemeClr val="dk1"/>
                          </a:solidFill>
                          <a:latin typeface="Times New Roman"/>
                          <a:ea typeface="Times New Roman"/>
                          <a:cs typeface="Times New Roman"/>
                          <a:sym typeface="Times New Roman"/>
                        </a:rPr>
                        <a:t>logičkog zaključivanj</a:t>
                      </a:r>
                      <a:r>
                        <a:rPr lang="en" sz="1600">
                          <a:solidFill>
                            <a:schemeClr val="dk1"/>
                          </a:solidFill>
                          <a:latin typeface="Times New Roman"/>
                          <a:ea typeface="Times New Roman"/>
                          <a:cs typeface="Times New Roman"/>
                          <a:sym typeface="Times New Roman"/>
                        </a:rPr>
                        <a:t>a</a:t>
                      </a:r>
                      <a:r>
                        <a:rPr lang="en" sz="1600" u="none" strike="noStrike" cap="none" baseline="0">
                          <a:solidFill>
                            <a:schemeClr val="dk1"/>
                          </a:solidFill>
                          <a:latin typeface="Times New Roman"/>
                          <a:ea typeface="Times New Roman"/>
                          <a:cs typeface="Times New Roman"/>
                          <a:sym typeface="Times New Roman"/>
                        </a:rPr>
                        <a:t>.</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1120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NOSITELJI</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a:solidFill>
                            <a:schemeClr val="dk1"/>
                          </a:solidFill>
                          <a:latin typeface="Times New Roman"/>
                          <a:ea typeface="Times New Roman"/>
                          <a:cs typeface="Times New Roman"/>
                          <a:sym typeface="Times New Roman"/>
                        </a:rPr>
                        <a:t>Kornelija Branimira Bojanić, mag. math.</a:t>
                      </a:r>
                    </a:p>
                    <a:p>
                      <a:pPr marL="0" marR="0" lvl="0" indent="0" algn="l" rtl="0">
                        <a:spcBef>
                          <a:spcPts val="0"/>
                        </a:spcBef>
                        <a:buClr>
                          <a:srgbClr val="000000"/>
                        </a:buClr>
                        <a:buSzPct val="25000"/>
                        <a:buFont typeface="Times New Roman"/>
                        <a:buNone/>
                      </a:pPr>
                      <a:r>
                        <a:rPr lang="en" sz="1600" u="none" strike="noStrike" cap="none" baseline="0">
                          <a:latin typeface="Times New Roman"/>
                          <a:ea typeface="Times New Roman"/>
                          <a:cs typeface="Times New Roman"/>
                          <a:sym typeface="Times New Roman"/>
                        </a:rPr>
                        <a:t>Učenici </a:t>
                      </a:r>
                      <a:r>
                        <a:rPr lang="en" sz="1600">
                          <a:latin typeface="Times New Roman"/>
                          <a:ea typeface="Times New Roman"/>
                          <a:cs typeface="Times New Roman"/>
                          <a:sym typeface="Times New Roman"/>
                        </a:rPr>
                        <a:t>5</a:t>
                      </a:r>
                      <a:r>
                        <a:rPr lang="en" sz="1600" u="none" strike="noStrike" cap="none" baseline="0">
                          <a:latin typeface="Times New Roman"/>
                          <a:ea typeface="Times New Roman"/>
                          <a:cs typeface="Times New Roman"/>
                          <a:sym typeface="Times New Roman"/>
                        </a:rPr>
                        <a:t>. razreda.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1120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NAČIN REALIZACIJE</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Usmeno izlaganje, pisanje, ponavljanje, rješavanje zadataka.</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Individualni</a:t>
                      </a:r>
                      <a:r>
                        <a:rPr lang="en" sz="1600">
                          <a:solidFill>
                            <a:schemeClr val="dk1"/>
                          </a:solidFill>
                          <a:latin typeface="Times New Roman"/>
                          <a:ea typeface="Times New Roman"/>
                          <a:cs typeface="Times New Roman"/>
                          <a:sym typeface="Times New Roman"/>
                        </a:rPr>
                        <a:t> i</a:t>
                      </a:r>
                      <a:r>
                        <a:rPr lang="en" sz="1600" u="none" strike="noStrike" cap="none" baseline="0">
                          <a:solidFill>
                            <a:schemeClr val="dk1"/>
                          </a:solidFill>
                          <a:latin typeface="Times New Roman"/>
                          <a:ea typeface="Times New Roman"/>
                          <a:cs typeface="Times New Roman"/>
                          <a:sym typeface="Times New Roman"/>
                        </a:rPr>
                        <a:t> grupni rad.</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079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VREMENIK</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a:solidFill>
                            <a:schemeClr val="dk1"/>
                          </a:solidFill>
                          <a:latin typeface="Times New Roman"/>
                          <a:ea typeface="Times New Roman"/>
                          <a:cs typeface="Times New Roman"/>
                          <a:sym typeface="Times New Roman"/>
                        </a:rPr>
                        <a:t>Jedan</a:t>
                      </a:r>
                      <a:r>
                        <a:rPr lang="en" sz="1600" u="none" strike="noStrike" cap="none" baseline="0">
                          <a:solidFill>
                            <a:schemeClr val="dk1"/>
                          </a:solidFill>
                          <a:latin typeface="Times New Roman"/>
                          <a:ea typeface="Times New Roman"/>
                          <a:cs typeface="Times New Roman"/>
                          <a:sym typeface="Times New Roman"/>
                        </a:rPr>
                        <a:t> sat tjedno tijekom </a:t>
                      </a:r>
                      <a:r>
                        <a:rPr lang="en" sz="1600">
                          <a:solidFill>
                            <a:schemeClr val="dk1"/>
                          </a:solidFill>
                          <a:latin typeface="Times New Roman"/>
                          <a:ea typeface="Times New Roman"/>
                          <a:cs typeface="Times New Roman"/>
                          <a:sym typeface="Times New Roman"/>
                        </a:rPr>
                        <a:t>nastavne </a:t>
                      </a:r>
                      <a:r>
                        <a:rPr lang="en" sz="1600" u="none" strike="noStrike" cap="none" baseline="0">
                          <a:solidFill>
                            <a:schemeClr val="dk1"/>
                          </a:solidFill>
                          <a:latin typeface="Times New Roman"/>
                          <a:ea typeface="Times New Roman"/>
                          <a:cs typeface="Times New Roman"/>
                          <a:sym typeface="Times New Roman"/>
                        </a:rPr>
                        <a:t>godine.</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1120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TROŠKOVNIK</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a:solidFill>
                            <a:schemeClr val="dk1"/>
                          </a:solidFill>
                          <a:latin typeface="Times New Roman"/>
                          <a:ea typeface="Times New Roman"/>
                          <a:cs typeface="Times New Roman"/>
                          <a:sym typeface="Times New Roman"/>
                        </a:rPr>
                        <a:t>K</a:t>
                      </a:r>
                      <a:r>
                        <a:rPr lang="en" sz="1600" u="none" strike="noStrike" cap="none" baseline="0">
                          <a:solidFill>
                            <a:schemeClr val="dk1"/>
                          </a:solidFill>
                          <a:latin typeface="Times New Roman"/>
                          <a:ea typeface="Times New Roman"/>
                          <a:cs typeface="Times New Roman"/>
                          <a:sym typeface="Times New Roman"/>
                        </a:rPr>
                        <a:t>opiranj</a:t>
                      </a:r>
                      <a:r>
                        <a:rPr lang="en" sz="1600">
                          <a:solidFill>
                            <a:schemeClr val="dk1"/>
                          </a:solidFill>
                          <a:latin typeface="Times New Roman"/>
                          <a:ea typeface="Times New Roman"/>
                          <a:cs typeface="Times New Roman"/>
                          <a:sym typeface="Times New Roman"/>
                        </a:rPr>
                        <a:t>e listića i</a:t>
                      </a:r>
                      <a:r>
                        <a:rPr lang="en" sz="1600" u="none" strike="noStrike" cap="none" baseline="0">
                          <a:solidFill>
                            <a:schemeClr val="dk1"/>
                          </a:solidFill>
                          <a:latin typeface="Times New Roman"/>
                          <a:ea typeface="Times New Roman"/>
                          <a:cs typeface="Times New Roman"/>
                          <a:sym typeface="Times New Roman"/>
                        </a:rPr>
                        <a:t> dodatnih radnih materijal</a:t>
                      </a:r>
                      <a:r>
                        <a:rPr lang="en" sz="1600">
                          <a:solidFill>
                            <a:schemeClr val="dk1"/>
                          </a:solidFill>
                          <a:latin typeface="Times New Roman"/>
                          <a:ea typeface="Times New Roman"/>
                          <a:cs typeface="Times New Roman"/>
                          <a:sym typeface="Times New Roman"/>
                        </a:rPr>
                        <a:t>a</a:t>
                      </a:r>
                      <a:r>
                        <a:rPr lang="en" sz="1600" u="none" strike="noStrike" cap="none" baseline="0">
                          <a:solidFill>
                            <a:schemeClr val="dk1"/>
                          </a:solidFill>
                          <a:latin typeface="Times New Roman"/>
                          <a:ea typeface="Times New Roman"/>
                          <a:cs typeface="Times New Roman"/>
                          <a:sym typeface="Times New Roman"/>
                        </a:rPr>
                        <a:t>.</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1120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VREDNOVANJE I KORIŠTENJE REZULTATA RADA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latin typeface="Times New Roman"/>
                          <a:ea typeface="Times New Roman"/>
                          <a:cs typeface="Times New Roman"/>
                          <a:sym typeface="Times New Roman"/>
                        </a:rPr>
                        <a:t>Stjecanje samopouzdanja, razvijanje matematičkog mišljenja, sudjelovanje i uspjeh na natjecanjima.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graphicFrame>
        <p:nvGraphicFramePr>
          <p:cNvPr id="893" name="Shape 893"/>
          <p:cNvGraphicFramePr/>
          <p:nvPr/>
        </p:nvGraphicFramePr>
        <p:xfrm>
          <a:off x="180975" y="159302"/>
          <a:ext cx="8782050" cy="6320715"/>
        </p:xfrm>
        <a:graphic>
          <a:graphicData uri="http://schemas.openxmlformats.org/drawingml/2006/table">
            <a:tbl>
              <a:tblPr>
                <a:noFill/>
                <a:tableStyleId>{61A28613-21F2-4F90-A89A-230A7DCDDE20}</a:tableStyleId>
              </a:tblPr>
              <a:tblGrid>
                <a:gridCol w="2014750"/>
                <a:gridCol w="6767300"/>
              </a:tblGrid>
              <a:tr h="565525">
                <a:tc>
                  <a:txBody>
                    <a:bodyPr/>
                    <a:lstStyle/>
                    <a:p>
                      <a:pPr marL="0" marR="0" lvl="0" indent="0" algn="l" rtl="0">
                        <a:spcBef>
                          <a:spcPts val="0"/>
                        </a:spcBef>
                        <a:buClr>
                          <a:srgbClr val="000000"/>
                        </a:buClr>
                        <a:buSzPct val="25000"/>
                        <a:buFont typeface="Verdana"/>
                        <a:buNone/>
                      </a:pPr>
                      <a:r>
                        <a:rPr lang="en" sz="1400" b="1" u="none" strike="noStrike" cap="none" baseline="0">
                          <a:latin typeface="Verdana"/>
                          <a:ea typeface="Verdana"/>
                          <a:cs typeface="Verdana"/>
                          <a:sym typeface="Verdana"/>
                        </a:rPr>
                        <a:t>NAZIV AKTIVNOSTI</a:t>
                      </a:r>
                    </a:p>
                    <a:p>
                      <a:pPr marL="0" marR="0" lvl="0" indent="0" algn="l" rtl="0">
                        <a:spcBef>
                          <a:spcPts val="0"/>
                        </a:spcBef>
                        <a:buNone/>
                      </a:pPr>
                      <a:endParaRPr sz="1400" b="1" u="none" strike="noStrike" cap="none" baseline="0">
                        <a:latin typeface="Verdana"/>
                        <a:ea typeface="Verdana"/>
                        <a:cs typeface="Verdana"/>
                        <a:sym typeface="Verdana"/>
                      </a:endParaRP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sz="1400" b="1" u="none" strike="noStrike" cap="none" baseline="0">
                          <a:latin typeface="Verdana"/>
                          <a:ea typeface="Verdana"/>
                          <a:cs typeface="Verdana"/>
                          <a:sym typeface="Verdana"/>
                        </a:rPr>
                        <a:t>DODATNA NASTAVA IZ MATEMATIKE</a:t>
                      </a:r>
                    </a:p>
                    <a:p>
                      <a:pPr marL="0" marR="0" lvl="0" indent="0" algn="ctr" rtl="0">
                        <a:lnSpc>
                          <a:spcPct val="115000"/>
                        </a:lnSpc>
                        <a:spcBef>
                          <a:spcPts val="0"/>
                        </a:spcBef>
                        <a:buClr>
                          <a:srgbClr val="000000"/>
                        </a:buClr>
                        <a:buSzPct val="25000"/>
                        <a:buFont typeface="Verdana"/>
                        <a:buNone/>
                      </a:pPr>
                      <a:r>
                        <a:rPr lang="en" sz="1400" b="1" u="none" strike="noStrike" cap="none" baseline="0">
                          <a:latin typeface="Verdana"/>
                          <a:ea typeface="Verdana"/>
                          <a:cs typeface="Verdana"/>
                          <a:sym typeface="Verdana"/>
                        </a:rPr>
                        <a:t>-za učenike </a:t>
                      </a:r>
                      <a:r>
                        <a:rPr lang="en" b="1">
                          <a:latin typeface="Verdana"/>
                          <a:ea typeface="Verdana"/>
                          <a:cs typeface="Verdana"/>
                          <a:sym typeface="Verdana"/>
                        </a:rPr>
                        <a:t>šestog</a:t>
                      </a:r>
                      <a:r>
                        <a:rPr lang="en" sz="1400" b="1" u="none" strike="noStrike" cap="none" baseline="0">
                          <a:latin typeface="Verdana"/>
                          <a:ea typeface="Verdana"/>
                          <a:cs typeface="Verdana"/>
                          <a:sym typeface="Verdana"/>
                        </a:rPr>
                        <a:t> razreda-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94850">
                <a:tc>
                  <a:txBody>
                    <a:bodyPr/>
                    <a:lstStyle/>
                    <a:p>
                      <a:pPr marL="0" marR="0" lvl="0" indent="0" algn="l" rtl="0">
                        <a:spcBef>
                          <a:spcPts val="0"/>
                        </a:spcBef>
                        <a:buClr>
                          <a:srgbClr val="000000"/>
                        </a:buClr>
                        <a:buSzPct val="25000"/>
                        <a:buFont typeface="Verdana"/>
                        <a:buNone/>
                      </a:pPr>
                      <a:r>
                        <a:rPr lang="en" sz="1400" b="1" u="none" strike="noStrike" cap="none" baseline="0">
                          <a:latin typeface="Verdana"/>
                          <a:ea typeface="Verdana"/>
                          <a:cs typeface="Verdana"/>
                          <a:sym typeface="Verdana"/>
                        </a:rPr>
                        <a:t>CILJ AKTIVNOSTI</a:t>
                      </a:r>
                    </a:p>
                    <a:p>
                      <a:pPr marL="0" marR="0" lvl="0" indent="0" algn="l" rtl="0">
                        <a:spcBef>
                          <a:spcPts val="0"/>
                        </a:spcBef>
                        <a:buNone/>
                      </a:pPr>
                      <a:endParaRPr sz="1400" b="1" u="none" strike="noStrike" cap="none" baseline="0">
                        <a:latin typeface="Verdana"/>
                        <a:ea typeface="Verdana"/>
                        <a:cs typeface="Verdana"/>
                        <a:sym typeface="Verdana"/>
                      </a:endParaRP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baseline="0">
                          <a:latin typeface="Verdana"/>
                          <a:ea typeface="Verdana"/>
                          <a:cs typeface="Verdana"/>
                          <a:sym typeface="Verdana"/>
                        </a:rPr>
                        <a:t>-stjecanje temeljnih matematičkih znanja i sposobnosti</a:t>
                      </a:r>
                    </a:p>
                    <a:p>
                      <a:pPr marL="0" marR="0" lvl="0" indent="0" algn="l" rtl="0">
                        <a:spcBef>
                          <a:spcPts val="0"/>
                        </a:spcBef>
                        <a:buClr>
                          <a:srgbClr val="000000"/>
                        </a:buClr>
                        <a:buSzPct val="25000"/>
                        <a:buFont typeface="Verdana"/>
                        <a:buNone/>
                      </a:pPr>
                      <a:r>
                        <a:rPr lang="en" sz="1200" u="none" strike="noStrike" cap="none" baseline="0">
                          <a:latin typeface="Verdana"/>
                          <a:ea typeface="Verdana"/>
                          <a:cs typeface="Verdana"/>
                          <a:sym typeface="Verdana"/>
                        </a:rPr>
                        <a:t>-spoznavanje novih znanja i stvaranje inovacija</a:t>
                      </a:r>
                    </a:p>
                    <a:p>
                      <a:pPr marL="0" marR="0" lvl="0" indent="0" algn="l" rtl="0">
                        <a:spcBef>
                          <a:spcPts val="0"/>
                        </a:spcBef>
                        <a:buClr>
                          <a:srgbClr val="000000"/>
                        </a:buClr>
                        <a:buSzPct val="25000"/>
                        <a:buFont typeface="Verdana"/>
                        <a:buNone/>
                      </a:pPr>
                      <a:r>
                        <a:rPr lang="en" sz="1200" u="none" strike="noStrike" cap="none" baseline="0">
                          <a:latin typeface="Verdana"/>
                          <a:ea typeface="Verdana"/>
                          <a:cs typeface="Verdana"/>
                          <a:sym typeface="Verdana"/>
                        </a:rPr>
                        <a:t>-razvijati interes za matematiku</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99525">
                <a:tc>
                  <a:txBody>
                    <a:bodyPr/>
                    <a:lstStyle/>
                    <a:p>
                      <a:pPr marL="0" marR="0" lvl="0" indent="0" algn="l" rtl="0">
                        <a:spcBef>
                          <a:spcPts val="0"/>
                        </a:spcBef>
                        <a:buClr>
                          <a:srgbClr val="000000"/>
                        </a:buClr>
                        <a:buSzPct val="25000"/>
                        <a:buFont typeface="Verdana"/>
                        <a:buNone/>
                      </a:pPr>
                      <a:r>
                        <a:rPr lang="en" sz="1400" b="1" u="none" strike="noStrike" cap="none" baseline="0">
                          <a:latin typeface="Verdana"/>
                          <a:ea typeface="Verdana"/>
                          <a:cs typeface="Verdana"/>
                          <a:sym typeface="Verdana"/>
                        </a:rPr>
                        <a:t>NAMJENA</a:t>
                      </a:r>
                    </a:p>
                    <a:p>
                      <a:pPr marL="0" marR="0" lvl="0" indent="0" algn="l" rtl="0">
                        <a:spcBef>
                          <a:spcPts val="0"/>
                        </a:spcBef>
                        <a:buNone/>
                      </a:pPr>
                      <a:endParaRPr sz="1400" b="1" u="none" strike="noStrike" cap="none" baseline="0">
                        <a:latin typeface="Verdana"/>
                        <a:ea typeface="Verdana"/>
                        <a:cs typeface="Verdana"/>
                        <a:sym typeface="Verdana"/>
                      </a:endParaRP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baseline="0">
                          <a:latin typeface="Verdana"/>
                          <a:ea typeface="Verdana"/>
                          <a:cs typeface="Verdana"/>
                          <a:sym typeface="Verdana"/>
                        </a:rPr>
                        <a:t>-priprema učenika za natjecanja iz matematike</a:t>
                      </a:r>
                    </a:p>
                    <a:p>
                      <a:pPr marL="0" marR="0" lvl="0" indent="0" algn="l" rtl="0">
                        <a:spcBef>
                          <a:spcPts val="0"/>
                        </a:spcBef>
                        <a:buClr>
                          <a:srgbClr val="000000"/>
                        </a:buClr>
                        <a:buSzPct val="25000"/>
                        <a:buFont typeface="Verdana"/>
                        <a:buNone/>
                      </a:pPr>
                      <a:r>
                        <a:rPr lang="en" sz="1200" u="none" strike="noStrike" cap="none" baseline="0">
                          <a:latin typeface="Verdana"/>
                          <a:ea typeface="Verdana"/>
                          <a:cs typeface="Verdana"/>
                          <a:sym typeface="Verdana"/>
                        </a:rPr>
                        <a:t>-osposobljavati za apstraktno mišljenje i logičko zaključivanje</a:t>
                      </a:r>
                    </a:p>
                    <a:p>
                      <a:pPr marL="0" marR="0" lvl="0" indent="0" algn="l" rtl="0">
                        <a:spcBef>
                          <a:spcPts val="0"/>
                        </a:spcBef>
                        <a:buClr>
                          <a:srgbClr val="000000"/>
                        </a:buClr>
                        <a:buSzPct val="25000"/>
                        <a:buFont typeface="Verdana"/>
                        <a:buNone/>
                      </a:pPr>
                      <a:r>
                        <a:rPr lang="en" sz="1200" u="none" strike="noStrike" cap="none" baseline="0">
                          <a:latin typeface="Verdana"/>
                          <a:ea typeface="Verdana"/>
                          <a:cs typeface="Verdana"/>
                          <a:sym typeface="Verdana"/>
                        </a:rPr>
                        <a:t>-spoznavati matematiku kao koristan i nužan dio znanosti, tehnologije i kulture</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77825">
                <a:tc>
                  <a:txBody>
                    <a:bodyPr/>
                    <a:lstStyle/>
                    <a:p>
                      <a:pPr marL="0" marR="0" lvl="0" indent="0" algn="l" rtl="0">
                        <a:spcBef>
                          <a:spcPts val="0"/>
                        </a:spcBef>
                        <a:buClr>
                          <a:srgbClr val="000000"/>
                        </a:buClr>
                        <a:buSzPct val="25000"/>
                        <a:buFont typeface="Verdana"/>
                        <a:buNone/>
                      </a:pPr>
                      <a:r>
                        <a:rPr lang="en" sz="1400" b="1" u="none" strike="noStrike" cap="none" baseline="0">
                          <a:latin typeface="Verdana"/>
                          <a:ea typeface="Verdana"/>
                          <a:cs typeface="Verdana"/>
                          <a:sym typeface="Verdana"/>
                        </a:rPr>
                        <a:t>NOSITELJI</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a:latin typeface="Verdana"/>
                          <a:ea typeface="Verdana"/>
                          <a:cs typeface="Verdana"/>
                          <a:sym typeface="Verdana"/>
                        </a:rPr>
                        <a:t>Snježana Grgec</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397225">
                <a:tc>
                  <a:txBody>
                    <a:bodyPr/>
                    <a:lstStyle/>
                    <a:p>
                      <a:pPr marL="0" marR="0" lvl="0" indent="0" algn="l" rtl="0">
                        <a:spcBef>
                          <a:spcPts val="0"/>
                        </a:spcBef>
                        <a:buClr>
                          <a:srgbClr val="000000"/>
                        </a:buClr>
                        <a:buSzPct val="25000"/>
                        <a:buFont typeface="Verdana"/>
                        <a:buNone/>
                      </a:pPr>
                      <a:r>
                        <a:rPr lang="en" sz="1400" b="1" u="none" strike="noStrike" cap="none" baseline="0">
                          <a:latin typeface="Verdana"/>
                          <a:ea typeface="Verdana"/>
                          <a:cs typeface="Verdana"/>
                          <a:sym typeface="Verdana"/>
                        </a:rPr>
                        <a:t>NAČIN REALIZACIJE</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baseline="0">
                          <a:latin typeface="Verdana"/>
                          <a:ea typeface="Verdana"/>
                          <a:cs typeface="Verdana"/>
                          <a:sym typeface="Verdana"/>
                        </a:rPr>
                        <a:t>-individualni rad, grupni rad i rad u parovima</a:t>
                      </a:r>
                    </a:p>
                    <a:p>
                      <a:pPr marL="0" marR="0" lvl="0" indent="0" algn="l" rtl="0">
                        <a:spcBef>
                          <a:spcPts val="0"/>
                        </a:spcBef>
                        <a:buClr>
                          <a:srgbClr val="000000"/>
                        </a:buClr>
                        <a:buSzPct val="25000"/>
                        <a:buFont typeface="Verdana"/>
                        <a:buNone/>
                      </a:pPr>
                      <a:r>
                        <a:rPr lang="en" sz="1200" u="none" strike="noStrike" cap="none" baseline="0">
                          <a:latin typeface="Verdana"/>
                          <a:ea typeface="Verdana"/>
                          <a:cs typeface="Verdana"/>
                          <a:sym typeface="Verdana"/>
                        </a:rPr>
                        <a:t>- razgovor, demonstracija i diskusija</a:t>
                      </a:r>
                    </a:p>
                    <a:p>
                      <a:pPr marL="0" marR="0" lvl="0" indent="0" algn="l" rtl="0">
                        <a:spcBef>
                          <a:spcPts val="0"/>
                        </a:spcBef>
                        <a:buClr>
                          <a:srgbClr val="000000"/>
                        </a:buClr>
                        <a:buSzPct val="25000"/>
                        <a:buFont typeface="Verdana"/>
                        <a:buNone/>
                      </a:pPr>
                      <a:r>
                        <a:rPr lang="en" sz="1200" u="none" strike="noStrike" cap="none" baseline="0">
                          <a:latin typeface="Verdana"/>
                          <a:ea typeface="Verdana"/>
                          <a:cs typeface="Verdana"/>
                          <a:sym typeface="Verdana"/>
                        </a:rPr>
                        <a:t>-pisana i grafička dokumentacija</a:t>
                      </a:r>
                    </a:p>
                    <a:p>
                      <a:pPr marL="0" marR="0" lvl="0" indent="0" algn="l" rtl="0">
                        <a:spcBef>
                          <a:spcPts val="0"/>
                        </a:spcBef>
                        <a:buClr>
                          <a:srgbClr val="000000"/>
                        </a:buClr>
                        <a:buSzPct val="25000"/>
                        <a:buFont typeface="Verdana"/>
                        <a:buNone/>
                      </a:pPr>
                      <a:r>
                        <a:rPr lang="en" sz="1200" u="none" strike="noStrike" cap="none" baseline="0">
                          <a:latin typeface="Verdana"/>
                          <a:ea typeface="Verdana"/>
                          <a:cs typeface="Verdana"/>
                          <a:sym typeface="Verdana"/>
                        </a:rPr>
                        <a:t>- rješavanje problemskih zadataka</a:t>
                      </a:r>
                    </a:p>
                    <a:p>
                      <a:pPr marL="0" marR="0" lvl="0" indent="0" algn="l" rtl="0">
                        <a:spcBef>
                          <a:spcPts val="0"/>
                        </a:spcBef>
                        <a:buClr>
                          <a:srgbClr val="000000"/>
                        </a:buClr>
                        <a:buSzPct val="25000"/>
                        <a:buFont typeface="Verdana"/>
                        <a:buNone/>
                      </a:pPr>
                      <a:r>
                        <a:rPr lang="en" sz="1200" u="none" strike="noStrike" cap="none" baseline="0">
                          <a:latin typeface="Verdana"/>
                          <a:ea typeface="Verdana"/>
                          <a:cs typeface="Verdana"/>
                          <a:sym typeface="Verdana"/>
                        </a:rPr>
                        <a:t>-dokazivanje poučaka</a:t>
                      </a:r>
                    </a:p>
                    <a:p>
                      <a:pPr marL="0" marR="0" lvl="0" indent="0" algn="l" rtl="0">
                        <a:spcBef>
                          <a:spcPts val="0"/>
                        </a:spcBef>
                        <a:buClr>
                          <a:srgbClr val="000000"/>
                        </a:buClr>
                        <a:buSzPct val="25000"/>
                        <a:buFont typeface="Verdana"/>
                        <a:buNone/>
                      </a:pPr>
                      <a:r>
                        <a:rPr lang="en" sz="1200" u="none" strike="noStrike" cap="none" baseline="0">
                          <a:latin typeface="Verdana"/>
                          <a:ea typeface="Verdana"/>
                          <a:cs typeface="Verdana"/>
                          <a:sym typeface="Verdana"/>
                        </a:rPr>
                        <a:t>-prezentacije, razne igre, kvizovi i natjecanja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80700">
                <a:tc>
                  <a:txBody>
                    <a:bodyPr/>
                    <a:lstStyle/>
                    <a:p>
                      <a:pPr marL="0" marR="0" lvl="0" indent="0" algn="l" rtl="0">
                        <a:spcBef>
                          <a:spcPts val="0"/>
                        </a:spcBef>
                        <a:buClr>
                          <a:srgbClr val="000000"/>
                        </a:buClr>
                        <a:buSzPct val="25000"/>
                        <a:buFont typeface="Verdana"/>
                        <a:buNone/>
                      </a:pPr>
                      <a:r>
                        <a:rPr lang="en" sz="1400" b="1" u="none" strike="noStrike" cap="none" baseline="0">
                          <a:latin typeface="Verdana"/>
                          <a:ea typeface="Verdana"/>
                          <a:cs typeface="Verdana"/>
                          <a:sym typeface="Verdana"/>
                        </a:rPr>
                        <a:t>VREMENIK</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baseline="0">
                          <a:latin typeface="Verdana"/>
                          <a:ea typeface="Verdana"/>
                          <a:cs typeface="Verdana"/>
                          <a:sym typeface="Verdana"/>
                        </a:rPr>
                        <a:t>- jedan sat tjedno tijekom školske godine</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80700">
                <a:tc>
                  <a:txBody>
                    <a:bodyPr/>
                    <a:lstStyle/>
                    <a:p>
                      <a:pPr marL="0" marR="0" lvl="0" indent="0" algn="l" rtl="0">
                        <a:spcBef>
                          <a:spcPts val="0"/>
                        </a:spcBef>
                        <a:buClr>
                          <a:srgbClr val="000000"/>
                        </a:buClr>
                        <a:buSzPct val="25000"/>
                        <a:buFont typeface="Verdana"/>
                        <a:buNone/>
                      </a:pPr>
                      <a:r>
                        <a:rPr lang="en" sz="1400" b="1" u="none" strike="noStrike" cap="none" baseline="0">
                          <a:latin typeface="Verdana"/>
                          <a:ea typeface="Verdana"/>
                          <a:cs typeface="Verdana"/>
                          <a:sym typeface="Verdana"/>
                        </a:rPr>
                        <a:t>TROŠKOVNIK</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baseline="0">
                          <a:latin typeface="Verdana"/>
                          <a:ea typeface="Verdana"/>
                          <a:cs typeface="Verdana"/>
                          <a:sym typeface="Verdana"/>
                        </a:rPr>
                        <a:t>-troškove potrebnih i dodatnih radnih materijala snosi škola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448950">
                <a:tc>
                  <a:txBody>
                    <a:bodyPr/>
                    <a:lstStyle/>
                    <a:p>
                      <a:pPr marL="0" marR="0" lvl="0" indent="0" algn="l" rtl="0">
                        <a:spcBef>
                          <a:spcPts val="0"/>
                        </a:spcBef>
                        <a:buClr>
                          <a:srgbClr val="000000"/>
                        </a:buClr>
                        <a:buSzPct val="25000"/>
                        <a:buFont typeface="Verdana"/>
                        <a:buNone/>
                      </a:pPr>
                      <a:r>
                        <a:rPr lang="en" sz="1400" b="1" u="none" strike="noStrike" cap="none" baseline="0">
                          <a:latin typeface="Verdana"/>
                          <a:ea typeface="Verdana"/>
                          <a:cs typeface="Verdana"/>
                          <a:sym typeface="Verdana"/>
                        </a:rPr>
                        <a:t>VREDNOVANJE I KORIŠTENJE REZULTATA RADA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baseline="0">
                          <a:latin typeface="Verdana"/>
                          <a:ea typeface="Verdana"/>
                          <a:cs typeface="Verdana"/>
                          <a:sym typeface="Verdana"/>
                        </a:rPr>
                        <a:t>-stjecanje povjerenja u vlastite matematičke sposobnosti</a:t>
                      </a:r>
                    </a:p>
                    <a:p>
                      <a:pPr marL="0" marR="0" lvl="0" indent="0" algn="l" rtl="0">
                        <a:spcBef>
                          <a:spcPts val="0"/>
                        </a:spcBef>
                        <a:buClr>
                          <a:srgbClr val="000000"/>
                        </a:buClr>
                        <a:buSzPct val="25000"/>
                        <a:buFont typeface="Verdana"/>
                        <a:buNone/>
                      </a:pPr>
                      <a:r>
                        <a:rPr lang="en" sz="1200" u="none" strike="noStrike" cap="none" baseline="0">
                          <a:latin typeface="Verdana"/>
                          <a:ea typeface="Verdana"/>
                          <a:cs typeface="Verdana"/>
                          <a:sym typeface="Verdana"/>
                        </a:rPr>
                        <a:t>- zadovoljstvo učenika, učitelja i roditelja</a:t>
                      </a:r>
                    </a:p>
                    <a:p>
                      <a:pPr marL="0" marR="0" lvl="0" indent="0" algn="l" rtl="0">
                        <a:spcBef>
                          <a:spcPts val="0"/>
                        </a:spcBef>
                        <a:buClr>
                          <a:srgbClr val="000000"/>
                        </a:buClr>
                        <a:buSzPct val="25000"/>
                        <a:buFont typeface="Verdana"/>
                        <a:buNone/>
                      </a:pPr>
                      <a:r>
                        <a:rPr lang="en" sz="1200" u="none" strike="noStrike" cap="none" baseline="0">
                          <a:latin typeface="Verdana"/>
                          <a:ea typeface="Verdana"/>
                          <a:cs typeface="Verdana"/>
                          <a:sym typeface="Verdana"/>
                        </a:rPr>
                        <a:t>- razvijanje sposobnosti samostalnog rada, odgovornosti i kritičnosti prema svome i tuđem radu</a:t>
                      </a:r>
                    </a:p>
                    <a:p>
                      <a:pPr marL="0" marR="0" lvl="0" indent="0" algn="l" rtl="0">
                        <a:spcBef>
                          <a:spcPts val="0"/>
                        </a:spcBef>
                        <a:buClr>
                          <a:srgbClr val="000000"/>
                        </a:buClr>
                        <a:buSzPct val="25000"/>
                        <a:buFont typeface="Verdana"/>
                        <a:buNone/>
                      </a:pPr>
                      <a:r>
                        <a:rPr lang="en" sz="1200" u="none" strike="noStrike" cap="none" baseline="0">
                          <a:latin typeface="Verdana"/>
                          <a:ea typeface="Verdana"/>
                          <a:cs typeface="Verdana"/>
                          <a:sym typeface="Verdana"/>
                        </a:rPr>
                        <a:t>-sustavno razvijanje samopouzdanja</a:t>
                      </a:r>
                    </a:p>
                    <a:p>
                      <a:pPr marL="0" marR="0" lvl="0" indent="0" algn="l" rtl="0">
                        <a:spcBef>
                          <a:spcPts val="0"/>
                        </a:spcBef>
                        <a:buClr>
                          <a:srgbClr val="000000"/>
                        </a:buClr>
                        <a:buSzPct val="25000"/>
                        <a:buFont typeface="Verdana"/>
                        <a:buNone/>
                      </a:pPr>
                      <a:r>
                        <a:rPr lang="en" sz="1200" u="none" strike="noStrike" cap="none" baseline="0">
                          <a:latin typeface="Verdana"/>
                          <a:ea typeface="Verdana"/>
                          <a:cs typeface="Verdana"/>
                          <a:sym typeface="Verdana"/>
                        </a:rPr>
                        <a:t>-sudjelovanje i postignuti uspjeh na natjecanjima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graphicFrame>
        <p:nvGraphicFramePr>
          <p:cNvPr id="898" name="Shape 898"/>
          <p:cNvGraphicFramePr/>
          <p:nvPr>
            <p:extLst>
              <p:ext uri="{D42A27DB-BD31-4B8C-83A1-F6EECF244321}">
                <p14:modId xmlns:p14="http://schemas.microsoft.com/office/powerpoint/2010/main" val="1106193589"/>
              </p:ext>
            </p:extLst>
          </p:nvPr>
        </p:nvGraphicFramePr>
        <p:xfrm>
          <a:off x="180975" y="159302"/>
          <a:ext cx="8782050" cy="6647448"/>
        </p:xfrm>
        <a:graphic>
          <a:graphicData uri="http://schemas.openxmlformats.org/drawingml/2006/table">
            <a:tbl>
              <a:tblPr>
                <a:noFill/>
                <a:tableStyleId>{07F9EC89-E7E5-41A4-9670-D2674374EB34}</a:tableStyleId>
              </a:tblPr>
              <a:tblGrid>
                <a:gridCol w="2014761"/>
                <a:gridCol w="6767289"/>
              </a:tblGrid>
              <a:tr h="542550">
                <a:tc>
                  <a:txBody>
                    <a:bodyPr/>
                    <a:lstStyle/>
                    <a:p>
                      <a:pPr marL="0" marR="0" lvl="0" indent="0" algn="l" rtl="0">
                        <a:spcBef>
                          <a:spcPts val="0"/>
                        </a:spcBef>
                        <a:buClr>
                          <a:srgbClr val="000000"/>
                        </a:buClr>
                        <a:buSzPct val="25000"/>
                        <a:buFont typeface="Verdana"/>
                        <a:buNone/>
                      </a:pPr>
                      <a:r>
                        <a:rPr lang="en" sz="1400" b="1" u="none" strike="noStrike" cap="none" baseline="0">
                          <a:latin typeface="Verdana"/>
                          <a:ea typeface="Verdana"/>
                          <a:cs typeface="Verdana"/>
                          <a:sym typeface="Verdana"/>
                        </a:rPr>
                        <a:t>NAZIV AKTIVNOSTI</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sz="1400" b="1" u="none" strike="noStrike" cap="none" baseline="0">
                          <a:latin typeface="Verdana"/>
                          <a:ea typeface="Verdana"/>
                          <a:cs typeface="Verdana"/>
                          <a:sym typeface="Verdana"/>
                        </a:rPr>
                        <a:t>DODATNA NASTAVA IZ MATEMATIKE</a:t>
                      </a:r>
                    </a:p>
                    <a:p>
                      <a:pPr marL="0" marR="0" lvl="0" indent="0" algn="ctr" rtl="0">
                        <a:lnSpc>
                          <a:spcPct val="115000"/>
                        </a:lnSpc>
                        <a:spcBef>
                          <a:spcPts val="0"/>
                        </a:spcBef>
                        <a:buClr>
                          <a:srgbClr val="000000"/>
                        </a:buClr>
                        <a:buSzPct val="25000"/>
                        <a:buFont typeface="Verdana"/>
                        <a:buNone/>
                      </a:pPr>
                      <a:r>
                        <a:rPr lang="en" sz="1400" b="1" u="none" strike="noStrike" cap="none" baseline="0">
                          <a:latin typeface="Verdana"/>
                          <a:ea typeface="Verdana"/>
                          <a:cs typeface="Verdana"/>
                          <a:sym typeface="Verdana"/>
                        </a:rPr>
                        <a:t>-za učenike </a:t>
                      </a:r>
                      <a:r>
                        <a:rPr lang="en" b="1">
                          <a:latin typeface="Verdana"/>
                          <a:ea typeface="Verdana"/>
                          <a:cs typeface="Verdana"/>
                          <a:sym typeface="Verdana"/>
                        </a:rPr>
                        <a:t>sedmog</a:t>
                      </a:r>
                      <a:r>
                        <a:rPr lang="en" sz="1400" b="1" u="none" strike="noStrike" cap="none" baseline="0">
                          <a:latin typeface="Verdana"/>
                          <a:ea typeface="Verdana"/>
                          <a:cs typeface="Verdana"/>
                          <a:sym typeface="Verdana"/>
                        </a:rPr>
                        <a:t> razreda-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94850">
                <a:tc>
                  <a:txBody>
                    <a:bodyPr/>
                    <a:lstStyle/>
                    <a:p>
                      <a:pPr marL="0" marR="0" lvl="0" indent="0" algn="l" rtl="0">
                        <a:spcBef>
                          <a:spcPts val="0"/>
                        </a:spcBef>
                        <a:buClr>
                          <a:srgbClr val="000000"/>
                        </a:buClr>
                        <a:buSzPct val="25000"/>
                        <a:buFont typeface="Verdana"/>
                        <a:buNone/>
                      </a:pPr>
                      <a:r>
                        <a:rPr lang="en" sz="1400" b="1" u="none" strike="noStrike" cap="none" baseline="0">
                          <a:latin typeface="Verdana"/>
                          <a:ea typeface="Verdana"/>
                          <a:cs typeface="Verdana"/>
                          <a:sym typeface="Verdana"/>
                        </a:rPr>
                        <a:t>CILJ AKTIVNOSTI</a:t>
                      </a:r>
                    </a:p>
                    <a:p>
                      <a:pPr marL="0" marR="0" lvl="0" indent="0" algn="l" rtl="0">
                        <a:spcBef>
                          <a:spcPts val="0"/>
                        </a:spcBef>
                        <a:buNone/>
                      </a:pPr>
                      <a:endParaRPr sz="1400" b="1" u="none" strike="noStrike" cap="none" baseline="0">
                        <a:latin typeface="Verdana"/>
                        <a:ea typeface="Verdana"/>
                        <a:cs typeface="Verdana"/>
                        <a:sym typeface="Verdana"/>
                      </a:endParaRP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latin typeface="Verdana"/>
                          <a:ea typeface="Verdana"/>
                          <a:cs typeface="Verdana"/>
                          <a:sym typeface="Verdana"/>
                        </a:rPr>
                        <a:t>-stjecanje temeljnih matematičkih znanja i sposobnosti</a:t>
                      </a:r>
                    </a:p>
                    <a:p>
                      <a:pPr marL="0" marR="0" lvl="0" indent="0" algn="l" rtl="0">
                        <a:spcBef>
                          <a:spcPts val="0"/>
                        </a:spcBef>
                        <a:buClr>
                          <a:srgbClr val="000000"/>
                        </a:buClr>
                        <a:buSzPct val="25000"/>
                        <a:buFont typeface="Verdana"/>
                        <a:buNone/>
                      </a:pPr>
                      <a:r>
                        <a:rPr lang="en" sz="1400" u="none" strike="noStrike" cap="none" baseline="0">
                          <a:latin typeface="Verdana"/>
                          <a:ea typeface="Verdana"/>
                          <a:cs typeface="Verdana"/>
                          <a:sym typeface="Verdana"/>
                        </a:rPr>
                        <a:t>-spoznavanje novih znanja i stvaranje inovacija</a:t>
                      </a:r>
                    </a:p>
                    <a:p>
                      <a:pPr marL="0" marR="0" lvl="0" indent="0" algn="l" rtl="0">
                        <a:spcBef>
                          <a:spcPts val="0"/>
                        </a:spcBef>
                        <a:buClr>
                          <a:srgbClr val="000000"/>
                        </a:buClr>
                        <a:buSzPct val="25000"/>
                        <a:buFont typeface="Verdana"/>
                        <a:buNone/>
                      </a:pPr>
                      <a:r>
                        <a:rPr lang="en" sz="1400" u="none" strike="noStrike" cap="none" baseline="0">
                          <a:latin typeface="Verdana"/>
                          <a:ea typeface="Verdana"/>
                          <a:cs typeface="Verdana"/>
                          <a:sym typeface="Verdana"/>
                        </a:rPr>
                        <a:t>-razvijati interes za matematiku</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99525">
                <a:tc>
                  <a:txBody>
                    <a:bodyPr/>
                    <a:lstStyle/>
                    <a:p>
                      <a:pPr marL="0" marR="0" lvl="0" indent="0" algn="l" rtl="0">
                        <a:spcBef>
                          <a:spcPts val="0"/>
                        </a:spcBef>
                        <a:buClr>
                          <a:srgbClr val="000000"/>
                        </a:buClr>
                        <a:buSzPct val="25000"/>
                        <a:buFont typeface="Verdana"/>
                        <a:buNone/>
                      </a:pPr>
                      <a:r>
                        <a:rPr lang="en" sz="1400" b="1" u="none" strike="noStrike" cap="none" baseline="0">
                          <a:latin typeface="Verdana"/>
                          <a:ea typeface="Verdana"/>
                          <a:cs typeface="Verdana"/>
                          <a:sym typeface="Verdana"/>
                        </a:rPr>
                        <a:t>NAMJENA</a:t>
                      </a:r>
                    </a:p>
                    <a:p>
                      <a:pPr marL="0" marR="0" lvl="0" indent="0" algn="l" rtl="0">
                        <a:spcBef>
                          <a:spcPts val="0"/>
                        </a:spcBef>
                        <a:buNone/>
                      </a:pPr>
                      <a:endParaRPr sz="1400" b="1" u="none" strike="noStrike" cap="none" baseline="0">
                        <a:latin typeface="Verdana"/>
                        <a:ea typeface="Verdana"/>
                        <a:cs typeface="Verdana"/>
                        <a:sym typeface="Verdana"/>
                      </a:endParaRP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dirty="0">
                          <a:latin typeface="Verdana"/>
                          <a:ea typeface="Verdana"/>
                          <a:cs typeface="Verdana"/>
                          <a:sym typeface="Verdana"/>
                        </a:rPr>
                        <a:t>-priprema učenika za natjecanja iz matematike</a:t>
                      </a:r>
                    </a:p>
                    <a:p>
                      <a:pPr marL="0" marR="0" lvl="0" indent="0" algn="l" rtl="0">
                        <a:spcBef>
                          <a:spcPts val="0"/>
                        </a:spcBef>
                        <a:buClr>
                          <a:srgbClr val="000000"/>
                        </a:buClr>
                        <a:buSzPct val="25000"/>
                        <a:buFont typeface="Verdana"/>
                        <a:buNone/>
                      </a:pPr>
                      <a:r>
                        <a:rPr lang="en" sz="1400" u="none" strike="noStrike" cap="none" baseline="0" dirty="0">
                          <a:latin typeface="Verdana"/>
                          <a:ea typeface="Verdana"/>
                          <a:cs typeface="Verdana"/>
                          <a:sym typeface="Verdana"/>
                        </a:rPr>
                        <a:t>-osposobljavati za apstraktno mišljenje i logičko zaključivanje</a:t>
                      </a:r>
                    </a:p>
                    <a:p>
                      <a:pPr marL="0" marR="0" lvl="0" indent="0" algn="l" rtl="0">
                        <a:spcBef>
                          <a:spcPts val="0"/>
                        </a:spcBef>
                        <a:buClr>
                          <a:srgbClr val="000000"/>
                        </a:buClr>
                        <a:buSzPct val="25000"/>
                        <a:buFont typeface="Verdana"/>
                        <a:buNone/>
                      </a:pPr>
                      <a:r>
                        <a:rPr lang="hr-HR" sz="1400" u="none" strike="noStrike" cap="none" baseline="0" dirty="0" smtClean="0">
                          <a:latin typeface="Verdana"/>
                          <a:ea typeface="Verdana"/>
                          <a:cs typeface="Verdana"/>
                          <a:sym typeface="Verdana"/>
                        </a:rPr>
                        <a:t>-</a:t>
                      </a:r>
                      <a:r>
                        <a:rPr lang="en" sz="1400" u="none" strike="noStrike" cap="none" baseline="0" dirty="0" smtClean="0">
                          <a:latin typeface="Verdana"/>
                          <a:ea typeface="Verdana"/>
                          <a:cs typeface="Verdana"/>
                          <a:sym typeface="Verdana"/>
                        </a:rPr>
                        <a:t>spoznavati </a:t>
                      </a:r>
                      <a:r>
                        <a:rPr lang="en" sz="1400" u="none" strike="noStrike" cap="none" baseline="0" dirty="0">
                          <a:latin typeface="Verdana"/>
                          <a:ea typeface="Verdana"/>
                          <a:cs typeface="Verdana"/>
                          <a:sym typeface="Verdana"/>
                        </a:rPr>
                        <a:t>matematiku kao koristan i nužan dio znanosti, tehnologije </a:t>
                      </a:r>
                      <a:r>
                        <a:rPr lang="en" sz="1400" u="none" strike="noStrike" cap="none" baseline="0" dirty="0" smtClean="0">
                          <a:latin typeface="Verdana"/>
                          <a:ea typeface="Verdana"/>
                          <a:cs typeface="Verdana"/>
                          <a:sym typeface="Verdana"/>
                        </a:rPr>
                        <a:t>i</a:t>
                      </a:r>
                      <a:r>
                        <a:rPr lang="hr-HR" sz="1400" u="none" strike="noStrike" cap="none" baseline="0" dirty="0" smtClean="0">
                          <a:latin typeface="Verdana"/>
                          <a:ea typeface="Verdana"/>
                          <a:cs typeface="Verdana"/>
                          <a:sym typeface="Verdana"/>
                        </a:rPr>
                        <a:t> </a:t>
                      </a:r>
                      <a:r>
                        <a:rPr lang="en" sz="1400" u="none" strike="noStrike" cap="none" baseline="0" dirty="0" smtClean="0">
                          <a:latin typeface="Verdana"/>
                          <a:ea typeface="Verdana"/>
                          <a:cs typeface="Verdana"/>
                          <a:sym typeface="Verdana"/>
                        </a:rPr>
                        <a:t>kulture</a:t>
                      </a:r>
                      <a:endParaRPr lang="en" sz="1400" u="none" strike="noStrike" cap="none" baseline="0" dirty="0">
                        <a:latin typeface="Verdana"/>
                        <a:ea typeface="Verdana"/>
                        <a:cs typeface="Verdana"/>
                        <a:sym typeface="Verdana"/>
                      </a:endParaRP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77825">
                <a:tc>
                  <a:txBody>
                    <a:bodyPr/>
                    <a:lstStyle/>
                    <a:p>
                      <a:pPr marL="0" marR="0" lvl="0" indent="0" algn="l" rtl="0">
                        <a:spcBef>
                          <a:spcPts val="0"/>
                        </a:spcBef>
                        <a:buClr>
                          <a:srgbClr val="000000"/>
                        </a:buClr>
                        <a:buSzPct val="25000"/>
                        <a:buFont typeface="Verdana"/>
                        <a:buNone/>
                      </a:pPr>
                      <a:r>
                        <a:rPr lang="en" sz="1400" b="1" u="none" strike="noStrike" cap="none" baseline="0">
                          <a:latin typeface="Verdana"/>
                          <a:ea typeface="Verdana"/>
                          <a:cs typeface="Verdana"/>
                          <a:sym typeface="Verdana"/>
                        </a:rPr>
                        <a:t>NOSITELJI</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latin typeface="Verdana"/>
                          <a:ea typeface="Verdana"/>
                          <a:cs typeface="Verdana"/>
                          <a:sym typeface="Verdana"/>
                        </a:rPr>
                        <a:t>Snježana Lažeta, prof. mat. i fiz.</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397225">
                <a:tc>
                  <a:txBody>
                    <a:bodyPr/>
                    <a:lstStyle/>
                    <a:p>
                      <a:pPr marL="0" marR="0" lvl="0" indent="0" algn="l" rtl="0">
                        <a:spcBef>
                          <a:spcPts val="0"/>
                        </a:spcBef>
                        <a:buClr>
                          <a:srgbClr val="000000"/>
                        </a:buClr>
                        <a:buSzPct val="25000"/>
                        <a:buFont typeface="Verdana"/>
                        <a:buNone/>
                      </a:pPr>
                      <a:r>
                        <a:rPr lang="en" sz="1400" b="1" u="none" strike="noStrike" cap="none" baseline="0">
                          <a:latin typeface="Verdana"/>
                          <a:ea typeface="Verdana"/>
                          <a:cs typeface="Verdana"/>
                          <a:sym typeface="Verdana"/>
                        </a:rPr>
                        <a:t>NAČIN REALIZACIJE</a:t>
                      </a:r>
                    </a:p>
                    <a:p>
                      <a:pPr marL="0" marR="0" lvl="0" indent="0" algn="l" rtl="0">
                        <a:spcBef>
                          <a:spcPts val="0"/>
                        </a:spcBef>
                        <a:buNone/>
                      </a:pPr>
                      <a:endParaRPr sz="1400" b="1" u="none" strike="noStrike" cap="none" baseline="0">
                        <a:latin typeface="Verdana"/>
                        <a:ea typeface="Verdana"/>
                        <a:cs typeface="Verdana"/>
                        <a:sym typeface="Verdana"/>
                      </a:endParaRP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latin typeface="Verdana"/>
                          <a:ea typeface="Verdana"/>
                          <a:cs typeface="Verdana"/>
                          <a:sym typeface="Verdana"/>
                        </a:rPr>
                        <a:t>-individualni rad, grupni rad i rad u parovima</a:t>
                      </a:r>
                    </a:p>
                    <a:p>
                      <a:pPr marL="0" marR="0" lvl="0" indent="0" algn="l" rtl="0">
                        <a:spcBef>
                          <a:spcPts val="0"/>
                        </a:spcBef>
                        <a:buClr>
                          <a:srgbClr val="000000"/>
                        </a:buClr>
                        <a:buSzPct val="25000"/>
                        <a:buFont typeface="Verdana"/>
                        <a:buNone/>
                      </a:pPr>
                      <a:r>
                        <a:rPr lang="en" sz="1400" u="none" strike="noStrike" cap="none" baseline="0">
                          <a:latin typeface="Verdana"/>
                          <a:ea typeface="Verdana"/>
                          <a:cs typeface="Verdana"/>
                          <a:sym typeface="Verdana"/>
                        </a:rPr>
                        <a:t>- razgovor, demonstracija i diskusija</a:t>
                      </a:r>
                    </a:p>
                    <a:p>
                      <a:pPr marL="0" marR="0" lvl="0" indent="0" algn="l" rtl="0">
                        <a:spcBef>
                          <a:spcPts val="0"/>
                        </a:spcBef>
                        <a:buClr>
                          <a:srgbClr val="000000"/>
                        </a:buClr>
                        <a:buSzPct val="25000"/>
                        <a:buFont typeface="Verdana"/>
                        <a:buNone/>
                      </a:pPr>
                      <a:r>
                        <a:rPr lang="en" sz="1400" u="none" strike="noStrike" cap="none" baseline="0">
                          <a:latin typeface="Verdana"/>
                          <a:ea typeface="Verdana"/>
                          <a:cs typeface="Verdana"/>
                          <a:sym typeface="Verdana"/>
                        </a:rPr>
                        <a:t>-pisana i grafička dokumentacija</a:t>
                      </a:r>
                    </a:p>
                    <a:p>
                      <a:pPr marL="0" marR="0" lvl="0" indent="0" algn="l" rtl="0">
                        <a:spcBef>
                          <a:spcPts val="0"/>
                        </a:spcBef>
                        <a:buClr>
                          <a:srgbClr val="000000"/>
                        </a:buClr>
                        <a:buSzPct val="25000"/>
                        <a:buFont typeface="Verdana"/>
                        <a:buNone/>
                      </a:pPr>
                      <a:r>
                        <a:rPr lang="en" sz="1400" u="none" strike="noStrike" cap="none" baseline="0">
                          <a:latin typeface="Verdana"/>
                          <a:ea typeface="Verdana"/>
                          <a:cs typeface="Verdana"/>
                          <a:sym typeface="Verdana"/>
                        </a:rPr>
                        <a:t>- rješavanje problemskih zadataka</a:t>
                      </a:r>
                    </a:p>
                    <a:p>
                      <a:pPr marL="0" marR="0" lvl="0" indent="0" algn="l" rtl="0">
                        <a:spcBef>
                          <a:spcPts val="0"/>
                        </a:spcBef>
                        <a:buClr>
                          <a:srgbClr val="000000"/>
                        </a:buClr>
                        <a:buSzPct val="25000"/>
                        <a:buFont typeface="Verdana"/>
                        <a:buNone/>
                      </a:pPr>
                      <a:r>
                        <a:rPr lang="en" sz="1400" u="none" strike="noStrike" cap="none" baseline="0">
                          <a:latin typeface="Verdana"/>
                          <a:ea typeface="Verdana"/>
                          <a:cs typeface="Verdana"/>
                          <a:sym typeface="Verdana"/>
                        </a:rPr>
                        <a:t>-dokazivanje poučaka</a:t>
                      </a:r>
                    </a:p>
                    <a:p>
                      <a:pPr marL="0" marR="0" lvl="0" indent="0" algn="l" rtl="0">
                        <a:spcBef>
                          <a:spcPts val="0"/>
                        </a:spcBef>
                        <a:buClr>
                          <a:srgbClr val="000000"/>
                        </a:buClr>
                        <a:buSzPct val="25000"/>
                        <a:buFont typeface="Verdana"/>
                        <a:buNone/>
                      </a:pPr>
                      <a:r>
                        <a:rPr lang="en" sz="1400" u="none" strike="noStrike" cap="none" baseline="0">
                          <a:latin typeface="Verdana"/>
                          <a:ea typeface="Verdana"/>
                          <a:cs typeface="Verdana"/>
                          <a:sym typeface="Verdana"/>
                        </a:rPr>
                        <a:t>-prezentacije, razne igre, kvizovi i natjecanja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80700">
                <a:tc>
                  <a:txBody>
                    <a:bodyPr/>
                    <a:lstStyle/>
                    <a:p>
                      <a:pPr marL="0" marR="0" lvl="0" indent="0" algn="l" rtl="0">
                        <a:spcBef>
                          <a:spcPts val="0"/>
                        </a:spcBef>
                        <a:buClr>
                          <a:srgbClr val="000000"/>
                        </a:buClr>
                        <a:buSzPct val="25000"/>
                        <a:buFont typeface="Verdana"/>
                        <a:buNone/>
                      </a:pPr>
                      <a:r>
                        <a:rPr lang="en" sz="1400" b="1" u="none" strike="noStrike" cap="none" baseline="0">
                          <a:latin typeface="Verdana"/>
                          <a:ea typeface="Verdana"/>
                          <a:cs typeface="Verdana"/>
                          <a:sym typeface="Verdana"/>
                        </a:rPr>
                        <a:t>VREMENIK</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latin typeface="Verdana"/>
                          <a:ea typeface="Verdana"/>
                          <a:cs typeface="Verdana"/>
                          <a:sym typeface="Verdana"/>
                        </a:rPr>
                        <a:t>- jedan sat tjedno tijekom školske godine</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80700">
                <a:tc>
                  <a:txBody>
                    <a:bodyPr/>
                    <a:lstStyle/>
                    <a:p>
                      <a:pPr marL="0" marR="0" lvl="0" indent="0" algn="l" rtl="0">
                        <a:spcBef>
                          <a:spcPts val="0"/>
                        </a:spcBef>
                        <a:buClr>
                          <a:srgbClr val="000000"/>
                        </a:buClr>
                        <a:buSzPct val="25000"/>
                        <a:buFont typeface="Verdana"/>
                        <a:buNone/>
                      </a:pPr>
                      <a:r>
                        <a:rPr lang="en" sz="1400" b="1" u="none" strike="noStrike" cap="none" baseline="0">
                          <a:latin typeface="Verdana"/>
                          <a:ea typeface="Verdana"/>
                          <a:cs typeface="Verdana"/>
                          <a:sym typeface="Verdana"/>
                        </a:rPr>
                        <a:t>TROŠKOVNIK</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latin typeface="Verdana"/>
                          <a:ea typeface="Verdana"/>
                          <a:cs typeface="Verdana"/>
                          <a:sym typeface="Verdana"/>
                        </a:rPr>
                        <a:t>-troškove potrebnih i dodatnih radnih materijala snosi škola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448950">
                <a:tc>
                  <a:txBody>
                    <a:bodyPr/>
                    <a:lstStyle/>
                    <a:p>
                      <a:pPr marL="0" marR="0" lvl="0" indent="0" algn="l" rtl="0">
                        <a:spcBef>
                          <a:spcPts val="0"/>
                        </a:spcBef>
                        <a:buClr>
                          <a:srgbClr val="000000"/>
                        </a:buClr>
                        <a:buSzPct val="25000"/>
                        <a:buFont typeface="Verdana"/>
                        <a:buNone/>
                      </a:pPr>
                      <a:r>
                        <a:rPr lang="en" sz="1400" b="1" u="none" strike="noStrike" cap="none" baseline="0">
                          <a:latin typeface="Verdana"/>
                          <a:ea typeface="Verdana"/>
                          <a:cs typeface="Verdana"/>
                          <a:sym typeface="Verdana"/>
                        </a:rPr>
                        <a:t>VREDNOVANJE I KORIŠTENJE REZULTATA RADA</a:t>
                      </a:r>
                    </a:p>
                    <a:p>
                      <a:pPr marL="0" marR="0" lvl="0" indent="0" algn="l" rtl="0">
                        <a:spcBef>
                          <a:spcPts val="0"/>
                        </a:spcBef>
                        <a:buNone/>
                      </a:pPr>
                      <a:endParaRPr sz="1400" b="1" u="none" strike="noStrike" cap="none" baseline="0">
                        <a:latin typeface="Verdana"/>
                        <a:ea typeface="Verdana"/>
                        <a:cs typeface="Verdana"/>
                        <a:sym typeface="Verdana"/>
                      </a:endParaRP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dirty="0">
                          <a:latin typeface="Verdana"/>
                          <a:ea typeface="Verdana"/>
                          <a:cs typeface="Verdana"/>
                          <a:sym typeface="Verdana"/>
                        </a:rPr>
                        <a:t>-stjecanje povjerenja u vlastite matematičke sposobnosti</a:t>
                      </a:r>
                    </a:p>
                    <a:p>
                      <a:pPr marL="0" marR="0" lvl="0" indent="0" algn="l" rtl="0">
                        <a:spcBef>
                          <a:spcPts val="0"/>
                        </a:spcBef>
                        <a:buClr>
                          <a:srgbClr val="000000"/>
                        </a:buClr>
                        <a:buSzPct val="25000"/>
                        <a:buFont typeface="Verdana"/>
                        <a:buNone/>
                      </a:pPr>
                      <a:r>
                        <a:rPr lang="en" sz="1400" u="none" strike="noStrike" cap="none" baseline="0" dirty="0">
                          <a:latin typeface="Verdana"/>
                          <a:ea typeface="Verdana"/>
                          <a:cs typeface="Verdana"/>
                          <a:sym typeface="Verdana"/>
                        </a:rPr>
                        <a:t>- zadovoljstvo učenika, učitelja i roditelja</a:t>
                      </a:r>
                    </a:p>
                    <a:p>
                      <a:pPr marL="0" marR="0" lvl="0" indent="0" algn="l" rtl="0">
                        <a:spcBef>
                          <a:spcPts val="0"/>
                        </a:spcBef>
                        <a:buClr>
                          <a:srgbClr val="000000"/>
                        </a:buClr>
                        <a:buSzPct val="25000"/>
                        <a:buFont typeface="Verdana"/>
                        <a:buNone/>
                      </a:pPr>
                      <a:r>
                        <a:rPr lang="en" sz="1400" u="none" strike="noStrike" cap="none" baseline="0" dirty="0">
                          <a:latin typeface="Verdana"/>
                          <a:ea typeface="Verdana"/>
                          <a:cs typeface="Verdana"/>
                          <a:sym typeface="Verdana"/>
                        </a:rPr>
                        <a:t>- razvijanje sposobnosti samostalnog rada, odgovornosti i kritičnosti prema svome i tuđem radu</a:t>
                      </a:r>
                    </a:p>
                    <a:p>
                      <a:pPr marL="0" marR="0" lvl="0" indent="0" algn="l" rtl="0">
                        <a:spcBef>
                          <a:spcPts val="0"/>
                        </a:spcBef>
                        <a:buClr>
                          <a:srgbClr val="000000"/>
                        </a:buClr>
                        <a:buSzPct val="25000"/>
                        <a:buFont typeface="Verdana"/>
                        <a:buNone/>
                      </a:pPr>
                      <a:r>
                        <a:rPr lang="en" sz="1400" u="none" strike="noStrike" cap="none" baseline="0" dirty="0">
                          <a:latin typeface="Verdana"/>
                          <a:ea typeface="Verdana"/>
                          <a:cs typeface="Verdana"/>
                          <a:sym typeface="Verdana"/>
                        </a:rPr>
                        <a:t>-sustavno razvijanje samopouzdanja</a:t>
                      </a:r>
                    </a:p>
                    <a:p>
                      <a:pPr marL="0" marR="0" lvl="0" indent="0" algn="l" rtl="0">
                        <a:spcBef>
                          <a:spcPts val="0"/>
                        </a:spcBef>
                        <a:buClr>
                          <a:srgbClr val="000000"/>
                        </a:buClr>
                        <a:buSzPct val="25000"/>
                        <a:buFont typeface="Verdana"/>
                        <a:buNone/>
                      </a:pPr>
                      <a:r>
                        <a:rPr lang="en" sz="1400" u="none" strike="noStrike" cap="none" baseline="0" dirty="0">
                          <a:latin typeface="Verdana"/>
                          <a:ea typeface="Verdana"/>
                          <a:cs typeface="Verdana"/>
                          <a:sym typeface="Verdana"/>
                        </a:rPr>
                        <a:t>-sudjelovanje i postignuti uspjeh na natjecanjima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Shape 903"/>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904" name="Shape 904"/>
          <p:cNvGraphicFramePr/>
          <p:nvPr/>
        </p:nvGraphicFramePr>
        <p:xfrm>
          <a:off x="396099" y="274637"/>
          <a:ext cx="8351825" cy="6076440"/>
        </p:xfrm>
        <a:graphic>
          <a:graphicData uri="http://schemas.openxmlformats.org/drawingml/2006/table">
            <a:tbl>
              <a:tblPr>
                <a:noFill/>
                <a:tableStyleId>{13B4BC27-8065-498F-B1AB-E22997DFEC3E}</a:tableStyleId>
              </a:tblPr>
              <a:tblGrid>
                <a:gridCol w="1943100"/>
                <a:gridCol w="6408725"/>
              </a:tblGrid>
              <a:tr h="417500">
                <a:tc>
                  <a:txBody>
                    <a:bodyPr/>
                    <a:lstStyle/>
                    <a:p>
                      <a:pPr marL="0" marR="0" lvl="0" indent="0" algn="l" rtl="0">
                        <a:lnSpc>
                          <a:spcPct val="115000"/>
                        </a:lnSpc>
                        <a:spcBef>
                          <a:spcPts val="0"/>
                        </a:spcBef>
                        <a:buClr>
                          <a:srgbClr val="000000"/>
                        </a:buClr>
                        <a:buSzPct val="25000"/>
                        <a:buFont typeface="Verdana"/>
                        <a:buNone/>
                      </a:pPr>
                      <a:r>
                        <a:rPr lang="en" sz="1600" b="1" u="none" strike="noStrike" cap="none" baseline="0">
                          <a:solidFill>
                            <a:srgbClr val="000000"/>
                          </a:solidFill>
                          <a:latin typeface="Verdana"/>
                          <a:ea typeface="Verdana"/>
                          <a:cs typeface="Verdana"/>
                          <a:sym typeface="Verdana"/>
                        </a:rPr>
                        <a:t>AKTIVNOST</a:t>
                      </a:r>
                    </a:p>
                  </a:txBody>
                  <a:tcPr marL="79375" marR="79375" marT="39700" marB="39700">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sz="1600" b="1" u="none" strike="noStrike" cap="none" baseline="0">
                          <a:solidFill>
                            <a:srgbClr val="000000"/>
                          </a:solidFill>
                          <a:latin typeface="Verdana"/>
                          <a:ea typeface="Verdana"/>
                          <a:cs typeface="Verdana"/>
                          <a:sym typeface="Verdana"/>
                        </a:rPr>
                        <a:t>DODATNA NASTAVA IZ MATEMATIKE ZA </a:t>
                      </a:r>
                      <a:r>
                        <a:rPr lang="en" sz="1600" b="1">
                          <a:latin typeface="Verdana"/>
                          <a:ea typeface="Verdana"/>
                          <a:cs typeface="Verdana"/>
                          <a:sym typeface="Verdana"/>
                        </a:rPr>
                        <a:t>8</a:t>
                      </a:r>
                      <a:r>
                        <a:rPr lang="en" sz="1600" b="1" u="none" strike="noStrike" cap="none" baseline="0">
                          <a:solidFill>
                            <a:srgbClr val="000000"/>
                          </a:solidFill>
                          <a:latin typeface="Verdana"/>
                          <a:ea typeface="Verdana"/>
                          <a:cs typeface="Verdana"/>
                          <a:sym typeface="Verdana"/>
                        </a:rPr>
                        <a:t>. RAZRED 201</a:t>
                      </a:r>
                      <a:r>
                        <a:rPr lang="en" sz="1600" b="1">
                          <a:latin typeface="Verdana"/>
                          <a:ea typeface="Verdana"/>
                          <a:cs typeface="Verdana"/>
                          <a:sym typeface="Verdana"/>
                        </a:rPr>
                        <a:t>4</a:t>
                      </a:r>
                      <a:r>
                        <a:rPr lang="en" sz="1600" b="1" u="none" strike="noStrike" cap="none" baseline="0">
                          <a:solidFill>
                            <a:srgbClr val="000000"/>
                          </a:solidFill>
                          <a:latin typeface="Verdana"/>
                          <a:ea typeface="Verdana"/>
                          <a:cs typeface="Verdana"/>
                          <a:sym typeface="Verdana"/>
                        </a:rPr>
                        <a:t>./1</a:t>
                      </a:r>
                      <a:r>
                        <a:rPr lang="en" sz="1600" b="1">
                          <a:latin typeface="Verdana"/>
                          <a:ea typeface="Verdana"/>
                          <a:cs typeface="Verdana"/>
                          <a:sym typeface="Verdana"/>
                        </a:rPr>
                        <a:t>5</a:t>
                      </a:r>
                      <a:r>
                        <a:rPr lang="en" sz="1600" b="1" u="none" strike="noStrike" cap="none" baseline="0">
                          <a:solidFill>
                            <a:srgbClr val="000000"/>
                          </a:solidFill>
                          <a:latin typeface="Verdana"/>
                          <a:ea typeface="Verdana"/>
                          <a:cs typeface="Verdana"/>
                          <a:sym typeface="Verdana"/>
                        </a:rPr>
                        <a:t>.</a:t>
                      </a:r>
                    </a:p>
                  </a:txBody>
                  <a:tcPr marL="79375" marR="79375" marT="39700" marB="39700">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265225">
                <a:tc>
                  <a:txBody>
                    <a:bodyPr/>
                    <a:lstStyle/>
                    <a:p>
                      <a:pPr marL="0" marR="0" lvl="0" indent="0" algn="l" rtl="0">
                        <a:lnSpc>
                          <a:spcPct val="115000"/>
                        </a:lnSpc>
                        <a:spcBef>
                          <a:spcPts val="0"/>
                        </a:spcBef>
                        <a:buClr>
                          <a:srgbClr val="000000"/>
                        </a:buClr>
                        <a:buSzPct val="25000"/>
                        <a:buFont typeface="Verdana"/>
                        <a:buNone/>
                      </a:pPr>
                      <a:r>
                        <a:rPr lang="en" sz="1600" b="1" u="none" strike="noStrike" cap="none" baseline="0">
                          <a:solidFill>
                            <a:srgbClr val="000000"/>
                          </a:solidFill>
                          <a:latin typeface="Verdana"/>
                          <a:ea typeface="Verdana"/>
                          <a:cs typeface="Verdana"/>
                          <a:sym typeface="Verdana"/>
                        </a:rPr>
                        <a:t>CILJEVI </a:t>
                      </a:r>
                    </a:p>
                  </a:txBody>
                  <a:tcPr marL="79375" marR="79375" marT="39700" marB="39700">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600" u="none" strike="noStrike" cap="none" baseline="0">
                          <a:solidFill>
                            <a:srgbClr val="000000"/>
                          </a:solidFill>
                          <a:latin typeface="Verdana"/>
                          <a:ea typeface="Verdana"/>
                          <a:cs typeface="Verdana"/>
                          <a:sym typeface="Verdana"/>
                        </a:rPr>
                        <a:t>Razvijanje sposobnosti apstraktnog mišljenja i logičkog </a:t>
                      </a:r>
                    </a:p>
                    <a:p>
                      <a:pPr marL="0" marR="0" lvl="0" indent="0" algn="l" rtl="0">
                        <a:lnSpc>
                          <a:spcPct val="115000"/>
                        </a:lnSpc>
                        <a:spcBef>
                          <a:spcPts val="0"/>
                        </a:spcBef>
                        <a:buClr>
                          <a:srgbClr val="000000"/>
                        </a:buClr>
                        <a:buSzPct val="25000"/>
                        <a:buFont typeface="Verdana"/>
                        <a:buNone/>
                      </a:pPr>
                      <a:r>
                        <a:rPr lang="en" sz="1600" u="none" strike="noStrike" cap="none" baseline="0">
                          <a:solidFill>
                            <a:srgbClr val="000000"/>
                          </a:solidFill>
                          <a:latin typeface="Verdana"/>
                          <a:ea typeface="Verdana"/>
                          <a:cs typeface="Verdana"/>
                          <a:sym typeface="Verdana"/>
                        </a:rPr>
                        <a:t>zaključivanja te izražavanje općih ideja matematičkim j</a:t>
                      </a:r>
                    </a:p>
                    <a:p>
                      <a:pPr marL="0" marR="0" lvl="0" indent="0" algn="l" rtl="0">
                        <a:lnSpc>
                          <a:spcPct val="115000"/>
                        </a:lnSpc>
                        <a:spcBef>
                          <a:spcPts val="0"/>
                        </a:spcBef>
                        <a:buClr>
                          <a:srgbClr val="000000"/>
                        </a:buClr>
                        <a:buSzPct val="25000"/>
                        <a:buFont typeface="Verdana"/>
                        <a:buNone/>
                      </a:pPr>
                      <a:r>
                        <a:rPr lang="en" sz="1600" u="none" strike="noStrike" cap="none" baseline="0">
                          <a:solidFill>
                            <a:srgbClr val="000000"/>
                          </a:solidFill>
                          <a:latin typeface="Verdana"/>
                          <a:ea typeface="Verdana"/>
                          <a:cs typeface="Verdana"/>
                          <a:sym typeface="Verdana"/>
                        </a:rPr>
                        <a:t>ezikom, razvoj matematičke intuicije, mašte i stvaralačkog </a:t>
                      </a:r>
                    </a:p>
                    <a:p>
                      <a:pPr marL="0" marR="0" lvl="0" indent="0" algn="l" rtl="0">
                        <a:lnSpc>
                          <a:spcPct val="115000"/>
                        </a:lnSpc>
                        <a:spcBef>
                          <a:spcPts val="0"/>
                        </a:spcBef>
                        <a:buClr>
                          <a:srgbClr val="000000"/>
                        </a:buClr>
                        <a:buSzPct val="25000"/>
                        <a:buFont typeface="Verdana"/>
                        <a:buNone/>
                      </a:pPr>
                      <a:r>
                        <a:rPr lang="en" sz="1600" u="none" strike="noStrike" cap="none" baseline="0">
                          <a:solidFill>
                            <a:srgbClr val="000000"/>
                          </a:solidFill>
                          <a:latin typeface="Verdana"/>
                          <a:ea typeface="Verdana"/>
                          <a:cs typeface="Verdana"/>
                          <a:sym typeface="Verdana"/>
                        </a:rPr>
                        <a:t>mišljenja, izgradnja natjecateljskog duha i poticanja samostalnog istraživanja </a:t>
                      </a:r>
                    </a:p>
                  </a:txBody>
                  <a:tcPr marL="79375" marR="79375" marT="39700" marB="39700">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00100">
                <a:tc>
                  <a:txBody>
                    <a:bodyPr/>
                    <a:lstStyle/>
                    <a:p>
                      <a:pPr marL="0" marR="0" lvl="0" indent="0" algn="l" rtl="0">
                        <a:lnSpc>
                          <a:spcPct val="115000"/>
                        </a:lnSpc>
                        <a:spcBef>
                          <a:spcPts val="0"/>
                        </a:spcBef>
                        <a:buClr>
                          <a:srgbClr val="000000"/>
                        </a:buClr>
                        <a:buSzPct val="25000"/>
                        <a:buFont typeface="Verdana"/>
                        <a:buNone/>
                      </a:pPr>
                      <a:r>
                        <a:rPr lang="en" sz="1600" b="1" u="none" strike="noStrike" cap="none" baseline="0">
                          <a:solidFill>
                            <a:srgbClr val="000000"/>
                          </a:solidFill>
                          <a:latin typeface="Verdana"/>
                          <a:ea typeface="Verdana"/>
                          <a:cs typeface="Verdana"/>
                          <a:sym typeface="Verdana"/>
                        </a:rPr>
                        <a:t>NAMJENA</a:t>
                      </a:r>
                    </a:p>
                  </a:txBody>
                  <a:tcPr marL="79375" marR="79375" marT="39700" marB="39700">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600" u="none" strike="noStrike" cap="none" baseline="0">
                          <a:solidFill>
                            <a:srgbClr val="000000"/>
                          </a:solidFill>
                          <a:latin typeface="Verdana"/>
                          <a:ea typeface="Verdana"/>
                          <a:cs typeface="Verdana"/>
                          <a:sym typeface="Verdana"/>
                        </a:rPr>
                        <a:t>Program je namijenjen zainteresiranim učenicima za </a:t>
                      </a:r>
                    </a:p>
                    <a:p>
                      <a:pPr marL="0" marR="0" lvl="0" indent="0" algn="l" rtl="0">
                        <a:lnSpc>
                          <a:spcPct val="115000"/>
                        </a:lnSpc>
                        <a:spcBef>
                          <a:spcPts val="0"/>
                        </a:spcBef>
                        <a:buClr>
                          <a:srgbClr val="000000"/>
                        </a:buClr>
                        <a:buSzPct val="25000"/>
                        <a:buFont typeface="Verdana"/>
                        <a:buNone/>
                      </a:pPr>
                      <a:r>
                        <a:rPr lang="en" sz="1600" u="none" strike="noStrike" cap="none" baseline="0">
                          <a:solidFill>
                            <a:srgbClr val="000000"/>
                          </a:solidFill>
                          <a:latin typeface="Verdana"/>
                          <a:ea typeface="Verdana"/>
                          <a:cs typeface="Verdana"/>
                          <a:sym typeface="Verdana"/>
                        </a:rPr>
                        <a:t>produbljivanje znanja i razvijanje interesa za matematičku znanost </a:t>
                      </a:r>
                    </a:p>
                  </a:txBody>
                  <a:tcPr marL="79375" marR="79375" marT="39700" marB="39700">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81000">
                <a:tc>
                  <a:txBody>
                    <a:bodyPr/>
                    <a:lstStyle/>
                    <a:p>
                      <a:pPr marL="0" marR="0" lvl="0" indent="0" algn="l" rtl="0">
                        <a:lnSpc>
                          <a:spcPct val="115000"/>
                        </a:lnSpc>
                        <a:spcBef>
                          <a:spcPts val="0"/>
                        </a:spcBef>
                        <a:buClr>
                          <a:srgbClr val="000000"/>
                        </a:buClr>
                        <a:buSzPct val="25000"/>
                        <a:buFont typeface="Verdana"/>
                        <a:buNone/>
                      </a:pPr>
                      <a:r>
                        <a:rPr lang="en" sz="1600" b="1" u="none" strike="noStrike" cap="none" baseline="0">
                          <a:solidFill>
                            <a:srgbClr val="000000"/>
                          </a:solidFill>
                          <a:latin typeface="Verdana"/>
                          <a:ea typeface="Verdana"/>
                          <a:cs typeface="Verdana"/>
                          <a:sym typeface="Verdana"/>
                        </a:rPr>
                        <a:t>NOSITELJI</a:t>
                      </a:r>
                    </a:p>
                  </a:txBody>
                  <a:tcPr marL="79375" marR="79375" marT="39700" marB="39700">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600">
                          <a:latin typeface="Verdana"/>
                          <a:ea typeface="Verdana"/>
                          <a:cs typeface="Verdana"/>
                          <a:sym typeface="Verdana"/>
                        </a:rPr>
                        <a:t>Gordana Margetić, prof.</a:t>
                      </a:r>
                    </a:p>
                  </a:txBody>
                  <a:tcPr marL="79375" marR="79375" marT="39700" marB="39700">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00100">
                <a:tc>
                  <a:txBody>
                    <a:bodyPr/>
                    <a:lstStyle/>
                    <a:p>
                      <a:pPr marL="0" marR="0" lvl="0" indent="0" algn="l" rtl="0">
                        <a:lnSpc>
                          <a:spcPct val="115000"/>
                        </a:lnSpc>
                        <a:spcBef>
                          <a:spcPts val="0"/>
                        </a:spcBef>
                        <a:buClr>
                          <a:srgbClr val="000000"/>
                        </a:buClr>
                        <a:buSzPct val="25000"/>
                        <a:buFont typeface="Verdana"/>
                        <a:buNone/>
                      </a:pPr>
                      <a:r>
                        <a:rPr lang="en" sz="1600" b="1" u="none" strike="noStrike" cap="none" baseline="0">
                          <a:solidFill>
                            <a:srgbClr val="000000"/>
                          </a:solidFill>
                          <a:latin typeface="Verdana"/>
                          <a:ea typeface="Verdana"/>
                          <a:cs typeface="Verdana"/>
                          <a:sym typeface="Verdana"/>
                        </a:rPr>
                        <a:t>NAČIN REALIZACIJE</a:t>
                      </a:r>
                    </a:p>
                  </a:txBody>
                  <a:tcPr marL="79375" marR="79375" marT="39700" marB="39700">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600" u="none" strike="noStrike" cap="none" baseline="0">
                          <a:solidFill>
                            <a:srgbClr val="000000"/>
                          </a:solidFill>
                          <a:latin typeface="Verdana"/>
                          <a:ea typeface="Verdana"/>
                          <a:cs typeface="Verdana"/>
                          <a:sym typeface="Verdana"/>
                        </a:rPr>
                        <a:t>Individualni rad, grupni rad, rad u parovima. Nastava se održava u učioničkom prostoru škole, za uspješne učenike organizira se natjecanje </a:t>
                      </a:r>
                    </a:p>
                  </a:txBody>
                  <a:tcPr marL="79375" marR="79375" marT="39700" marB="39700">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28625">
                <a:tc>
                  <a:txBody>
                    <a:bodyPr/>
                    <a:lstStyle/>
                    <a:p>
                      <a:pPr marL="0" marR="0" lvl="0" indent="0" algn="l" rtl="0">
                        <a:lnSpc>
                          <a:spcPct val="115000"/>
                        </a:lnSpc>
                        <a:spcBef>
                          <a:spcPts val="0"/>
                        </a:spcBef>
                        <a:buClr>
                          <a:srgbClr val="000000"/>
                        </a:buClr>
                        <a:buSzPct val="25000"/>
                        <a:buFont typeface="Verdana"/>
                        <a:buNone/>
                      </a:pPr>
                      <a:r>
                        <a:rPr lang="en" sz="1600" b="1" u="none" strike="noStrike" cap="none" baseline="0">
                          <a:solidFill>
                            <a:srgbClr val="000000"/>
                          </a:solidFill>
                          <a:latin typeface="Verdana"/>
                          <a:ea typeface="Verdana"/>
                          <a:cs typeface="Verdana"/>
                          <a:sym typeface="Verdana"/>
                        </a:rPr>
                        <a:t>VREMENIK</a:t>
                      </a:r>
                    </a:p>
                  </a:txBody>
                  <a:tcPr marL="79375" marR="79375" marT="39700" marB="39700">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600" u="none" strike="noStrike" cap="none" baseline="0">
                          <a:solidFill>
                            <a:srgbClr val="000000"/>
                          </a:solidFill>
                          <a:latin typeface="Verdana"/>
                          <a:ea typeface="Verdana"/>
                          <a:cs typeface="Verdana"/>
                          <a:sym typeface="Verdana"/>
                        </a:rPr>
                        <a:t>Jedan školski sat tjedno tijekom nastavne godine </a:t>
                      </a:r>
                      <a:r>
                        <a:rPr lang="en" sz="1600">
                          <a:latin typeface="Verdana"/>
                          <a:ea typeface="Verdana"/>
                          <a:cs typeface="Verdana"/>
                          <a:sym typeface="Verdana"/>
                        </a:rPr>
                        <a:t>2014./2015.</a:t>
                      </a:r>
                    </a:p>
                  </a:txBody>
                  <a:tcPr marL="79375" marR="79375" marT="39700" marB="39700">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28625">
                <a:tc>
                  <a:txBody>
                    <a:bodyPr/>
                    <a:lstStyle/>
                    <a:p>
                      <a:pPr marL="0" marR="0" lvl="0" indent="0" algn="l" rtl="0">
                        <a:lnSpc>
                          <a:spcPct val="115000"/>
                        </a:lnSpc>
                        <a:spcBef>
                          <a:spcPts val="0"/>
                        </a:spcBef>
                        <a:buClr>
                          <a:srgbClr val="000000"/>
                        </a:buClr>
                        <a:buSzPct val="25000"/>
                        <a:buFont typeface="Verdana"/>
                        <a:buNone/>
                      </a:pPr>
                      <a:r>
                        <a:rPr lang="en" sz="1600" b="1" u="none" strike="noStrike" cap="none" baseline="0">
                          <a:solidFill>
                            <a:srgbClr val="000000"/>
                          </a:solidFill>
                          <a:latin typeface="Verdana"/>
                          <a:ea typeface="Verdana"/>
                          <a:cs typeface="Verdana"/>
                          <a:sym typeface="Verdana"/>
                        </a:rPr>
                        <a:t>TROŠKOVNIK</a:t>
                      </a:r>
                    </a:p>
                  </a:txBody>
                  <a:tcPr marL="79375" marR="79375" marT="39700" marB="39700">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600" u="none" strike="noStrike" cap="none" baseline="0">
                          <a:solidFill>
                            <a:srgbClr val="000000"/>
                          </a:solidFill>
                          <a:latin typeface="Verdana"/>
                          <a:ea typeface="Verdana"/>
                          <a:cs typeface="Verdana"/>
                          <a:sym typeface="Verdana"/>
                        </a:rPr>
                        <a:t>Papir za fotokopiranje i izradu zadataka </a:t>
                      </a:r>
                    </a:p>
                  </a:txBody>
                  <a:tcPr marL="79375" marR="79375" marT="39700" marB="39700">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63575">
                <a:tc>
                  <a:txBody>
                    <a:bodyPr/>
                    <a:lstStyle/>
                    <a:p>
                      <a:pPr marL="0" marR="0" lvl="0" indent="0" algn="l" rtl="0">
                        <a:lnSpc>
                          <a:spcPct val="115000"/>
                        </a:lnSpc>
                        <a:spcBef>
                          <a:spcPts val="0"/>
                        </a:spcBef>
                        <a:buClr>
                          <a:srgbClr val="000000"/>
                        </a:buClr>
                        <a:buSzPct val="25000"/>
                        <a:buFont typeface="Verdana"/>
                        <a:buNone/>
                      </a:pPr>
                      <a:r>
                        <a:rPr lang="en" sz="1600" b="1" u="none" strike="noStrike" cap="none" baseline="0">
                          <a:solidFill>
                            <a:srgbClr val="000000"/>
                          </a:solidFill>
                          <a:latin typeface="Verdana"/>
                          <a:ea typeface="Verdana"/>
                          <a:cs typeface="Verdana"/>
                          <a:sym typeface="Verdana"/>
                        </a:rPr>
                        <a:t>NAČIN VREDNOVANJA</a:t>
                      </a:r>
                    </a:p>
                  </a:txBody>
                  <a:tcPr marL="79375" marR="79375" marT="39700" marB="39700">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600" u="none" strike="noStrike" cap="none" baseline="0">
                          <a:solidFill>
                            <a:srgbClr val="000000"/>
                          </a:solidFill>
                          <a:latin typeface="Verdana"/>
                          <a:ea typeface="Verdana"/>
                          <a:cs typeface="Verdana"/>
                          <a:sym typeface="Verdana"/>
                        </a:rPr>
                        <a:t>Postignuća učenika na natjecanjima te individualno opisno praćenje učenika</a:t>
                      </a:r>
                      <a:r>
                        <a:rPr lang="en" sz="1600" b="1" u="none" strike="noStrike" cap="none" baseline="0">
                          <a:solidFill>
                            <a:srgbClr val="000000"/>
                          </a:solidFill>
                          <a:latin typeface="Verdana"/>
                          <a:ea typeface="Verdana"/>
                          <a:cs typeface="Verdana"/>
                          <a:sym typeface="Verdana"/>
                        </a:rPr>
                        <a:t> </a:t>
                      </a:r>
                    </a:p>
                  </a:txBody>
                  <a:tcPr marL="79375" marR="79375" marT="39700" marB="39700">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graphicFrame>
        <p:nvGraphicFramePr>
          <p:cNvPr id="909" name="Shape 909"/>
          <p:cNvGraphicFramePr/>
          <p:nvPr/>
        </p:nvGraphicFramePr>
        <p:xfrm>
          <a:off x="180975" y="159302"/>
          <a:ext cx="8782050" cy="6542278"/>
        </p:xfrm>
        <a:graphic>
          <a:graphicData uri="http://schemas.openxmlformats.org/drawingml/2006/table">
            <a:tbl>
              <a:tblPr>
                <a:noFill/>
                <a:tableStyleId>{68591EE2-6339-4F24-92B2-D2ACE0961190}</a:tableStyleId>
              </a:tblPr>
              <a:tblGrid>
                <a:gridCol w="2431100"/>
                <a:gridCol w="6350950"/>
              </a:tblGrid>
              <a:tr h="605775">
                <a:tc>
                  <a:txBody>
                    <a:bodyPr/>
                    <a:lstStyle/>
                    <a:p>
                      <a:pPr marL="0" marR="0" lvl="0" indent="0" algn="l" rtl="0">
                        <a:spcBef>
                          <a:spcPts val="0"/>
                        </a:spcBef>
                        <a:buClr>
                          <a:srgbClr val="000000"/>
                        </a:buClr>
                        <a:buSzPct val="25000"/>
                        <a:buFont typeface="Verdana"/>
                        <a:buNone/>
                      </a:pPr>
                      <a:r>
                        <a:rPr lang="en" b="1" u="none" strike="noStrike" cap="none" baseline="0"/>
                        <a:t>NAZIV AKTIVNOSTI</a:t>
                      </a:r>
                    </a:p>
                    <a:p>
                      <a:pPr marL="0" marR="0" lvl="0" indent="0" algn="l" rtl="0">
                        <a:spcBef>
                          <a:spcPts val="0"/>
                        </a:spcBef>
                        <a:buNone/>
                      </a:pPr>
                      <a:endParaRPr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b="1" u="none" strike="noStrike" cap="none" baseline="0"/>
                        <a:t>DODATNA NASTAVA IZ ENGLESKOG JEZIKA</a:t>
                      </a:r>
                    </a:p>
                    <a:p>
                      <a:pPr marL="0" marR="0" lvl="0" indent="0" algn="ctr" rtl="0">
                        <a:lnSpc>
                          <a:spcPct val="115000"/>
                        </a:lnSpc>
                        <a:spcBef>
                          <a:spcPts val="0"/>
                        </a:spcBef>
                        <a:buClr>
                          <a:srgbClr val="000000"/>
                        </a:buClr>
                        <a:buSzPct val="25000"/>
                        <a:buFont typeface="Verdana"/>
                        <a:buNone/>
                      </a:pPr>
                      <a:r>
                        <a:rPr lang="en" b="1" u="none" strike="noStrike" cap="none" baseline="0"/>
                        <a:t>-za učenike 7. razreda-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94850">
                <a:tc>
                  <a:txBody>
                    <a:bodyPr/>
                    <a:lstStyle/>
                    <a:p>
                      <a:pPr marL="0" marR="0" lvl="0" indent="0" algn="l" rtl="0">
                        <a:spcBef>
                          <a:spcPts val="0"/>
                        </a:spcBef>
                        <a:buClr>
                          <a:srgbClr val="000000"/>
                        </a:buClr>
                        <a:buSzPct val="25000"/>
                        <a:buFont typeface="Verdana"/>
                        <a:buNone/>
                      </a:pPr>
                      <a:r>
                        <a:rPr lang="en" b="1" u="none" strike="noStrike" cap="none" baseline="0"/>
                        <a:t>CILJ AKTIVNOSTI</a:t>
                      </a:r>
                    </a:p>
                    <a:p>
                      <a:pPr marL="0" marR="0" lvl="0" indent="0" algn="l" rtl="0">
                        <a:spcBef>
                          <a:spcPts val="0"/>
                        </a:spcBef>
                        <a:buNone/>
                      </a:pPr>
                      <a:endParaRPr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solidFill>
                            <a:schemeClr val="dk1"/>
                          </a:solidFill>
                        </a:rPr>
                        <a:t>- poticati razvoj darovitosti kod darovitih i iznadprosječnih učenika</a:t>
                      </a:r>
                    </a:p>
                    <a:p>
                      <a:pPr marL="0" marR="0" lvl="0" indent="0" algn="l" rtl="0">
                        <a:spcBef>
                          <a:spcPts val="400"/>
                        </a:spcBef>
                        <a:buClr>
                          <a:srgbClr val="000000"/>
                        </a:buClr>
                        <a:buSzPct val="25000"/>
                        <a:buFont typeface="Verdana"/>
                        <a:buNone/>
                      </a:pPr>
                      <a:r>
                        <a:rPr lang="en" u="none" strike="noStrike" cap="none" baseline="0">
                          <a:solidFill>
                            <a:schemeClr val="dk1"/>
                          </a:solidFill>
                        </a:rPr>
                        <a:t>- razvijati jezične sposobnosti, stvaralačko mišljenje, apstraktno rasuđivanje</a:t>
                      </a:r>
                    </a:p>
                    <a:p>
                      <a:pPr marL="0" marR="0" lvl="0" indent="0" algn="l" rtl="0">
                        <a:spcBef>
                          <a:spcPts val="400"/>
                        </a:spcBef>
                        <a:buClr>
                          <a:srgbClr val="000000"/>
                        </a:buClr>
                        <a:buSzPct val="25000"/>
                        <a:buFont typeface="Verdana"/>
                        <a:buNone/>
                      </a:pPr>
                      <a:r>
                        <a:rPr lang="en" u="none" strike="noStrike" cap="none" baseline="0">
                          <a:solidFill>
                            <a:schemeClr val="dk1"/>
                          </a:solidFill>
                        </a:rPr>
                        <a:t>- usavršiti vještine pisanog i usmenog izražavanja</a:t>
                      </a:r>
                    </a:p>
                    <a:p>
                      <a:pPr marL="0" marR="0" lvl="0" indent="0" algn="l" rtl="0">
                        <a:spcBef>
                          <a:spcPts val="400"/>
                        </a:spcBef>
                        <a:spcAft>
                          <a:spcPts val="0"/>
                        </a:spcAft>
                        <a:buClr>
                          <a:srgbClr val="000000"/>
                        </a:buClr>
                        <a:buSzPct val="25000"/>
                        <a:buFont typeface="Verdana"/>
                        <a:buNone/>
                      </a:pPr>
                      <a:r>
                        <a:rPr lang="en" u="none" strike="noStrike" cap="none" baseline="0">
                          <a:solidFill>
                            <a:schemeClr val="dk1"/>
                          </a:solidFill>
                        </a:rPr>
                        <a:t>- proširiti vokabular učenika</a:t>
                      </a:r>
                    </a:p>
                    <a:p>
                      <a:pPr marL="0" marR="0" lvl="0" indent="0" algn="l" rtl="0">
                        <a:spcBef>
                          <a:spcPts val="600"/>
                        </a:spcBef>
                        <a:spcAft>
                          <a:spcPts val="0"/>
                        </a:spcAft>
                        <a:buClr>
                          <a:srgbClr val="000000"/>
                        </a:buClr>
                        <a:buSzPct val="25000"/>
                        <a:buFont typeface="Verdana"/>
                        <a:buNone/>
                      </a:pPr>
                      <a:r>
                        <a:rPr lang="en" u="none" strike="noStrike" cap="none" baseline="0">
                          <a:solidFill>
                            <a:schemeClr val="dk1"/>
                          </a:solidFill>
                        </a:rPr>
                        <a:t>- poticati na samovrjednovanje (ocjenjivanje vlastitoga rada)</a:t>
                      </a:r>
                    </a:p>
                    <a:p>
                      <a:pPr marL="0" marR="0" lvl="0" indent="0" algn="l" rtl="0">
                        <a:spcBef>
                          <a:spcPts val="600"/>
                        </a:spcBef>
                        <a:spcAft>
                          <a:spcPts val="200"/>
                        </a:spcAft>
                        <a:buClr>
                          <a:srgbClr val="000000"/>
                        </a:buClr>
                        <a:buSzPct val="25000"/>
                        <a:buFont typeface="Verdana"/>
                        <a:buNone/>
                      </a:pPr>
                      <a:r>
                        <a:rPr lang="en" u="none" strike="noStrike" cap="none" baseline="0">
                          <a:solidFill>
                            <a:schemeClr val="dk1"/>
                          </a:solidFill>
                        </a:rPr>
                        <a:t>- omogućiti pristup izvorima znanja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84400">
                <a:tc>
                  <a:txBody>
                    <a:bodyPr/>
                    <a:lstStyle/>
                    <a:p>
                      <a:pPr marL="0" marR="0" lvl="0" indent="0" algn="l" rtl="0">
                        <a:spcBef>
                          <a:spcPts val="0"/>
                        </a:spcBef>
                        <a:buClr>
                          <a:srgbClr val="000000"/>
                        </a:buClr>
                        <a:buSzPct val="25000"/>
                        <a:buFont typeface="Verdana"/>
                        <a:buNone/>
                      </a:pPr>
                      <a:r>
                        <a:rPr lang="en" b="1" u="none" strike="noStrike" cap="none" baseline="0"/>
                        <a:t>NAMJENA</a:t>
                      </a:r>
                    </a:p>
                    <a:p>
                      <a:pPr marL="0" marR="0" lvl="0" indent="0" algn="l" rtl="0">
                        <a:spcBef>
                          <a:spcPts val="0"/>
                        </a:spcBef>
                        <a:buNone/>
                      </a:pPr>
                      <a:endParaRPr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solidFill>
                            <a:schemeClr val="dk1"/>
                          </a:solidFill>
                        </a:rPr>
                        <a:t>Razviti kreativnost, sposobnost za samostalno učenje englesk</a:t>
                      </a:r>
                      <a:r>
                        <a:rPr lang="en">
                          <a:solidFill>
                            <a:schemeClr val="dk1"/>
                          </a:solidFill>
                        </a:rPr>
                        <a:t>og </a:t>
                      </a:r>
                      <a:r>
                        <a:rPr lang="en" u="none" strike="noStrike" cap="none" baseline="0">
                          <a:solidFill>
                            <a:schemeClr val="dk1"/>
                          </a:solidFill>
                        </a:rPr>
                        <a:t>jezika za učenike koji pokazuju poseban interes za engleski jezik i koji žele produbiti svoja znanja.</a:t>
                      </a:r>
                      <a:r>
                        <a:rPr lang="en" u="none" strike="noStrike" cap="none" baseline="0"/>
                        <a:t> </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04725">
                <a:tc>
                  <a:txBody>
                    <a:bodyPr/>
                    <a:lstStyle/>
                    <a:p>
                      <a:pPr marL="0" marR="0" lvl="0" indent="0" algn="l" rtl="0">
                        <a:spcBef>
                          <a:spcPts val="0"/>
                        </a:spcBef>
                        <a:buClr>
                          <a:srgbClr val="000000"/>
                        </a:buClr>
                        <a:buSzPct val="25000"/>
                        <a:buFont typeface="Verdana"/>
                        <a:buNone/>
                      </a:pPr>
                      <a:r>
                        <a:rPr lang="en" b="1" u="none" strike="noStrike" cap="none" baseline="0"/>
                        <a:t>NOSITELJI</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t>Učiteljica Nataša Grubišić i učenici sedmih razreda.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44525">
                <a:tc>
                  <a:txBody>
                    <a:bodyPr/>
                    <a:lstStyle/>
                    <a:p>
                      <a:pPr marL="0" marR="0" lvl="0" indent="0" algn="l" rtl="0">
                        <a:spcBef>
                          <a:spcPts val="0"/>
                        </a:spcBef>
                        <a:buClr>
                          <a:srgbClr val="000000"/>
                        </a:buClr>
                        <a:buSzPct val="25000"/>
                        <a:buFont typeface="Verdana"/>
                        <a:buNone/>
                      </a:pPr>
                      <a:r>
                        <a:rPr lang="en" b="1" u="none" strike="noStrike" cap="none" baseline="0"/>
                        <a:t>NAČIN REALIZACIJE</a:t>
                      </a:r>
                    </a:p>
                    <a:p>
                      <a:pPr marL="0" marR="0" lvl="0" indent="0" algn="l" rtl="0">
                        <a:spcBef>
                          <a:spcPts val="0"/>
                        </a:spcBef>
                        <a:buNone/>
                      </a:pPr>
                      <a:endParaRPr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t>- individualni rad, grupni rad i rad u parovima</a:t>
                      </a:r>
                    </a:p>
                    <a:p>
                      <a:pPr marL="0" marR="0" lvl="0" indent="0" algn="l" rtl="0">
                        <a:spcBef>
                          <a:spcPts val="0"/>
                        </a:spcBef>
                        <a:buClr>
                          <a:srgbClr val="000000"/>
                        </a:buClr>
                        <a:buSzPct val="25000"/>
                        <a:buFont typeface="Verdana"/>
                        <a:buNone/>
                      </a:pPr>
                      <a:r>
                        <a:rPr lang="en" u="none" strike="noStrike" cap="none" baseline="0"/>
                        <a:t>- razgovor, demonstracija i diskusija</a:t>
                      </a:r>
                    </a:p>
                    <a:p>
                      <a:pPr marL="0" marR="0" lvl="0" indent="0" algn="l" rtl="0">
                        <a:spcBef>
                          <a:spcPts val="0"/>
                        </a:spcBef>
                        <a:buClr>
                          <a:srgbClr val="000000"/>
                        </a:buClr>
                        <a:buSzPct val="25000"/>
                        <a:buFont typeface="Verdana"/>
                        <a:buNone/>
                      </a:pPr>
                      <a:r>
                        <a:rPr lang="en" u="none" strike="noStrike" cap="none" baseline="0"/>
                        <a:t>- pisana i grafička dokumentacija</a:t>
                      </a:r>
                    </a:p>
                    <a:p>
                      <a:pPr marL="0" marR="0" lvl="0" indent="0" algn="l" rtl="0">
                        <a:spcBef>
                          <a:spcPts val="0"/>
                        </a:spcBef>
                        <a:buClr>
                          <a:srgbClr val="000000"/>
                        </a:buClr>
                        <a:buSzPct val="25000"/>
                        <a:buFont typeface="Verdana"/>
                        <a:buNone/>
                      </a:pPr>
                      <a:r>
                        <a:rPr lang="en" u="none" strike="noStrike" cap="none" baseline="0"/>
                        <a:t>- prezentacije, razne igre, kvizovi i natjecanja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80700">
                <a:tc>
                  <a:txBody>
                    <a:bodyPr/>
                    <a:lstStyle/>
                    <a:p>
                      <a:pPr marL="0" marR="0" lvl="0" indent="0" algn="l" rtl="0">
                        <a:spcBef>
                          <a:spcPts val="0"/>
                        </a:spcBef>
                        <a:buClr>
                          <a:srgbClr val="000000"/>
                        </a:buClr>
                        <a:buSzPct val="25000"/>
                        <a:buFont typeface="Verdana"/>
                        <a:buNone/>
                      </a:pPr>
                      <a:r>
                        <a:rPr lang="en" b="1" u="none" strike="noStrike" cap="none" baseline="0"/>
                        <a:t>VREMENIK</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t>- jedan sat tjedno tijekom školske godine</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80700">
                <a:tc>
                  <a:txBody>
                    <a:bodyPr/>
                    <a:lstStyle/>
                    <a:p>
                      <a:pPr marL="0" marR="0" lvl="0" indent="0" algn="l" rtl="0">
                        <a:spcBef>
                          <a:spcPts val="0"/>
                        </a:spcBef>
                        <a:buClr>
                          <a:srgbClr val="000000"/>
                        </a:buClr>
                        <a:buSzPct val="25000"/>
                        <a:buFont typeface="Verdana"/>
                        <a:buNone/>
                      </a:pPr>
                      <a:r>
                        <a:rPr lang="en" b="1" u="none" strike="noStrike" cap="none" baseline="0"/>
                        <a:t>TROŠKOVNIK</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t>- troškove potrebnih i dodatnih radnih materijala snosi škola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08075">
                <a:tc>
                  <a:txBody>
                    <a:bodyPr/>
                    <a:lstStyle/>
                    <a:p>
                      <a:pPr marL="0" marR="0" lvl="0" indent="0" algn="l" rtl="0">
                        <a:spcBef>
                          <a:spcPts val="0"/>
                        </a:spcBef>
                        <a:buClr>
                          <a:srgbClr val="000000"/>
                        </a:buClr>
                        <a:buSzPct val="25000"/>
                        <a:buFont typeface="Verdana"/>
                        <a:buNone/>
                      </a:pPr>
                      <a:r>
                        <a:rPr lang="en" b="1" u="none" strike="noStrike" cap="none" baseline="0"/>
                        <a:t>VREDNOVANJE I KORIŠTENJE REZULTATA RADA</a:t>
                      </a:r>
                    </a:p>
                    <a:p>
                      <a:pPr marL="0" marR="0" lvl="0" indent="0" algn="l" rtl="0">
                        <a:spcBef>
                          <a:spcPts val="0"/>
                        </a:spcBef>
                        <a:buNone/>
                      </a:pPr>
                      <a:endParaRPr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t>- stjecanje povjerenja u vlastite sposobnosti</a:t>
                      </a:r>
                    </a:p>
                    <a:p>
                      <a:pPr marL="0" marR="0" lvl="0" indent="0" algn="l" rtl="0">
                        <a:spcBef>
                          <a:spcPts val="0"/>
                        </a:spcBef>
                        <a:buClr>
                          <a:srgbClr val="000000"/>
                        </a:buClr>
                        <a:buSzPct val="25000"/>
                        <a:buFont typeface="Verdana"/>
                        <a:buNone/>
                      </a:pPr>
                      <a:r>
                        <a:rPr lang="en" u="none" strike="noStrike" cap="none" baseline="0"/>
                        <a:t>- zadovoljstvo učenika, učitelja i roditelja</a:t>
                      </a:r>
                    </a:p>
                    <a:p>
                      <a:pPr marL="0" marR="0" lvl="0" indent="0" algn="l" rtl="0">
                        <a:spcBef>
                          <a:spcPts val="0"/>
                        </a:spcBef>
                        <a:buClr>
                          <a:srgbClr val="000000"/>
                        </a:buClr>
                        <a:buSzPct val="25000"/>
                        <a:buFont typeface="Verdana"/>
                        <a:buNone/>
                      </a:pPr>
                      <a:r>
                        <a:rPr lang="en" u="none" strike="noStrike" cap="none" baseline="0"/>
                        <a:t>- sustavno razvijanje samopouzdanja</a:t>
                      </a:r>
                    </a:p>
                    <a:p>
                      <a:pPr marL="0" marR="0" lvl="0" indent="0" algn="l" rtl="0">
                        <a:spcBef>
                          <a:spcPts val="0"/>
                        </a:spcBef>
                        <a:buClr>
                          <a:srgbClr val="000000"/>
                        </a:buClr>
                        <a:buSzPct val="25000"/>
                        <a:buFont typeface="Verdana"/>
                        <a:buNone/>
                      </a:pPr>
                      <a:r>
                        <a:rPr lang="en" u="none" strike="noStrike" cap="none" baseline="0"/>
                        <a:t>- sudjelovanje i postignuti uspjeh na natjecanjima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graphicFrame>
        <p:nvGraphicFramePr>
          <p:cNvPr id="914" name="Shape 914"/>
          <p:cNvGraphicFramePr/>
          <p:nvPr/>
        </p:nvGraphicFramePr>
        <p:xfrm>
          <a:off x="180975" y="159302"/>
          <a:ext cx="8782050" cy="6657570"/>
        </p:xfrm>
        <a:graphic>
          <a:graphicData uri="http://schemas.openxmlformats.org/drawingml/2006/table">
            <a:tbl>
              <a:tblPr>
                <a:noFill/>
                <a:tableStyleId>{DE60B699-78EA-41E4-970B-B4FB1C10A486}</a:tableStyleId>
              </a:tblPr>
              <a:tblGrid>
                <a:gridCol w="1781175"/>
                <a:gridCol w="7000875"/>
              </a:tblGrid>
              <a:tr h="605775">
                <a:tc>
                  <a:txBody>
                    <a:bodyPr/>
                    <a:lstStyle/>
                    <a:p>
                      <a:pPr marL="0" marR="0" lvl="0" indent="0" algn="l" rtl="0">
                        <a:spcBef>
                          <a:spcPts val="0"/>
                        </a:spcBef>
                        <a:buClr>
                          <a:srgbClr val="000000"/>
                        </a:buClr>
                        <a:buSzPct val="25000"/>
                        <a:buFont typeface="Verdana"/>
                        <a:buNone/>
                      </a:pPr>
                      <a:r>
                        <a:rPr lang="en" sz="1400" b="1" u="none" strike="noStrike" cap="none" baseline="0"/>
                        <a:t>NAZIV AKTIVNOSTI</a:t>
                      </a:r>
                    </a:p>
                    <a:p>
                      <a:pPr marL="0" marR="0" lvl="0" indent="0" algn="l" rtl="0">
                        <a:spcBef>
                          <a:spcPts val="0"/>
                        </a:spcBef>
                        <a:buNone/>
                      </a:pPr>
                      <a:endParaRPr sz="14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sz="1400" b="1" u="none" strike="noStrike" cap="none" baseline="0"/>
                        <a:t>DODATNA NASTAVA IZ ENGLESKOG JEZIKA</a:t>
                      </a:r>
                    </a:p>
                    <a:p>
                      <a:pPr marL="0" marR="0" lvl="0" indent="0" algn="ctr" rtl="0">
                        <a:lnSpc>
                          <a:spcPct val="115000"/>
                        </a:lnSpc>
                        <a:spcBef>
                          <a:spcPts val="0"/>
                        </a:spcBef>
                        <a:buClr>
                          <a:srgbClr val="000000"/>
                        </a:buClr>
                        <a:buSzPct val="25000"/>
                        <a:buFont typeface="Verdana"/>
                        <a:buNone/>
                      </a:pPr>
                      <a:r>
                        <a:rPr lang="en" sz="1400" b="1" u="none" strike="noStrike" cap="none" baseline="0"/>
                        <a:t>-za učenike 8. razreda-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94850">
                <a:tc>
                  <a:txBody>
                    <a:bodyPr/>
                    <a:lstStyle/>
                    <a:p>
                      <a:pPr marL="0" marR="0" lvl="0" indent="0" algn="l" rtl="0">
                        <a:spcBef>
                          <a:spcPts val="0"/>
                        </a:spcBef>
                        <a:buClr>
                          <a:srgbClr val="000000"/>
                        </a:buClr>
                        <a:buSzPct val="25000"/>
                        <a:buFont typeface="Verdana"/>
                        <a:buNone/>
                      </a:pPr>
                      <a:r>
                        <a:rPr lang="en" sz="1400" b="1" u="none" strike="noStrike" cap="none" baseline="0"/>
                        <a:t>CILJ AKTIVNOSTI</a:t>
                      </a:r>
                    </a:p>
                    <a:p>
                      <a:pPr marL="0" marR="0" lvl="0" indent="0" algn="l" rtl="0">
                        <a:spcBef>
                          <a:spcPts val="0"/>
                        </a:spcBef>
                        <a:buNone/>
                      </a:pPr>
                      <a:endParaRPr sz="14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solidFill>
                            <a:schemeClr val="dk1"/>
                          </a:solidFill>
                        </a:rPr>
                        <a:t>- poticati razvoj darovitosti kod darovitih i iznadprosječnih učenika</a:t>
                      </a:r>
                    </a:p>
                    <a:p>
                      <a:pPr marL="0" marR="0" lvl="0" indent="0" algn="l" rtl="0">
                        <a:spcBef>
                          <a:spcPts val="400"/>
                        </a:spcBef>
                        <a:buClr>
                          <a:srgbClr val="000000"/>
                        </a:buClr>
                        <a:buSzPct val="25000"/>
                        <a:buFont typeface="Verdana"/>
                        <a:buNone/>
                      </a:pPr>
                      <a:r>
                        <a:rPr lang="en" sz="1400" u="none" strike="noStrike" cap="none" baseline="0">
                          <a:solidFill>
                            <a:schemeClr val="dk1"/>
                          </a:solidFill>
                        </a:rPr>
                        <a:t>- razvijati jezične sposobnosti, stvaralačko mišljenje, apstraktno rasuđivanje</a:t>
                      </a:r>
                    </a:p>
                    <a:p>
                      <a:pPr marL="0" marR="0" lvl="0" indent="0" algn="l" rtl="0">
                        <a:spcBef>
                          <a:spcPts val="400"/>
                        </a:spcBef>
                        <a:buClr>
                          <a:srgbClr val="000000"/>
                        </a:buClr>
                        <a:buSzPct val="25000"/>
                        <a:buFont typeface="Verdana"/>
                        <a:buNone/>
                      </a:pPr>
                      <a:r>
                        <a:rPr lang="en" sz="1400" u="none" strike="noStrike" cap="none" baseline="0">
                          <a:solidFill>
                            <a:schemeClr val="dk1"/>
                          </a:solidFill>
                        </a:rPr>
                        <a:t>- usavršiti vještine pisanog i usmenog izražavanja</a:t>
                      </a:r>
                    </a:p>
                    <a:p>
                      <a:pPr marL="0" marR="0" lvl="0" indent="0" algn="l" rtl="0">
                        <a:spcBef>
                          <a:spcPts val="400"/>
                        </a:spcBef>
                        <a:spcAft>
                          <a:spcPts val="0"/>
                        </a:spcAft>
                        <a:buClr>
                          <a:srgbClr val="000000"/>
                        </a:buClr>
                        <a:buSzPct val="25000"/>
                        <a:buFont typeface="Verdana"/>
                        <a:buNone/>
                      </a:pPr>
                      <a:r>
                        <a:rPr lang="en" sz="1400" u="none" strike="noStrike" cap="none" baseline="0">
                          <a:solidFill>
                            <a:schemeClr val="dk1"/>
                          </a:solidFill>
                        </a:rPr>
                        <a:t>- proširiti vokabular učenika</a:t>
                      </a:r>
                    </a:p>
                    <a:p>
                      <a:pPr marL="0" marR="0" lvl="0" indent="0" algn="l" rtl="0">
                        <a:spcBef>
                          <a:spcPts val="600"/>
                        </a:spcBef>
                        <a:spcAft>
                          <a:spcPts val="0"/>
                        </a:spcAft>
                        <a:buClr>
                          <a:srgbClr val="000000"/>
                        </a:buClr>
                        <a:buSzPct val="25000"/>
                        <a:buFont typeface="Verdana"/>
                        <a:buNone/>
                      </a:pPr>
                      <a:r>
                        <a:rPr lang="en" sz="1400" u="none" strike="noStrike" cap="none" baseline="0">
                          <a:solidFill>
                            <a:schemeClr val="dk1"/>
                          </a:solidFill>
                        </a:rPr>
                        <a:t>- poticati na samovrjednovanje (ocjenjivanje vlastitoga rada)</a:t>
                      </a:r>
                    </a:p>
                    <a:p>
                      <a:pPr marL="0" marR="0" lvl="0" indent="0" algn="l" rtl="0">
                        <a:spcBef>
                          <a:spcPts val="600"/>
                        </a:spcBef>
                        <a:spcAft>
                          <a:spcPts val="200"/>
                        </a:spcAft>
                        <a:buClr>
                          <a:srgbClr val="000000"/>
                        </a:buClr>
                        <a:buSzPct val="25000"/>
                        <a:buFont typeface="Verdana"/>
                        <a:buNone/>
                      </a:pPr>
                      <a:r>
                        <a:rPr lang="en" sz="1400" u="none" strike="noStrike" cap="none" baseline="0">
                          <a:solidFill>
                            <a:schemeClr val="dk1"/>
                          </a:solidFill>
                        </a:rPr>
                        <a:t>- omogućiti pristup izvorima znanja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84400">
                <a:tc>
                  <a:txBody>
                    <a:bodyPr/>
                    <a:lstStyle/>
                    <a:p>
                      <a:pPr marL="0" marR="0" lvl="0" indent="0" algn="l" rtl="0">
                        <a:spcBef>
                          <a:spcPts val="0"/>
                        </a:spcBef>
                        <a:buClr>
                          <a:srgbClr val="000000"/>
                        </a:buClr>
                        <a:buSzPct val="25000"/>
                        <a:buFont typeface="Verdana"/>
                        <a:buNone/>
                      </a:pPr>
                      <a:r>
                        <a:rPr lang="en" sz="1400" b="1" u="none" strike="noStrike" cap="none" baseline="0"/>
                        <a:t>NAMJENA</a:t>
                      </a:r>
                    </a:p>
                    <a:p>
                      <a:pPr marL="0" marR="0" lvl="0" indent="0" algn="l" rtl="0">
                        <a:spcBef>
                          <a:spcPts val="0"/>
                        </a:spcBef>
                        <a:buNone/>
                      </a:pPr>
                      <a:endParaRPr sz="14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 pripremati učenike za natjecanja iz engleskog jezika </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84025">
                <a:tc>
                  <a:txBody>
                    <a:bodyPr/>
                    <a:lstStyle/>
                    <a:p>
                      <a:pPr marL="0" marR="0" lvl="0" indent="0" algn="l" rtl="0">
                        <a:spcBef>
                          <a:spcPts val="0"/>
                        </a:spcBef>
                        <a:buClr>
                          <a:srgbClr val="000000"/>
                        </a:buClr>
                        <a:buSzPct val="25000"/>
                        <a:buFont typeface="Verdana"/>
                        <a:buNone/>
                      </a:pPr>
                      <a:r>
                        <a:rPr lang="en" sz="1400" b="1" u="none" strike="noStrike" cap="none" baseline="0"/>
                        <a:t>NOSITELJI</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Font typeface="Verdana"/>
                        <a:buNone/>
                      </a:pPr>
                      <a:endParaRPr sz="1400"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44525">
                <a:tc>
                  <a:txBody>
                    <a:bodyPr/>
                    <a:lstStyle/>
                    <a:p>
                      <a:pPr marL="0" marR="0" lvl="0" indent="0" algn="l" rtl="0">
                        <a:spcBef>
                          <a:spcPts val="0"/>
                        </a:spcBef>
                        <a:buClr>
                          <a:srgbClr val="000000"/>
                        </a:buClr>
                        <a:buSzPct val="25000"/>
                        <a:buFont typeface="Verdana"/>
                        <a:buNone/>
                      </a:pPr>
                      <a:r>
                        <a:rPr lang="en" sz="1400" b="1" u="none" strike="noStrike" cap="none" baseline="0"/>
                        <a:t>NAČIN REALIZACIJE</a:t>
                      </a:r>
                    </a:p>
                    <a:p>
                      <a:pPr marL="0" marR="0" lvl="0" indent="0" algn="l" rtl="0">
                        <a:spcBef>
                          <a:spcPts val="0"/>
                        </a:spcBef>
                        <a:buNone/>
                      </a:pPr>
                      <a:endParaRPr sz="14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 individualni rad, grupni rad i rad u parovima</a:t>
                      </a:r>
                    </a:p>
                    <a:p>
                      <a:pPr marL="0" marR="0" lvl="0" indent="0" algn="l" rtl="0">
                        <a:spcBef>
                          <a:spcPts val="0"/>
                        </a:spcBef>
                        <a:buClr>
                          <a:srgbClr val="000000"/>
                        </a:buClr>
                        <a:buSzPct val="25000"/>
                        <a:buFont typeface="Verdana"/>
                        <a:buNone/>
                      </a:pPr>
                      <a:r>
                        <a:rPr lang="en" sz="1400" u="none" strike="noStrike" cap="none" baseline="0"/>
                        <a:t>- razgovor, demonstracija i diskusija</a:t>
                      </a:r>
                    </a:p>
                    <a:p>
                      <a:pPr marL="0" marR="0" lvl="0" indent="0" algn="l" rtl="0">
                        <a:spcBef>
                          <a:spcPts val="0"/>
                        </a:spcBef>
                        <a:buClr>
                          <a:srgbClr val="000000"/>
                        </a:buClr>
                        <a:buSzPct val="25000"/>
                        <a:buFont typeface="Verdana"/>
                        <a:buNone/>
                      </a:pPr>
                      <a:r>
                        <a:rPr lang="en" sz="1400" u="none" strike="noStrike" cap="none" baseline="0"/>
                        <a:t>- pisana i grafička dokumentacija</a:t>
                      </a:r>
                    </a:p>
                    <a:p>
                      <a:pPr marL="0" marR="0" lvl="0" indent="0" algn="l" rtl="0">
                        <a:spcBef>
                          <a:spcPts val="0"/>
                        </a:spcBef>
                        <a:buClr>
                          <a:srgbClr val="000000"/>
                        </a:buClr>
                        <a:buSzPct val="25000"/>
                        <a:buFont typeface="Verdana"/>
                        <a:buNone/>
                      </a:pPr>
                      <a:r>
                        <a:rPr lang="en" sz="1400" u="none" strike="noStrike" cap="none" baseline="0"/>
                        <a:t>- prezentacije, razne igre, kvizovi i natjecanja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80700">
                <a:tc>
                  <a:txBody>
                    <a:bodyPr/>
                    <a:lstStyle/>
                    <a:p>
                      <a:pPr marL="0" marR="0" lvl="0" indent="0" algn="l" rtl="0">
                        <a:spcBef>
                          <a:spcPts val="0"/>
                        </a:spcBef>
                        <a:buClr>
                          <a:srgbClr val="000000"/>
                        </a:buClr>
                        <a:buSzPct val="25000"/>
                        <a:buFont typeface="Verdana"/>
                        <a:buNone/>
                      </a:pPr>
                      <a:r>
                        <a:rPr lang="en" sz="1400" b="1" u="none" strike="noStrike" cap="none" baseline="0"/>
                        <a:t>VREMENIK</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 jedan sat tjedno tijekom školske godine</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80700">
                <a:tc>
                  <a:txBody>
                    <a:bodyPr/>
                    <a:lstStyle/>
                    <a:p>
                      <a:pPr marL="0" marR="0" lvl="0" indent="0" algn="l" rtl="0">
                        <a:spcBef>
                          <a:spcPts val="0"/>
                        </a:spcBef>
                        <a:buClr>
                          <a:srgbClr val="000000"/>
                        </a:buClr>
                        <a:buSzPct val="25000"/>
                        <a:buFont typeface="Verdana"/>
                        <a:buNone/>
                      </a:pPr>
                      <a:r>
                        <a:rPr lang="en" sz="1400" b="1" u="none" strike="noStrike" cap="none" baseline="0"/>
                        <a:t>TROŠKOVNIK</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 troškove potrebnih i dodatnih radnih materijala snosi škola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08075">
                <a:tc>
                  <a:txBody>
                    <a:bodyPr/>
                    <a:lstStyle/>
                    <a:p>
                      <a:pPr marL="0" marR="0" lvl="0" indent="0" algn="l" rtl="0">
                        <a:spcBef>
                          <a:spcPts val="0"/>
                        </a:spcBef>
                        <a:buClr>
                          <a:srgbClr val="000000"/>
                        </a:buClr>
                        <a:buSzPct val="25000"/>
                        <a:buFont typeface="Verdana"/>
                        <a:buNone/>
                      </a:pPr>
                      <a:r>
                        <a:rPr lang="en" sz="1400" b="1" u="none" strike="noStrike" cap="none" baseline="0"/>
                        <a:t>VREDNOVANJE I KORIŠTENJE REZULTATA RADA</a:t>
                      </a:r>
                    </a:p>
                    <a:p>
                      <a:pPr marL="0" marR="0" lvl="0" indent="0" algn="l" rtl="0">
                        <a:spcBef>
                          <a:spcPts val="0"/>
                        </a:spcBef>
                        <a:buNone/>
                      </a:pPr>
                      <a:endParaRPr sz="14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 stjecanje povjerenja u vlastite sposobnosti</a:t>
                      </a:r>
                    </a:p>
                    <a:p>
                      <a:pPr marL="0" marR="0" lvl="0" indent="0" algn="l" rtl="0">
                        <a:spcBef>
                          <a:spcPts val="0"/>
                        </a:spcBef>
                        <a:buClr>
                          <a:srgbClr val="000000"/>
                        </a:buClr>
                        <a:buSzPct val="25000"/>
                        <a:buFont typeface="Verdana"/>
                        <a:buNone/>
                      </a:pPr>
                      <a:r>
                        <a:rPr lang="en" sz="1400" u="none" strike="noStrike" cap="none" baseline="0"/>
                        <a:t>- zadovoljstvo učenika, učitelja i roditelja</a:t>
                      </a:r>
                    </a:p>
                    <a:p>
                      <a:pPr marL="0" marR="0" lvl="0" indent="0" algn="l" rtl="0">
                        <a:spcBef>
                          <a:spcPts val="0"/>
                        </a:spcBef>
                        <a:buClr>
                          <a:srgbClr val="000000"/>
                        </a:buClr>
                        <a:buSzPct val="25000"/>
                        <a:buFont typeface="Verdana"/>
                        <a:buNone/>
                      </a:pPr>
                      <a:r>
                        <a:rPr lang="en" sz="1400" u="none" strike="noStrike" cap="none" baseline="0"/>
                        <a:t>- sustavno razvijanje samopouzdanja</a:t>
                      </a:r>
                    </a:p>
                    <a:p>
                      <a:pPr marL="0" marR="0" lvl="0" indent="0" algn="l" rtl="0">
                        <a:spcBef>
                          <a:spcPts val="0"/>
                        </a:spcBef>
                        <a:buClr>
                          <a:srgbClr val="000000"/>
                        </a:buClr>
                        <a:buSzPct val="25000"/>
                        <a:buFont typeface="Verdana"/>
                        <a:buNone/>
                      </a:pPr>
                      <a:r>
                        <a:rPr lang="en" sz="1400" u="none" strike="noStrike" cap="none" baseline="0"/>
                        <a:t>- sudjelovanje i postignuti uspjeh na natjecanjima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graphicFrame>
        <p:nvGraphicFramePr>
          <p:cNvPr id="919" name="Shape 919"/>
          <p:cNvGraphicFramePr/>
          <p:nvPr>
            <p:extLst>
              <p:ext uri="{D42A27DB-BD31-4B8C-83A1-F6EECF244321}">
                <p14:modId xmlns:p14="http://schemas.microsoft.com/office/powerpoint/2010/main" val="845427481"/>
              </p:ext>
            </p:extLst>
          </p:nvPr>
        </p:nvGraphicFramePr>
        <p:xfrm>
          <a:off x="180975" y="159302"/>
          <a:ext cx="8782050" cy="6351795"/>
        </p:xfrm>
        <a:graphic>
          <a:graphicData uri="http://schemas.openxmlformats.org/drawingml/2006/table">
            <a:tbl>
              <a:tblPr>
                <a:noFill/>
                <a:tableStyleId>{563C8C36-6F59-4539-B3EA-A44C23F96E32}</a:tableStyleId>
              </a:tblPr>
              <a:tblGrid>
                <a:gridCol w="1781175"/>
                <a:gridCol w="7000875"/>
              </a:tblGrid>
              <a:tr h="605775">
                <a:tc>
                  <a:txBody>
                    <a:bodyPr/>
                    <a:lstStyle/>
                    <a:p>
                      <a:pPr marL="0" marR="0" lvl="0" indent="0" algn="l" rtl="0">
                        <a:spcBef>
                          <a:spcPts val="0"/>
                        </a:spcBef>
                        <a:buClr>
                          <a:srgbClr val="000000"/>
                        </a:buClr>
                        <a:buSzPct val="25000"/>
                        <a:buFont typeface="Verdana"/>
                        <a:buNone/>
                      </a:pPr>
                      <a:r>
                        <a:rPr lang="en" b="1" u="none" strike="noStrike" cap="none" baseline="0" dirty="0"/>
                        <a:t>NAZIV AKTIVNOSTI</a:t>
                      </a:r>
                    </a:p>
                    <a:p>
                      <a:pPr marL="0" marR="0" lvl="0" indent="0" algn="l" rtl="0">
                        <a:spcBef>
                          <a:spcPts val="0"/>
                        </a:spcBef>
                        <a:buNone/>
                      </a:pPr>
                      <a:endParaRPr b="1" u="none" strike="noStrike" cap="none" baseline="0" dirty="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b="1" u="none" strike="noStrike" cap="none" baseline="0"/>
                        <a:t>DODATNA NASTAVA IZ NJEMAČKOG JEZIKA</a:t>
                      </a:r>
                    </a:p>
                    <a:p>
                      <a:pPr marL="0" marR="0" lvl="0" indent="0" algn="l" rtl="0">
                        <a:lnSpc>
                          <a:spcPct val="115000"/>
                        </a:lnSpc>
                        <a:spcBef>
                          <a:spcPts val="0"/>
                        </a:spcBef>
                        <a:buClr>
                          <a:srgbClr val="000000"/>
                        </a:buClr>
                        <a:buSzPct val="25000"/>
                        <a:buFont typeface="Verdana"/>
                        <a:buNone/>
                      </a:pPr>
                      <a:r>
                        <a:rPr lang="en"/>
                        <a:t>                                      </a:t>
                      </a:r>
                      <a:r>
                        <a:rPr lang="en" b="1" u="none" strike="noStrike" cap="none" baseline="0"/>
                        <a:t>-za učenike 8. </a:t>
                      </a:r>
                      <a:r>
                        <a:rPr lang="en" b="1"/>
                        <a:t>c</a:t>
                      </a:r>
                      <a:r>
                        <a:rPr lang="en" b="1" u="none" strike="noStrike" cap="none" baseline="0"/>
                        <a:t> </a:t>
                      </a:r>
                      <a:r>
                        <a:rPr lang="en" b="1"/>
                        <a:t>razrednog odjela-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94850">
                <a:tc>
                  <a:txBody>
                    <a:bodyPr/>
                    <a:lstStyle/>
                    <a:p>
                      <a:pPr marL="0" marR="0" lvl="0" indent="0" algn="l" rtl="0">
                        <a:spcBef>
                          <a:spcPts val="0"/>
                        </a:spcBef>
                        <a:buClr>
                          <a:srgbClr val="000000"/>
                        </a:buClr>
                        <a:buSzPct val="25000"/>
                        <a:buFont typeface="Verdana"/>
                        <a:buNone/>
                      </a:pPr>
                      <a:r>
                        <a:rPr lang="en" b="1" u="none" strike="noStrike" cap="none" baseline="0"/>
                        <a:t>CILJ AKTIVNOSTI</a:t>
                      </a:r>
                    </a:p>
                    <a:p>
                      <a:pPr marL="0" marR="0" lvl="0" indent="0" algn="l" rtl="0">
                        <a:spcBef>
                          <a:spcPts val="0"/>
                        </a:spcBef>
                        <a:buNone/>
                      </a:pPr>
                      <a:endParaRPr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solidFill>
                            <a:schemeClr val="dk1"/>
                          </a:solidFill>
                        </a:rPr>
                        <a:t>- poticati razvoj darovitosti kod darovitih i iznadprosječnih učenika</a:t>
                      </a:r>
                    </a:p>
                    <a:p>
                      <a:pPr marL="0" marR="0" lvl="0" indent="0" algn="l" rtl="0">
                        <a:spcBef>
                          <a:spcPts val="400"/>
                        </a:spcBef>
                        <a:buClr>
                          <a:srgbClr val="000000"/>
                        </a:buClr>
                        <a:buSzPct val="25000"/>
                        <a:buFont typeface="Verdana"/>
                        <a:buNone/>
                      </a:pPr>
                      <a:r>
                        <a:rPr lang="en" u="none" strike="noStrike" cap="none" baseline="0">
                          <a:solidFill>
                            <a:schemeClr val="dk1"/>
                          </a:solidFill>
                        </a:rPr>
                        <a:t>- razvijati jezične sposobnosti, stvaralačko mišljenje, apstraktno rasuđivanje</a:t>
                      </a:r>
                    </a:p>
                    <a:p>
                      <a:pPr marL="0" marR="0" lvl="0" indent="0" algn="l" rtl="0">
                        <a:spcBef>
                          <a:spcPts val="400"/>
                        </a:spcBef>
                        <a:buClr>
                          <a:srgbClr val="000000"/>
                        </a:buClr>
                        <a:buSzPct val="25000"/>
                        <a:buFont typeface="Verdana"/>
                        <a:buNone/>
                      </a:pPr>
                      <a:r>
                        <a:rPr lang="en" u="none" strike="noStrike" cap="none" baseline="0">
                          <a:solidFill>
                            <a:schemeClr val="dk1"/>
                          </a:solidFill>
                        </a:rPr>
                        <a:t>- usavršiti vještine pisanog i usmenog izražavanja</a:t>
                      </a:r>
                    </a:p>
                    <a:p>
                      <a:pPr marL="0" marR="0" lvl="0" indent="0" algn="l" rtl="0">
                        <a:spcBef>
                          <a:spcPts val="400"/>
                        </a:spcBef>
                        <a:spcAft>
                          <a:spcPts val="0"/>
                        </a:spcAft>
                        <a:buClr>
                          <a:srgbClr val="000000"/>
                        </a:buClr>
                        <a:buSzPct val="25000"/>
                        <a:buFont typeface="Verdana"/>
                        <a:buNone/>
                      </a:pPr>
                      <a:r>
                        <a:rPr lang="en" u="none" strike="noStrike" cap="none" baseline="0">
                          <a:solidFill>
                            <a:schemeClr val="dk1"/>
                          </a:solidFill>
                        </a:rPr>
                        <a:t>- proširiti vokabular učenika</a:t>
                      </a:r>
                    </a:p>
                    <a:p>
                      <a:pPr marL="0" marR="0" lvl="0" indent="0" algn="l" rtl="0">
                        <a:spcBef>
                          <a:spcPts val="600"/>
                        </a:spcBef>
                        <a:spcAft>
                          <a:spcPts val="0"/>
                        </a:spcAft>
                        <a:buClr>
                          <a:srgbClr val="000000"/>
                        </a:buClr>
                        <a:buSzPct val="25000"/>
                        <a:buFont typeface="Verdana"/>
                        <a:buNone/>
                      </a:pPr>
                      <a:r>
                        <a:rPr lang="en" u="none" strike="noStrike" cap="none" baseline="0">
                          <a:solidFill>
                            <a:schemeClr val="dk1"/>
                          </a:solidFill>
                        </a:rPr>
                        <a:t>- poticati na samovrjednovanje (ocjenjivanje vlastitoga rada)</a:t>
                      </a:r>
                    </a:p>
                    <a:p>
                      <a:pPr marL="0" marR="0" lvl="0" indent="0" algn="l" rtl="0">
                        <a:spcBef>
                          <a:spcPts val="600"/>
                        </a:spcBef>
                        <a:spcAft>
                          <a:spcPts val="200"/>
                        </a:spcAft>
                        <a:buClr>
                          <a:srgbClr val="000000"/>
                        </a:buClr>
                        <a:buSzPct val="25000"/>
                        <a:buFont typeface="Verdana"/>
                        <a:buNone/>
                      </a:pPr>
                      <a:r>
                        <a:rPr lang="en" u="none" strike="noStrike" cap="none" baseline="0">
                          <a:solidFill>
                            <a:schemeClr val="dk1"/>
                          </a:solidFill>
                        </a:rPr>
                        <a:t>- omogućiti pristup izvorima znanja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19825">
                <a:tc>
                  <a:txBody>
                    <a:bodyPr/>
                    <a:lstStyle/>
                    <a:p>
                      <a:pPr marL="0" marR="0" lvl="0" indent="0" algn="l" rtl="0">
                        <a:spcBef>
                          <a:spcPts val="0"/>
                        </a:spcBef>
                        <a:buClr>
                          <a:srgbClr val="000000"/>
                        </a:buClr>
                        <a:buSzPct val="25000"/>
                        <a:buFont typeface="Verdana"/>
                        <a:buNone/>
                      </a:pPr>
                      <a:r>
                        <a:rPr lang="en" b="1" u="none" strike="noStrike" cap="none" baseline="0"/>
                        <a:t>NAMJENA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t>- pripremati učenike za natjecanja iz njemačkog jezika </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75157">
                <a:tc>
                  <a:txBody>
                    <a:bodyPr/>
                    <a:lstStyle/>
                    <a:p>
                      <a:pPr marL="0" marR="0" lvl="0" indent="0" algn="l" rtl="0">
                        <a:spcBef>
                          <a:spcPts val="0"/>
                        </a:spcBef>
                        <a:buClr>
                          <a:srgbClr val="000000"/>
                        </a:buClr>
                        <a:buSzPct val="25000"/>
                        <a:buFont typeface="Verdana"/>
                        <a:buNone/>
                      </a:pPr>
                      <a:r>
                        <a:rPr lang="en" b="1" u="none" strike="noStrike" cap="none" baseline="0" dirty="0"/>
                        <a:t>NOSITELJI</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dirty="0"/>
                        <a:t>Antonija Barišić, prof. njemačkoga jezika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44525">
                <a:tc>
                  <a:txBody>
                    <a:bodyPr/>
                    <a:lstStyle/>
                    <a:p>
                      <a:pPr marL="0" marR="0" lvl="0" indent="0" algn="l" rtl="0">
                        <a:spcBef>
                          <a:spcPts val="0"/>
                        </a:spcBef>
                        <a:buClr>
                          <a:srgbClr val="000000"/>
                        </a:buClr>
                        <a:buSzPct val="25000"/>
                        <a:buFont typeface="Verdana"/>
                        <a:buNone/>
                      </a:pPr>
                      <a:r>
                        <a:rPr lang="en" b="1" u="none" strike="noStrike" cap="none" baseline="0"/>
                        <a:t>NAČIN REALIZACIJE</a:t>
                      </a:r>
                    </a:p>
                    <a:p>
                      <a:pPr marL="0" marR="0" lvl="0" indent="0" algn="l" rtl="0">
                        <a:spcBef>
                          <a:spcPts val="0"/>
                        </a:spcBef>
                        <a:buNone/>
                      </a:pPr>
                      <a:endParaRPr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t>- individualni rad, grupni rad i rad u parovima</a:t>
                      </a:r>
                    </a:p>
                    <a:p>
                      <a:pPr marL="0" marR="0" lvl="0" indent="0" algn="l" rtl="0">
                        <a:spcBef>
                          <a:spcPts val="0"/>
                        </a:spcBef>
                        <a:buClr>
                          <a:srgbClr val="000000"/>
                        </a:buClr>
                        <a:buSzPct val="25000"/>
                        <a:buFont typeface="Verdana"/>
                        <a:buNone/>
                      </a:pPr>
                      <a:r>
                        <a:rPr lang="en" u="none" strike="noStrike" cap="none" baseline="0"/>
                        <a:t>- razgovor, demonstracija i diskusija</a:t>
                      </a:r>
                    </a:p>
                    <a:p>
                      <a:pPr marL="0" marR="0" lvl="0" indent="0" algn="l" rtl="0">
                        <a:spcBef>
                          <a:spcPts val="0"/>
                        </a:spcBef>
                        <a:buClr>
                          <a:srgbClr val="000000"/>
                        </a:buClr>
                        <a:buSzPct val="25000"/>
                        <a:buFont typeface="Verdana"/>
                        <a:buNone/>
                      </a:pPr>
                      <a:r>
                        <a:rPr lang="en" u="none" strike="noStrike" cap="none" baseline="0"/>
                        <a:t>- pisana i grafička dokumentacija</a:t>
                      </a:r>
                    </a:p>
                    <a:p>
                      <a:pPr marL="0" marR="0" lvl="0" indent="0" algn="l" rtl="0">
                        <a:spcBef>
                          <a:spcPts val="0"/>
                        </a:spcBef>
                        <a:buClr>
                          <a:srgbClr val="000000"/>
                        </a:buClr>
                        <a:buSzPct val="25000"/>
                        <a:buFont typeface="Verdana"/>
                        <a:buNone/>
                      </a:pPr>
                      <a:r>
                        <a:rPr lang="en" u="none" strike="noStrike" cap="none" baseline="0"/>
                        <a:t>- prezentacije, razne igre, kvizovi i natjecanja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80700">
                <a:tc>
                  <a:txBody>
                    <a:bodyPr/>
                    <a:lstStyle/>
                    <a:p>
                      <a:pPr marL="0" marR="0" lvl="0" indent="0" algn="l" rtl="0">
                        <a:spcBef>
                          <a:spcPts val="0"/>
                        </a:spcBef>
                        <a:buClr>
                          <a:srgbClr val="000000"/>
                        </a:buClr>
                        <a:buSzPct val="25000"/>
                        <a:buFont typeface="Verdana"/>
                        <a:buNone/>
                      </a:pPr>
                      <a:r>
                        <a:rPr lang="en" b="1" u="none" strike="noStrike" cap="none" baseline="0"/>
                        <a:t>VREMENIK</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t>- jedan sat tjedno tijekom školske godine 2014./2015.</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80700">
                <a:tc>
                  <a:txBody>
                    <a:bodyPr/>
                    <a:lstStyle/>
                    <a:p>
                      <a:pPr marL="0" marR="0" lvl="0" indent="0" algn="l" rtl="0">
                        <a:spcBef>
                          <a:spcPts val="0"/>
                        </a:spcBef>
                        <a:buClr>
                          <a:srgbClr val="000000"/>
                        </a:buClr>
                        <a:buSzPct val="25000"/>
                        <a:buFont typeface="Verdana"/>
                        <a:buNone/>
                      </a:pPr>
                      <a:r>
                        <a:rPr lang="en" b="1" u="none" strike="noStrike" cap="none" baseline="0"/>
                        <a:t>TROŠKOVNIK</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Verdana"/>
                        <a:buNone/>
                      </a:pPr>
                      <a:r>
                        <a:rPr lang="en" u="none" strike="noStrike" cap="none" baseline="0" dirty="0"/>
                        <a:t>- </a:t>
                      </a:r>
                      <a:r>
                        <a:rPr lang="en" dirty="0">
                          <a:solidFill>
                            <a:schemeClr val="dk1"/>
                          </a:solidFill>
                        </a:rPr>
                        <a:t> fotokopirni materijali, dodatni radni </a:t>
                      </a:r>
                      <a:r>
                        <a:rPr lang="en" dirty="0" smtClean="0">
                          <a:solidFill>
                            <a:schemeClr val="dk1"/>
                          </a:solidFill>
                        </a:rPr>
                        <a:t>materijali</a:t>
                      </a:r>
                      <a:endParaRPr lang="en" dirty="0">
                        <a:solidFill>
                          <a:schemeClr val="dk1"/>
                        </a:solidFill>
                      </a:endParaRP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08075">
                <a:tc>
                  <a:txBody>
                    <a:bodyPr/>
                    <a:lstStyle/>
                    <a:p>
                      <a:pPr marL="0" marR="0" lvl="0" indent="0" algn="l" rtl="0">
                        <a:spcBef>
                          <a:spcPts val="0"/>
                        </a:spcBef>
                        <a:buClr>
                          <a:srgbClr val="000000"/>
                        </a:buClr>
                        <a:buSzPct val="25000"/>
                        <a:buFont typeface="Verdana"/>
                        <a:buNone/>
                      </a:pPr>
                      <a:r>
                        <a:rPr lang="en" b="1" u="none" strike="noStrike" cap="none" baseline="0" dirty="0"/>
                        <a:t>VREDNOVANJE I KORIŠTENJE REZULTATA </a:t>
                      </a:r>
                      <a:r>
                        <a:rPr lang="en" b="1" u="none" strike="noStrike" cap="none" baseline="0" dirty="0" smtClean="0"/>
                        <a:t>RADA</a:t>
                      </a:r>
                      <a:endParaRPr lang="en" b="1" u="none" strike="noStrike" cap="none" baseline="0" dirty="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dirty="0"/>
                        <a:t>- stjecanje povjerenja u vlastite sposobnosti</a:t>
                      </a:r>
                    </a:p>
                    <a:p>
                      <a:pPr marL="0" marR="0" lvl="0" indent="0" algn="l" rtl="0">
                        <a:spcBef>
                          <a:spcPts val="0"/>
                        </a:spcBef>
                        <a:buClr>
                          <a:srgbClr val="000000"/>
                        </a:buClr>
                        <a:buSzPct val="25000"/>
                        <a:buFont typeface="Verdana"/>
                        <a:buNone/>
                      </a:pPr>
                      <a:r>
                        <a:rPr lang="en" u="none" strike="noStrike" cap="none" baseline="0" dirty="0"/>
                        <a:t>- sustavno razvijanje samopouzdanja</a:t>
                      </a:r>
                    </a:p>
                    <a:p>
                      <a:pPr marL="0" marR="0" lvl="0" indent="0" algn="l" rtl="0">
                        <a:spcBef>
                          <a:spcPts val="0"/>
                        </a:spcBef>
                        <a:buClr>
                          <a:srgbClr val="000000"/>
                        </a:buClr>
                        <a:buSzPct val="25000"/>
                        <a:buFont typeface="Verdana"/>
                        <a:buNone/>
                      </a:pPr>
                      <a:r>
                        <a:rPr lang="en" u="none" strike="noStrike" cap="none" baseline="0" dirty="0"/>
                        <a:t>- sudjelovanje i postignuti uspjeh na natjecanjima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graphicFrame>
        <p:nvGraphicFramePr>
          <p:cNvPr id="924" name="Shape 924"/>
          <p:cNvGraphicFramePr/>
          <p:nvPr/>
        </p:nvGraphicFramePr>
        <p:xfrm>
          <a:off x="180975" y="238498"/>
          <a:ext cx="8782050" cy="5976137"/>
        </p:xfrm>
        <a:graphic>
          <a:graphicData uri="http://schemas.openxmlformats.org/drawingml/2006/table">
            <a:tbl>
              <a:tblPr>
                <a:noFill/>
                <a:tableStyleId>{DA591010-D294-4DAB-B148-D20EF52C5D43}</a:tableStyleId>
              </a:tblPr>
              <a:tblGrid>
                <a:gridCol w="2296650"/>
                <a:gridCol w="6485400"/>
              </a:tblGrid>
              <a:tr h="605775">
                <a:tc>
                  <a:txBody>
                    <a:bodyPr/>
                    <a:lstStyle/>
                    <a:p>
                      <a:pPr marL="0" marR="0" lvl="0" indent="0" algn="l" rtl="0">
                        <a:spcBef>
                          <a:spcPts val="0"/>
                        </a:spcBef>
                        <a:buClr>
                          <a:srgbClr val="000000"/>
                        </a:buClr>
                        <a:buSzPct val="25000"/>
                        <a:buFont typeface="Verdana"/>
                        <a:buNone/>
                      </a:pPr>
                      <a:r>
                        <a:rPr lang="en" sz="1600" b="1" u="none" strike="noStrike" cap="none" baseline="0"/>
                        <a:t>NAZIV AKTIVNOSTI</a:t>
                      </a:r>
                    </a:p>
                    <a:p>
                      <a:pPr marL="0" marR="0" lvl="0" indent="0" algn="l" rtl="0">
                        <a:spcBef>
                          <a:spcPts val="0"/>
                        </a:spcBef>
                        <a:buNone/>
                      </a:pPr>
                      <a:endParaRPr sz="16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600" b="1" u="none" strike="noStrike" cap="none" baseline="0"/>
                        <a:t>                            DODATNA NASTAVA IZ NJEMAČKOG JEZIKA</a:t>
                      </a:r>
                    </a:p>
                    <a:p>
                      <a:pPr marL="0" marR="0" lvl="0" indent="0" algn="l" rtl="0">
                        <a:lnSpc>
                          <a:spcPct val="115000"/>
                        </a:lnSpc>
                        <a:spcBef>
                          <a:spcPts val="0"/>
                        </a:spcBef>
                        <a:buClr>
                          <a:srgbClr val="000000"/>
                        </a:buClr>
                        <a:buSzPct val="25000"/>
                        <a:buFont typeface="Verdana"/>
                        <a:buNone/>
                      </a:pPr>
                      <a:r>
                        <a:rPr lang="en" sz="1600" b="1" u="none" strike="noStrike" cap="none" baseline="0"/>
                        <a:t>                                           ZA UČENIKE 8. RAZREDA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301775">
                <a:tc>
                  <a:txBody>
                    <a:bodyPr/>
                    <a:lstStyle/>
                    <a:p>
                      <a:pPr marL="0" marR="0" lvl="0" indent="0" algn="l" rtl="0">
                        <a:spcBef>
                          <a:spcPts val="0"/>
                        </a:spcBef>
                        <a:buClr>
                          <a:srgbClr val="000000"/>
                        </a:buClr>
                        <a:buSzPct val="25000"/>
                        <a:buFont typeface="Verdana"/>
                        <a:buNone/>
                      </a:pPr>
                      <a:r>
                        <a:rPr lang="en" sz="1600" b="1" u="none" strike="noStrike" cap="none" baseline="0"/>
                        <a:t>CILJ AKTIVNOSTI</a:t>
                      </a:r>
                    </a:p>
                    <a:p>
                      <a:pPr marL="0" marR="0" lvl="0" indent="0" algn="l" rtl="0">
                        <a:spcBef>
                          <a:spcPts val="0"/>
                        </a:spcBef>
                        <a:buNone/>
                      </a:pPr>
                      <a:endParaRPr sz="16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baseline="0">
                          <a:solidFill>
                            <a:schemeClr val="dk1"/>
                          </a:solidFill>
                        </a:rPr>
                        <a:t>- stvarati mogućnosti za razvijanje darovitosti učenika</a:t>
                      </a:r>
                    </a:p>
                    <a:p>
                      <a:pPr marL="0" marR="0" lvl="0" indent="0" algn="l" rtl="0">
                        <a:spcBef>
                          <a:spcPts val="400"/>
                        </a:spcBef>
                        <a:buClr>
                          <a:srgbClr val="000000"/>
                        </a:buClr>
                        <a:buSzPct val="25000"/>
                        <a:buFont typeface="Verdana"/>
                        <a:buNone/>
                      </a:pPr>
                      <a:r>
                        <a:rPr lang="en" sz="1200" u="none" strike="noStrike" cap="none" baseline="0">
                          <a:solidFill>
                            <a:schemeClr val="dk1"/>
                          </a:solidFill>
                        </a:rPr>
                        <a:t>- razvijati jezične sposobnosti, stvaralačko mišljenje, apstraktno rasuđivanje</a:t>
                      </a:r>
                    </a:p>
                    <a:p>
                      <a:pPr marL="0" marR="0" lvl="0" indent="0" algn="l" rtl="0">
                        <a:spcBef>
                          <a:spcPts val="400"/>
                        </a:spcBef>
                        <a:buClr>
                          <a:srgbClr val="000000"/>
                        </a:buClr>
                        <a:buSzPct val="25000"/>
                        <a:buFont typeface="Verdana"/>
                        <a:buNone/>
                      </a:pPr>
                      <a:r>
                        <a:rPr lang="en" sz="1200" u="none" strike="noStrike" cap="none" baseline="0">
                          <a:solidFill>
                            <a:schemeClr val="dk1"/>
                          </a:solidFill>
                        </a:rPr>
                        <a:t>- usavršiti vještine pisanog i usmenog izražavanja</a:t>
                      </a:r>
                    </a:p>
                    <a:p>
                      <a:pPr marL="0" marR="0" lvl="0" indent="0" algn="l" rtl="0">
                        <a:spcBef>
                          <a:spcPts val="400"/>
                        </a:spcBef>
                        <a:spcAft>
                          <a:spcPts val="0"/>
                        </a:spcAft>
                        <a:buClr>
                          <a:srgbClr val="000000"/>
                        </a:buClr>
                        <a:buSzPct val="25000"/>
                        <a:buFont typeface="Verdana"/>
                        <a:buNone/>
                      </a:pPr>
                      <a:r>
                        <a:rPr lang="en" sz="1200" u="none" strike="noStrike" cap="none" baseline="0">
                          <a:solidFill>
                            <a:schemeClr val="dk1"/>
                          </a:solidFill>
                        </a:rPr>
                        <a:t>- proširiti vokabular učenika</a:t>
                      </a:r>
                    </a:p>
                    <a:p>
                      <a:pPr marL="0" marR="0" lvl="0" indent="0" algn="l" rtl="0">
                        <a:spcBef>
                          <a:spcPts val="600"/>
                        </a:spcBef>
                        <a:spcAft>
                          <a:spcPts val="200"/>
                        </a:spcAft>
                        <a:buClr>
                          <a:srgbClr val="000000"/>
                        </a:buClr>
                        <a:buSzPct val="25000"/>
                        <a:buFont typeface="Verdana"/>
                        <a:buNone/>
                      </a:pPr>
                      <a:r>
                        <a:rPr lang="en" sz="1200" u="none" strike="noStrike" cap="none" baseline="0">
                          <a:solidFill>
                            <a:schemeClr val="dk1"/>
                          </a:solidFill>
                        </a:rPr>
                        <a:t>- omogućiti pristup izvorima znanja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84400">
                <a:tc>
                  <a:txBody>
                    <a:bodyPr/>
                    <a:lstStyle/>
                    <a:p>
                      <a:pPr marL="0" marR="0" lvl="0" indent="0" algn="l" rtl="0">
                        <a:spcBef>
                          <a:spcPts val="0"/>
                        </a:spcBef>
                        <a:buClr>
                          <a:srgbClr val="000000"/>
                        </a:buClr>
                        <a:buSzPct val="25000"/>
                        <a:buFont typeface="Verdana"/>
                        <a:buNone/>
                      </a:pPr>
                      <a:r>
                        <a:rPr lang="en" sz="1600" b="1" u="none" strike="noStrike" cap="none" baseline="0"/>
                        <a:t>NAMJENA</a:t>
                      </a:r>
                    </a:p>
                    <a:p>
                      <a:pPr marL="0" marR="0" lvl="0" indent="0" algn="l" rtl="0">
                        <a:spcBef>
                          <a:spcPts val="0"/>
                        </a:spcBef>
                        <a:buNone/>
                      </a:pPr>
                      <a:endParaRPr sz="16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baseline="0"/>
                        <a:t>Potaknuti interes za dodatno razvijanje znanja o njemačkom jeziku i kulturi. Pripremiti učenike za natjecanja iz njemačkoga jezika.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84025">
                <a:tc>
                  <a:txBody>
                    <a:bodyPr/>
                    <a:lstStyle/>
                    <a:p>
                      <a:pPr marL="0" marR="0" lvl="0" indent="0" algn="l" rtl="0">
                        <a:spcBef>
                          <a:spcPts val="0"/>
                        </a:spcBef>
                        <a:buClr>
                          <a:srgbClr val="000000"/>
                        </a:buClr>
                        <a:buSzPct val="25000"/>
                        <a:buFont typeface="Verdana"/>
                        <a:buNone/>
                      </a:pPr>
                      <a:r>
                        <a:rPr lang="en" sz="1600" b="1" u="none" strike="noStrike" cap="none" baseline="0"/>
                        <a:t>NOSITELJI</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Font typeface="Verdana"/>
                        <a:buNone/>
                      </a:pPr>
                      <a:endParaRPr sz="1200"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84300">
                <a:tc>
                  <a:txBody>
                    <a:bodyPr/>
                    <a:lstStyle/>
                    <a:p>
                      <a:pPr marL="0" marR="0" lvl="0" indent="0" algn="l" rtl="0">
                        <a:spcBef>
                          <a:spcPts val="0"/>
                        </a:spcBef>
                        <a:buClr>
                          <a:srgbClr val="000000"/>
                        </a:buClr>
                        <a:buSzPct val="25000"/>
                        <a:buFont typeface="Verdana"/>
                        <a:buNone/>
                      </a:pPr>
                      <a:r>
                        <a:rPr lang="en" sz="1600" b="1" u="none" strike="noStrike" cap="none" baseline="0"/>
                        <a:t>NAČIN REALIZACIJE</a:t>
                      </a:r>
                    </a:p>
                    <a:p>
                      <a:pPr marL="0" marR="0" lvl="0" indent="0" algn="l" rtl="0">
                        <a:spcBef>
                          <a:spcPts val="0"/>
                        </a:spcBef>
                        <a:buNone/>
                      </a:pPr>
                      <a:endParaRPr sz="16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baseline="0"/>
                        <a:t>- individualni rad, grupni rad i rad u parovima</a:t>
                      </a:r>
                    </a:p>
                    <a:p>
                      <a:pPr marL="0" marR="0" lvl="0" indent="0" algn="l" rtl="0">
                        <a:spcBef>
                          <a:spcPts val="0"/>
                        </a:spcBef>
                        <a:buClr>
                          <a:srgbClr val="000000"/>
                        </a:buClr>
                        <a:buSzPct val="25000"/>
                        <a:buFont typeface="Verdana"/>
                        <a:buNone/>
                      </a:pPr>
                      <a:r>
                        <a:rPr lang="en" sz="1200" u="none" strike="noStrike" cap="none" baseline="0"/>
                        <a:t>- razgovor, demonstracija i diskusija</a:t>
                      </a:r>
                    </a:p>
                    <a:p>
                      <a:pPr marL="0" marR="0" lvl="0" indent="0" algn="l" rtl="0">
                        <a:spcBef>
                          <a:spcPts val="0"/>
                        </a:spcBef>
                        <a:buClr>
                          <a:srgbClr val="000000"/>
                        </a:buClr>
                        <a:buSzPct val="25000"/>
                        <a:buFont typeface="Verdana"/>
                        <a:buNone/>
                      </a:pPr>
                      <a:r>
                        <a:rPr lang="en" sz="1200" u="none" strike="noStrike" cap="none" baseline="0"/>
                        <a:t>- prezentacije, razne igre, kvizovi i natjecanja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80700">
                <a:tc>
                  <a:txBody>
                    <a:bodyPr/>
                    <a:lstStyle/>
                    <a:p>
                      <a:pPr marL="0" marR="0" lvl="0" indent="0" algn="l" rtl="0">
                        <a:spcBef>
                          <a:spcPts val="0"/>
                        </a:spcBef>
                        <a:buClr>
                          <a:srgbClr val="000000"/>
                        </a:buClr>
                        <a:buSzPct val="25000"/>
                        <a:buFont typeface="Verdana"/>
                        <a:buNone/>
                      </a:pPr>
                      <a:r>
                        <a:rPr lang="en" sz="1600" b="1" u="none" strike="noStrike" cap="none" baseline="0"/>
                        <a:t>VREMENIK</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baseline="0"/>
                        <a:t>- jedan sat tjedno tijekom školske godine </a:t>
                      </a:r>
                      <a:r>
                        <a:rPr lang="en" sz="1200"/>
                        <a:t>2014./2015.</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80700">
                <a:tc>
                  <a:txBody>
                    <a:bodyPr/>
                    <a:lstStyle/>
                    <a:p>
                      <a:pPr marL="0" marR="0" lvl="0" indent="0" algn="l" rtl="0">
                        <a:spcBef>
                          <a:spcPts val="0"/>
                        </a:spcBef>
                        <a:buClr>
                          <a:srgbClr val="000000"/>
                        </a:buClr>
                        <a:buSzPct val="25000"/>
                        <a:buFont typeface="Verdana"/>
                        <a:buNone/>
                      </a:pPr>
                      <a:r>
                        <a:rPr lang="en" sz="1600" b="1" u="none" strike="noStrike" cap="none" baseline="0"/>
                        <a:t>TROŠKOVNIK</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baseline="0"/>
                        <a:t>- fotokopirni materijali, dodatni radni materijali</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99400">
                <a:tc>
                  <a:txBody>
                    <a:bodyPr/>
                    <a:lstStyle/>
                    <a:p>
                      <a:pPr marL="0" marR="0" lvl="0" indent="0" algn="l" rtl="0">
                        <a:spcBef>
                          <a:spcPts val="0"/>
                        </a:spcBef>
                        <a:buClr>
                          <a:srgbClr val="000000"/>
                        </a:buClr>
                        <a:buSzPct val="25000"/>
                        <a:buFont typeface="Verdana"/>
                        <a:buNone/>
                      </a:pPr>
                      <a:r>
                        <a:rPr lang="en" sz="1600" b="1" u="none" strike="noStrike" cap="none" baseline="0"/>
                        <a:t>VREDNOVANJE I KORIŠTENJE REZULTATA RADA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baseline="0"/>
                        <a:t>- zadovoljstvo učenika, učitelja i roditelja</a:t>
                      </a:r>
                    </a:p>
                    <a:p>
                      <a:pPr marL="0" marR="0" lvl="0" indent="0" algn="l" rtl="0">
                        <a:spcBef>
                          <a:spcPts val="0"/>
                        </a:spcBef>
                        <a:buClr>
                          <a:srgbClr val="000000"/>
                        </a:buClr>
                        <a:buSzPct val="25000"/>
                        <a:buFont typeface="Verdana"/>
                        <a:buNone/>
                      </a:pPr>
                      <a:r>
                        <a:rPr lang="en" sz="1200" u="none" strike="noStrike" cap="none" baseline="0"/>
                        <a:t>- razvijanje samopouzdanja</a:t>
                      </a:r>
                    </a:p>
                    <a:p>
                      <a:pPr marL="0" marR="0" lvl="0" indent="0" algn="l" rtl="0">
                        <a:spcBef>
                          <a:spcPts val="0"/>
                        </a:spcBef>
                        <a:buClr>
                          <a:srgbClr val="000000"/>
                        </a:buClr>
                        <a:buSzPct val="25000"/>
                        <a:buFont typeface="Verdana"/>
                        <a:buNone/>
                      </a:pPr>
                      <a:r>
                        <a:rPr lang="en" sz="1200" u="none" strike="noStrike" cap="none" baseline="0"/>
                        <a:t>- sudjelovanje i postignuti uspjeh na natjecanjima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Shape 929"/>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930" name="Shape 930"/>
          <p:cNvGraphicFramePr/>
          <p:nvPr/>
        </p:nvGraphicFramePr>
        <p:xfrm>
          <a:off x="377837" y="383062"/>
          <a:ext cx="8388325" cy="6090595"/>
        </p:xfrm>
        <a:graphic>
          <a:graphicData uri="http://schemas.openxmlformats.org/drawingml/2006/table">
            <a:tbl>
              <a:tblPr>
                <a:noFill/>
                <a:tableStyleId>{0285FAF5-7B87-43E4-9A30-161D9215FC3A}</a:tableStyleId>
              </a:tblPr>
              <a:tblGrid>
                <a:gridCol w="2052625"/>
                <a:gridCol w="6335700"/>
              </a:tblGrid>
              <a:tr h="395275">
                <a:tc>
                  <a:txBody>
                    <a:bodyPr/>
                    <a:lstStyle/>
                    <a:p>
                      <a:pPr marR="0" lvl="0" algn="l" rtl="0">
                        <a:spcBef>
                          <a:spcPts val="0"/>
                        </a:spcBef>
                        <a:buNone/>
                      </a:pPr>
                      <a:r>
                        <a:rPr lang="en" sz="1400" b="1" u="none" strike="noStrike" cap="none" baseline="0">
                          <a:solidFill>
                            <a:schemeClr val="dk1"/>
                          </a:solidFill>
                          <a:latin typeface="Arial"/>
                          <a:ea typeface="Arial"/>
                          <a:cs typeface="Arial"/>
                          <a:sym typeface="Arial"/>
                        </a:rPr>
                        <a:t>NAZIV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R="0" lvl="0" algn="ctr" rtl="0">
                        <a:spcBef>
                          <a:spcPts val="0"/>
                        </a:spcBef>
                        <a:buNone/>
                      </a:pPr>
                      <a:r>
                        <a:rPr lang="en" sz="1400" b="1" u="none" strike="noStrike" cap="none" baseline="0">
                          <a:solidFill>
                            <a:schemeClr val="dk1"/>
                          </a:solidFill>
                          <a:latin typeface="Arial"/>
                          <a:ea typeface="Arial"/>
                          <a:cs typeface="Arial"/>
                          <a:sym typeface="Arial"/>
                        </a:rPr>
                        <a:t>DODATNA IZ FIZIKE</a:t>
                      </a:r>
                      <a:r>
                        <a:rPr lang="en" sz="1400" u="none" strike="noStrike" cap="none" baseline="0">
                          <a:solidFill>
                            <a:schemeClr val="dk1"/>
                          </a:solidFill>
                          <a:latin typeface="Arial"/>
                          <a:ea typeface="Arial"/>
                          <a:cs typeface="Arial"/>
                          <a:sym typeface="Arial"/>
                        </a:rPr>
                        <a:t> </a:t>
                      </a:r>
                      <a:r>
                        <a:rPr lang="en" sz="1400" b="1" u="none" strike="noStrike" cap="none" baseline="0">
                          <a:solidFill>
                            <a:schemeClr val="dk1"/>
                          </a:solidFill>
                          <a:latin typeface="Arial"/>
                          <a:ea typeface="Arial"/>
                          <a:cs typeface="Arial"/>
                          <a:sym typeface="Arial"/>
                        </a:rPr>
                        <a:t>ZA SEDM</a:t>
                      </a:r>
                      <a:r>
                        <a:rPr lang="en" b="1">
                          <a:solidFill>
                            <a:schemeClr val="dk1"/>
                          </a:solidFill>
                        </a:rPr>
                        <a:t>I</a:t>
                      </a:r>
                      <a:r>
                        <a:rPr lang="en" sz="1400" b="1" u="none" strike="noStrike" cap="none" baseline="0">
                          <a:solidFill>
                            <a:schemeClr val="dk1"/>
                          </a:solidFill>
                          <a:latin typeface="Arial"/>
                          <a:ea typeface="Arial"/>
                          <a:cs typeface="Arial"/>
                          <a:sym typeface="Arial"/>
                        </a:rPr>
                        <a:t> I OSM</a:t>
                      </a:r>
                      <a:r>
                        <a:rPr lang="en" b="1">
                          <a:solidFill>
                            <a:schemeClr val="dk1"/>
                          </a:solidFill>
                        </a:rPr>
                        <a:t>I</a:t>
                      </a:r>
                      <a:r>
                        <a:rPr lang="en" sz="1400" b="1" u="none" strike="noStrike" cap="none" baseline="0">
                          <a:solidFill>
                            <a:schemeClr val="dk1"/>
                          </a:solidFill>
                          <a:latin typeface="Arial"/>
                          <a:ea typeface="Arial"/>
                          <a:cs typeface="Arial"/>
                          <a:sym typeface="Arial"/>
                        </a:rPr>
                        <a:t> RAZRED</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57275">
                <a:tc>
                  <a:txBody>
                    <a:bodyPr/>
                    <a:lstStyle/>
                    <a:p>
                      <a:pPr marR="0" lvl="0" algn="l" rtl="0">
                        <a:spcBef>
                          <a:spcPts val="0"/>
                        </a:spcBef>
                        <a:buNone/>
                      </a:pPr>
                      <a:r>
                        <a:rPr lang="en" sz="1400" b="1" u="none" strike="noStrike" cap="none" baseline="0">
                          <a:solidFill>
                            <a:schemeClr val="dk1"/>
                          </a:solidFill>
                          <a:latin typeface="Arial"/>
                          <a:ea typeface="Arial"/>
                          <a:cs typeface="Arial"/>
                          <a:sym typeface="Arial"/>
                        </a:rPr>
                        <a:t>CILJ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57200" marR="0" lvl="0" indent="-317500" algn="l" rtl="0">
                        <a:spcBef>
                          <a:spcPts val="0"/>
                        </a:spcBef>
                        <a:buClr>
                          <a:schemeClr val="dk1"/>
                        </a:buClr>
                        <a:buSzPct val="100000"/>
                        <a:buFont typeface="Arial"/>
                        <a:buChar char="●"/>
                      </a:pPr>
                      <a:r>
                        <a:rPr lang="en" sz="1400" u="none" strike="noStrike" cap="none" baseline="0">
                          <a:solidFill>
                            <a:schemeClr val="dk1"/>
                          </a:solidFill>
                          <a:latin typeface="Arial"/>
                          <a:ea typeface="Arial"/>
                          <a:cs typeface="Arial"/>
                          <a:sym typeface="Arial"/>
                        </a:rPr>
                        <a:t>stvarati mogućnosti za razvijanje darovitosti učenika</a:t>
                      </a:r>
                    </a:p>
                    <a:p>
                      <a:pPr marL="457200" marR="0" lvl="0" indent="-317500" algn="l" rtl="0">
                        <a:spcBef>
                          <a:spcPts val="0"/>
                        </a:spcBef>
                        <a:buClr>
                          <a:schemeClr val="dk1"/>
                        </a:buClr>
                        <a:buSzPct val="100000"/>
                        <a:buFont typeface="Arial"/>
                        <a:buChar char="●"/>
                      </a:pPr>
                      <a:r>
                        <a:rPr lang="en" sz="1400" u="none" strike="noStrike" cap="none" baseline="0">
                          <a:solidFill>
                            <a:schemeClr val="dk1"/>
                          </a:solidFill>
                          <a:latin typeface="Arial"/>
                          <a:ea typeface="Arial"/>
                          <a:cs typeface="Arial"/>
                          <a:sym typeface="Arial"/>
                        </a:rPr>
                        <a:t>poticati uključivanje učenika za sudjelovanje na natjecanjima, susretima i smotrama</a:t>
                      </a:r>
                    </a:p>
                    <a:p>
                      <a:pPr marL="457200" marR="0" lvl="0" indent="-317500" algn="l" rtl="0">
                        <a:spcBef>
                          <a:spcPts val="0"/>
                        </a:spcBef>
                        <a:buClr>
                          <a:schemeClr val="dk1"/>
                        </a:buClr>
                        <a:buSzPct val="100000"/>
                        <a:buFont typeface="Arial"/>
                        <a:buChar char="●"/>
                      </a:pPr>
                      <a:r>
                        <a:rPr lang="en" sz="1400" u="none" strike="noStrike" cap="none" baseline="0">
                          <a:solidFill>
                            <a:schemeClr val="dk1"/>
                          </a:solidFill>
                          <a:latin typeface="Arial"/>
                          <a:ea typeface="Arial"/>
                          <a:cs typeface="Arial"/>
                          <a:sym typeface="Arial"/>
                        </a:rPr>
                        <a:t>osposobiti učenike za samostalno rješavanje problema i uvoditi ih u znanstveni način razmišljanja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46150">
                <a:tc>
                  <a:txBody>
                    <a:bodyPr/>
                    <a:lstStyle/>
                    <a:p>
                      <a:pPr marR="0" lvl="0" algn="l" rtl="0">
                        <a:spcBef>
                          <a:spcPts val="0"/>
                        </a:spcBef>
                        <a:buNone/>
                      </a:pPr>
                      <a:r>
                        <a:rPr lang="en" sz="1400" b="1" u="none" strike="noStrike" cap="none" baseline="0">
                          <a:solidFill>
                            <a:schemeClr val="dk1"/>
                          </a:solidFill>
                          <a:latin typeface="Arial"/>
                          <a:ea typeface="Arial"/>
                          <a:cs typeface="Arial"/>
                          <a:sym typeface="Arial"/>
                        </a:rPr>
                        <a:t>NAMJENA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57200" marR="0" lvl="0" indent="-317500" algn="l" rtl="0">
                        <a:spcBef>
                          <a:spcPts val="0"/>
                        </a:spcBef>
                        <a:buClr>
                          <a:schemeClr val="dk1"/>
                        </a:buClr>
                        <a:buSzPct val="100000"/>
                        <a:buFont typeface="Arial"/>
                        <a:buChar char="●"/>
                      </a:pPr>
                      <a:r>
                        <a:rPr lang="en" sz="1400" u="none" strike="noStrike" cap="none" baseline="0">
                          <a:solidFill>
                            <a:schemeClr val="dk1"/>
                          </a:solidFill>
                          <a:latin typeface="Arial"/>
                          <a:ea typeface="Arial"/>
                          <a:cs typeface="Arial"/>
                          <a:sym typeface="Arial"/>
                        </a:rPr>
                        <a:t>proširivanje znanja iz redovnog programa fizike</a:t>
                      </a:r>
                    </a:p>
                    <a:p>
                      <a:pPr marL="457200" marR="0" lvl="0" indent="-317500" algn="l" rtl="0">
                        <a:spcBef>
                          <a:spcPts val="0"/>
                        </a:spcBef>
                        <a:buClr>
                          <a:schemeClr val="dk1"/>
                        </a:buClr>
                        <a:buSzPct val="100000"/>
                        <a:buFont typeface="Arial"/>
                        <a:buChar char="●"/>
                      </a:pPr>
                      <a:r>
                        <a:rPr lang="en" sz="1400" u="none" strike="noStrike" cap="none" baseline="0">
                          <a:solidFill>
                            <a:schemeClr val="dk1"/>
                          </a:solidFill>
                          <a:latin typeface="Arial"/>
                          <a:ea typeface="Arial"/>
                          <a:cs typeface="Arial"/>
                          <a:sym typeface="Arial"/>
                        </a:rPr>
                        <a:t>primjena kompleksnih fizikalnih znanja i vještina u rješavanju problemskih situacija</a:t>
                      </a:r>
                    </a:p>
                    <a:p>
                      <a:pPr marL="457200" marR="0" lvl="0" indent="-317500" algn="l" rtl="0">
                        <a:spcBef>
                          <a:spcPts val="0"/>
                        </a:spcBef>
                        <a:buClr>
                          <a:schemeClr val="dk1"/>
                        </a:buClr>
                        <a:buSzPct val="100000"/>
                        <a:buFont typeface="Arial"/>
                        <a:buChar char="●"/>
                      </a:pPr>
                      <a:r>
                        <a:rPr lang="en" sz="1400" u="none" strike="noStrike" cap="none" baseline="0">
                          <a:solidFill>
                            <a:schemeClr val="dk1"/>
                          </a:solidFill>
                          <a:latin typeface="Arial"/>
                          <a:ea typeface="Arial"/>
                          <a:cs typeface="Arial"/>
                          <a:sym typeface="Arial"/>
                        </a:rPr>
                        <a:t>pripreme za natjecanje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0250">
                <a:tc>
                  <a:txBody>
                    <a:bodyPr/>
                    <a:lstStyle/>
                    <a:p>
                      <a:pPr marR="0" lvl="0" algn="l" rtl="0">
                        <a:spcBef>
                          <a:spcPts val="0"/>
                        </a:spcBef>
                        <a:buNone/>
                      </a:pPr>
                      <a:r>
                        <a:rPr lang="en" sz="1400" b="1" u="none" strike="noStrike" cap="none" baseline="0">
                          <a:solidFill>
                            <a:schemeClr val="dk1"/>
                          </a:solidFill>
                          <a:latin typeface="Arial"/>
                          <a:ea typeface="Arial"/>
                          <a:cs typeface="Arial"/>
                          <a:sym typeface="Arial"/>
                        </a:rPr>
                        <a:t>NOSITELJI </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57200" marR="0" lvl="0" indent="-317500" algn="l" rtl="0">
                        <a:spcBef>
                          <a:spcPts val="0"/>
                        </a:spcBef>
                        <a:buClr>
                          <a:schemeClr val="dk1"/>
                        </a:buClr>
                        <a:buSzPct val="100000"/>
                        <a:buFont typeface="Arial"/>
                        <a:buChar char="●"/>
                      </a:pPr>
                      <a:r>
                        <a:rPr lang="en" sz="1400" u="none" strike="noStrike" cap="none" baseline="0">
                          <a:solidFill>
                            <a:schemeClr val="dk1"/>
                          </a:solidFill>
                          <a:latin typeface="Arial"/>
                          <a:ea typeface="Arial"/>
                          <a:cs typeface="Arial"/>
                          <a:sym typeface="Arial"/>
                        </a:rPr>
                        <a:t>učenici </a:t>
                      </a:r>
                      <a:r>
                        <a:rPr lang="en">
                          <a:solidFill>
                            <a:schemeClr val="dk1"/>
                          </a:solidFill>
                        </a:rPr>
                        <a:t>7. i 8. razreda </a:t>
                      </a:r>
                      <a:r>
                        <a:rPr lang="en" sz="1400" u="none" strike="noStrike" cap="none" baseline="0">
                          <a:solidFill>
                            <a:schemeClr val="dk1"/>
                          </a:solidFill>
                          <a:latin typeface="Arial"/>
                          <a:ea typeface="Arial"/>
                          <a:cs typeface="Arial"/>
                          <a:sym typeface="Arial"/>
                        </a:rPr>
                        <a:t> koji ostvaruju natprosječne rezultate iz fizike ili pokazuju poseban interes za taj nastavni predmet</a:t>
                      </a:r>
                    </a:p>
                    <a:p>
                      <a:pPr marL="457200" marR="0" lvl="0" indent="-317500" algn="l" rtl="0">
                        <a:spcBef>
                          <a:spcPts val="0"/>
                        </a:spcBef>
                        <a:buClr>
                          <a:schemeClr val="dk1"/>
                        </a:buClr>
                        <a:buSzPct val="100000"/>
                        <a:buFont typeface="Arial"/>
                        <a:buChar char="●"/>
                      </a:pPr>
                      <a:r>
                        <a:rPr lang="en" sz="1400" u="none" strike="noStrike" cap="none" baseline="0">
                          <a:solidFill>
                            <a:schemeClr val="dk1"/>
                          </a:solidFill>
                          <a:latin typeface="Arial"/>
                          <a:ea typeface="Arial"/>
                          <a:cs typeface="Arial"/>
                          <a:sym typeface="Arial"/>
                        </a:rPr>
                        <a:t>prof. fizike Vedran Bobšić</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44500">
                <a:tc>
                  <a:txBody>
                    <a:bodyPr/>
                    <a:lstStyle/>
                    <a:p>
                      <a:pPr marR="0" lvl="0" algn="l" rtl="0">
                        <a:spcBef>
                          <a:spcPts val="0"/>
                        </a:spcBef>
                        <a:buNone/>
                      </a:pPr>
                      <a:r>
                        <a:rPr lang="en" sz="1400" b="1" u="none" strike="noStrike" cap="none" baseline="0">
                          <a:solidFill>
                            <a:schemeClr val="dk1"/>
                          </a:solidFill>
                          <a:latin typeface="Arial"/>
                          <a:ea typeface="Arial"/>
                          <a:cs typeface="Arial"/>
                          <a:sym typeface="Arial"/>
                        </a:rPr>
                        <a:t>NAČIN REALIZACIJE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57200" marR="0" lvl="0" indent="-317500" algn="l" rtl="0">
                        <a:spcBef>
                          <a:spcPts val="0"/>
                        </a:spcBef>
                        <a:buClr>
                          <a:schemeClr val="dk1"/>
                        </a:buClr>
                        <a:buSzPct val="100000"/>
                        <a:buFont typeface="Arial"/>
                        <a:buChar char="●"/>
                      </a:pPr>
                      <a:r>
                        <a:rPr lang="en" sz="1400" u="none" strike="noStrike" cap="none" baseline="0">
                          <a:solidFill>
                            <a:schemeClr val="dk1"/>
                          </a:solidFill>
                          <a:latin typeface="Arial"/>
                          <a:ea typeface="Arial"/>
                          <a:cs typeface="Arial"/>
                          <a:sym typeface="Arial"/>
                        </a:rPr>
                        <a:t>individuali ziranim oblikom rada u skupini, u pravilu do osam učenika.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0250">
                <a:tc>
                  <a:txBody>
                    <a:bodyPr/>
                    <a:lstStyle/>
                    <a:p>
                      <a:pPr marR="0" lvl="0" algn="l" rtl="0">
                        <a:spcBef>
                          <a:spcPts val="0"/>
                        </a:spcBef>
                        <a:buNone/>
                      </a:pPr>
                      <a:r>
                        <a:rPr lang="en" sz="1400" b="1" u="none" strike="noStrike" cap="none" baseline="0">
                          <a:solidFill>
                            <a:schemeClr val="dk1"/>
                          </a:solidFill>
                          <a:latin typeface="Arial"/>
                          <a:ea typeface="Arial"/>
                          <a:cs typeface="Arial"/>
                          <a:sym typeface="Arial"/>
                        </a:rPr>
                        <a:t>VREMENIK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57200" marR="0" lvl="0" indent="-317500" algn="l" rtl="0">
                        <a:spcBef>
                          <a:spcPts val="0"/>
                        </a:spcBef>
                        <a:buClr>
                          <a:srgbClr val="000000"/>
                        </a:buClr>
                        <a:buSzPct val="100000"/>
                        <a:buFont typeface="Arial"/>
                        <a:buChar char="●"/>
                      </a:pPr>
                      <a:r>
                        <a:rPr lang="en" sz="1400" u="none" strike="noStrike" cap="none" baseline="0">
                          <a:solidFill>
                            <a:schemeClr val="dk1"/>
                          </a:solidFill>
                          <a:latin typeface="Arial"/>
                          <a:ea typeface="Arial"/>
                          <a:cs typeface="Arial"/>
                          <a:sym typeface="Arial"/>
                        </a:rPr>
                        <a:t>jedan nastavni sat tjedno u popodnevnoj smjeni tijekom nastavne godine prema interesu učenika</a:t>
                      </a:r>
                      <a:r>
                        <a:rPr lang="en"/>
                        <a:t>.</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39750">
                <a:tc>
                  <a:txBody>
                    <a:bodyPr/>
                    <a:lstStyle/>
                    <a:p>
                      <a:pPr marR="0" lvl="0" algn="l" rtl="0">
                        <a:spcBef>
                          <a:spcPts val="0"/>
                        </a:spcBef>
                        <a:buNone/>
                      </a:pPr>
                      <a:r>
                        <a:rPr lang="en" sz="1400" b="1" u="none" strike="noStrike" cap="none" baseline="0">
                          <a:solidFill>
                            <a:schemeClr val="dk1"/>
                          </a:solidFill>
                          <a:latin typeface="Arial"/>
                          <a:ea typeface="Arial"/>
                          <a:cs typeface="Arial"/>
                          <a:sym typeface="Arial"/>
                        </a:rPr>
                        <a:t>TROŠKOVNIK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57200" marR="0" lvl="0" indent="-317500" algn="l" rtl="0">
                        <a:spcBef>
                          <a:spcPts val="0"/>
                        </a:spcBef>
                        <a:buClr>
                          <a:schemeClr val="dk1"/>
                        </a:buClr>
                        <a:buSzPct val="100000"/>
                        <a:buFont typeface="Arial"/>
                        <a:buChar char="●"/>
                      </a:pPr>
                      <a:r>
                        <a:rPr lang="en" sz="1400" u="none" strike="noStrike" cap="none" baseline="0">
                          <a:solidFill>
                            <a:schemeClr val="dk1"/>
                          </a:solidFill>
                          <a:latin typeface="Arial"/>
                          <a:ea typeface="Arial"/>
                          <a:cs typeface="Arial"/>
                          <a:sym typeface="Arial"/>
                        </a:rPr>
                        <a:t>cca 50 kn (papir za kopiranje, kreda u boji, troškovi printanja i kopiranja)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28675">
                <a:tc>
                  <a:txBody>
                    <a:bodyPr/>
                    <a:lstStyle/>
                    <a:p>
                      <a:pPr marR="0" lvl="0" algn="l" rtl="0">
                        <a:spcBef>
                          <a:spcPts val="0"/>
                        </a:spcBef>
                        <a:buNone/>
                      </a:pPr>
                      <a:r>
                        <a:rPr lang="en" sz="1400" b="1" u="none" strike="noStrike" cap="none" baseline="0">
                          <a:solidFill>
                            <a:schemeClr val="dk1"/>
                          </a:solidFill>
                          <a:latin typeface="Arial"/>
                          <a:ea typeface="Arial"/>
                          <a:cs typeface="Arial"/>
                          <a:sym typeface="Arial"/>
                        </a:rPr>
                        <a:t>VREDNOVANJE I KORIŠTENJE REZULTATA RADA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57200" marR="0" lvl="0" indent="-317500" algn="l" rtl="0">
                        <a:spcBef>
                          <a:spcPts val="0"/>
                        </a:spcBef>
                        <a:buClr>
                          <a:schemeClr val="dk1"/>
                        </a:buClr>
                        <a:buSzPct val="100000"/>
                        <a:buFont typeface="Arial"/>
                        <a:buChar char="●"/>
                      </a:pPr>
                      <a:r>
                        <a:rPr lang="en" sz="1400" u="none" strike="noStrike" cap="none" baseline="0">
                          <a:solidFill>
                            <a:schemeClr val="dk1"/>
                          </a:solidFill>
                          <a:latin typeface="Arial"/>
                          <a:ea typeface="Arial"/>
                          <a:cs typeface="Arial"/>
                          <a:sym typeface="Arial"/>
                        </a:rPr>
                        <a:t>utvrđen nastavnim planom i programom iz fizike za sedmi i osmi razred osnovne škole (tijela i tvari, međudjelovanje i sila, energija, unutarnja energija i toplina) i osmi razred osnovne škole(električna struja, gibanje i sila, valovi, svjetlost)</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Shape 935"/>
          <p:cNvSpPr txBox="1"/>
          <p:nvPr/>
        </p:nvSpPr>
        <p:spPr>
          <a:xfrm>
            <a:off x="7078660" y="0"/>
            <a:ext cx="2046298" cy="274498"/>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936" name="Shape 936"/>
          <p:cNvGraphicFramePr/>
          <p:nvPr/>
        </p:nvGraphicFramePr>
        <p:xfrm>
          <a:off x="251519" y="158471"/>
          <a:ext cx="8388325" cy="6564645"/>
        </p:xfrm>
        <a:graphic>
          <a:graphicData uri="http://schemas.openxmlformats.org/drawingml/2006/table">
            <a:tbl>
              <a:tblPr>
                <a:noFill/>
                <a:tableStyleId>{31F11F96-D506-4054-B858-FAED177CA25E}</a:tableStyleId>
              </a:tblPr>
              <a:tblGrid>
                <a:gridCol w="2052625"/>
                <a:gridCol w="6335700"/>
              </a:tblGrid>
              <a:tr h="3952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NAZIV AKTIVNOSTI00</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Verdana"/>
                        <a:buNone/>
                      </a:pPr>
                      <a:r>
                        <a:rPr lang="en" sz="1600" b="1" u="none" strike="noStrike" cap="none" baseline="0">
                          <a:solidFill>
                            <a:schemeClr val="dk1"/>
                          </a:solidFill>
                          <a:latin typeface="Verdana"/>
                          <a:ea typeface="Verdana"/>
                          <a:cs typeface="Verdana"/>
                          <a:sym typeface="Verdana"/>
                        </a:rPr>
                        <a:t>DODATNA IZ KEMIJE ZA SEDM</a:t>
                      </a:r>
                      <a:r>
                        <a:rPr lang="en" sz="1600" b="1">
                          <a:solidFill>
                            <a:schemeClr val="dk1"/>
                          </a:solidFill>
                          <a:latin typeface="Verdana"/>
                          <a:ea typeface="Verdana"/>
                          <a:cs typeface="Verdana"/>
                          <a:sym typeface="Verdana"/>
                        </a:rPr>
                        <a:t>I</a:t>
                      </a:r>
                      <a:r>
                        <a:rPr lang="en" sz="1600" b="1" u="none" strike="noStrike" cap="none" baseline="0">
                          <a:solidFill>
                            <a:schemeClr val="dk1"/>
                          </a:solidFill>
                          <a:latin typeface="Verdana"/>
                          <a:ea typeface="Verdana"/>
                          <a:cs typeface="Verdana"/>
                          <a:sym typeface="Verdana"/>
                        </a:rPr>
                        <a:t> I OSM</a:t>
                      </a:r>
                      <a:r>
                        <a:rPr lang="en" sz="1600" b="1">
                          <a:solidFill>
                            <a:schemeClr val="dk1"/>
                          </a:solidFill>
                          <a:latin typeface="Verdana"/>
                          <a:ea typeface="Verdana"/>
                          <a:cs typeface="Verdana"/>
                          <a:sym typeface="Verdana"/>
                        </a:rPr>
                        <a:t>I</a:t>
                      </a:r>
                      <a:r>
                        <a:rPr lang="en" sz="1600" b="1" u="none" strike="noStrike" cap="none" baseline="0">
                          <a:solidFill>
                            <a:schemeClr val="dk1"/>
                          </a:solidFill>
                          <a:latin typeface="Verdana"/>
                          <a:ea typeface="Verdana"/>
                          <a:cs typeface="Verdana"/>
                          <a:sym typeface="Verdana"/>
                        </a:rPr>
                        <a:t> RAZRED</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572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CILJ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a:solidFill>
                            <a:schemeClr val="dk1"/>
                          </a:solidFill>
                          <a:latin typeface="Verdana"/>
                          <a:ea typeface="Verdana"/>
                          <a:cs typeface="Verdana"/>
                          <a:sym typeface="Verdana"/>
                        </a:rPr>
                        <a:t>- stvarati mogućnosti za razvijanje darovitosti učenika</a:t>
                      </a:r>
                    </a:p>
                    <a:p>
                      <a:pPr marL="0" marR="0" lvl="0" indent="0" algn="l" rtl="0">
                        <a:spcBef>
                          <a:spcPts val="0"/>
                        </a:spcBef>
                        <a:buClr>
                          <a:srgbClr val="000000"/>
                        </a:buClr>
                        <a:buSzPct val="25000"/>
                        <a:buFont typeface="Verdana"/>
                        <a:buNone/>
                      </a:pPr>
                      <a:r>
                        <a:rPr lang="en" sz="1600" u="none" strike="noStrike" cap="none" baseline="0">
                          <a:solidFill>
                            <a:schemeClr val="dk1"/>
                          </a:solidFill>
                          <a:latin typeface="Verdana"/>
                          <a:ea typeface="Verdana"/>
                          <a:cs typeface="Verdana"/>
                          <a:sym typeface="Verdana"/>
                        </a:rPr>
                        <a:t>- poticati uključivanje učenika za sudjelovanje na natjecanjima, susretima i smotrama</a:t>
                      </a:r>
                    </a:p>
                    <a:p>
                      <a:pPr marL="0" marR="0" lvl="0" indent="0" algn="l" rtl="0">
                        <a:spcBef>
                          <a:spcPts val="0"/>
                        </a:spcBef>
                        <a:buClr>
                          <a:srgbClr val="000000"/>
                        </a:buClr>
                        <a:buSzPct val="25000"/>
                        <a:buFont typeface="Verdana"/>
                        <a:buNone/>
                      </a:pPr>
                      <a:r>
                        <a:rPr lang="en" sz="1600" u="none" strike="noStrike" cap="none" baseline="0">
                          <a:solidFill>
                            <a:schemeClr val="dk1"/>
                          </a:solidFill>
                          <a:latin typeface="Verdana"/>
                          <a:ea typeface="Verdana"/>
                          <a:cs typeface="Verdana"/>
                          <a:sym typeface="Verdana"/>
                        </a:rPr>
                        <a:t>- osposobiti učenike za samostalno rješavanje problema i uvoditi ih u znanstveni način razmišljanja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461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NAMJENA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a:solidFill>
                            <a:schemeClr val="dk1"/>
                          </a:solidFill>
                          <a:latin typeface="Verdana"/>
                          <a:ea typeface="Verdana"/>
                          <a:cs typeface="Verdana"/>
                          <a:sym typeface="Verdana"/>
                        </a:rPr>
                        <a:t>proširivanje znanja iz redovnog programa kemije</a:t>
                      </a:r>
                    </a:p>
                    <a:p>
                      <a:pPr marL="0" marR="0" lvl="0" indent="0" algn="l" rtl="0">
                        <a:spcBef>
                          <a:spcPts val="0"/>
                        </a:spcBef>
                        <a:buClr>
                          <a:srgbClr val="000000"/>
                        </a:buClr>
                        <a:buSzPct val="25000"/>
                        <a:buFont typeface="Verdana"/>
                        <a:buNone/>
                      </a:pPr>
                      <a:r>
                        <a:rPr lang="en" sz="1600" u="none" strike="noStrike" cap="none" baseline="0">
                          <a:solidFill>
                            <a:schemeClr val="dk1"/>
                          </a:solidFill>
                          <a:latin typeface="Verdana"/>
                          <a:ea typeface="Verdana"/>
                          <a:cs typeface="Verdana"/>
                          <a:sym typeface="Verdana"/>
                        </a:rPr>
                        <a:t>- primjena kompleksnih kemijskih znanja i vještina u rješavanju problemskih situacija</a:t>
                      </a:r>
                    </a:p>
                    <a:p>
                      <a:pPr marL="0" marR="0" lvl="0" indent="0" algn="l" rtl="0">
                        <a:spcBef>
                          <a:spcPts val="0"/>
                        </a:spcBef>
                        <a:buClr>
                          <a:srgbClr val="000000"/>
                        </a:buClr>
                        <a:buSzPct val="25000"/>
                        <a:buFont typeface="Verdana"/>
                        <a:buNone/>
                      </a:pPr>
                      <a:r>
                        <a:rPr lang="en" sz="1600" u="none" strike="noStrike" cap="none" baseline="0">
                          <a:solidFill>
                            <a:schemeClr val="dk1"/>
                          </a:solidFill>
                          <a:latin typeface="Verdana"/>
                          <a:ea typeface="Verdana"/>
                          <a:cs typeface="Verdana"/>
                          <a:sym typeface="Verdana"/>
                        </a:rPr>
                        <a:t>- pripreme za natjecanje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02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NOSITELJI </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Font typeface="Verdana"/>
                        <a:buNone/>
                      </a:pPr>
                      <a:endParaRPr sz="1600" u="none" strike="noStrike" cap="none" baseline="0">
                        <a:solidFill>
                          <a:schemeClr val="dk1"/>
                        </a:solidFill>
                        <a:latin typeface="Verdana"/>
                        <a:ea typeface="Verdana"/>
                        <a:cs typeface="Verdana"/>
                        <a:sym typeface="Verdana"/>
                      </a:endParaRP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445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NAČIN REALIZACIJE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a:solidFill>
                            <a:schemeClr val="dk1"/>
                          </a:solidFill>
                          <a:latin typeface="Verdana"/>
                          <a:ea typeface="Verdana"/>
                          <a:cs typeface="Verdana"/>
                          <a:sym typeface="Verdana"/>
                        </a:rPr>
                        <a:t>-individuali oblikom rada u skupini, u pravilu do osam učenika.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02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VREMENIK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a:solidFill>
                            <a:schemeClr val="dk1"/>
                          </a:solidFill>
                          <a:latin typeface="Verdana"/>
                          <a:ea typeface="Verdana"/>
                          <a:cs typeface="Verdana"/>
                          <a:sym typeface="Verdana"/>
                        </a:rPr>
                        <a:t>- jedan nastavni sat tjedno u popodnevnoj smjeni tijekom nastavne godine prema interesu učenika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397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TROŠKOVNIK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600" u="none" strike="noStrike" cap="none" baseline="0">
                          <a:solidFill>
                            <a:schemeClr val="dk1"/>
                          </a:solidFill>
                          <a:latin typeface="Verdana"/>
                          <a:ea typeface="Verdana"/>
                          <a:cs typeface="Verdana"/>
                          <a:sym typeface="Verdana"/>
                        </a:rPr>
                        <a:t>-cca 50 kn (papir za kopiranje, kreda u boji, troškovi printanja i kopiranja)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286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VREDNOVANJE I KORIŠTENJE REZULTATA RADA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b="1" u="none" strike="noStrike" cap="none" baseline="0">
                          <a:solidFill>
                            <a:schemeClr val="dk1"/>
                          </a:solidFill>
                          <a:latin typeface="Verdana"/>
                          <a:ea typeface="Verdana"/>
                          <a:cs typeface="Verdana"/>
                          <a:sym typeface="Verdana"/>
                        </a:rPr>
                        <a:t>- </a:t>
                      </a:r>
                      <a:r>
                        <a:rPr lang="en" sz="1600" u="none" strike="noStrike" cap="none" baseline="0">
                          <a:solidFill>
                            <a:schemeClr val="dk1"/>
                          </a:solidFill>
                          <a:latin typeface="Verdana"/>
                          <a:ea typeface="Verdana"/>
                          <a:cs typeface="Verdana"/>
                          <a:sym typeface="Verdana"/>
                        </a:rPr>
                        <a:t>utvrđen nastavnim planom i programom iz kemije za sedme i osme razred osnovne škole.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p:nvPr/>
        </p:nvSpPr>
        <p:spPr>
          <a:xfrm>
            <a:off x="7078800" y="0"/>
            <a:ext cx="2065199" cy="276300"/>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286" name="Shape 286"/>
          <p:cNvSpPr/>
          <p:nvPr/>
        </p:nvSpPr>
        <p:spPr>
          <a:xfrm>
            <a:off x="2066633" y="276292"/>
            <a:ext cx="4320599" cy="1440300"/>
          </a:xfrm>
          <a:prstGeom prst="roundRect">
            <a:avLst>
              <a:gd name="adj" fmla="val 16667"/>
            </a:avLst>
          </a:prstGeom>
          <a:solidFill>
            <a:schemeClr val="lt1"/>
          </a:solidFill>
          <a:ln w="25400" cap="flat">
            <a:solidFill>
              <a:schemeClr val="accent6"/>
            </a:solidFill>
            <a:prstDash val="solid"/>
            <a:round/>
            <a:headEnd type="none" w="med" len="med"/>
            <a:tailEnd type="none" w="med" len="med"/>
          </a:ln>
        </p:spPr>
        <p:txBody>
          <a:bodyPr lIns="91425" tIns="45700" rIns="91425" bIns="45700" anchor="ctr" anchorCtr="0">
            <a:spAutoFit/>
          </a:bodyPr>
          <a:lstStyle/>
          <a:p>
            <a:pPr marL="0" marR="0" lvl="0" indent="0" algn="ctr" rtl="0">
              <a:lnSpc>
                <a:spcPct val="90000"/>
              </a:lnSpc>
              <a:spcBef>
                <a:spcPts val="0"/>
              </a:spcBef>
              <a:spcAft>
                <a:spcPts val="945"/>
              </a:spcAft>
              <a:buClr>
                <a:schemeClr val="dk1"/>
              </a:buClr>
              <a:buSzPct val="25000"/>
              <a:buFont typeface="Arial"/>
              <a:buNone/>
            </a:pPr>
            <a:r>
              <a:rPr lang="en" sz="2400" b="0" i="0" u="none" strike="noStrike" cap="none" baseline="0">
                <a:solidFill>
                  <a:schemeClr val="dk1"/>
                </a:solidFill>
                <a:latin typeface="Arial"/>
                <a:ea typeface="Arial"/>
                <a:cs typeface="Arial"/>
                <a:sym typeface="Arial"/>
                <a:rtl val="0"/>
              </a:rPr>
              <a:t>I. IZBORNA NASTAVA</a:t>
            </a:r>
          </a:p>
        </p:txBody>
      </p:sp>
      <p:pic>
        <p:nvPicPr>
          <p:cNvPr id="287" name="Shape 287"/>
          <p:cNvPicPr preferRelativeResize="0"/>
          <p:nvPr/>
        </p:nvPicPr>
        <p:blipFill>
          <a:blip r:embed="rId3">
            <a:alphaModFix/>
          </a:blip>
          <a:stretch>
            <a:fillRect/>
          </a:stretch>
        </p:blipFill>
        <p:spPr>
          <a:xfrm>
            <a:off x="1394000" y="2243074"/>
            <a:ext cx="6364951" cy="35736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cut/>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p:nvPr/>
        </p:nvSpPr>
        <p:spPr>
          <a:xfrm>
            <a:off x="7078660" y="0"/>
            <a:ext cx="2046298" cy="274498"/>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942" name="Shape 942"/>
          <p:cNvGraphicFramePr/>
          <p:nvPr/>
        </p:nvGraphicFramePr>
        <p:xfrm>
          <a:off x="251519" y="275197"/>
          <a:ext cx="8106025" cy="6233331"/>
        </p:xfrm>
        <a:graphic>
          <a:graphicData uri="http://schemas.openxmlformats.org/drawingml/2006/table">
            <a:tbl>
              <a:tblPr>
                <a:noFill/>
                <a:tableStyleId>{B9F66FC0-FBA2-4758-9D90-CC0D678B88CD}</a:tableStyleId>
              </a:tblPr>
              <a:tblGrid>
                <a:gridCol w="2099100"/>
                <a:gridCol w="6006925"/>
              </a:tblGrid>
              <a:tr h="466725">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NAZIV AKTIVNOSTI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chemeClr val="dk1"/>
                        </a:buClr>
                        <a:buSzPct val="25000"/>
                        <a:buFont typeface="Verdana"/>
                        <a:buNone/>
                      </a:pPr>
                      <a:r>
                        <a:rPr lang="en" sz="1600" b="1" u="none" strike="noStrike" cap="none" baseline="0"/>
                        <a:t>DODATNA IZ BIOLOGIJE</a:t>
                      </a:r>
                      <a:r>
                        <a:rPr lang="en" sz="1600" u="none" strike="noStrike" cap="none" baseline="0"/>
                        <a:t> </a:t>
                      </a:r>
                      <a:r>
                        <a:rPr lang="en" sz="1600" b="1" u="none" strike="noStrike" cap="none" baseline="0"/>
                        <a:t>ZA SEDM</a:t>
                      </a:r>
                      <a:r>
                        <a:rPr lang="en" sz="1600" b="1"/>
                        <a:t>I</a:t>
                      </a:r>
                      <a:r>
                        <a:rPr lang="en" sz="1600" b="1" u="none" strike="noStrike" cap="none" baseline="0"/>
                        <a:t> I OSM</a:t>
                      </a:r>
                      <a:r>
                        <a:rPr lang="en" sz="1600" b="1"/>
                        <a:t>I</a:t>
                      </a:r>
                      <a:r>
                        <a:rPr lang="en" sz="1600" b="1" u="none" strike="noStrike" cap="none" baseline="0"/>
                        <a:t> RAZRED</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1315850">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CILJ AKTIVNOSTI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baseline="0"/>
                        <a:t>- stvarati mogućnosti za razvijanje darovitosti učenika</a:t>
                      </a:r>
                    </a:p>
                    <a:p>
                      <a:pPr marL="0" marR="0" lvl="0" indent="0" algn="l" rtl="0">
                        <a:lnSpc>
                          <a:spcPct val="115000"/>
                        </a:lnSpc>
                        <a:spcBef>
                          <a:spcPts val="0"/>
                        </a:spcBef>
                        <a:buClr>
                          <a:schemeClr val="dk1"/>
                        </a:buClr>
                        <a:buSzPct val="25000"/>
                        <a:buFont typeface="Verdana"/>
                        <a:buNone/>
                      </a:pPr>
                      <a:r>
                        <a:rPr lang="en" sz="1600" u="none" strike="noStrike" cap="none" baseline="0"/>
                        <a:t>- poticati uključivanje učenika za sudjelovanje na natjecanjima, susretima i smotrama</a:t>
                      </a:r>
                    </a:p>
                    <a:p>
                      <a:pPr marL="0" marR="0" lvl="0" indent="0" algn="l" rtl="0">
                        <a:lnSpc>
                          <a:spcPct val="115000"/>
                        </a:lnSpc>
                        <a:spcBef>
                          <a:spcPts val="0"/>
                        </a:spcBef>
                        <a:buClr>
                          <a:schemeClr val="dk1"/>
                        </a:buClr>
                        <a:buSzPct val="25000"/>
                        <a:buFont typeface="Verdana"/>
                        <a:buNone/>
                      </a:pPr>
                      <a:r>
                        <a:rPr lang="en" sz="1600" u="none" strike="noStrike" cap="none" baseline="0"/>
                        <a:t>- osposobiti učenike za samostalno rješavanje problema i uvoditi ih u znanstveni način razmišljanja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895350">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NAMJENA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baseline="0"/>
                        <a:t>proširivanje znanja iz redovnog programa biologije</a:t>
                      </a:r>
                    </a:p>
                    <a:p>
                      <a:pPr marL="0" marR="0" lvl="0" indent="0" algn="l" rtl="0">
                        <a:lnSpc>
                          <a:spcPct val="115000"/>
                        </a:lnSpc>
                        <a:spcBef>
                          <a:spcPts val="0"/>
                        </a:spcBef>
                        <a:buClr>
                          <a:schemeClr val="dk1"/>
                        </a:buClr>
                        <a:buSzPct val="25000"/>
                        <a:buFont typeface="Verdana"/>
                        <a:buNone/>
                      </a:pPr>
                      <a:r>
                        <a:rPr lang="en" sz="1600" u="none" strike="noStrike" cap="none" baseline="0"/>
                        <a:t>- primjena kompleksnih bioloških znanja i vještina u rješavanju problemskih situacija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457200">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NOSITELJI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a:t>Gordana Pintar</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476250">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NAČIN REALIZACIJE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baseline="0"/>
                        <a:t>-individualiziranim oblikom rada u skupini, u pravilu do osam učenika.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23850">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VREMENIK</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baseline="0"/>
                        <a:t>- jedan nastavni sat tjedno</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285750">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TROŠKOVNIK</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baseline="0"/>
                        <a:t>- ovisno o raspoloživim sredstvima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895350">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VREDNOVANJE I KORIŠTENJE REZULTATA RADA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 </a:t>
                      </a:r>
                      <a:r>
                        <a:rPr lang="en" sz="1600" u="none" strike="noStrike" cap="none" baseline="0"/>
                        <a:t>utvrđen nastavnim planom i programom iz biologije za sedmi i osmi razred osnovne škole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graphicFrame>
        <p:nvGraphicFramePr>
          <p:cNvPr id="947" name="Shape 947"/>
          <p:cNvGraphicFramePr/>
          <p:nvPr/>
        </p:nvGraphicFramePr>
        <p:xfrm>
          <a:off x="431541" y="188640"/>
          <a:ext cx="8280925" cy="5153975"/>
        </p:xfrm>
        <a:graphic>
          <a:graphicData uri="http://schemas.openxmlformats.org/drawingml/2006/table">
            <a:tbl>
              <a:tblPr>
                <a:noFill/>
                <a:tableStyleId>{9864C1D6-02B3-4BB8-B4DF-E5DA0AF9BE49}</a:tableStyleId>
              </a:tblPr>
              <a:tblGrid>
                <a:gridCol w="1944225"/>
                <a:gridCol w="6336700"/>
              </a:tblGrid>
              <a:tr h="396050">
                <a:tc>
                  <a:txBody>
                    <a:bodyPr/>
                    <a:lstStyle/>
                    <a:p>
                      <a:pPr marL="0" marR="0" lvl="0" indent="0" algn="l" rtl="0">
                        <a:spcBef>
                          <a:spcPts val="0"/>
                        </a:spcBef>
                        <a:spcAft>
                          <a:spcPts val="0"/>
                        </a:spcAft>
                        <a:buClr>
                          <a:srgbClr val="000000"/>
                        </a:buClr>
                        <a:buSzPct val="25000"/>
                        <a:buFont typeface="Arial"/>
                        <a:buNone/>
                      </a:pPr>
                      <a:r>
                        <a:rPr lang="en" sz="1400" b="1" u="none" strike="noStrike" cap="none" baseline="0">
                          <a:solidFill>
                            <a:schemeClr val="dk1"/>
                          </a:solidFill>
                          <a:latin typeface="Arial"/>
                          <a:ea typeface="Arial"/>
                          <a:cs typeface="Arial"/>
                          <a:sym typeface="Arial"/>
                        </a:rPr>
                        <a:t>NAZIV AKTIVNOSTI</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spcAft>
                          <a:spcPts val="0"/>
                        </a:spcAft>
                        <a:buClr>
                          <a:srgbClr val="000000"/>
                        </a:buClr>
                        <a:buSzPct val="25000"/>
                        <a:buFont typeface="Arial"/>
                        <a:buNone/>
                      </a:pPr>
                      <a:r>
                        <a:rPr lang="en" sz="1400" b="1" u="none" strike="noStrike" cap="none" baseline="0">
                          <a:solidFill>
                            <a:schemeClr val="dk1"/>
                          </a:solidFill>
                          <a:latin typeface="Arial"/>
                          <a:ea typeface="Arial"/>
                          <a:cs typeface="Arial"/>
                          <a:sym typeface="Arial"/>
                        </a:rPr>
                        <a:t>DODATNA NASTAVA IZ GEOGRAFIJE ZA </a:t>
                      </a:r>
                      <a:r>
                        <a:rPr lang="en" b="1">
                          <a:solidFill>
                            <a:schemeClr val="dk1"/>
                          </a:solidFill>
                        </a:rPr>
                        <a:t>6</a:t>
                      </a:r>
                      <a:r>
                        <a:rPr lang="en" sz="1400" b="1" u="none" strike="noStrike" cap="none" baseline="0">
                          <a:solidFill>
                            <a:schemeClr val="dk1"/>
                          </a:solidFill>
                          <a:latin typeface="Arial"/>
                          <a:ea typeface="Arial"/>
                          <a:cs typeface="Arial"/>
                          <a:sym typeface="Arial"/>
                        </a:rPr>
                        <a:t>. RAZRED</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008100">
                <a:tc>
                  <a:txBody>
                    <a:bodyPr/>
                    <a:lstStyle/>
                    <a:p>
                      <a:pPr marL="0" marR="0" lvl="0" indent="0" algn="l" rtl="0">
                        <a:spcBef>
                          <a:spcPts val="0"/>
                        </a:spcBef>
                        <a:spcAft>
                          <a:spcPts val="0"/>
                        </a:spcAft>
                        <a:buClr>
                          <a:srgbClr val="000000"/>
                        </a:buClr>
                        <a:buSzPct val="25000"/>
                        <a:buFont typeface="Arial"/>
                        <a:buNone/>
                      </a:pPr>
                      <a:r>
                        <a:rPr lang="en" sz="1400" b="1" u="none" strike="noStrike" cap="none" baseline="0">
                          <a:solidFill>
                            <a:schemeClr val="dk1"/>
                          </a:solidFill>
                          <a:latin typeface="Arial"/>
                          <a:ea typeface="Arial"/>
                          <a:cs typeface="Arial"/>
                          <a:sym typeface="Arial"/>
                        </a:rPr>
                        <a:t>CILJ AKTIVNOSTI</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400" b="0" u="none" strike="noStrike" cap="none" baseline="0">
                          <a:solidFill>
                            <a:schemeClr val="dk1"/>
                          </a:solidFill>
                          <a:latin typeface="Arial"/>
                          <a:ea typeface="Arial"/>
                          <a:cs typeface="Arial"/>
                          <a:sym typeface="Arial"/>
                        </a:rPr>
                        <a:t>Proširiti sadržaje obveznog nastavnog programa, razvijati interes za predmet, poticati veći interes učenika za samostalan i timski rad, primjenjivati usvojena znanja iz drugih predmeta i ranije usvojena geografska znanja, usmjeravati učenike na istraživački rad.</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828100">
                <a:tc>
                  <a:txBody>
                    <a:bodyPr/>
                    <a:lstStyle/>
                    <a:p>
                      <a:pPr marL="0" marR="0" lvl="0" indent="0" algn="l" rtl="0">
                        <a:spcBef>
                          <a:spcPts val="0"/>
                        </a:spcBef>
                        <a:spcAft>
                          <a:spcPts val="0"/>
                        </a:spcAft>
                        <a:buClr>
                          <a:srgbClr val="000000"/>
                        </a:buClr>
                        <a:buSzPct val="25000"/>
                        <a:buFont typeface="Arial"/>
                        <a:buNone/>
                      </a:pPr>
                      <a:r>
                        <a:rPr lang="en" sz="1400" b="1" u="none" strike="noStrike" cap="none" baseline="0">
                          <a:solidFill>
                            <a:schemeClr val="dk1"/>
                          </a:solidFill>
                          <a:latin typeface="Arial"/>
                          <a:ea typeface="Arial"/>
                          <a:cs typeface="Arial"/>
                          <a:sym typeface="Arial"/>
                        </a:rPr>
                        <a:t>NAMJENA</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400" b="0" u="none" strike="noStrike" cap="none" baseline="0">
                          <a:solidFill>
                            <a:schemeClr val="dk1"/>
                          </a:solidFill>
                          <a:latin typeface="Arial"/>
                          <a:ea typeface="Arial"/>
                          <a:cs typeface="Arial"/>
                          <a:sym typeface="Arial"/>
                        </a:rPr>
                        <a:t>Potaknuti interes, objasniti i prilagoditi sadržaje za dodatnu nastavu te učenike pripremati za natjecanje iz geografije.</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576075">
                <a:tc>
                  <a:txBody>
                    <a:bodyPr/>
                    <a:lstStyle/>
                    <a:p>
                      <a:pPr marL="0" marR="0" lvl="0" indent="0" algn="l" rtl="0">
                        <a:spcBef>
                          <a:spcPts val="0"/>
                        </a:spcBef>
                        <a:spcAft>
                          <a:spcPts val="0"/>
                        </a:spcAft>
                        <a:buClr>
                          <a:srgbClr val="000000"/>
                        </a:buClr>
                        <a:buSzPct val="25000"/>
                        <a:buFont typeface="Arial"/>
                        <a:buNone/>
                      </a:pPr>
                      <a:r>
                        <a:rPr lang="en" sz="1400" b="1" u="none" strike="noStrike" cap="none" baseline="0">
                          <a:solidFill>
                            <a:schemeClr val="dk1"/>
                          </a:solidFill>
                          <a:latin typeface="Arial"/>
                          <a:ea typeface="Arial"/>
                          <a:cs typeface="Arial"/>
                          <a:sym typeface="Arial"/>
                        </a:rPr>
                        <a:t>NOSITELJI</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a:solidFill>
                            <a:schemeClr val="dk1"/>
                          </a:solidFill>
                        </a:rPr>
                        <a:t>Željka Šibalić, prof. geografije</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60050">
                <a:tc>
                  <a:txBody>
                    <a:bodyPr/>
                    <a:lstStyle/>
                    <a:p>
                      <a:pPr marL="0" marR="0" lvl="0" indent="0" algn="l" rtl="0">
                        <a:spcBef>
                          <a:spcPts val="0"/>
                        </a:spcBef>
                        <a:spcAft>
                          <a:spcPts val="0"/>
                        </a:spcAft>
                        <a:buClr>
                          <a:srgbClr val="000000"/>
                        </a:buClr>
                        <a:buSzPct val="25000"/>
                        <a:buFont typeface="Arial"/>
                        <a:buNone/>
                      </a:pPr>
                      <a:r>
                        <a:rPr lang="en" sz="1400" b="1" u="none" strike="noStrike" cap="none" baseline="0">
                          <a:solidFill>
                            <a:schemeClr val="dk1"/>
                          </a:solidFill>
                          <a:latin typeface="Arial"/>
                          <a:ea typeface="Arial"/>
                          <a:cs typeface="Arial"/>
                          <a:sym typeface="Arial"/>
                        </a:rPr>
                        <a:t>NAČIN REALIZACIJE</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400" b="0" u="none" strike="noStrike" cap="none" baseline="0">
                          <a:solidFill>
                            <a:schemeClr val="dk1"/>
                          </a:solidFill>
                          <a:latin typeface="Arial"/>
                          <a:ea typeface="Arial"/>
                          <a:cs typeface="Arial"/>
                          <a:sym typeface="Arial"/>
                        </a:rPr>
                        <a:t>individualni rad, rad u parovima, grupni rad</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60050">
                <a:tc>
                  <a:txBody>
                    <a:bodyPr/>
                    <a:lstStyle/>
                    <a:p>
                      <a:pPr marL="0" marR="0" lvl="0" indent="0" algn="l" rtl="0">
                        <a:spcBef>
                          <a:spcPts val="0"/>
                        </a:spcBef>
                        <a:spcAft>
                          <a:spcPts val="0"/>
                        </a:spcAft>
                        <a:buClr>
                          <a:srgbClr val="000000"/>
                        </a:buClr>
                        <a:buSzPct val="25000"/>
                        <a:buFont typeface="Arial"/>
                        <a:buNone/>
                      </a:pPr>
                      <a:r>
                        <a:rPr lang="en" sz="1400" b="1" u="none" strike="noStrike" cap="none" baseline="0">
                          <a:solidFill>
                            <a:schemeClr val="dk1"/>
                          </a:solidFill>
                          <a:latin typeface="Arial"/>
                          <a:ea typeface="Arial"/>
                          <a:cs typeface="Arial"/>
                          <a:sym typeface="Arial"/>
                        </a:rPr>
                        <a:t>VREMENIK</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a:solidFill>
                            <a:schemeClr val="dk1"/>
                          </a:solidFill>
                        </a:rPr>
                        <a:t>j</a:t>
                      </a:r>
                      <a:r>
                        <a:rPr lang="en">
                          <a:solidFill>
                            <a:schemeClr val="dk1"/>
                          </a:solidFill>
                        </a:rPr>
                        <a:t>edan sat tjedno</a:t>
                      </a:r>
                      <a:r>
                        <a:rPr lang="en" u="none" strike="noStrike" cap="none" baseline="0">
                          <a:solidFill>
                            <a:schemeClr val="dk1"/>
                          </a:solidFill>
                        </a:rPr>
                        <a:t> tijekom školske godine</a:t>
                      </a:r>
                      <a:r>
                        <a:rPr lang="en" b="0" u="none" strike="noStrike" cap="none" baseline="0">
                          <a:solidFill>
                            <a:schemeClr val="dk1"/>
                          </a:solidFill>
                          <a:latin typeface="Arial"/>
                          <a:ea typeface="Arial"/>
                          <a:cs typeface="Arial"/>
                          <a:sym typeface="Arial"/>
                        </a:rPr>
                        <a:t> 201</a:t>
                      </a:r>
                      <a:r>
                        <a:rPr lang="en">
                          <a:solidFill>
                            <a:schemeClr val="dk1"/>
                          </a:solidFill>
                        </a:rPr>
                        <a:t>4</a:t>
                      </a:r>
                      <a:r>
                        <a:rPr lang="en" b="0" u="none" strike="noStrike" cap="none" baseline="0">
                          <a:solidFill>
                            <a:schemeClr val="dk1"/>
                          </a:solidFill>
                          <a:latin typeface="Arial"/>
                          <a:ea typeface="Arial"/>
                          <a:cs typeface="Arial"/>
                          <a:sym typeface="Arial"/>
                        </a:rPr>
                        <a:t>./201</a:t>
                      </a:r>
                      <a:r>
                        <a:rPr lang="en">
                          <a:solidFill>
                            <a:schemeClr val="dk1"/>
                          </a:solidFill>
                        </a:rPr>
                        <a:t>5</a:t>
                      </a:r>
                      <a:r>
                        <a:rPr lang="en" b="0" u="none" strike="noStrike" cap="none" baseline="0">
                          <a:solidFill>
                            <a:schemeClr val="dk1"/>
                          </a:solidFill>
                          <a:latin typeface="Arial"/>
                          <a:ea typeface="Arial"/>
                          <a:cs typeface="Arial"/>
                          <a:sym typeface="Arial"/>
                        </a:rPr>
                        <a:t>.</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60050">
                <a:tc>
                  <a:txBody>
                    <a:bodyPr/>
                    <a:lstStyle/>
                    <a:p>
                      <a:pPr marL="0" marR="0" lvl="0" indent="0" algn="l" rtl="0">
                        <a:spcBef>
                          <a:spcPts val="0"/>
                        </a:spcBef>
                        <a:spcAft>
                          <a:spcPts val="0"/>
                        </a:spcAft>
                        <a:buClr>
                          <a:srgbClr val="000000"/>
                        </a:buClr>
                        <a:buSzPct val="25000"/>
                        <a:buFont typeface="Arial"/>
                        <a:buNone/>
                      </a:pPr>
                      <a:r>
                        <a:rPr lang="en" sz="1400" b="1" u="none" strike="noStrike" cap="none" baseline="0">
                          <a:solidFill>
                            <a:schemeClr val="dk1"/>
                          </a:solidFill>
                          <a:latin typeface="Arial"/>
                          <a:ea typeface="Arial"/>
                          <a:cs typeface="Arial"/>
                          <a:sym typeface="Arial"/>
                        </a:rPr>
                        <a:t>TROŠKOVNIK</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400" b="0" u="none" strike="noStrike" cap="none" baseline="0">
                          <a:solidFill>
                            <a:schemeClr val="dk1"/>
                          </a:solidFill>
                          <a:latin typeface="Arial"/>
                          <a:ea typeface="Arial"/>
                          <a:cs typeface="Arial"/>
                          <a:sym typeface="Arial"/>
                        </a:rPr>
                        <a:t>potrošni materijal za rad učenika</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265500">
                <a:tc>
                  <a:txBody>
                    <a:bodyPr/>
                    <a:lstStyle/>
                    <a:p>
                      <a:pPr marL="0" marR="0" lvl="0" indent="0" algn="l" rtl="0">
                        <a:spcBef>
                          <a:spcPts val="0"/>
                        </a:spcBef>
                        <a:spcAft>
                          <a:spcPts val="0"/>
                        </a:spcAft>
                        <a:buClr>
                          <a:srgbClr val="000000"/>
                        </a:buClr>
                        <a:buSzPct val="25000"/>
                        <a:buFont typeface="Arial"/>
                        <a:buNone/>
                      </a:pPr>
                      <a:r>
                        <a:rPr lang="en" sz="1400" b="1" u="none" strike="noStrike" cap="none" baseline="0">
                          <a:solidFill>
                            <a:schemeClr val="dk1"/>
                          </a:solidFill>
                          <a:latin typeface="Arial"/>
                          <a:ea typeface="Arial"/>
                          <a:cs typeface="Arial"/>
                          <a:sym typeface="Arial"/>
                        </a:rPr>
                        <a:t>VREDNOVANJE I KORIŠTENJE REZULTATA RADA</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R="0" lvl="0" algn="l" rtl="0">
                        <a:spcBef>
                          <a:spcPts val="0"/>
                        </a:spcBef>
                        <a:spcAft>
                          <a:spcPts val="0"/>
                        </a:spcAft>
                        <a:buNone/>
                      </a:pPr>
                      <a:r>
                        <a:rPr lang="en">
                          <a:solidFill>
                            <a:schemeClr val="dk1"/>
                          </a:solidFill>
                        </a:rPr>
                        <a:t>I</a:t>
                      </a:r>
                      <a:r>
                        <a:rPr lang="en" sz="1400" b="0" u="none" strike="noStrike" cap="none" baseline="0">
                          <a:solidFill>
                            <a:schemeClr val="dk1"/>
                          </a:solidFill>
                          <a:latin typeface="Arial"/>
                          <a:ea typeface="Arial"/>
                          <a:cs typeface="Arial"/>
                          <a:sym typeface="Arial"/>
                        </a:rPr>
                        <a:t>ndividualno praćenje uspješnosti usvajanja planiranih i dodatnih sadržaja.</a:t>
                      </a:r>
                    </a:p>
                    <a:p>
                      <a:pPr marR="0" lvl="0" algn="l" rtl="0">
                        <a:spcBef>
                          <a:spcPts val="0"/>
                        </a:spcBef>
                        <a:spcAft>
                          <a:spcPts val="0"/>
                        </a:spcAft>
                        <a:buNone/>
                      </a:pPr>
                      <a:r>
                        <a:rPr lang="en">
                          <a:solidFill>
                            <a:schemeClr val="dk1"/>
                          </a:solidFill>
                        </a:rPr>
                        <a:t>K</a:t>
                      </a:r>
                      <a:r>
                        <a:rPr lang="en" sz="1400" b="0" u="none" strike="noStrike" cap="none" baseline="0">
                          <a:solidFill>
                            <a:schemeClr val="dk1"/>
                          </a:solidFill>
                          <a:latin typeface="Arial"/>
                          <a:ea typeface="Arial"/>
                          <a:cs typeface="Arial"/>
                          <a:sym typeface="Arial"/>
                        </a:rPr>
                        <a:t>orištenje rezultata u svrhu postizanja što boljih rezultata u nastavi geografije.</a:t>
                      </a:r>
                    </a:p>
                    <a:p>
                      <a:pPr marR="0" lvl="0" algn="l" rtl="0">
                        <a:spcBef>
                          <a:spcPts val="0"/>
                        </a:spcBef>
                        <a:spcAft>
                          <a:spcPts val="0"/>
                        </a:spcAft>
                        <a:buNone/>
                      </a:pPr>
                      <a:r>
                        <a:rPr lang="en">
                          <a:solidFill>
                            <a:schemeClr val="dk1"/>
                          </a:solidFill>
                        </a:rPr>
                        <a:t>K</a:t>
                      </a:r>
                      <a:r>
                        <a:rPr lang="en" sz="1400" b="0" u="none" strike="noStrike" cap="none" baseline="0">
                          <a:solidFill>
                            <a:schemeClr val="dk1"/>
                          </a:solidFill>
                          <a:latin typeface="Arial"/>
                          <a:ea typeface="Arial"/>
                          <a:cs typeface="Arial"/>
                          <a:sym typeface="Arial"/>
                        </a:rPr>
                        <a:t>roz rad na dodatnoj nastavi adekvatno valorizirati zalaganja i interes  te ga sukladno tome primijeniti i u samoj nastavi geografije.</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graphicFrame>
        <p:nvGraphicFramePr>
          <p:cNvPr id="952" name="Shape 952"/>
          <p:cNvGraphicFramePr/>
          <p:nvPr/>
        </p:nvGraphicFramePr>
        <p:xfrm>
          <a:off x="431541" y="852002"/>
          <a:ext cx="8280925" cy="5850615"/>
        </p:xfrm>
        <a:graphic>
          <a:graphicData uri="http://schemas.openxmlformats.org/drawingml/2006/table">
            <a:tbl>
              <a:tblPr>
                <a:noFill/>
                <a:tableStyleId>{90619BB7-29A0-46D4-95C6-B5F47CC6324A}</a:tableStyleId>
              </a:tblPr>
              <a:tblGrid>
                <a:gridCol w="1944225"/>
                <a:gridCol w="6336700"/>
              </a:tblGrid>
              <a:tr h="396050">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latin typeface="Arial"/>
                          <a:ea typeface="Arial"/>
                          <a:cs typeface="Arial"/>
                          <a:sym typeface="Arial"/>
                        </a:rPr>
                        <a:t>NAZIV AKTIVNOSTI</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spcAft>
                          <a:spcPts val="0"/>
                        </a:spcAft>
                        <a:buClr>
                          <a:srgbClr val="000000"/>
                        </a:buClr>
                        <a:buSzPct val="25000"/>
                        <a:buFont typeface="Arial"/>
                        <a:buNone/>
                      </a:pPr>
                      <a:r>
                        <a:rPr lang="en" sz="1600" b="1" u="none" strike="noStrike" cap="none" baseline="0">
                          <a:solidFill>
                            <a:schemeClr val="dk1"/>
                          </a:solidFill>
                          <a:latin typeface="Arial"/>
                          <a:ea typeface="Arial"/>
                          <a:cs typeface="Arial"/>
                          <a:sym typeface="Arial"/>
                        </a:rPr>
                        <a:t>DODATNA NASTAVA IZ GEOGRAFIJE ZA </a:t>
                      </a:r>
                      <a:r>
                        <a:rPr lang="en" sz="1600" b="1">
                          <a:solidFill>
                            <a:schemeClr val="dk1"/>
                          </a:solidFill>
                        </a:rPr>
                        <a:t>5 I 7</a:t>
                      </a:r>
                      <a:r>
                        <a:rPr lang="en" sz="1600" b="1" u="none" strike="noStrike" cap="none" baseline="0">
                          <a:solidFill>
                            <a:schemeClr val="dk1"/>
                          </a:solidFill>
                          <a:latin typeface="Arial"/>
                          <a:ea typeface="Arial"/>
                          <a:cs typeface="Arial"/>
                          <a:sym typeface="Arial"/>
                        </a:rPr>
                        <a:t>. RAZRED</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008100">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latin typeface="Arial"/>
                          <a:ea typeface="Arial"/>
                          <a:cs typeface="Arial"/>
                          <a:sym typeface="Arial"/>
                        </a:rPr>
                        <a:t>CILJ AKTIVNOSTI</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600" b="0" u="none" strike="noStrike" cap="none" baseline="0">
                          <a:solidFill>
                            <a:schemeClr val="dk1"/>
                          </a:solidFill>
                          <a:latin typeface="Arial"/>
                          <a:ea typeface="Arial"/>
                          <a:cs typeface="Arial"/>
                          <a:sym typeface="Arial"/>
                        </a:rPr>
                        <a:t>Proširiti sadržaje obveznog nastavnog programa, razvijati interes za predmet, poticati veći interes učenika za samostalan i timski rad, primjenjivati usvojena znanja iz drugih predmeta i ranije usvojena geografska znanja, usmjeravati učenike na istraživački rad.</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828100">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latin typeface="Arial"/>
                          <a:ea typeface="Arial"/>
                          <a:cs typeface="Arial"/>
                          <a:sym typeface="Arial"/>
                        </a:rPr>
                        <a:t>NAMJENA</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600" b="0" u="none" strike="noStrike" cap="none" baseline="0">
                          <a:solidFill>
                            <a:schemeClr val="dk1"/>
                          </a:solidFill>
                          <a:latin typeface="Arial"/>
                          <a:ea typeface="Arial"/>
                          <a:cs typeface="Arial"/>
                          <a:sym typeface="Arial"/>
                        </a:rPr>
                        <a:t>Potaknuti interes, objasniti i prilagoditi sadržaje za dodatnu nastavu te učenike pripremati za natjecanje iz geografije.</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576075">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latin typeface="Arial"/>
                          <a:ea typeface="Arial"/>
                          <a:cs typeface="Arial"/>
                          <a:sym typeface="Arial"/>
                        </a:rPr>
                        <a:t>NOSITELJI</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600"/>
                        <a:t>Tanja Pavelić, prof.</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60050">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latin typeface="Arial"/>
                          <a:ea typeface="Arial"/>
                          <a:cs typeface="Arial"/>
                          <a:sym typeface="Arial"/>
                        </a:rPr>
                        <a:t>NAČIN REALIZACIJE</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600" b="0" u="none" strike="noStrike" cap="none" baseline="0">
                          <a:solidFill>
                            <a:schemeClr val="dk1"/>
                          </a:solidFill>
                          <a:latin typeface="Arial"/>
                          <a:ea typeface="Arial"/>
                          <a:cs typeface="Arial"/>
                          <a:sym typeface="Arial"/>
                        </a:rPr>
                        <a:t>individualni rad, rad u parovima, grupni rad</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60050">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latin typeface="Arial"/>
                          <a:ea typeface="Arial"/>
                          <a:cs typeface="Arial"/>
                          <a:sym typeface="Arial"/>
                        </a:rPr>
                        <a:t>VREMENIK</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600" b="0" u="none" strike="noStrike" cap="none" baseline="0">
                          <a:solidFill>
                            <a:schemeClr val="dk1"/>
                          </a:solidFill>
                          <a:latin typeface="Arial"/>
                          <a:ea typeface="Arial"/>
                          <a:cs typeface="Arial"/>
                          <a:sym typeface="Arial"/>
                        </a:rPr>
                        <a:t>jedan sat svak</a:t>
                      </a:r>
                      <a:r>
                        <a:rPr lang="en" sz="1600">
                          <a:solidFill>
                            <a:schemeClr val="dk1"/>
                          </a:solidFill>
                        </a:rPr>
                        <a:t>i drugi </a:t>
                      </a:r>
                      <a:r>
                        <a:rPr lang="en" sz="1600" b="0" u="none" strike="noStrike" cap="none" baseline="0">
                          <a:solidFill>
                            <a:schemeClr val="dk1"/>
                          </a:solidFill>
                          <a:latin typeface="Arial"/>
                          <a:ea typeface="Arial"/>
                          <a:cs typeface="Arial"/>
                          <a:sym typeface="Arial"/>
                        </a:rPr>
                        <a:t> tje</a:t>
                      </a:r>
                      <a:r>
                        <a:rPr lang="en" sz="1600">
                          <a:solidFill>
                            <a:schemeClr val="dk1"/>
                          </a:solidFill>
                        </a:rPr>
                        <a:t>dan drugi razred</a:t>
                      </a:r>
                      <a:r>
                        <a:rPr lang="en" sz="1600" b="0" u="none" strike="noStrike" cap="none" baseline="0">
                          <a:solidFill>
                            <a:schemeClr val="dk1"/>
                          </a:solidFill>
                          <a:latin typeface="Arial"/>
                          <a:ea typeface="Arial"/>
                          <a:cs typeface="Arial"/>
                          <a:sym typeface="Arial"/>
                        </a:rPr>
                        <a:t> tijekom školske godine </a:t>
                      </a:r>
                      <a:r>
                        <a:rPr lang="en" sz="1600">
                          <a:solidFill>
                            <a:schemeClr val="dk1"/>
                          </a:solidFill>
                        </a:rPr>
                        <a:t>2014./2015.</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60050">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latin typeface="Arial"/>
                          <a:ea typeface="Arial"/>
                          <a:cs typeface="Arial"/>
                          <a:sym typeface="Arial"/>
                        </a:rPr>
                        <a:t>TROŠKOVNIK</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Arial"/>
                        <a:buNone/>
                      </a:pPr>
                      <a:r>
                        <a:rPr lang="en" sz="1600" b="0" u="none" strike="noStrike" cap="none" baseline="0">
                          <a:solidFill>
                            <a:schemeClr val="dk1"/>
                          </a:solidFill>
                          <a:latin typeface="Arial"/>
                          <a:ea typeface="Arial"/>
                          <a:cs typeface="Arial"/>
                          <a:sym typeface="Arial"/>
                        </a:rPr>
                        <a:t>potrošni materijal za rad učenika</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265500">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latin typeface="Arial"/>
                          <a:ea typeface="Arial"/>
                          <a:cs typeface="Arial"/>
                          <a:sym typeface="Arial"/>
                        </a:rPr>
                        <a:t>VREDNOVANJE I KORIŠTENJE REZULTATA RADA</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342900" marR="0" lvl="0" indent="-354542" algn="l" rtl="0">
                        <a:spcBef>
                          <a:spcPts val="0"/>
                        </a:spcBef>
                        <a:spcAft>
                          <a:spcPts val="0"/>
                        </a:spcAft>
                        <a:buClr>
                          <a:schemeClr val="dk1"/>
                        </a:buClr>
                        <a:buSzPct val="100000"/>
                        <a:buFont typeface="Arial"/>
                        <a:buChar char="•"/>
                      </a:pPr>
                      <a:r>
                        <a:rPr lang="en" sz="1600" b="0" u="none" strike="noStrike" cap="none" baseline="0">
                          <a:solidFill>
                            <a:schemeClr val="dk1"/>
                          </a:solidFill>
                          <a:latin typeface="Arial"/>
                          <a:ea typeface="Arial"/>
                          <a:cs typeface="Arial"/>
                          <a:sym typeface="Arial"/>
                        </a:rPr>
                        <a:t>individualno praćenje uspješnosti usvajanja planiranih i dodatnih sadržaja</a:t>
                      </a:r>
                    </a:p>
                    <a:p>
                      <a:pPr marL="342900" marR="0" lvl="0" indent="-354542" algn="l" rtl="0">
                        <a:spcBef>
                          <a:spcPts val="0"/>
                        </a:spcBef>
                        <a:spcAft>
                          <a:spcPts val="0"/>
                        </a:spcAft>
                        <a:buClr>
                          <a:schemeClr val="dk1"/>
                        </a:buClr>
                        <a:buSzPct val="100000"/>
                        <a:buFont typeface="Arial"/>
                        <a:buChar char="•"/>
                      </a:pPr>
                      <a:r>
                        <a:rPr lang="en" sz="1600" b="0" u="none" strike="noStrike" cap="none" baseline="0">
                          <a:solidFill>
                            <a:schemeClr val="dk1"/>
                          </a:solidFill>
                          <a:latin typeface="Arial"/>
                          <a:ea typeface="Arial"/>
                          <a:cs typeface="Arial"/>
                          <a:sym typeface="Arial"/>
                        </a:rPr>
                        <a:t>korištenje rezultata u svrhu postizanja što boljih rezultata u nastavi geografije</a:t>
                      </a:r>
                    </a:p>
                    <a:p>
                      <a:pPr marL="342900" marR="0" lvl="0" indent="-354542" algn="l" rtl="0">
                        <a:spcBef>
                          <a:spcPts val="0"/>
                        </a:spcBef>
                        <a:spcAft>
                          <a:spcPts val="0"/>
                        </a:spcAft>
                        <a:buClr>
                          <a:schemeClr val="dk1"/>
                        </a:buClr>
                        <a:buSzPct val="100000"/>
                        <a:buFont typeface="Arial"/>
                        <a:buChar char="•"/>
                      </a:pPr>
                      <a:r>
                        <a:rPr lang="en" sz="1600" b="0" u="none" strike="noStrike" cap="none" baseline="0">
                          <a:solidFill>
                            <a:schemeClr val="dk1"/>
                          </a:solidFill>
                          <a:latin typeface="Arial"/>
                          <a:ea typeface="Arial"/>
                          <a:cs typeface="Arial"/>
                          <a:sym typeface="Arial"/>
                        </a:rPr>
                        <a:t>kroz rad na dodatnoj nastavi adekvatno valorizirati zalaganja i interes  te ga sukladno tome primijeniti i u samoj nastavi geografije</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graphicFrame>
        <p:nvGraphicFramePr>
          <p:cNvPr id="957" name="Shape 957"/>
          <p:cNvGraphicFramePr/>
          <p:nvPr/>
        </p:nvGraphicFramePr>
        <p:xfrm>
          <a:off x="288131" y="404663"/>
          <a:ext cx="8388325" cy="5995645"/>
        </p:xfrm>
        <a:graphic>
          <a:graphicData uri="http://schemas.openxmlformats.org/drawingml/2006/table">
            <a:tbl>
              <a:tblPr>
                <a:noFill/>
                <a:tableStyleId>{7F95DD7B-6ED9-4E20-8DB9-5460A47978D2}</a:tableStyleId>
              </a:tblPr>
              <a:tblGrid>
                <a:gridCol w="2052625"/>
                <a:gridCol w="6335700"/>
              </a:tblGrid>
              <a:tr h="5175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NAZIV AKTIVNOSTIv</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DODATNA IZ POVIJESTI</a:t>
                      </a:r>
                    </a:p>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ZA</a:t>
                      </a:r>
                      <a:r>
                        <a:rPr lang="en" sz="1600" b="1">
                          <a:solidFill>
                            <a:schemeClr val="dk1"/>
                          </a:solidFill>
                          <a:latin typeface="Times New Roman"/>
                          <a:ea typeface="Times New Roman"/>
                          <a:cs typeface="Times New Roman"/>
                          <a:sym typeface="Times New Roman"/>
                        </a:rPr>
                        <a:t> ŠESTI</a:t>
                      </a:r>
                      <a:r>
                        <a:rPr lang="en" sz="1600" b="1" u="none" strike="noStrike" cap="none" baseline="0">
                          <a:solidFill>
                            <a:schemeClr val="dk1"/>
                          </a:solidFill>
                          <a:latin typeface="Times New Roman"/>
                          <a:ea typeface="Times New Roman"/>
                          <a:cs typeface="Times New Roman"/>
                          <a:sym typeface="Times New Roman"/>
                        </a:rPr>
                        <a:t> RAZRED</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76530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CILJ AKTIVNOSTI</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Razvijati povijesno mišljenje, poticati interes za povijest, osobito početak i evoluciju ludskog društva,, razvijati sposobnost promatranja povijesnih događaja iz perspektive vremena u kojem su se dogodili, razvijati kritičko mišljenje. </a:t>
                      </a:r>
                    </a:p>
                    <a:p>
                      <a:pPr marL="0" marR="0" lvl="0" indent="0" algn="l" rtl="0">
                        <a:spcBef>
                          <a:spcPts val="0"/>
                        </a:spcBef>
                        <a:buNone/>
                      </a:pPr>
                      <a:endParaRPr sz="160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Upoznati se s  kulturno-povijesnom baštinom Hrvatske i susjednih zemalja.</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667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NAMJENA</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Ucenicima koji pokazuju dodatni interes za nastavu povijesti.</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873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NOSITELJI </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Valentina Ćosić, prof.</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NAČIN REALIZACIJE</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kombinirana metoda (metoda razgovora, usmenog izlaganja, rada na tekstu, dramatizacija) skupni, individualni, frontalni rad, rad u grupama/paru</a:t>
                      </a:r>
                    </a:p>
                    <a:p>
                      <a:pPr marL="0" marR="0" lvl="0" indent="0" algn="l" rtl="0">
                        <a:spcBef>
                          <a:spcPts val="0"/>
                        </a:spcBef>
                        <a:buNone/>
                      </a:pPr>
                      <a:endParaRPr sz="1600" u="none" strike="noStrike" cap="none" baseline="0">
                        <a:solidFill>
                          <a:schemeClr val="dk1"/>
                        </a:solidFill>
                        <a:latin typeface="Times New Roman"/>
                        <a:ea typeface="Times New Roman"/>
                        <a:cs typeface="Times New Roman"/>
                        <a:sym typeface="Times New Roman"/>
                      </a:endParaRP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6355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VREMENIK</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57200" marR="0" lvl="0" indent="-317500" algn="l" rtl="0">
                        <a:spcBef>
                          <a:spcPts val="0"/>
                        </a:spcBef>
                        <a:buClr>
                          <a:srgbClr val="000000"/>
                        </a:buClr>
                        <a:buSzPct val="100000"/>
                        <a:buFont typeface="Times New Roman"/>
                        <a:buChar char="●"/>
                      </a:pPr>
                      <a:r>
                        <a:rPr lang="en" sz="1600" u="none" strike="noStrike" cap="none" baseline="0">
                          <a:solidFill>
                            <a:schemeClr val="dk1"/>
                          </a:solidFill>
                          <a:latin typeface="Times New Roman"/>
                          <a:ea typeface="Times New Roman"/>
                          <a:cs typeface="Times New Roman"/>
                          <a:sym typeface="Times New Roman"/>
                        </a:rPr>
                        <a:t> Nastava se izvodi jednom tjedno tijekom školske godine.</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492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TROŠKOVNIK</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57200" marR="0" lvl="0" indent="-317500" algn="l" rtl="0">
                        <a:spcBef>
                          <a:spcPts val="0"/>
                        </a:spcBef>
                        <a:buClr>
                          <a:srgbClr val="000000"/>
                        </a:buClr>
                        <a:buSzPct val="100000"/>
                        <a:buFont typeface="Times New Roman"/>
                        <a:buChar char="●"/>
                      </a:pPr>
                      <a:r>
                        <a:rPr lang="en" sz="1600" u="none" strike="noStrike" cap="none" baseline="0">
                          <a:solidFill>
                            <a:schemeClr val="dk1"/>
                          </a:solidFill>
                          <a:latin typeface="Times New Roman"/>
                          <a:ea typeface="Times New Roman"/>
                          <a:cs typeface="Times New Roman"/>
                          <a:sym typeface="Times New Roman"/>
                        </a:rPr>
                        <a:t>Troškovi za autobusne karte i ulaznice za muzeje, kao i troškovi potrebni za izradu plakata, printanja, CD-a i DVD-a i potrebne informaticke opreme  do 2000 kn.</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VREDNOVANJE I KORIŠTENJE REZULTATA RADA</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Putem sudjelovanja učenika na školskom natjecanju iz povijesti. Individualno praćenje usvajanja planiranih i dodatnih sadržaja i postizanje što boljih rezultata u nastavi povijesti.</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Shape 962"/>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963" name="Shape 963"/>
          <p:cNvGraphicFramePr/>
          <p:nvPr/>
        </p:nvGraphicFramePr>
        <p:xfrm>
          <a:off x="288131" y="385683"/>
          <a:ext cx="8388325" cy="5995645"/>
        </p:xfrm>
        <a:graphic>
          <a:graphicData uri="http://schemas.openxmlformats.org/drawingml/2006/table">
            <a:tbl>
              <a:tblPr>
                <a:noFill/>
                <a:tableStyleId>{250D1652-FBE5-4A43-8C42-4FDF386240E2}</a:tableStyleId>
              </a:tblPr>
              <a:tblGrid>
                <a:gridCol w="2052625"/>
                <a:gridCol w="6335700"/>
              </a:tblGrid>
              <a:tr h="5175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NAZIV AKTIVNOSTI</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DODATNA IZ POVIJESTI</a:t>
                      </a:r>
                    </a:p>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ZA SEDM</a:t>
                      </a:r>
                      <a:r>
                        <a:rPr lang="en" sz="1600" b="1">
                          <a:solidFill>
                            <a:schemeClr val="dk1"/>
                          </a:solidFill>
                          <a:latin typeface="Times New Roman"/>
                          <a:ea typeface="Times New Roman"/>
                          <a:cs typeface="Times New Roman"/>
                          <a:sym typeface="Times New Roman"/>
                        </a:rPr>
                        <a:t>I</a:t>
                      </a:r>
                      <a:r>
                        <a:rPr lang="en" sz="1600" b="1" u="none" strike="noStrike" cap="none" baseline="0">
                          <a:solidFill>
                            <a:schemeClr val="dk1"/>
                          </a:solidFill>
                          <a:latin typeface="Times New Roman"/>
                          <a:ea typeface="Times New Roman"/>
                          <a:cs typeface="Times New Roman"/>
                          <a:sym typeface="Times New Roman"/>
                        </a:rPr>
                        <a:t> RAZRED</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76530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CILJ AKTIVNOSTI</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Razvijati povijesno mišljenje, poticati interes za povijest, osobito povijest 20. stoljeća, razvijati sposobnost promatranja povijesnih događaja iz perspektive vremena u kojem su se dogodili, razvijati kritičko mišljenje. </a:t>
                      </a:r>
                    </a:p>
                    <a:p>
                      <a:pPr marL="0" marR="0" lvl="0" indent="0" algn="l" rtl="0">
                        <a:spcBef>
                          <a:spcPts val="0"/>
                        </a:spcBef>
                        <a:buNone/>
                      </a:pPr>
                      <a:endParaRPr sz="160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Upoznati s kulturno-povijesnom baštinom grada Zagreba i Sesveta</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667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NAMJENA</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Ucenicima koji pokazuju dodatni interes za nastavu povijesti.</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873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NOSITELJI </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Valentina Ćosić, prof.</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NAČIN REALIZACIJE</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kombinirana metoda (metoda razgovora, usmenog izlaganja, rada na tekstu, dramatizacija) skupni, individualni i frontalni rad</a:t>
                      </a:r>
                    </a:p>
                    <a:p>
                      <a:pPr marL="0" marR="0" lvl="0" indent="0" algn="l" rtl="0">
                        <a:spcBef>
                          <a:spcPts val="0"/>
                        </a:spcBef>
                        <a:buNone/>
                      </a:pPr>
                      <a:endParaRPr sz="1600" u="none" strike="noStrike" cap="none" baseline="0">
                        <a:solidFill>
                          <a:schemeClr val="dk1"/>
                        </a:solidFill>
                        <a:latin typeface="Times New Roman"/>
                        <a:ea typeface="Times New Roman"/>
                        <a:cs typeface="Times New Roman"/>
                        <a:sym typeface="Times New Roman"/>
                      </a:endParaRP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6355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VREMENIK</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57200" marR="0" lvl="0" indent="-317500" algn="l" rtl="0">
                        <a:spcBef>
                          <a:spcPts val="0"/>
                        </a:spcBef>
                        <a:buClr>
                          <a:srgbClr val="000000"/>
                        </a:buClr>
                        <a:buSzPct val="100000"/>
                        <a:buFont typeface="Times New Roman"/>
                        <a:buChar char="●"/>
                      </a:pPr>
                      <a:r>
                        <a:rPr lang="en" sz="1600" u="none" strike="noStrike" cap="none" baseline="0">
                          <a:solidFill>
                            <a:schemeClr val="dk1"/>
                          </a:solidFill>
                          <a:latin typeface="Times New Roman"/>
                          <a:ea typeface="Times New Roman"/>
                          <a:cs typeface="Times New Roman"/>
                          <a:sym typeface="Times New Roman"/>
                        </a:rPr>
                        <a:t> Nastava se izvodi jednom tjedno tijekom školske godine.</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492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TROŠKOVNIK</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57200" marR="0" lvl="0" indent="-317500" algn="l" rtl="0">
                        <a:spcBef>
                          <a:spcPts val="0"/>
                        </a:spcBef>
                        <a:buClr>
                          <a:srgbClr val="000000"/>
                        </a:buClr>
                        <a:buSzPct val="100000"/>
                        <a:buFont typeface="Times New Roman"/>
                        <a:buChar char="●"/>
                      </a:pPr>
                      <a:r>
                        <a:rPr lang="en" sz="1600" u="none" strike="noStrike" cap="none" baseline="0">
                          <a:solidFill>
                            <a:schemeClr val="dk1"/>
                          </a:solidFill>
                          <a:latin typeface="Times New Roman"/>
                          <a:ea typeface="Times New Roman"/>
                          <a:cs typeface="Times New Roman"/>
                          <a:sym typeface="Times New Roman"/>
                        </a:rPr>
                        <a:t>Troškovi za autobusne karte i ulaznice za muzeje, kao i troškovi potrebni za izradu plakata, printanja, CD-a i DVD-a i potrebne informaticke opreme  do 2000 kn.</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VREDNOVANJE I KORIŠTENJE REZULTATA RADA</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Putem sudjelovanja učenika na školskom natjecanju iz povijesti, ocjenom u rubriku zalaganje</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graphicFrame>
        <p:nvGraphicFramePr>
          <p:cNvPr id="968" name="Shape 968"/>
          <p:cNvGraphicFramePr/>
          <p:nvPr/>
        </p:nvGraphicFramePr>
        <p:xfrm>
          <a:off x="288131" y="385683"/>
          <a:ext cx="8388325" cy="5995645"/>
        </p:xfrm>
        <a:graphic>
          <a:graphicData uri="http://schemas.openxmlformats.org/drawingml/2006/table">
            <a:tbl>
              <a:tblPr>
                <a:noFill/>
                <a:tableStyleId>{650C3BB4-E54A-4F50-9FF8-87E28303041C}</a:tableStyleId>
              </a:tblPr>
              <a:tblGrid>
                <a:gridCol w="2052625"/>
                <a:gridCol w="6335700"/>
              </a:tblGrid>
              <a:tr h="5175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NAZIV AKTIVNOSTI</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DODATNA IZ POVIJESTI</a:t>
                      </a:r>
                    </a:p>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ZA</a:t>
                      </a:r>
                      <a:r>
                        <a:rPr lang="en" sz="1600" b="1">
                          <a:solidFill>
                            <a:schemeClr val="dk1"/>
                          </a:solidFill>
                          <a:latin typeface="Times New Roman"/>
                          <a:ea typeface="Times New Roman"/>
                          <a:cs typeface="Times New Roman"/>
                          <a:sym typeface="Times New Roman"/>
                        </a:rPr>
                        <a:t> OSMI</a:t>
                      </a:r>
                      <a:r>
                        <a:rPr lang="en" sz="1600" b="1" u="none" strike="noStrike" cap="none" baseline="0">
                          <a:solidFill>
                            <a:schemeClr val="dk1"/>
                          </a:solidFill>
                          <a:latin typeface="Times New Roman"/>
                          <a:ea typeface="Times New Roman"/>
                          <a:cs typeface="Times New Roman"/>
                          <a:sym typeface="Times New Roman"/>
                        </a:rPr>
                        <a:t> RAZRED</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76530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CILJ AKTIVNOSTI</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Razvijati povijesno mišljenje, poticati interes za povijest, osobito povijest 20. stoljeća, razvijati sposobnost promatranja povijesnih događaja iz perspektive vremena u kojem su se dogodili, razvijati kritičko mišljenje. </a:t>
                      </a:r>
                    </a:p>
                    <a:p>
                      <a:pPr marL="0" marR="0" lvl="0" indent="0" algn="l" rtl="0">
                        <a:spcBef>
                          <a:spcPts val="0"/>
                        </a:spcBef>
                        <a:buNone/>
                      </a:pPr>
                      <a:endParaRPr sz="160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Upoznati s kulturno-povijesnom baštinom grada Zagreba i Sesveta</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667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NAMJENA</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Ucenicima koji pokazuju dodatni interes za nastavu povijesti.</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873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NOSITELJI </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TOMISLAV ŠPANČIĆ, prof.</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NAČIN REALIZACIJE</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kombinirana metoda (metoda razgovora, usmenog izlaganja, rada na tekstu, dramatizacija) skupni, individualni i frontalni rad</a:t>
                      </a:r>
                    </a:p>
                    <a:p>
                      <a:pPr marL="0" marR="0" lvl="0" indent="0" algn="l" rtl="0">
                        <a:spcBef>
                          <a:spcPts val="0"/>
                        </a:spcBef>
                        <a:buNone/>
                      </a:pPr>
                      <a:endParaRPr sz="1600" u="none" strike="noStrike" cap="none" baseline="0">
                        <a:solidFill>
                          <a:schemeClr val="dk1"/>
                        </a:solidFill>
                        <a:latin typeface="Times New Roman"/>
                        <a:ea typeface="Times New Roman"/>
                        <a:cs typeface="Times New Roman"/>
                        <a:sym typeface="Times New Roman"/>
                      </a:endParaRP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6355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VREMENIK</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57200" marR="0" lvl="0" indent="-317500" algn="l" rtl="0">
                        <a:spcBef>
                          <a:spcPts val="0"/>
                        </a:spcBef>
                        <a:buClr>
                          <a:srgbClr val="000000"/>
                        </a:buClr>
                        <a:buSzPct val="100000"/>
                        <a:buFont typeface="Times New Roman"/>
                        <a:buChar char="●"/>
                      </a:pPr>
                      <a:r>
                        <a:rPr lang="en" sz="1600" u="none" strike="noStrike" cap="none" baseline="0">
                          <a:solidFill>
                            <a:schemeClr val="dk1"/>
                          </a:solidFill>
                          <a:latin typeface="Times New Roman"/>
                          <a:ea typeface="Times New Roman"/>
                          <a:cs typeface="Times New Roman"/>
                          <a:sym typeface="Times New Roman"/>
                        </a:rPr>
                        <a:t> Nastava se izvodi jednom tjedno tijekom školske godine.</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492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TROŠKOVNIK</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57200" marR="0" lvl="0" indent="-317500" algn="l" rtl="0">
                        <a:spcBef>
                          <a:spcPts val="0"/>
                        </a:spcBef>
                        <a:buClr>
                          <a:srgbClr val="000000"/>
                        </a:buClr>
                        <a:buSzPct val="100000"/>
                        <a:buFont typeface="Times New Roman"/>
                        <a:buChar char="●"/>
                      </a:pPr>
                      <a:r>
                        <a:rPr lang="en" sz="1600" u="none" strike="noStrike" cap="none" baseline="0">
                          <a:solidFill>
                            <a:schemeClr val="dk1"/>
                          </a:solidFill>
                          <a:latin typeface="Times New Roman"/>
                          <a:ea typeface="Times New Roman"/>
                          <a:cs typeface="Times New Roman"/>
                          <a:sym typeface="Times New Roman"/>
                        </a:rPr>
                        <a:t>Troškovi za autobusne karte i ulaznice za muzeje, kao i troškovi potrebni za izradu plakata, printanja, CD-a i DVD-a i potrebne informaticke opreme</a:t>
                      </a:r>
                      <a:r>
                        <a:rPr lang="en" sz="1600">
                          <a:solidFill>
                            <a:schemeClr val="dk1"/>
                          </a:solidFill>
                          <a:latin typeface="Times New Roman"/>
                          <a:ea typeface="Times New Roman"/>
                          <a:cs typeface="Times New Roman"/>
                          <a:sym typeface="Times New Roman"/>
                        </a:rPr>
                        <a:t>.</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VREDNOVANJE I KORIŠTENJE REZULTATA RADA</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Putem sudjelovanja učenika na školskom natjecanju iz povijesti, ocjenom u rubriku zalaganje</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Shape 973"/>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974" name="Shape 974"/>
          <p:cNvSpPr/>
          <p:nvPr/>
        </p:nvSpPr>
        <p:spPr>
          <a:xfrm>
            <a:off x="2411758" y="2708917"/>
            <a:ext cx="4320480" cy="1440160"/>
          </a:xfrm>
          <a:prstGeom prst="roundRect">
            <a:avLst>
              <a:gd name="adj" fmla="val 16667"/>
            </a:avLst>
          </a:prstGeom>
          <a:solidFill>
            <a:schemeClr val="lt1"/>
          </a:solidFill>
          <a:ln w="25400" cap="flat">
            <a:solidFill>
              <a:schemeClr val="accent6"/>
            </a:solidFill>
            <a:prstDash val="solid"/>
            <a:round/>
            <a:headEnd type="none" w="med" len="med"/>
            <a:tailEnd type="none" w="med" len="med"/>
          </a:ln>
        </p:spPr>
        <p:txBody>
          <a:bodyPr lIns="91425" tIns="45700" rIns="91425" bIns="45700" anchor="ctr" anchorCtr="0">
            <a:spAutoFit/>
          </a:bodyPr>
          <a:lstStyle/>
          <a:p>
            <a:pPr marL="0" marR="0" lvl="0" indent="0" algn="ctr" rtl="0">
              <a:lnSpc>
                <a:spcPct val="90000"/>
              </a:lnSpc>
              <a:spcBef>
                <a:spcPts val="0"/>
              </a:spcBef>
              <a:spcAft>
                <a:spcPts val="945"/>
              </a:spcAft>
              <a:buClr>
                <a:schemeClr val="dk1"/>
              </a:buClr>
              <a:buSzPct val="25000"/>
              <a:buFont typeface="Arial"/>
              <a:buNone/>
            </a:pPr>
            <a:r>
              <a:rPr lang="en" sz="2400" b="1" i="0" u="none" strike="noStrike" cap="none" baseline="0">
                <a:solidFill>
                  <a:schemeClr val="dk1"/>
                </a:solidFill>
                <a:latin typeface="Arial"/>
                <a:ea typeface="Arial"/>
                <a:cs typeface="Arial"/>
                <a:sym typeface="Arial"/>
                <a:rtl val="0"/>
              </a:rPr>
              <a:t>V. </a:t>
            </a:r>
            <a:r>
              <a:rPr lang="en" sz="2400" b="1" i="0" u="none" strike="noStrike" cap="none" baseline="0">
                <a:solidFill>
                  <a:srgbClr val="000000"/>
                </a:solidFill>
                <a:latin typeface="Arial"/>
                <a:ea typeface="Arial"/>
                <a:cs typeface="Arial"/>
                <a:sym typeface="Arial"/>
                <a:rtl val="0"/>
              </a:rPr>
              <a:t>SAT RAZREDNIKA</a:t>
            </a:r>
          </a:p>
        </p:txBody>
      </p:sp>
    </p:spTree>
  </p:cSld>
  <p:clrMapOvr>
    <a:masterClrMapping/>
  </p:clrMapOvr>
  <p:transition spd="slow">
    <p:cut/>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graphicFrame>
        <p:nvGraphicFramePr>
          <p:cNvPr id="979" name="Shape 979"/>
          <p:cNvGraphicFramePr/>
          <p:nvPr/>
        </p:nvGraphicFramePr>
        <p:xfrm>
          <a:off x="251512" y="409316"/>
          <a:ext cx="8640975" cy="6586604"/>
        </p:xfrm>
        <a:graphic>
          <a:graphicData uri="http://schemas.openxmlformats.org/drawingml/2006/table">
            <a:tbl>
              <a:tblPr>
                <a:noFill/>
                <a:tableStyleId>{99ADFE08-C1B1-4111-8EF1-48788460651D}</a:tableStyleId>
              </a:tblPr>
              <a:tblGrid>
                <a:gridCol w="1944225"/>
                <a:gridCol w="6696750"/>
              </a:tblGrid>
              <a:tr h="6106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NAZIV AKTIVNOSTI</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600" b="1" u="none" strike="noStrike" cap="none" baseline="0"/>
                        <a:t>SAT RAZREDNIKA - 1. RAZREDE</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5010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CILJ AKTIVNOSTI</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Usmjeravati učenike da odrastaju u ljude koji neće primjenjivati silu nad sobom i drugim ljudima te ih poticati na suradnju, razumijevanje, toleranciju i nenasilnu komunikaciju u svakodnevnom životu. </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13361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NAMJENA</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Učenicima će se poticati samopouzdanje i stvaranje pozitivne slike o sebi,težit će se uspostavljanju zdravih međuljudskih odnosa.</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Razvijat će se ekološka svijest jer pozitivnim odnosom prema prirodi možemo očuvati i sebe kao dio nje.</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Težit će se osvješćivanju učeničkih negativnih emocija (ljutnja, bijes), preuzimanje odgovornosti za svoje postupke i ovladavanje postupcima za njihovo otklanjanje i ublažavanje. Usvajat će se pozitivne osobine ličnosti: istinoljubivost, poštenje, hrabrost, druželjubivost,plemenitost,otvorenost.</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2672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NOSITELJI </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a:t>Aktiv 1. razreda</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36005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NAČIN REALIZACIJE</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Radionice kroz različite aktivnosti djece.</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2880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VREMENIK</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Jedan sat tjedno.</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36005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TROŠKOVNIK</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Nema troškova.</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61887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VREDNOVANJE I KORIŠTENJE REZULTATA RADA</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Praćenje učeničkog vladanja, suradnja s roditeljima .</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graphicFrame>
        <p:nvGraphicFramePr>
          <p:cNvPr id="984" name="Shape 984"/>
          <p:cNvGraphicFramePr/>
          <p:nvPr>
            <p:extLst>
              <p:ext uri="{D42A27DB-BD31-4B8C-83A1-F6EECF244321}">
                <p14:modId xmlns:p14="http://schemas.microsoft.com/office/powerpoint/2010/main" val="4077361950"/>
              </p:ext>
            </p:extLst>
          </p:nvPr>
        </p:nvGraphicFramePr>
        <p:xfrm>
          <a:off x="251505" y="313629"/>
          <a:ext cx="8640975" cy="5321071"/>
        </p:xfrm>
        <a:graphic>
          <a:graphicData uri="http://schemas.openxmlformats.org/drawingml/2006/table">
            <a:tbl>
              <a:tblPr>
                <a:noFill/>
                <a:tableStyleId>{2A77B531-7821-45BF-91E7-A56FF17D7E22}</a:tableStyleId>
              </a:tblPr>
              <a:tblGrid>
                <a:gridCol w="1944225"/>
                <a:gridCol w="6696750"/>
              </a:tblGrid>
              <a:tr h="6106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dirty="0"/>
                        <a:t>NAZIV AKTIVNOSTI</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400" b="1" u="none" strike="noStrike" cap="none" baseline="0" dirty="0"/>
                        <a:t>SAT RAZREDNIKA - 2. RAZREDI</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5010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CILJ AKTIVNOSTI</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Pomagati djeci da odrastaju u ljude koji neće primjenjivati silu nad sobom i drugim ljudima te ih potaknuti na suradnju, razumijevanje, toleranciju i nenasilnu komunikaciju u svakidašnjem životu.</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13361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NAMJENA</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dirty="0"/>
                        <a:t>Učenicima će se poticati samopouzdanje i stvaranje pozitivne slike o sebi,težit će se uspostavljanju zdravih međuljudskih odnosa.</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dirty="0"/>
                        <a:t>Razvijat će se ekološka svijest jer pozitivnim odnosom prema prirodi možemo očuvati i sebe kao dio nje.</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dirty="0"/>
                        <a:t>Težit će se osvješćivanju učeničkih negativnih emocija (ljutnja, bijes), preuzimanje odgovornosti za svoje postupke i ovladavanje postupcima za njihovo otklanjanje i ublažavanje. Usvajat će se pozitivne osobine ličnosti: istinoljubivost, poštenje, hrabrost, druželjubivost,plemenitost,otvorenost.</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2672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NOSITELJI </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dirty="0">
                          <a:solidFill>
                            <a:schemeClr val="dk1"/>
                          </a:solidFill>
                        </a:rPr>
                        <a:t>Aktiv 2. razreda: Danijela Dujić, Mira Grozdanić, Martina Delišimunović Čmigović</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3600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NAČIN REALIZACIJE</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dirty="0"/>
                        <a:t>Radionice kroz različite aktivnosti djece.</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2880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VREMENIK</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Jedan sat tjedno.</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3600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TROŠKOVNIK</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dirty="0"/>
                        <a:t>Nema troškova.</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6188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VREDNOVANJE I KORIŠTENJE REZULTATA RADA</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dirty="0"/>
                        <a:t>Praćenje učeničkog vladanja, suradnja s roditeljima .</a:t>
                      </a:r>
                    </a:p>
                  </a:txBody>
                  <a:tcPr marL="49725" marR="4972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Shape 989"/>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990" name="Shape 990"/>
          <p:cNvGraphicFramePr/>
          <p:nvPr>
            <p:extLst>
              <p:ext uri="{D42A27DB-BD31-4B8C-83A1-F6EECF244321}">
                <p14:modId xmlns:p14="http://schemas.microsoft.com/office/powerpoint/2010/main" val="1289906575"/>
              </p:ext>
            </p:extLst>
          </p:nvPr>
        </p:nvGraphicFramePr>
        <p:xfrm>
          <a:off x="323528" y="137318"/>
          <a:ext cx="8640975" cy="6189054"/>
        </p:xfrm>
        <a:graphic>
          <a:graphicData uri="http://schemas.openxmlformats.org/drawingml/2006/table">
            <a:tbl>
              <a:tblPr>
                <a:noFill/>
                <a:tableStyleId>{88E0923B-4127-4BA3-BFC7-6CD0920B39FA}</a:tableStyleId>
              </a:tblPr>
              <a:tblGrid>
                <a:gridCol w="2016225"/>
                <a:gridCol w="6624750"/>
              </a:tblGrid>
              <a:tr h="605325">
                <a:tc>
                  <a:txBody>
                    <a:bodyPr/>
                    <a:lstStyle/>
                    <a:p>
                      <a:pPr marL="0" marR="0" lvl="0" indent="0" algn="l" rtl="0">
                        <a:lnSpc>
                          <a:spcPct val="115000"/>
                        </a:lnSpc>
                        <a:spcBef>
                          <a:spcPts val="0"/>
                        </a:spcBef>
                        <a:buClr>
                          <a:srgbClr val="000000"/>
                        </a:buClr>
                        <a:buSzPct val="25000"/>
                        <a:buFont typeface="Verdana"/>
                        <a:buNone/>
                      </a:pPr>
                      <a:r>
                        <a:rPr lang="en" sz="1400" b="1" u="none" strike="noStrike" cap="none" baseline="0" dirty="0">
                          <a:solidFill>
                            <a:schemeClr val="dk1"/>
                          </a:solidFill>
                          <a:latin typeface="Verdana"/>
                          <a:ea typeface="Verdana"/>
                          <a:cs typeface="Verdana"/>
                          <a:sym typeface="Verdana"/>
                        </a:rPr>
                        <a:t>NAZIV AKTIVNOSTI</a:t>
                      </a:r>
                    </a:p>
                  </a:txBody>
                  <a:tcPr marL="52225" marR="522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sz="1400" b="1" u="none" strike="noStrike" cap="none" baseline="0">
                          <a:solidFill>
                            <a:schemeClr val="dk1"/>
                          </a:solidFill>
                          <a:latin typeface="Verdana"/>
                          <a:ea typeface="Verdana"/>
                          <a:cs typeface="Verdana"/>
                          <a:sym typeface="Verdana"/>
                        </a:rPr>
                        <a:t>KURIKULUM SATA RAZREDNIKA TREĆ</a:t>
                      </a:r>
                      <a:r>
                        <a:rPr lang="en" b="1">
                          <a:solidFill>
                            <a:schemeClr val="dk1"/>
                          </a:solidFill>
                          <a:latin typeface="Verdana"/>
                          <a:ea typeface="Verdana"/>
                          <a:cs typeface="Verdana"/>
                          <a:sym typeface="Verdana"/>
                        </a:rPr>
                        <a:t>EG</a:t>
                      </a:r>
                      <a:r>
                        <a:rPr lang="en" sz="1400" b="1" u="none" strike="noStrike" cap="none" baseline="0">
                          <a:solidFill>
                            <a:schemeClr val="dk1"/>
                          </a:solidFill>
                          <a:latin typeface="Verdana"/>
                          <a:ea typeface="Verdana"/>
                          <a:cs typeface="Verdana"/>
                          <a:sym typeface="Verdana"/>
                        </a:rPr>
                        <a:t> RAZREDA</a:t>
                      </a:r>
                    </a:p>
                  </a:txBody>
                  <a:tcPr marL="52225" marR="522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52825">
                <a:tc>
                  <a:txBody>
                    <a:bodyPr/>
                    <a:lstStyle/>
                    <a:p>
                      <a:pPr marL="0" marR="0" lvl="0" indent="0" algn="l" rtl="0">
                        <a:lnSpc>
                          <a:spcPct val="115000"/>
                        </a:lnSpc>
                        <a:spcBef>
                          <a:spcPts val="0"/>
                        </a:spcBef>
                        <a:buClr>
                          <a:srgbClr val="000000"/>
                        </a:buClr>
                        <a:buSzPct val="25000"/>
                        <a:buFont typeface="Verdana"/>
                        <a:buNone/>
                      </a:pPr>
                      <a:r>
                        <a:rPr lang="en" sz="1400" b="1" u="none" strike="noStrike" cap="none" baseline="0">
                          <a:solidFill>
                            <a:schemeClr val="dk1"/>
                          </a:solidFill>
                          <a:latin typeface="Verdana"/>
                          <a:ea typeface="Verdana"/>
                          <a:cs typeface="Verdana"/>
                          <a:sym typeface="Verdana"/>
                        </a:rPr>
                        <a:t>CILJ AKTIVNOSTI</a:t>
                      </a:r>
                    </a:p>
                  </a:txBody>
                  <a:tcPr marL="52225" marR="522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400" u="none" strike="noStrike" cap="none" baseline="0">
                          <a:solidFill>
                            <a:schemeClr val="dk1"/>
                          </a:solidFill>
                          <a:latin typeface="Verdana"/>
                          <a:ea typeface="Verdana"/>
                          <a:cs typeface="Verdana"/>
                          <a:sym typeface="Verdana"/>
                        </a:rPr>
                        <a:t>Usmjeravati učenike da odrastaju u ljude koji neće primjenjivati silu nad sobom i drugim ljudima te ih poticati na suradnju, razumijevanje, toleranciju i nenasilnu komunikaciju u svakodnevnom životu.</a:t>
                      </a:r>
                    </a:p>
                  </a:txBody>
                  <a:tcPr marL="52225" marR="522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006975">
                <a:tc>
                  <a:txBody>
                    <a:bodyPr/>
                    <a:lstStyle/>
                    <a:p>
                      <a:pPr marL="0" marR="0" lvl="0" indent="0" algn="l" rtl="0">
                        <a:lnSpc>
                          <a:spcPct val="115000"/>
                        </a:lnSpc>
                        <a:spcBef>
                          <a:spcPts val="0"/>
                        </a:spcBef>
                        <a:buClr>
                          <a:srgbClr val="000000"/>
                        </a:buClr>
                        <a:buSzPct val="25000"/>
                        <a:buFont typeface="Verdana"/>
                        <a:buNone/>
                      </a:pPr>
                      <a:r>
                        <a:rPr lang="en" sz="1400" b="1" u="none" strike="noStrike" cap="none" baseline="0">
                          <a:solidFill>
                            <a:schemeClr val="dk1"/>
                          </a:solidFill>
                          <a:latin typeface="Verdana"/>
                          <a:ea typeface="Verdana"/>
                          <a:cs typeface="Verdana"/>
                          <a:sym typeface="Verdana"/>
                        </a:rPr>
                        <a:t>NAMJENA</a:t>
                      </a:r>
                    </a:p>
                  </a:txBody>
                  <a:tcPr marL="52225" marR="522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400" u="none" strike="noStrike" cap="none" baseline="0" dirty="0">
                          <a:solidFill>
                            <a:schemeClr val="dk1"/>
                          </a:solidFill>
                          <a:latin typeface="Verdana"/>
                          <a:ea typeface="Verdana"/>
                          <a:cs typeface="Verdana"/>
                          <a:sym typeface="Verdana"/>
                        </a:rPr>
                        <a:t>Učenicima će se poticati samopouzdanje i stvaranje pozitivne slike o sebi</a:t>
                      </a:r>
                      <a:r>
                        <a:rPr lang="en" sz="1400" u="none" strike="noStrike" cap="none" baseline="0" dirty="0" smtClean="0">
                          <a:solidFill>
                            <a:schemeClr val="dk1"/>
                          </a:solidFill>
                          <a:latin typeface="Verdana"/>
                          <a:ea typeface="Verdana"/>
                          <a:cs typeface="Verdana"/>
                          <a:sym typeface="Verdana"/>
                        </a:rPr>
                        <a:t>,</a:t>
                      </a:r>
                      <a:r>
                        <a:rPr lang="hr-HR" sz="1400" u="none" strike="noStrike" cap="none" baseline="0" dirty="0" smtClean="0">
                          <a:solidFill>
                            <a:schemeClr val="dk1"/>
                          </a:solidFill>
                          <a:latin typeface="Verdana"/>
                          <a:ea typeface="Verdana"/>
                          <a:cs typeface="Verdana"/>
                          <a:sym typeface="Verdana"/>
                        </a:rPr>
                        <a:t> t</a:t>
                      </a:r>
                      <a:r>
                        <a:rPr lang="en" sz="1400" u="none" strike="noStrike" cap="none" baseline="0" dirty="0" smtClean="0">
                          <a:solidFill>
                            <a:schemeClr val="dk1"/>
                          </a:solidFill>
                          <a:latin typeface="Verdana"/>
                          <a:ea typeface="Verdana"/>
                          <a:cs typeface="Verdana"/>
                          <a:sym typeface="Verdana"/>
                        </a:rPr>
                        <a:t>ežit </a:t>
                      </a:r>
                      <a:r>
                        <a:rPr lang="en" sz="1400" u="none" strike="noStrike" cap="none" baseline="0" dirty="0">
                          <a:solidFill>
                            <a:schemeClr val="dk1"/>
                          </a:solidFill>
                          <a:latin typeface="Verdana"/>
                          <a:ea typeface="Verdana"/>
                          <a:cs typeface="Verdana"/>
                          <a:sym typeface="Verdana"/>
                        </a:rPr>
                        <a:t>će se uspostavljanju zdravih međuljudskih odnosa.</a:t>
                      </a:r>
                    </a:p>
                    <a:p>
                      <a:pPr marL="0" marR="0" lvl="0" indent="0" algn="l" rtl="0">
                        <a:lnSpc>
                          <a:spcPct val="115000"/>
                        </a:lnSpc>
                        <a:spcBef>
                          <a:spcPts val="0"/>
                        </a:spcBef>
                        <a:buClr>
                          <a:srgbClr val="000000"/>
                        </a:buClr>
                        <a:buSzPct val="25000"/>
                        <a:buFont typeface="Verdana"/>
                        <a:buNone/>
                      </a:pPr>
                      <a:r>
                        <a:rPr lang="en" sz="1400" u="none" strike="noStrike" cap="none" baseline="0" dirty="0">
                          <a:solidFill>
                            <a:schemeClr val="dk1"/>
                          </a:solidFill>
                          <a:latin typeface="Verdana"/>
                          <a:ea typeface="Verdana"/>
                          <a:cs typeface="Verdana"/>
                          <a:sym typeface="Verdana"/>
                        </a:rPr>
                        <a:t>Razvijat će se ekološka svijest jer pozitivnim odnosom prema prirodi možemo očuvati i sebe kao dio nje.</a:t>
                      </a:r>
                    </a:p>
                    <a:p>
                      <a:pPr marL="0" marR="0" lvl="0" indent="0" algn="l" rtl="0">
                        <a:lnSpc>
                          <a:spcPct val="115000"/>
                        </a:lnSpc>
                        <a:spcBef>
                          <a:spcPts val="0"/>
                        </a:spcBef>
                        <a:buClr>
                          <a:srgbClr val="000000"/>
                        </a:buClr>
                        <a:buSzPct val="25000"/>
                        <a:buFont typeface="Verdana"/>
                        <a:buNone/>
                      </a:pPr>
                      <a:r>
                        <a:rPr lang="en" sz="1400" u="none" strike="noStrike" cap="none" baseline="0" dirty="0">
                          <a:solidFill>
                            <a:schemeClr val="dk1"/>
                          </a:solidFill>
                          <a:latin typeface="Verdana"/>
                          <a:ea typeface="Verdana"/>
                          <a:cs typeface="Verdana"/>
                          <a:sym typeface="Verdana"/>
                        </a:rPr>
                        <a:t>Težit će se osvješćivanju učeničkih negativnih emocija (ljutnja, bijes), preuzimanje odgovornosti za svoje postupke i ovladavanje postupcima za njihovo otklanjanje i ublažavanje. Usvajat će se pozitivne osobine ličnosti: istinoljubivost, poštenje, hrabrost, druželjubivost</a:t>
                      </a:r>
                      <a:r>
                        <a:rPr lang="en" sz="1400" u="none" strike="noStrike" cap="none" baseline="0" dirty="0" smtClean="0">
                          <a:solidFill>
                            <a:schemeClr val="dk1"/>
                          </a:solidFill>
                          <a:latin typeface="Verdana"/>
                          <a:ea typeface="Verdana"/>
                          <a:cs typeface="Verdana"/>
                          <a:sym typeface="Verdana"/>
                        </a:rPr>
                        <a:t>,</a:t>
                      </a:r>
                      <a:r>
                        <a:rPr lang="hr-HR" sz="1400" u="none" strike="noStrike" cap="none" baseline="0" dirty="0" smtClean="0">
                          <a:solidFill>
                            <a:schemeClr val="dk1"/>
                          </a:solidFill>
                          <a:latin typeface="Verdana"/>
                          <a:ea typeface="Verdana"/>
                          <a:cs typeface="Verdana"/>
                          <a:sym typeface="Verdana"/>
                        </a:rPr>
                        <a:t> </a:t>
                      </a:r>
                      <a:r>
                        <a:rPr lang="en" sz="1400" u="none" strike="noStrike" cap="none" baseline="0" dirty="0" smtClean="0">
                          <a:solidFill>
                            <a:schemeClr val="dk1"/>
                          </a:solidFill>
                          <a:latin typeface="Verdana"/>
                          <a:ea typeface="Verdana"/>
                          <a:cs typeface="Verdana"/>
                          <a:sym typeface="Verdana"/>
                        </a:rPr>
                        <a:t>plemenitost,</a:t>
                      </a:r>
                      <a:r>
                        <a:rPr lang="hr-HR" sz="1400" u="none" strike="noStrike" cap="none" baseline="0" dirty="0" smtClean="0">
                          <a:solidFill>
                            <a:schemeClr val="dk1"/>
                          </a:solidFill>
                          <a:latin typeface="Verdana"/>
                          <a:ea typeface="Verdana"/>
                          <a:cs typeface="Verdana"/>
                          <a:sym typeface="Verdana"/>
                        </a:rPr>
                        <a:t> </a:t>
                      </a:r>
                      <a:r>
                        <a:rPr lang="en" sz="1400" u="none" strike="noStrike" cap="none" baseline="0" dirty="0" smtClean="0">
                          <a:solidFill>
                            <a:schemeClr val="dk1"/>
                          </a:solidFill>
                          <a:latin typeface="Verdana"/>
                          <a:ea typeface="Verdana"/>
                          <a:cs typeface="Verdana"/>
                          <a:sym typeface="Verdana"/>
                        </a:rPr>
                        <a:t>otvorenost</a:t>
                      </a:r>
                      <a:r>
                        <a:rPr lang="en" sz="1400" u="none" strike="noStrike" cap="none" baseline="0" dirty="0">
                          <a:solidFill>
                            <a:schemeClr val="dk1"/>
                          </a:solidFill>
                          <a:latin typeface="Verdana"/>
                          <a:ea typeface="Verdana"/>
                          <a:cs typeface="Verdana"/>
                          <a:sym typeface="Verdana"/>
                        </a:rPr>
                        <a:t>. </a:t>
                      </a:r>
                    </a:p>
                  </a:txBody>
                  <a:tcPr marL="52225" marR="522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69475">
                <a:tc>
                  <a:txBody>
                    <a:bodyPr/>
                    <a:lstStyle/>
                    <a:p>
                      <a:pPr marL="0" marR="0" lvl="0" indent="0" algn="l" rtl="0">
                        <a:lnSpc>
                          <a:spcPct val="115000"/>
                        </a:lnSpc>
                        <a:spcBef>
                          <a:spcPts val="0"/>
                        </a:spcBef>
                        <a:buClr>
                          <a:srgbClr val="000000"/>
                        </a:buClr>
                        <a:buSzPct val="25000"/>
                        <a:buFont typeface="Verdana"/>
                        <a:buNone/>
                      </a:pPr>
                      <a:r>
                        <a:rPr lang="en" sz="1400" b="1" u="none" strike="noStrike" cap="none" baseline="0">
                          <a:solidFill>
                            <a:schemeClr val="dk1"/>
                          </a:solidFill>
                          <a:latin typeface="Verdana"/>
                          <a:ea typeface="Verdana"/>
                          <a:cs typeface="Verdana"/>
                          <a:sym typeface="Verdana"/>
                        </a:rPr>
                        <a:t>NOSITELJI </a:t>
                      </a:r>
                    </a:p>
                  </a:txBody>
                  <a:tcPr marL="52225" marR="522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dirty="0">
                          <a:latin typeface="Verdana"/>
                          <a:ea typeface="Verdana"/>
                          <a:cs typeface="Verdana"/>
                          <a:sym typeface="Verdana"/>
                        </a:rPr>
                        <a:t>Učiteljice Mirta Grgić-Mešić, Irena Koružnjak, Zorka Brekalo</a:t>
                      </a:r>
                      <a:r>
                        <a:rPr lang="en" dirty="0" smtClean="0">
                          <a:latin typeface="Verdana"/>
                          <a:ea typeface="Verdana"/>
                          <a:cs typeface="Verdana"/>
                          <a:sym typeface="Verdana"/>
                        </a:rPr>
                        <a:t>,</a:t>
                      </a:r>
                      <a:r>
                        <a:rPr lang="hr-HR" dirty="0" smtClean="0">
                          <a:latin typeface="Verdana"/>
                          <a:ea typeface="Verdana"/>
                          <a:cs typeface="Verdana"/>
                          <a:sym typeface="Verdana"/>
                        </a:rPr>
                        <a:t> </a:t>
                      </a:r>
                      <a:r>
                        <a:rPr lang="en" dirty="0" smtClean="0">
                          <a:latin typeface="Verdana"/>
                          <a:ea typeface="Verdana"/>
                          <a:cs typeface="Verdana"/>
                          <a:sym typeface="Verdana"/>
                        </a:rPr>
                        <a:t>Marija </a:t>
                      </a:r>
                      <a:r>
                        <a:rPr lang="en" dirty="0">
                          <a:latin typeface="Verdana"/>
                          <a:ea typeface="Verdana"/>
                          <a:cs typeface="Verdana"/>
                          <a:sym typeface="Verdana"/>
                        </a:rPr>
                        <a:t>Krijan.</a:t>
                      </a:r>
                    </a:p>
                  </a:txBody>
                  <a:tcPr marL="52225" marR="522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12675">
                <a:tc>
                  <a:txBody>
                    <a:bodyPr/>
                    <a:lstStyle/>
                    <a:p>
                      <a:pPr marL="0" marR="0" lvl="0" indent="0" algn="l" rtl="0">
                        <a:lnSpc>
                          <a:spcPct val="115000"/>
                        </a:lnSpc>
                        <a:spcBef>
                          <a:spcPts val="0"/>
                        </a:spcBef>
                        <a:buClr>
                          <a:srgbClr val="000000"/>
                        </a:buClr>
                        <a:buSzPct val="25000"/>
                        <a:buFont typeface="Verdana"/>
                        <a:buNone/>
                      </a:pPr>
                      <a:r>
                        <a:rPr lang="en" sz="1400" b="1" u="none" strike="noStrike" cap="none" baseline="0">
                          <a:solidFill>
                            <a:schemeClr val="dk1"/>
                          </a:solidFill>
                          <a:latin typeface="Verdana"/>
                          <a:ea typeface="Verdana"/>
                          <a:cs typeface="Verdana"/>
                          <a:sym typeface="Verdana"/>
                        </a:rPr>
                        <a:t>NAČIN REALIZACIJE</a:t>
                      </a:r>
                    </a:p>
                  </a:txBody>
                  <a:tcPr marL="52225" marR="522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
                          <a:latin typeface="Verdana"/>
                          <a:ea typeface="Verdana"/>
                          <a:cs typeface="Verdana"/>
                          <a:sym typeface="Verdana"/>
                        </a:rPr>
                        <a:t>Radionice kroz različite aktivnosti djece.</a:t>
                      </a:r>
                    </a:p>
                  </a:txBody>
                  <a:tcPr marL="52225" marR="522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61800">
                <a:tc>
                  <a:txBody>
                    <a:bodyPr/>
                    <a:lstStyle/>
                    <a:p>
                      <a:pPr marL="0" marR="0" lvl="0" indent="0" algn="l" rtl="0">
                        <a:lnSpc>
                          <a:spcPct val="115000"/>
                        </a:lnSpc>
                        <a:spcBef>
                          <a:spcPts val="0"/>
                        </a:spcBef>
                        <a:buClr>
                          <a:srgbClr val="000000"/>
                        </a:buClr>
                        <a:buSzPct val="25000"/>
                        <a:buFont typeface="Verdana"/>
                        <a:buNone/>
                      </a:pPr>
                      <a:r>
                        <a:rPr lang="en" sz="1400" b="1" u="none" strike="noStrike" cap="none" baseline="0">
                          <a:solidFill>
                            <a:schemeClr val="dk1"/>
                          </a:solidFill>
                          <a:latin typeface="Verdana"/>
                          <a:ea typeface="Verdana"/>
                          <a:cs typeface="Verdana"/>
                          <a:sym typeface="Verdana"/>
                        </a:rPr>
                        <a:t>VREMENIK</a:t>
                      </a:r>
                    </a:p>
                  </a:txBody>
                  <a:tcPr marL="52225" marR="522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400" u="none" strike="noStrike" cap="none" baseline="0">
                          <a:solidFill>
                            <a:schemeClr val="dk1"/>
                          </a:solidFill>
                          <a:latin typeface="Verdana"/>
                          <a:ea typeface="Verdana"/>
                          <a:cs typeface="Verdana"/>
                          <a:sym typeface="Verdana"/>
                        </a:rPr>
                        <a:t>jedan sat tjedno</a:t>
                      </a:r>
                    </a:p>
                  </a:txBody>
                  <a:tcPr marL="52225" marR="522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47800">
                <a:tc>
                  <a:txBody>
                    <a:bodyPr/>
                    <a:lstStyle/>
                    <a:p>
                      <a:pPr marL="0" marR="0" lvl="0" indent="0" algn="l" rtl="0">
                        <a:lnSpc>
                          <a:spcPct val="115000"/>
                        </a:lnSpc>
                        <a:spcBef>
                          <a:spcPts val="0"/>
                        </a:spcBef>
                        <a:buClr>
                          <a:srgbClr val="000000"/>
                        </a:buClr>
                        <a:buSzPct val="25000"/>
                        <a:buFont typeface="Verdana"/>
                        <a:buNone/>
                      </a:pPr>
                      <a:r>
                        <a:rPr lang="en" sz="1400" b="1" u="none" strike="noStrike" cap="none" baseline="0">
                          <a:solidFill>
                            <a:schemeClr val="dk1"/>
                          </a:solidFill>
                          <a:latin typeface="Verdana"/>
                          <a:ea typeface="Verdana"/>
                          <a:cs typeface="Verdana"/>
                          <a:sym typeface="Verdana"/>
                        </a:rPr>
                        <a:t>TROŠKOVNIK</a:t>
                      </a:r>
                    </a:p>
                  </a:txBody>
                  <a:tcPr marL="52225" marR="522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400" u="none" strike="noStrike" cap="none" baseline="0">
                          <a:solidFill>
                            <a:schemeClr val="dk1"/>
                          </a:solidFill>
                          <a:latin typeface="Verdana"/>
                          <a:ea typeface="Verdana"/>
                          <a:cs typeface="Verdana"/>
                          <a:sym typeface="Verdana"/>
                        </a:rPr>
                        <a:t>nema roškova</a:t>
                      </a:r>
                    </a:p>
                  </a:txBody>
                  <a:tcPr marL="52225" marR="522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52825">
                <a:tc>
                  <a:txBody>
                    <a:bodyPr/>
                    <a:lstStyle/>
                    <a:p>
                      <a:pPr marL="0" marR="0" lvl="0" indent="0" algn="l" rtl="0">
                        <a:lnSpc>
                          <a:spcPct val="115000"/>
                        </a:lnSpc>
                        <a:spcBef>
                          <a:spcPts val="0"/>
                        </a:spcBef>
                        <a:buClr>
                          <a:srgbClr val="000000"/>
                        </a:buClr>
                        <a:buSzPct val="25000"/>
                        <a:buFont typeface="Verdana"/>
                        <a:buNone/>
                      </a:pPr>
                      <a:r>
                        <a:rPr lang="en" sz="1400" b="1" u="none" strike="noStrike" cap="none" baseline="0">
                          <a:solidFill>
                            <a:schemeClr val="dk1"/>
                          </a:solidFill>
                          <a:latin typeface="Verdana"/>
                          <a:ea typeface="Verdana"/>
                          <a:cs typeface="Verdana"/>
                          <a:sym typeface="Verdana"/>
                        </a:rPr>
                        <a:t>VREDNOVANJE I KORIŠTENJE REZULTATA RADA</a:t>
                      </a:r>
                    </a:p>
                  </a:txBody>
                  <a:tcPr marL="52225" marR="522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a:solidFill>
                            <a:schemeClr val="dk1"/>
                          </a:solidFill>
                          <a:latin typeface="Verdana"/>
                          <a:ea typeface="Verdana"/>
                          <a:cs typeface="Verdana"/>
                          <a:sym typeface="Verdana"/>
                        </a:rPr>
                        <a:t>P</a:t>
                      </a:r>
                      <a:r>
                        <a:rPr lang="en" sz="1400" u="none" strike="noStrike" cap="none" baseline="0">
                          <a:solidFill>
                            <a:schemeClr val="dk1"/>
                          </a:solidFill>
                          <a:latin typeface="Verdana"/>
                          <a:ea typeface="Verdana"/>
                          <a:cs typeface="Verdana"/>
                          <a:sym typeface="Verdana"/>
                        </a:rPr>
                        <a:t>raćenje učeničkog vladanja, suradnja s roditeljima.</a:t>
                      </a:r>
                    </a:p>
                  </a:txBody>
                  <a:tcPr marL="52225" marR="522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294" name="Shape 294"/>
          <p:cNvGraphicFramePr/>
          <p:nvPr/>
        </p:nvGraphicFramePr>
        <p:xfrm>
          <a:off x="251517" y="548679"/>
          <a:ext cx="8640975" cy="5945990"/>
        </p:xfrm>
        <a:graphic>
          <a:graphicData uri="http://schemas.openxmlformats.org/drawingml/2006/table">
            <a:tbl>
              <a:tblPr>
                <a:noFill/>
                <a:tableStyleId>{4BEC39FB-3287-4786-BF4F-08F38F2D3B0F}</a:tableStyleId>
              </a:tblPr>
              <a:tblGrid>
                <a:gridCol w="2684650"/>
                <a:gridCol w="5956325"/>
              </a:tblGrid>
              <a:tr h="395400">
                <a:tc>
                  <a:txBody>
                    <a:bodyPr/>
                    <a:lstStyle/>
                    <a:p>
                      <a:pPr marL="0" marR="0" lvl="0" indent="0" algn="l" rtl="0">
                        <a:spcBef>
                          <a:spcPts val="0"/>
                        </a:spcBef>
                        <a:buClr>
                          <a:srgbClr val="000000"/>
                        </a:buClr>
                        <a:buSzPct val="25000"/>
                        <a:buFont typeface="Verdana"/>
                        <a:buNone/>
                      </a:pPr>
                      <a:r>
                        <a:rPr lang="en" sz="1800" b="1" u="none" strike="noStrike" cap="none" baseline="0" dirty="0">
                          <a:solidFill>
                            <a:schemeClr val="dk1"/>
                          </a:solidFill>
                        </a:rPr>
                        <a:t>NAZIV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Verdana"/>
                        <a:buNone/>
                      </a:pPr>
                      <a:r>
                        <a:rPr lang="en" sz="1800" b="1" u="none" strike="noStrike" cap="none" baseline="0">
                          <a:solidFill>
                            <a:schemeClr val="dk1"/>
                          </a:solidFill>
                        </a:rPr>
                        <a:t> RKT  VJERONAUK </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08300">
                <a:tc>
                  <a:txBody>
                    <a:bodyPr/>
                    <a:lstStyle/>
                    <a:p>
                      <a:pPr marL="0" marR="0" lvl="0" indent="0" algn="l" rtl="0">
                        <a:spcBef>
                          <a:spcPts val="0"/>
                        </a:spcBef>
                        <a:buClr>
                          <a:srgbClr val="000000"/>
                        </a:buClr>
                        <a:buSzPct val="25000"/>
                        <a:buFont typeface="Verdana"/>
                        <a:buNone/>
                      </a:pPr>
                      <a:r>
                        <a:rPr lang="en" sz="1800" b="1" u="none" strike="noStrike" cap="none" baseline="0">
                          <a:solidFill>
                            <a:schemeClr val="dk1"/>
                          </a:solidFill>
                        </a:rPr>
                        <a:t>CILJ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u="none" strike="noStrike" cap="none" baseline="0">
                          <a:solidFill>
                            <a:schemeClr val="dk1"/>
                          </a:solidFill>
                        </a:rPr>
                        <a:t>Povezivanje Božje objave i tradicije Crkve sa životnim iskustvom učenika kako bi se ostvarilo otvoreno upoznavanje katoličke vjere.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56825">
                <a:tc>
                  <a:txBody>
                    <a:bodyPr/>
                    <a:lstStyle/>
                    <a:p>
                      <a:pPr marL="0" marR="0" lvl="0" indent="0" algn="l" rtl="0">
                        <a:spcBef>
                          <a:spcPts val="0"/>
                        </a:spcBef>
                        <a:buClr>
                          <a:srgbClr val="000000"/>
                        </a:buClr>
                        <a:buSzPct val="25000"/>
                        <a:buFont typeface="Verdana"/>
                        <a:buNone/>
                      </a:pPr>
                      <a:r>
                        <a:rPr lang="en" sz="1800" b="1" u="none" strike="noStrike" cap="none" baseline="0">
                          <a:solidFill>
                            <a:schemeClr val="dk1"/>
                          </a:solidFill>
                        </a:rPr>
                        <a:t>NAMJENA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u="none" strike="noStrike" cap="none" baseline="0">
                          <a:solidFill>
                            <a:schemeClr val="dk1"/>
                          </a:solidFill>
                        </a:rPr>
                        <a:t>Program je namijenjen učenicima od 1. do 8. razreda koji imaju razvijen interes za vjeronauk.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99150">
                <a:tc>
                  <a:txBody>
                    <a:bodyPr/>
                    <a:lstStyle/>
                    <a:p>
                      <a:pPr marL="0" marR="0" lvl="0" indent="0" algn="l" rtl="0">
                        <a:spcBef>
                          <a:spcPts val="0"/>
                        </a:spcBef>
                        <a:buClr>
                          <a:srgbClr val="000000"/>
                        </a:buClr>
                        <a:buSzPct val="25000"/>
                        <a:buFont typeface="Verdana"/>
                        <a:buNone/>
                      </a:pPr>
                      <a:r>
                        <a:rPr lang="en" sz="1800" b="1" u="none" strike="noStrike" cap="none" baseline="0">
                          <a:solidFill>
                            <a:schemeClr val="dk1"/>
                          </a:solidFill>
                        </a:rPr>
                        <a:t>NOSITELJI </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dirty="0">
                          <a:solidFill>
                            <a:schemeClr val="dk1"/>
                          </a:solidFill>
                        </a:rPr>
                        <a:t>Anđelko Fofić, Michaela Lulić, s. Marija Todorić</a:t>
                      </a:r>
                    </a:p>
                    <a:p>
                      <a:pPr marL="0" marR="0" lvl="0" indent="0" algn="l" rtl="0">
                        <a:spcBef>
                          <a:spcPts val="0"/>
                        </a:spcBef>
                        <a:buClr>
                          <a:srgbClr val="000000"/>
                        </a:buClr>
                        <a:buFont typeface="Verdana"/>
                        <a:buNone/>
                      </a:pPr>
                      <a:endParaRPr sz="1800" dirty="0">
                        <a:solidFill>
                          <a:schemeClr val="dk1"/>
                        </a:solidFill>
                      </a:endParaRP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51825">
                <a:tc>
                  <a:txBody>
                    <a:bodyPr/>
                    <a:lstStyle/>
                    <a:p>
                      <a:pPr marL="0" marR="0" lvl="0" indent="0" algn="l" rtl="0">
                        <a:spcBef>
                          <a:spcPts val="0"/>
                        </a:spcBef>
                        <a:buClr>
                          <a:srgbClr val="000000"/>
                        </a:buClr>
                        <a:buSzPct val="25000"/>
                        <a:buFont typeface="Verdana"/>
                        <a:buNone/>
                      </a:pPr>
                      <a:r>
                        <a:rPr lang="en" sz="1800" b="1" u="none" strike="noStrike" cap="none" baseline="0">
                          <a:solidFill>
                            <a:schemeClr val="dk1"/>
                          </a:solidFill>
                        </a:rPr>
                        <a:t>NAČIN REALIZACIJE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u="none" strike="noStrike" cap="none" baseline="0">
                          <a:solidFill>
                            <a:schemeClr val="dk1"/>
                          </a:solidFill>
                        </a:rPr>
                        <a:t>Nastava se provodi u učioničkom prostoru škole tijekom redovnog rasporeda sati.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93025">
                <a:tc>
                  <a:txBody>
                    <a:bodyPr/>
                    <a:lstStyle/>
                    <a:p>
                      <a:pPr marL="0" marR="0" lvl="0" indent="0" algn="l" rtl="0">
                        <a:spcBef>
                          <a:spcPts val="0"/>
                        </a:spcBef>
                        <a:buClr>
                          <a:srgbClr val="000000"/>
                        </a:buClr>
                        <a:buSzPct val="25000"/>
                        <a:buFont typeface="Verdana"/>
                        <a:buNone/>
                      </a:pPr>
                      <a:r>
                        <a:rPr lang="en" sz="1800" b="1" u="none" strike="noStrike" cap="none" baseline="0">
                          <a:solidFill>
                            <a:schemeClr val="dk1"/>
                          </a:solidFill>
                        </a:rPr>
                        <a:t>VREMENIK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u="none" strike="noStrike" cap="none" baseline="0">
                          <a:solidFill>
                            <a:schemeClr val="dk1"/>
                          </a:solidFill>
                        </a:rPr>
                        <a:t>2 sata tjedno tijekom  školske godine 201</a:t>
                      </a:r>
                      <a:r>
                        <a:rPr lang="en" sz="1800">
                          <a:solidFill>
                            <a:schemeClr val="dk1"/>
                          </a:solidFill>
                        </a:rPr>
                        <a:t>4</a:t>
                      </a:r>
                      <a:r>
                        <a:rPr lang="en" sz="1800" u="none" strike="noStrike" cap="none" baseline="0">
                          <a:solidFill>
                            <a:schemeClr val="dk1"/>
                          </a:solidFill>
                        </a:rPr>
                        <a:t>./1</a:t>
                      </a:r>
                      <a:r>
                        <a:rPr lang="en" sz="1800">
                          <a:solidFill>
                            <a:schemeClr val="dk1"/>
                          </a:solidFill>
                        </a:rPr>
                        <a:t>5</a:t>
                      </a:r>
                      <a:r>
                        <a:rPr lang="en" sz="1800" u="none" strike="noStrike" cap="none" baseline="0">
                          <a:solidFill>
                            <a:schemeClr val="dk1"/>
                          </a:solidFill>
                        </a:rPr>
                        <a:t>.</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29525">
                <a:tc>
                  <a:txBody>
                    <a:bodyPr/>
                    <a:lstStyle/>
                    <a:p>
                      <a:pPr marL="0" marR="0" lvl="0" indent="0" algn="l" rtl="0">
                        <a:spcBef>
                          <a:spcPts val="0"/>
                        </a:spcBef>
                        <a:buClr>
                          <a:srgbClr val="000000"/>
                        </a:buClr>
                        <a:buSzPct val="25000"/>
                        <a:buFont typeface="Verdana"/>
                        <a:buNone/>
                      </a:pPr>
                      <a:r>
                        <a:rPr lang="en" sz="1800" b="1" u="none" strike="noStrike" cap="none" baseline="0">
                          <a:solidFill>
                            <a:schemeClr val="dk1"/>
                          </a:solidFill>
                        </a:rPr>
                        <a:t>TROŠKOVNIK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u="none" strike="noStrike" cap="none" baseline="0">
                          <a:solidFill>
                            <a:schemeClr val="dk1"/>
                          </a:solidFill>
                        </a:rPr>
                        <a:t>Nije potrebno dodatno financiranje od strane roditelja.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66525">
                <a:tc>
                  <a:txBody>
                    <a:bodyPr/>
                    <a:lstStyle/>
                    <a:p>
                      <a:pPr marL="0" marR="0" lvl="0" indent="0" algn="l" rtl="0">
                        <a:spcBef>
                          <a:spcPts val="0"/>
                        </a:spcBef>
                        <a:buClr>
                          <a:srgbClr val="000000"/>
                        </a:buClr>
                        <a:buSzPct val="25000"/>
                        <a:buFont typeface="Verdana"/>
                        <a:buNone/>
                      </a:pPr>
                      <a:r>
                        <a:rPr lang="en" sz="1800" b="1" u="none" strike="noStrike" cap="none" baseline="0">
                          <a:solidFill>
                            <a:schemeClr val="dk1"/>
                          </a:solidFill>
                        </a:rPr>
                        <a:t>VREDNOVANJE I KORIŠTENJE REZULTATA RADA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u="none" strike="noStrike" cap="none" baseline="0">
                          <a:solidFill>
                            <a:schemeClr val="dk1"/>
                          </a:solidFill>
                        </a:rPr>
                        <a:t>Postignuća učenika se prate opisnim i ocjenjuju brojčanim ocjenama kao u redovnoj nastavi te konačna ocjena ulazi u prosjek općeg uspjeha i upisuje se u svjedodžbu učenika.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graphicFrame>
        <p:nvGraphicFramePr>
          <p:cNvPr id="995" name="Shape 995"/>
          <p:cNvGraphicFramePr/>
          <p:nvPr>
            <p:extLst>
              <p:ext uri="{D42A27DB-BD31-4B8C-83A1-F6EECF244321}">
                <p14:modId xmlns:p14="http://schemas.microsoft.com/office/powerpoint/2010/main" val="894647659"/>
              </p:ext>
            </p:extLst>
          </p:nvPr>
        </p:nvGraphicFramePr>
        <p:xfrm>
          <a:off x="363962" y="191325"/>
          <a:ext cx="8280400" cy="6121325"/>
        </p:xfrm>
        <a:graphic>
          <a:graphicData uri="http://schemas.openxmlformats.org/drawingml/2006/table">
            <a:tbl>
              <a:tblPr>
                <a:noFill/>
                <a:tableStyleId>{15F2F6BD-835F-478E-BE43-F151C5C4192D}</a:tableStyleId>
              </a:tblPr>
              <a:tblGrid>
                <a:gridCol w="2016125"/>
                <a:gridCol w="6264275"/>
              </a:tblGrid>
              <a:tr h="366700">
                <a:tc>
                  <a:txBody>
                    <a:bodyPr/>
                    <a:lstStyle/>
                    <a:p>
                      <a:pPr marL="0" marR="0" lvl="0" indent="0" algn="l" rtl="0">
                        <a:spcBef>
                          <a:spcPts val="0"/>
                        </a:spcBef>
                        <a:buClr>
                          <a:srgbClr val="000000"/>
                        </a:buClr>
                        <a:buSzPct val="25000"/>
                        <a:buFont typeface="Arial"/>
                        <a:buNone/>
                      </a:pPr>
                      <a:r>
                        <a:rPr lang="en" sz="1400" b="1" u="none" strike="noStrike" cap="none" baseline="0" dirty="0">
                          <a:solidFill>
                            <a:schemeClr val="dk1"/>
                          </a:solidFill>
                          <a:latin typeface="Arial"/>
                          <a:ea typeface="Arial"/>
                          <a:cs typeface="Arial"/>
                          <a:sym typeface="Arial"/>
                        </a:rPr>
                        <a:t>NAZIV AKTIVNOSTI</a:t>
                      </a:r>
                    </a:p>
                  </a:txBody>
                  <a:tcPr marL="54800" marR="54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Comic Sans MS"/>
                        <a:buNone/>
                      </a:pPr>
                      <a:r>
                        <a:rPr lang="en" sz="1400" b="1" u="none" strike="noStrike" cap="none" baseline="0">
                          <a:solidFill>
                            <a:schemeClr val="dk1"/>
                          </a:solidFill>
                          <a:latin typeface="Comic Sans MS"/>
                          <a:ea typeface="Comic Sans MS"/>
                          <a:cs typeface="Comic Sans MS"/>
                          <a:sym typeface="Comic Sans MS"/>
                        </a:rPr>
                        <a:t>SAT RAZREDNIKA – 4. RAZRED</a:t>
                      </a:r>
                    </a:p>
                  </a:txBody>
                  <a:tcPr marL="54800" marR="54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5065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CILJ AKTIVNOSTI</a:t>
                      </a:r>
                    </a:p>
                  </a:txBody>
                  <a:tcPr marL="54800" marR="54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400" u="none" strike="noStrike" cap="none" baseline="0" dirty="0">
                          <a:solidFill>
                            <a:schemeClr val="dk1"/>
                          </a:solidFill>
                          <a:latin typeface="Comic Sans MS"/>
                          <a:ea typeface="Comic Sans MS"/>
                          <a:cs typeface="Comic Sans MS"/>
                          <a:sym typeface="Comic Sans MS"/>
                        </a:rPr>
                        <a:t>Razgovor na satima razrednika o temama koje učenike zanimaju – odgoj i ponašanje, odnosi u obitelji, prijateljstvo i ljubav, odgovorno ponašanje u društvu</a:t>
                      </a:r>
                      <a:r>
                        <a:rPr lang="en" sz="1400" u="none" strike="noStrike" cap="none" baseline="0" dirty="0" smtClean="0">
                          <a:solidFill>
                            <a:schemeClr val="dk1"/>
                          </a:solidFill>
                          <a:latin typeface="Comic Sans MS"/>
                          <a:ea typeface="Comic Sans MS"/>
                          <a:cs typeface="Comic Sans MS"/>
                          <a:sym typeface="Comic Sans MS"/>
                        </a:rPr>
                        <a:t>,</a:t>
                      </a:r>
                      <a:r>
                        <a:rPr lang="hr-HR" sz="1400" u="none" strike="noStrike" cap="none" baseline="0" dirty="0" smtClean="0">
                          <a:solidFill>
                            <a:schemeClr val="dk1"/>
                          </a:solidFill>
                          <a:latin typeface="Comic Sans MS"/>
                          <a:ea typeface="Comic Sans MS"/>
                          <a:cs typeface="Comic Sans MS"/>
                          <a:sym typeface="Comic Sans MS"/>
                        </a:rPr>
                        <a:t> </a:t>
                      </a:r>
                      <a:r>
                        <a:rPr lang="en" sz="1400" u="none" strike="noStrike" cap="none" baseline="0" dirty="0" smtClean="0">
                          <a:solidFill>
                            <a:schemeClr val="dk1"/>
                          </a:solidFill>
                          <a:latin typeface="Comic Sans MS"/>
                          <a:ea typeface="Comic Sans MS"/>
                          <a:cs typeface="Comic Sans MS"/>
                          <a:sym typeface="Comic Sans MS"/>
                        </a:rPr>
                        <a:t>teme </a:t>
                      </a:r>
                      <a:r>
                        <a:rPr lang="en" sz="1400" u="none" strike="noStrike" cap="none" baseline="0" dirty="0">
                          <a:solidFill>
                            <a:schemeClr val="dk1"/>
                          </a:solidFill>
                          <a:latin typeface="Comic Sans MS"/>
                          <a:ea typeface="Comic Sans MS"/>
                          <a:cs typeface="Comic Sans MS"/>
                          <a:sym typeface="Comic Sans MS"/>
                        </a:rPr>
                        <a:t>Zdravstvenog i Građanskog odgoja … Odlazak u kazalište u prvome i drugome polugodištu. Jednodnevna terenska nastava u listopadu i ožujku. Izvanučionična nastava. Sudjelovanje u školskim sve</a:t>
                      </a:r>
                      <a:r>
                        <a:rPr lang="en" dirty="0">
                          <a:solidFill>
                            <a:schemeClr val="dk1"/>
                          </a:solidFill>
                          <a:latin typeface="Comic Sans MS"/>
                          <a:ea typeface="Comic Sans MS"/>
                          <a:cs typeface="Comic Sans MS"/>
                          <a:sym typeface="Comic Sans MS"/>
                        </a:rPr>
                        <a:t>č</a:t>
                      </a:r>
                      <a:r>
                        <a:rPr lang="en" sz="1400" u="none" strike="noStrike" cap="none" baseline="0" dirty="0">
                          <a:solidFill>
                            <a:schemeClr val="dk1"/>
                          </a:solidFill>
                          <a:latin typeface="Comic Sans MS"/>
                          <a:ea typeface="Comic Sans MS"/>
                          <a:cs typeface="Comic Sans MS"/>
                          <a:sym typeface="Comic Sans MS"/>
                        </a:rPr>
                        <a:t>anostima, priredbama i ostalim aktivnostima (Dan kruha, Dan škole, Dan Župe ...)</a:t>
                      </a:r>
                    </a:p>
                  </a:txBody>
                  <a:tcPr marL="54800" marR="54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239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NAMJENA</a:t>
                      </a:r>
                    </a:p>
                  </a:txBody>
                  <a:tcPr marL="54800" marR="54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400" u="none" strike="noStrike" cap="none" baseline="0">
                          <a:solidFill>
                            <a:schemeClr val="dk1"/>
                          </a:solidFill>
                          <a:latin typeface="Comic Sans MS"/>
                          <a:ea typeface="Comic Sans MS"/>
                          <a:cs typeface="Comic Sans MS"/>
                          <a:sym typeface="Comic Sans MS"/>
                        </a:rPr>
                        <a:t>Osloboditi učenike za izražavanje svojih misli i stavova. Odgojno djelovati – izborom tema, razgovorom o aktualnim temama i problemima. </a:t>
                      </a:r>
                    </a:p>
                  </a:txBody>
                  <a:tcPr marL="54800" marR="54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2387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NOSITELJI </a:t>
                      </a:r>
                    </a:p>
                  </a:txBody>
                  <a:tcPr marL="54800" marR="54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dirty="0">
                          <a:solidFill>
                            <a:schemeClr val="dk1"/>
                          </a:solidFill>
                          <a:latin typeface="Comic Sans MS"/>
                          <a:ea typeface="Comic Sans MS"/>
                          <a:cs typeface="Comic Sans MS"/>
                          <a:sym typeface="Comic Sans MS"/>
                        </a:rPr>
                        <a:t>učiteljice 4-ih razreda</a:t>
                      </a:r>
                      <a:r>
                        <a:rPr lang="en" dirty="0" smtClean="0">
                          <a:solidFill>
                            <a:schemeClr val="dk1"/>
                          </a:solidFill>
                          <a:latin typeface="Comic Sans MS"/>
                          <a:ea typeface="Comic Sans MS"/>
                          <a:cs typeface="Comic Sans MS"/>
                          <a:sym typeface="Comic Sans MS"/>
                        </a:rPr>
                        <a:t>;</a:t>
                      </a:r>
                      <a:r>
                        <a:rPr lang="hr-HR" dirty="0" smtClean="0">
                          <a:solidFill>
                            <a:schemeClr val="dk1"/>
                          </a:solidFill>
                          <a:latin typeface="Comic Sans MS"/>
                          <a:ea typeface="Comic Sans MS"/>
                          <a:cs typeface="Comic Sans MS"/>
                          <a:sym typeface="Comic Sans MS"/>
                        </a:rPr>
                        <a:t> </a:t>
                      </a:r>
                      <a:r>
                        <a:rPr lang="en" dirty="0" smtClean="0">
                          <a:solidFill>
                            <a:schemeClr val="dk1"/>
                          </a:solidFill>
                          <a:latin typeface="Comic Sans MS"/>
                          <a:ea typeface="Comic Sans MS"/>
                          <a:cs typeface="Comic Sans MS"/>
                          <a:sym typeface="Comic Sans MS"/>
                        </a:rPr>
                        <a:t>Ksenija </a:t>
                      </a:r>
                      <a:r>
                        <a:rPr lang="en" dirty="0">
                          <a:solidFill>
                            <a:schemeClr val="dk1"/>
                          </a:solidFill>
                          <a:latin typeface="Comic Sans MS"/>
                          <a:ea typeface="Comic Sans MS"/>
                          <a:cs typeface="Comic Sans MS"/>
                          <a:sym typeface="Comic Sans MS"/>
                        </a:rPr>
                        <a:t>Borović, Ljerka Ivković, Jasminka Španić, Natalija Kovač</a:t>
                      </a:r>
                    </a:p>
                  </a:txBody>
                  <a:tcPr marL="54800" marR="54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8737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NAČIN REALIZACIJE</a:t>
                      </a:r>
                    </a:p>
                  </a:txBody>
                  <a:tcPr marL="54800" marR="54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400" u="none" strike="noStrike" cap="none" baseline="0">
                          <a:solidFill>
                            <a:schemeClr val="dk1"/>
                          </a:solidFill>
                          <a:latin typeface="Comic Sans MS"/>
                          <a:ea typeface="Comic Sans MS"/>
                          <a:cs typeface="Comic Sans MS"/>
                          <a:sym typeface="Comic Sans MS"/>
                        </a:rPr>
                        <a:t>Individualizirani pristup. Grupni razgovor na satima razredne zajednice. Izvanškolski sadržaji.</a:t>
                      </a:r>
                    </a:p>
                  </a:txBody>
                  <a:tcPr marL="54800" marR="54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763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VREMENIK</a:t>
                      </a:r>
                    </a:p>
                  </a:txBody>
                  <a:tcPr marL="54800" marR="54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spcAft>
                          <a:spcPts val="800"/>
                        </a:spcAft>
                        <a:buClr>
                          <a:srgbClr val="000000"/>
                        </a:buClr>
                        <a:buSzPct val="25000"/>
                        <a:buFont typeface="Comic Sans MS"/>
                        <a:buNone/>
                      </a:pPr>
                      <a:r>
                        <a:rPr lang="en" sz="1400" u="none" strike="noStrike" cap="none" baseline="0">
                          <a:solidFill>
                            <a:schemeClr val="dk1"/>
                          </a:solidFill>
                          <a:latin typeface="Comic Sans MS"/>
                          <a:ea typeface="Comic Sans MS"/>
                          <a:cs typeface="Comic Sans MS"/>
                          <a:sym typeface="Comic Sans MS"/>
                        </a:rPr>
                        <a:t>Sat razredn</a:t>
                      </a:r>
                      <a:r>
                        <a:rPr lang="en">
                          <a:solidFill>
                            <a:schemeClr val="dk1"/>
                          </a:solidFill>
                          <a:latin typeface="Comic Sans MS"/>
                          <a:ea typeface="Comic Sans MS"/>
                          <a:cs typeface="Comic Sans MS"/>
                          <a:sym typeface="Comic Sans MS"/>
                        </a:rPr>
                        <a:t>ika</a:t>
                      </a:r>
                      <a:r>
                        <a:rPr lang="en" sz="1400" u="none" strike="noStrike" cap="none" baseline="0">
                          <a:solidFill>
                            <a:schemeClr val="dk1"/>
                          </a:solidFill>
                          <a:latin typeface="Comic Sans MS"/>
                          <a:ea typeface="Comic Sans MS"/>
                          <a:cs typeface="Comic Sans MS"/>
                          <a:sym typeface="Comic Sans MS"/>
                        </a:rPr>
                        <a:t> -  jedan sat tjedno tijekom školske godine. Odlazak u kazalište u prvom i drugom polugodištu. Odlazak na jednodnevnu terensku  nastavu u prvom i drugom polugodištu te u školu u prirodi. Sudjelovanje u školskim sve</a:t>
                      </a:r>
                      <a:r>
                        <a:rPr lang="en">
                          <a:solidFill>
                            <a:schemeClr val="dk1"/>
                          </a:solidFill>
                          <a:latin typeface="Comic Sans MS"/>
                          <a:ea typeface="Comic Sans MS"/>
                          <a:cs typeface="Comic Sans MS"/>
                          <a:sym typeface="Comic Sans MS"/>
                        </a:rPr>
                        <a:t>č</a:t>
                      </a:r>
                      <a:r>
                        <a:rPr lang="en" sz="1400" u="none" strike="noStrike" cap="none" baseline="0">
                          <a:solidFill>
                            <a:schemeClr val="dk1"/>
                          </a:solidFill>
                          <a:latin typeface="Comic Sans MS"/>
                          <a:ea typeface="Comic Sans MS"/>
                          <a:cs typeface="Comic Sans MS"/>
                          <a:sym typeface="Comic Sans MS"/>
                        </a:rPr>
                        <a:t>anostima tijekom cijele školske godine, ovisno o rasporedu njihova održavanja.</a:t>
                      </a:r>
                    </a:p>
                  </a:txBody>
                  <a:tcPr marL="54800" marR="54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905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TROŠKOVNIK</a:t>
                      </a:r>
                    </a:p>
                  </a:txBody>
                  <a:tcPr marL="54800" marR="54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400" u="none" strike="noStrike" cap="none" baseline="0">
                          <a:solidFill>
                            <a:schemeClr val="dk1"/>
                          </a:solidFill>
                          <a:latin typeface="Comic Sans MS"/>
                          <a:ea typeface="Comic Sans MS"/>
                          <a:cs typeface="Comic Sans MS"/>
                          <a:sym typeface="Comic Sans MS"/>
                        </a:rPr>
                        <a:t>Ovisno o aktivnostima koje se provode </a:t>
                      </a:r>
                      <a:r>
                        <a:rPr lang="en">
                          <a:solidFill>
                            <a:schemeClr val="dk1"/>
                          </a:solidFill>
                          <a:latin typeface="Comic Sans MS"/>
                          <a:ea typeface="Comic Sans MS"/>
                          <a:cs typeface="Comic Sans MS"/>
                          <a:sym typeface="Comic Sans MS"/>
                        </a:rPr>
                        <a:t>a uključeni su u planirane aktivnosti izvanučioničke i terenske nastave.</a:t>
                      </a:r>
                    </a:p>
                  </a:txBody>
                  <a:tcPr marL="54800" marR="54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461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VREDNOVANJE I KORIŠTENJE REZULTATA RADA</a:t>
                      </a:r>
                    </a:p>
                  </a:txBody>
                  <a:tcPr marL="54800" marR="54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400" u="none" strike="noStrike" cap="none" baseline="0" dirty="0">
                          <a:solidFill>
                            <a:schemeClr val="dk1"/>
                          </a:solidFill>
                          <a:latin typeface="Comic Sans MS"/>
                          <a:ea typeface="Comic Sans MS"/>
                          <a:cs typeface="Comic Sans MS"/>
                          <a:sym typeface="Comic Sans MS"/>
                        </a:rPr>
                        <a:t>Razgovor s roditeljima – na redovitim informacijama, na roditeljskim </a:t>
                      </a:r>
                      <a:r>
                        <a:rPr lang="en" sz="1400" u="none" strike="noStrike" cap="none" baseline="0" dirty="0" smtClean="0">
                          <a:solidFill>
                            <a:schemeClr val="dk1"/>
                          </a:solidFill>
                          <a:latin typeface="Comic Sans MS"/>
                          <a:ea typeface="Comic Sans MS"/>
                          <a:cs typeface="Comic Sans MS"/>
                          <a:sym typeface="Comic Sans MS"/>
                        </a:rPr>
                        <a:t>sastancima</a:t>
                      </a:r>
                      <a:r>
                        <a:rPr lang="en" dirty="0" smtClean="0">
                          <a:solidFill>
                            <a:schemeClr val="dk1"/>
                          </a:solidFill>
                          <a:latin typeface="Comic Sans MS"/>
                          <a:ea typeface="Comic Sans MS"/>
                          <a:cs typeface="Comic Sans MS"/>
                          <a:sym typeface="Comic Sans MS"/>
                        </a:rPr>
                        <a:t>,</a:t>
                      </a:r>
                      <a:r>
                        <a:rPr lang="hr-HR" baseline="0" dirty="0" smtClean="0">
                          <a:solidFill>
                            <a:schemeClr val="dk1"/>
                          </a:solidFill>
                          <a:latin typeface="Comic Sans MS"/>
                          <a:ea typeface="Comic Sans MS"/>
                          <a:cs typeface="Comic Sans MS"/>
                          <a:sym typeface="Comic Sans MS"/>
                        </a:rPr>
                        <a:t> </a:t>
                      </a:r>
                      <a:r>
                        <a:rPr lang="en" dirty="0" smtClean="0">
                          <a:solidFill>
                            <a:schemeClr val="dk1"/>
                          </a:solidFill>
                          <a:latin typeface="Comic Sans MS"/>
                          <a:ea typeface="Comic Sans MS"/>
                          <a:cs typeface="Comic Sans MS"/>
                          <a:sym typeface="Comic Sans MS"/>
                        </a:rPr>
                        <a:t>prezentacija </a:t>
                      </a:r>
                      <a:r>
                        <a:rPr lang="en" dirty="0">
                          <a:solidFill>
                            <a:schemeClr val="dk1"/>
                          </a:solidFill>
                          <a:latin typeface="Comic Sans MS"/>
                          <a:ea typeface="Comic Sans MS"/>
                          <a:cs typeface="Comic Sans MS"/>
                          <a:sym typeface="Comic Sans MS"/>
                        </a:rPr>
                        <a:t>ostvarenih aktivnosti ostalim razrednim odjelima.</a:t>
                      </a:r>
                    </a:p>
                  </a:txBody>
                  <a:tcPr marL="54800" marR="54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graphicFrame>
        <p:nvGraphicFramePr>
          <p:cNvPr id="1000" name="Shape 1000"/>
          <p:cNvGraphicFramePr/>
          <p:nvPr/>
        </p:nvGraphicFramePr>
        <p:xfrm>
          <a:off x="323528" y="273050"/>
          <a:ext cx="8280700" cy="5983035"/>
        </p:xfrm>
        <a:graphic>
          <a:graphicData uri="http://schemas.openxmlformats.org/drawingml/2006/table">
            <a:tbl>
              <a:tblPr>
                <a:noFill/>
                <a:tableStyleId>{B98286F2-CCE7-46E0-88CA-E47F85935CBF}</a:tableStyleId>
              </a:tblPr>
              <a:tblGrid>
                <a:gridCol w="1930425"/>
                <a:gridCol w="6350275"/>
              </a:tblGrid>
              <a:tr h="396275">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NAZIV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KURIKULUM SATA RAZREDNIH ODJELA</a:t>
                      </a:r>
                      <a:r>
                        <a:rPr lang="en" b="1" u="none" strike="noStrike" cap="none" baseline="0">
                          <a:solidFill>
                            <a:schemeClr val="dk1"/>
                          </a:solidFill>
                        </a:rPr>
                        <a:t> 5. </a:t>
                      </a:r>
                      <a:r>
                        <a:rPr lang="en" b="1" u="none" strike="noStrike" cap="none" baseline="0">
                          <a:solidFill>
                            <a:schemeClr val="dk1"/>
                          </a:solidFill>
                          <a:latin typeface="Arial"/>
                          <a:ea typeface="Arial"/>
                          <a:cs typeface="Arial"/>
                          <a:sym typeface="Arial"/>
                        </a:rPr>
                        <a:t>RAZREDA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99425">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CILJ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solidFill>
                            <a:schemeClr val="dk1"/>
                          </a:solidFill>
                        </a:rPr>
                        <a:t>-osiguravanje kvalitetnog odgoja i obrazovanja za sve učenike</a:t>
                      </a:r>
                    </a:p>
                    <a:p>
                      <a:pPr marL="0" marR="0" lvl="0" indent="0" algn="l" rtl="0">
                        <a:spcBef>
                          <a:spcPts val="0"/>
                        </a:spcBef>
                        <a:buClr>
                          <a:srgbClr val="000000"/>
                        </a:buClr>
                        <a:buSzPct val="25000"/>
                        <a:buFont typeface="Verdana"/>
                        <a:buNone/>
                      </a:pPr>
                      <a:r>
                        <a:rPr lang="en" u="none" strike="noStrike" cap="none" baseline="0">
                          <a:solidFill>
                            <a:schemeClr val="dk1"/>
                          </a:solidFill>
                        </a:rPr>
                        <a:t>-obrazovanje, odgoj, osposobljavanje i dodatne aktivnosti razrednog </a:t>
                      </a:r>
                      <a:r>
                        <a:rPr lang="en">
                          <a:solidFill>
                            <a:schemeClr val="dk1"/>
                          </a:solidFill>
                        </a:rPr>
                        <a:t>odjela</a:t>
                      </a:r>
                      <a:r>
                        <a:rPr lang="en" u="none" strike="noStrike" cap="none" baseline="0">
                          <a:solidFill>
                            <a:schemeClr val="dk1"/>
                          </a:solidFill>
                        </a:rPr>
                        <a:t> usmjerene na individualni razvoj učenika i sklad u razrednom odjelu</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67975">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NAMJENA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t>-oslobađanje učenika u izražavanju vlastitih misli i stavova</a:t>
                      </a:r>
                    </a:p>
                    <a:p>
                      <a:pPr marL="0" marR="0" lvl="0" indent="0" algn="l" rtl="0">
                        <a:spcBef>
                          <a:spcPts val="0"/>
                        </a:spcBef>
                        <a:buClr>
                          <a:srgbClr val="000000"/>
                        </a:buClr>
                        <a:buSzPct val="25000"/>
                        <a:buFont typeface="Verdana"/>
                        <a:buNone/>
                      </a:pPr>
                      <a:r>
                        <a:rPr lang="en" u="none" strike="noStrike" cap="none" baseline="0"/>
                        <a:t>-poticanje na izvršavanje vlastitih zadaća i obaveza</a:t>
                      </a:r>
                    </a:p>
                    <a:p>
                      <a:pPr marL="0" marR="0" lvl="0" indent="0" algn="l" rtl="0">
                        <a:spcBef>
                          <a:spcPts val="0"/>
                        </a:spcBef>
                        <a:buClr>
                          <a:srgbClr val="000000"/>
                        </a:buClr>
                        <a:buSzPct val="25000"/>
                        <a:buFont typeface="Verdana"/>
                        <a:buNone/>
                      </a:pPr>
                      <a:r>
                        <a:rPr lang="en" u="none" strike="noStrike" cap="none" baseline="0"/>
                        <a:t>-podrška i pomoć učenicima da izgrade pravilan odnos prema radu</a:t>
                      </a:r>
                    </a:p>
                    <a:p>
                      <a:pPr marL="0" marR="0" lvl="0" indent="0" algn="l" rtl="0">
                        <a:spcBef>
                          <a:spcPts val="0"/>
                        </a:spcBef>
                        <a:buClr>
                          <a:srgbClr val="000000"/>
                        </a:buClr>
                        <a:buSzPct val="25000"/>
                        <a:buFont typeface="Verdana"/>
                        <a:buNone/>
                      </a:pPr>
                      <a:r>
                        <a:rPr lang="en" u="none" strike="noStrike" cap="none" baseline="0"/>
                        <a:t>-podrška učenicima na njihovu putu sazrijevanja</a:t>
                      </a:r>
                    </a:p>
                    <a:p>
                      <a:pPr marL="0" marR="0" lvl="0" indent="0" algn="l" rtl="0">
                        <a:spcBef>
                          <a:spcPts val="0"/>
                        </a:spcBef>
                        <a:buClr>
                          <a:srgbClr val="000000"/>
                        </a:buClr>
                        <a:buSzPct val="25000"/>
                        <a:buFont typeface="Verdana"/>
                        <a:buNone/>
                      </a:pPr>
                      <a:r>
                        <a:rPr lang="en" u="none" strike="noStrike" cap="none" baseline="0"/>
                        <a:t>-razvijanje svijesti tolerancije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21075">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NOSITELJI </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t>Katarina Ciprić (5. a), Tomislav Habulin (5. b), Tanja Pavelić (5. c)</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3950">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NAČIN REALIZACIJE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t>-razgovor na satovima razredne zajednice o temama koje učenike zanimaju - odgoj i ponašanje, odnosi u obitelji, prijateljstvo i ljubav, odgovorno ponašanje u društvu, ljudska prava, ovisnosti, nasilje, učenje, odlazak u kino i kazalište</a:t>
                      </a:r>
                    </a:p>
                    <a:p>
                      <a:pPr marL="0" marR="0" lvl="0" indent="0" algn="l" rtl="0">
                        <a:spcBef>
                          <a:spcPts val="0"/>
                        </a:spcBef>
                        <a:buClr>
                          <a:srgbClr val="000000"/>
                        </a:buClr>
                        <a:buSzPct val="25000"/>
                        <a:buFont typeface="Verdana"/>
                        <a:buNone/>
                      </a:pPr>
                      <a:r>
                        <a:rPr lang="en" u="none" strike="noStrike" cap="none" baseline="0"/>
                        <a:t>-</a:t>
                      </a:r>
                      <a:r>
                        <a:rPr lang="en"/>
                        <a:t>odlazak na koncert (studeni), u  kino (veljača/ožujak) i </a:t>
                      </a:r>
                      <a:r>
                        <a:rPr lang="en" u="none" strike="noStrike" cap="none" baseline="0"/>
                        <a:t> jednodnevna terenska nastava (svibanj)</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81050">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VREMENIK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t>-sat razrednika, tijekom cijele školske godine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05075">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TROŠKOVNIK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solidFill>
                            <a:schemeClr val="dk1"/>
                          </a:solidFill>
                        </a:rPr>
                        <a:t>-odlazak u kino,</a:t>
                      </a:r>
                      <a:r>
                        <a:rPr lang="en">
                          <a:solidFill>
                            <a:schemeClr val="dk1"/>
                          </a:solidFill>
                        </a:rPr>
                        <a:t> na koncert nacionalnog ansambla Lado</a:t>
                      </a:r>
                      <a:r>
                        <a:rPr lang="en" u="none" strike="noStrike" cap="none" baseline="0">
                          <a:solidFill>
                            <a:schemeClr val="dk1"/>
                          </a:solidFill>
                        </a:rPr>
                        <a:t>, te na jednodnevnu  terensku nastavu</a:t>
                      </a:r>
                      <a:r>
                        <a:rPr lang="en">
                          <a:solidFill>
                            <a:schemeClr val="dk1"/>
                          </a:solidFill>
                        </a:rPr>
                        <a:t> Čigoč - PP Lonjsko polje</a:t>
                      </a:r>
                      <a:r>
                        <a:rPr lang="en" u="none" strike="noStrike" cap="none" baseline="0">
                          <a:solidFill>
                            <a:schemeClr val="dk1"/>
                          </a:solidFill>
                        </a:rPr>
                        <a:t> troškove snose roditelji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89350">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VREDNOVANJE I KORIŠTENJE REZULTATA RADA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t>-redovito praćenje postignuća i vladanja učenika</a:t>
                      </a:r>
                    </a:p>
                    <a:p>
                      <a:pPr marL="0" marR="0" lvl="0" indent="0" algn="l" rtl="0">
                        <a:spcBef>
                          <a:spcPts val="0"/>
                        </a:spcBef>
                        <a:buClr>
                          <a:srgbClr val="000000"/>
                        </a:buClr>
                        <a:buSzPct val="25000"/>
                        <a:buFont typeface="Verdana"/>
                        <a:buNone/>
                      </a:pPr>
                      <a:r>
                        <a:rPr lang="en" u="none" strike="noStrike" cap="none" baseline="0"/>
                        <a:t>-razgovor s roditeljima na individualnim razgovorima i roditeljskim sastancima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Shape 1005"/>
          <p:cNvSpPr txBox="1"/>
          <p:nvPr/>
        </p:nvSpPr>
        <p:spPr>
          <a:xfrm>
            <a:off x="7078660" y="0"/>
            <a:ext cx="2046299" cy="274499"/>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006" name="Shape 1006"/>
          <p:cNvGraphicFramePr/>
          <p:nvPr/>
        </p:nvGraphicFramePr>
        <p:xfrm>
          <a:off x="265053" y="273050"/>
          <a:ext cx="8339175" cy="6185330"/>
        </p:xfrm>
        <a:graphic>
          <a:graphicData uri="http://schemas.openxmlformats.org/drawingml/2006/table">
            <a:tbl>
              <a:tblPr>
                <a:noFill/>
                <a:tableStyleId>{BC4C50B7-9C4F-4045-820B-A8A6B71A4FE0}</a:tableStyleId>
              </a:tblPr>
              <a:tblGrid>
                <a:gridCol w="1988900"/>
                <a:gridCol w="6350275"/>
              </a:tblGrid>
              <a:tr h="440200">
                <a:tc>
                  <a:txBody>
                    <a:bodyPr/>
                    <a:lstStyle/>
                    <a:p>
                      <a:pPr marL="0" marR="0" lvl="0" indent="0" algn="ctr"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NAZIV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KURIKULUM SATA RAZREDNIH ODJELA</a:t>
                      </a:r>
                      <a:r>
                        <a:rPr lang="en" b="1" u="none" strike="noStrike" cap="none" baseline="0">
                          <a:solidFill>
                            <a:schemeClr val="dk1"/>
                          </a:solidFill>
                        </a:rPr>
                        <a:t> </a:t>
                      </a:r>
                      <a:r>
                        <a:rPr lang="en" b="1">
                          <a:solidFill>
                            <a:schemeClr val="dk1"/>
                          </a:solidFill>
                        </a:rPr>
                        <a:t>6</a:t>
                      </a:r>
                      <a:r>
                        <a:rPr lang="en" b="1" u="none" strike="noStrike" cap="none" baseline="0">
                          <a:solidFill>
                            <a:schemeClr val="dk1"/>
                          </a:solidFill>
                        </a:rPr>
                        <a:t>. </a:t>
                      </a:r>
                      <a:r>
                        <a:rPr lang="en" b="1" u="none" strike="noStrike" cap="none" baseline="0">
                          <a:solidFill>
                            <a:schemeClr val="dk1"/>
                          </a:solidFill>
                          <a:latin typeface="Arial"/>
                          <a:ea typeface="Arial"/>
                          <a:cs typeface="Arial"/>
                          <a:sym typeface="Arial"/>
                        </a:rPr>
                        <a:t>RAZREDA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04700">
                <a:tc>
                  <a:txBody>
                    <a:bodyPr/>
                    <a:lstStyle/>
                    <a:p>
                      <a:pPr marL="0" marR="0" lvl="0" indent="0" algn="ctr"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CILJ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solidFill>
                            <a:schemeClr val="dk1"/>
                          </a:solidFill>
                        </a:rPr>
                        <a:t>-osiguravanje kvalitetnog odgoja i obrazovanja za sve učenike</a:t>
                      </a:r>
                    </a:p>
                    <a:p>
                      <a:pPr marL="0" marR="0" lvl="0" indent="0" algn="l" rtl="0">
                        <a:spcBef>
                          <a:spcPts val="0"/>
                        </a:spcBef>
                        <a:buClr>
                          <a:srgbClr val="000000"/>
                        </a:buClr>
                        <a:buSzPct val="25000"/>
                        <a:buFont typeface="Verdana"/>
                        <a:buNone/>
                      </a:pPr>
                      <a:r>
                        <a:rPr lang="en" u="none" strike="noStrike" cap="none" baseline="0">
                          <a:solidFill>
                            <a:schemeClr val="dk1"/>
                          </a:solidFill>
                        </a:rPr>
                        <a:t>-obrazovanje, odgoj, osposobljavanje i dodatne aktivnosti razrednog odgoja usmjerene na individualni razvoj učenika i sklad u razrednom odjelu</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212575">
                <a:tc>
                  <a:txBody>
                    <a:bodyPr/>
                    <a:lstStyle/>
                    <a:p>
                      <a:pPr marL="0" marR="0" lvl="0" indent="0" algn="ctr"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NAMJENA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t>-oslobađanje učenika u izražavanju vlastitih misli i stavova</a:t>
                      </a:r>
                    </a:p>
                    <a:p>
                      <a:pPr marL="0" marR="0" lvl="0" indent="0" algn="l" rtl="0">
                        <a:spcBef>
                          <a:spcPts val="0"/>
                        </a:spcBef>
                        <a:buClr>
                          <a:srgbClr val="000000"/>
                        </a:buClr>
                        <a:buSzPct val="25000"/>
                        <a:buFont typeface="Verdana"/>
                        <a:buNone/>
                      </a:pPr>
                      <a:r>
                        <a:rPr lang="en" u="none" strike="noStrike" cap="none" baseline="0"/>
                        <a:t>-poticanje na izvršavanje vlastitih zadaća i obaveza</a:t>
                      </a:r>
                    </a:p>
                    <a:p>
                      <a:pPr marL="0" marR="0" lvl="0" indent="0" algn="l" rtl="0">
                        <a:spcBef>
                          <a:spcPts val="0"/>
                        </a:spcBef>
                        <a:buClr>
                          <a:srgbClr val="000000"/>
                        </a:buClr>
                        <a:buSzPct val="25000"/>
                        <a:buFont typeface="Verdana"/>
                        <a:buNone/>
                      </a:pPr>
                      <a:r>
                        <a:rPr lang="en" u="none" strike="noStrike" cap="none" baseline="0"/>
                        <a:t>-podrška i pomoć učenicima da izgrade pravilan odnos prema radu</a:t>
                      </a:r>
                    </a:p>
                    <a:p>
                      <a:pPr marL="0" marR="0" lvl="0" indent="0" algn="l" rtl="0">
                        <a:spcBef>
                          <a:spcPts val="0"/>
                        </a:spcBef>
                        <a:buClr>
                          <a:srgbClr val="000000"/>
                        </a:buClr>
                        <a:buSzPct val="25000"/>
                        <a:buFont typeface="Verdana"/>
                        <a:buNone/>
                      </a:pPr>
                      <a:r>
                        <a:rPr lang="en" u="none" strike="noStrike" cap="none" baseline="0"/>
                        <a:t>-podrška učenicima na njihovu putu sazrijevanja</a:t>
                      </a:r>
                    </a:p>
                    <a:p>
                      <a:pPr marL="0" marR="0" lvl="0" indent="0" algn="l" rtl="0">
                        <a:spcBef>
                          <a:spcPts val="0"/>
                        </a:spcBef>
                        <a:buClr>
                          <a:srgbClr val="000000"/>
                        </a:buClr>
                        <a:buSzPct val="25000"/>
                        <a:buFont typeface="Verdana"/>
                        <a:buNone/>
                      </a:pPr>
                      <a:r>
                        <a:rPr lang="en" u="none" strike="noStrike" cap="none" baseline="0"/>
                        <a:t>-razvijanje svijesti tolerancije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67750">
                <a:tc>
                  <a:txBody>
                    <a:bodyPr/>
                    <a:lstStyle/>
                    <a:p>
                      <a:pPr marL="0" marR="0" lvl="0" indent="0" algn="ctr"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NOSITELJI </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t>Valentina Ćosić (6.a), Snježana Grgec (6.b), Michaela Lulić (6.c), </a:t>
                      </a:r>
                    </a:p>
                    <a:p>
                      <a:pPr marL="0" marR="0" lvl="0" indent="0" algn="l" rtl="0">
                        <a:spcBef>
                          <a:spcPts val="0"/>
                        </a:spcBef>
                        <a:buClr>
                          <a:srgbClr val="000000"/>
                        </a:buClr>
                        <a:buSzPct val="25000"/>
                        <a:buFont typeface="Verdana"/>
                        <a:buNone/>
                      </a:pPr>
                      <a:r>
                        <a:rPr lang="en"/>
                        <a:t>Silvija Jurić (6.d)</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11550">
                <a:tc>
                  <a:txBody>
                    <a:bodyPr/>
                    <a:lstStyle/>
                    <a:p>
                      <a:pPr marL="0" marR="0" lvl="0" indent="0" algn="ctr"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NAČIN REALIZACIJE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t>-razgovor na satovima razredne zajednice o temama koje učenike zanimaju - odgoj i ponašanje, odnosi u obitelji, prijateljstvo i ljubav, odgovorno ponašanje u društvu, ljudska prava, ovisnosti, nasilje, učenje, odlazak u kino i kazalište</a:t>
                      </a:r>
                    </a:p>
                    <a:p>
                      <a:pPr marL="0" marR="0" lvl="0" indent="0" algn="l" rtl="0">
                        <a:spcBef>
                          <a:spcPts val="0"/>
                        </a:spcBef>
                        <a:buClr>
                          <a:srgbClr val="000000"/>
                        </a:buClr>
                        <a:buSzPct val="25000"/>
                        <a:buFont typeface="Verdana"/>
                        <a:buNone/>
                      </a:pPr>
                      <a:r>
                        <a:rPr lang="en" u="none" strike="noStrike" cap="none" baseline="0"/>
                        <a:t>-poludnevna i jednodnevna terenska nastava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45450">
                <a:tc>
                  <a:txBody>
                    <a:bodyPr/>
                    <a:lstStyle/>
                    <a:p>
                      <a:pPr marL="0" marR="0" lvl="0" indent="0" algn="ctr"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VREMENIK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t>-sat razrednika, tijekom cijele školske godine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94325">
                <a:tc>
                  <a:txBody>
                    <a:bodyPr/>
                    <a:lstStyle/>
                    <a:p>
                      <a:pPr marL="0" marR="0" lvl="0" indent="0" algn="ctr"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TROŠKOVNIK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solidFill>
                            <a:schemeClr val="dk1"/>
                          </a:solidFill>
                        </a:rPr>
                        <a:t>-odlazak u kino</a:t>
                      </a:r>
                      <a:r>
                        <a:rPr lang="en">
                          <a:solidFill>
                            <a:schemeClr val="dk1"/>
                          </a:solidFill>
                        </a:rPr>
                        <a:t> ili </a:t>
                      </a:r>
                      <a:r>
                        <a:rPr lang="en" u="none" strike="noStrike" cap="none" baseline="0">
                          <a:solidFill>
                            <a:schemeClr val="dk1"/>
                          </a:solidFill>
                        </a:rPr>
                        <a:t>kazalište u prvom polu</a:t>
                      </a:r>
                      <a:r>
                        <a:rPr lang="en">
                          <a:solidFill>
                            <a:schemeClr val="dk1"/>
                          </a:solidFill>
                        </a:rPr>
                        <a:t>godištu, odlazak na mjuzikl u drugom polugodištu</a:t>
                      </a:r>
                      <a:r>
                        <a:rPr lang="en" u="none" strike="noStrike" cap="none" baseline="0">
                          <a:solidFill>
                            <a:schemeClr val="dk1"/>
                          </a:solidFill>
                        </a:rPr>
                        <a:t> te na </a:t>
                      </a:r>
                      <a:r>
                        <a:rPr lang="en">
                          <a:solidFill>
                            <a:schemeClr val="dk1"/>
                          </a:solidFill>
                        </a:rPr>
                        <a:t>cjelodnevnu terensku nastavu</a:t>
                      </a:r>
                      <a:r>
                        <a:rPr lang="en" u="none" strike="noStrike" cap="none" baseline="0">
                          <a:solidFill>
                            <a:schemeClr val="dk1"/>
                          </a:solidFill>
                        </a:rPr>
                        <a:t> - troškove snose roditelji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04700">
                <a:tc>
                  <a:txBody>
                    <a:bodyPr/>
                    <a:lstStyle/>
                    <a:p>
                      <a:pPr marL="0" marR="0" lvl="0" indent="0" algn="ctr"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VREDNOVANJE I KORIŠTENJE REZULTATA RADA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t>-redovito praćenje postignuća i vladanja učenika</a:t>
                      </a:r>
                    </a:p>
                    <a:p>
                      <a:pPr marL="0" marR="0" lvl="0" indent="0" algn="l" rtl="0">
                        <a:spcBef>
                          <a:spcPts val="0"/>
                        </a:spcBef>
                        <a:buClr>
                          <a:srgbClr val="000000"/>
                        </a:buClr>
                        <a:buSzPct val="25000"/>
                        <a:buFont typeface="Verdana"/>
                        <a:buNone/>
                      </a:pPr>
                      <a:r>
                        <a:rPr lang="en" u="none" strike="noStrike" cap="none" baseline="0"/>
                        <a:t>-razgovor s roditeljima na individualnim razgovorima i roditeljskim sastancima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Shape 1011"/>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012" name="Shape 1012"/>
          <p:cNvGraphicFramePr/>
          <p:nvPr/>
        </p:nvGraphicFramePr>
        <p:xfrm>
          <a:off x="250825" y="333375"/>
          <a:ext cx="8569300" cy="6325650"/>
        </p:xfrm>
        <a:graphic>
          <a:graphicData uri="http://schemas.openxmlformats.org/drawingml/2006/table">
            <a:tbl>
              <a:tblPr>
                <a:noFill/>
                <a:tableStyleId>{FC63CB9A-3773-4D53-A2E1-55085F921599}</a:tableStyleId>
              </a:tblPr>
              <a:tblGrid>
                <a:gridCol w="2347625"/>
                <a:gridCol w="2633800"/>
                <a:gridCol w="3587875"/>
              </a:tblGrid>
              <a:tr h="212725">
                <a:tc rowSpan="2">
                  <a:txBody>
                    <a:bodyPr/>
                    <a:lstStyle/>
                    <a:p>
                      <a:pPr marL="0" marR="0" lvl="0" indent="0" algn="l" rtl="0">
                        <a:spcBef>
                          <a:spcPts val="0"/>
                        </a:spcBef>
                        <a:buClr>
                          <a:srgbClr val="000000"/>
                        </a:buClr>
                        <a:buSzPct val="25000"/>
                        <a:buFont typeface="Verdana"/>
                        <a:buNone/>
                      </a:pPr>
                      <a:r>
                        <a:rPr lang="en" b="1" u="none" strike="noStrike" cap="none" baseline="0">
                          <a:solidFill>
                            <a:schemeClr val="dk1"/>
                          </a:solidFill>
                        </a:rPr>
                        <a:t>KURIKULUM SATA RAZREDNIKA </a:t>
                      </a:r>
                      <a:r>
                        <a:rPr lang="en" b="1">
                          <a:solidFill>
                            <a:schemeClr val="dk1"/>
                          </a:solidFill>
                        </a:rPr>
                        <a:t>SEDMOG </a:t>
                      </a:r>
                      <a:r>
                        <a:rPr lang="en" b="1" u="none" strike="noStrike" cap="none" baseline="0">
                          <a:solidFill>
                            <a:schemeClr val="dk1"/>
                          </a:solidFill>
                        </a:rPr>
                        <a:t>RAZREDA</a:t>
                      </a:r>
                    </a:p>
                  </a:txBody>
                  <a:tcPr marL="19025" marR="19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b="1" u="none" strike="noStrike" cap="none" baseline="0">
                          <a:solidFill>
                            <a:schemeClr val="dk1"/>
                          </a:solidFill>
                        </a:rPr>
                        <a:t>Broj učenika</a:t>
                      </a:r>
                    </a:p>
                  </a:txBody>
                  <a:tcPr marL="19025" marR="1902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b="1" u="none" strike="noStrike" cap="none" baseline="0">
                          <a:solidFill>
                            <a:schemeClr val="dk1"/>
                          </a:solidFill>
                        </a:rPr>
                        <a:t>Ime i prezime izvršitelja</a:t>
                      </a:r>
                    </a:p>
                  </a:txBody>
                  <a:tcPr marL="19025" marR="1902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6800">
                <a:tc vMerge="1">
                  <a:txBody>
                    <a:bodyPr/>
                    <a:lstStyle/>
                    <a:p>
                      <a:endParaRPr lang="sr-Latn-RS"/>
                    </a:p>
                  </a:txBody>
                  <a:tcPr/>
                </a:tc>
                <a:tc>
                  <a:txBody>
                    <a:bodyPr/>
                    <a:lstStyle/>
                    <a:p>
                      <a:pPr marL="0" marR="0" lvl="0" indent="0" algn="l" rtl="0">
                        <a:spcBef>
                          <a:spcPts val="0"/>
                        </a:spcBef>
                        <a:buClr>
                          <a:srgbClr val="000000"/>
                        </a:buClr>
                        <a:buSzPct val="25000"/>
                        <a:buFont typeface="Verdana"/>
                        <a:buNone/>
                      </a:pPr>
                      <a:r>
                        <a:rPr lang="en">
                          <a:solidFill>
                            <a:schemeClr val="dk1"/>
                          </a:solidFill>
                        </a:rPr>
                        <a:t>7</a:t>
                      </a:r>
                      <a:r>
                        <a:rPr lang="en" u="none" strike="noStrike" cap="none" baseline="0">
                          <a:solidFill>
                            <a:schemeClr val="dk1"/>
                          </a:solidFill>
                        </a:rPr>
                        <a:t>. a – 24</a:t>
                      </a:r>
                    </a:p>
                    <a:p>
                      <a:pPr marL="0" marR="0" lvl="0" indent="0" algn="l" rtl="0">
                        <a:spcBef>
                          <a:spcPts val="0"/>
                        </a:spcBef>
                        <a:buClr>
                          <a:srgbClr val="000000"/>
                        </a:buClr>
                        <a:buSzPct val="25000"/>
                        <a:buFont typeface="Verdana"/>
                        <a:buNone/>
                      </a:pPr>
                      <a:r>
                        <a:rPr lang="en">
                          <a:solidFill>
                            <a:schemeClr val="dk1"/>
                          </a:solidFill>
                        </a:rPr>
                        <a:t>7</a:t>
                      </a:r>
                      <a:r>
                        <a:rPr lang="en" u="none" strike="noStrike" cap="none" baseline="0">
                          <a:solidFill>
                            <a:schemeClr val="dk1"/>
                          </a:solidFill>
                        </a:rPr>
                        <a:t>. b – 20</a:t>
                      </a:r>
                    </a:p>
                    <a:p>
                      <a:pPr marL="0" marR="0" lvl="0" indent="0" algn="l" rtl="0">
                        <a:spcBef>
                          <a:spcPts val="0"/>
                        </a:spcBef>
                        <a:buClr>
                          <a:srgbClr val="000000"/>
                        </a:buClr>
                        <a:buSzPct val="25000"/>
                        <a:buFont typeface="Verdana"/>
                        <a:buNone/>
                      </a:pPr>
                      <a:r>
                        <a:rPr lang="en">
                          <a:solidFill>
                            <a:schemeClr val="dk1"/>
                          </a:solidFill>
                        </a:rPr>
                        <a:t>7</a:t>
                      </a:r>
                      <a:r>
                        <a:rPr lang="en" u="none" strike="noStrike" cap="none" baseline="0">
                          <a:solidFill>
                            <a:schemeClr val="dk1"/>
                          </a:solidFill>
                        </a:rPr>
                        <a:t>. c – 2</a:t>
                      </a:r>
                      <a:r>
                        <a:rPr lang="en">
                          <a:solidFill>
                            <a:schemeClr val="dk1"/>
                          </a:solidFill>
                        </a:rPr>
                        <a:t>0</a:t>
                      </a:r>
                    </a:p>
                    <a:p>
                      <a:pPr marL="0" marR="0" lvl="0" indent="0" algn="l" rtl="0">
                        <a:spcBef>
                          <a:spcPts val="0"/>
                        </a:spcBef>
                        <a:buClr>
                          <a:srgbClr val="000000"/>
                        </a:buClr>
                        <a:buSzPct val="25000"/>
                        <a:buFont typeface="Verdana"/>
                        <a:buNone/>
                      </a:pPr>
                      <a:r>
                        <a:rPr lang="en">
                          <a:solidFill>
                            <a:schemeClr val="dk1"/>
                          </a:solidFill>
                        </a:rPr>
                        <a:t>7</a:t>
                      </a:r>
                      <a:r>
                        <a:rPr lang="en" u="none" strike="noStrike" cap="none" baseline="0">
                          <a:solidFill>
                            <a:schemeClr val="dk1"/>
                          </a:solidFill>
                        </a:rPr>
                        <a:t>. d – 24</a:t>
                      </a:r>
                    </a:p>
                  </a:txBody>
                  <a:tcPr marL="19025" marR="19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solidFill>
                            <a:schemeClr val="dk1"/>
                          </a:solidFill>
                        </a:rPr>
                        <a:t>R</a:t>
                      </a:r>
                      <a:r>
                        <a:rPr lang="en" sz="1600">
                          <a:solidFill>
                            <a:schemeClr val="dk1"/>
                          </a:solidFill>
                        </a:rPr>
                        <a:t>enata Kovačićek, prof.</a:t>
                      </a:r>
                    </a:p>
                    <a:p>
                      <a:pPr marL="0" marR="0" lvl="0" indent="0" algn="l" rtl="0">
                        <a:spcBef>
                          <a:spcPts val="0"/>
                        </a:spcBef>
                        <a:buClr>
                          <a:srgbClr val="000000"/>
                        </a:buClr>
                        <a:buSzPct val="25000"/>
                        <a:buFont typeface="Verdana"/>
                        <a:buNone/>
                      </a:pPr>
                      <a:r>
                        <a:rPr lang="en" sz="1600">
                          <a:solidFill>
                            <a:schemeClr val="dk1"/>
                          </a:solidFill>
                        </a:rPr>
                        <a:t>Snježana Lažeta, prof.</a:t>
                      </a:r>
                    </a:p>
                    <a:p>
                      <a:pPr marL="0" marR="0" lvl="0" indent="0" algn="l" rtl="0">
                        <a:spcBef>
                          <a:spcPts val="0"/>
                        </a:spcBef>
                        <a:buClr>
                          <a:srgbClr val="000000"/>
                        </a:buClr>
                        <a:buSzPct val="25000"/>
                        <a:buFont typeface="Verdana"/>
                        <a:buNone/>
                      </a:pPr>
                      <a:r>
                        <a:rPr lang="en" sz="1600">
                          <a:solidFill>
                            <a:schemeClr val="dk1"/>
                          </a:solidFill>
                        </a:rPr>
                        <a:t>Zrinka Jurić Avmedoski, prof.</a:t>
                      </a:r>
                    </a:p>
                    <a:p>
                      <a:pPr marL="0" marR="0" lvl="0" indent="0" algn="l" rtl="0">
                        <a:spcBef>
                          <a:spcPts val="0"/>
                        </a:spcBef>
                        <a:buClr>
                          <a:srgbClr val="000000"/>
                        </a:buClr>
                        <a:buSzPct val="25000"/>
                        <a:buFont typeface="Verdana"/>
                        <a:buNone/>
                      </a:pPr>
                      <a:r>
                        <a:rPr lang="en" sz="1600">
                          <a:solidFill>
                            <a:schemeClr val="dk1"/>
                          </a:solidFill>
                        </a:rPr>
                        <a:t>Kornelija Branimira Bojanić, mag. math.</a:t>
                      </a:r>
                    </a:p>
                  </a:txBody>
                  <a:tcPr marL="19025" marR="1902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92150">
                <a:tc>
                  <a:txBody>
                    <a:bodyPr/>
                    <a:lstStyle/>
                    <a:p>
                      <a:pPr marL="0" marR="0" lvl="0" indent="0" algn="l" rtl="0">
                        <a:spcBef>
                          <a:spcPts val="0"/>
                        </a:spcBef>
                        <a:buClr>
                          <a:srgbClr val="000000"/>
                        </a:buClr>
                        <a:buSzPct val="25000"/>
                        <a:buFont typeface="Verdana"/>
                        <a:buNone/>
                      </a:pPr>
                      <a:r>
                        <a:rPr lang="en" b="1" u="none" strike="noStrike" cap="none" baseline="0">
                          <a:solidFill>
                            <a:schemeClr val="dk1"/>
                          </a:solidFill>
                        </a:rPr>
                        <a:t>CILJEVI </a:t>
                      </a:r>
                    </a:p>
                  </a:txBody>
                  <a:tcPr marL="19025" marR="19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gridSpan="2">
                  <a:txBody>
                    <a:bodyPr/>
                    <a:lstStyle/>
                    <a:p>
                      <a:pPr marL="0" marR="0" lvl="0" indent="0" algn="l" rtl="0">
                        <a:spcBef>
                          <a:spcPts val="0"/>
                        </a:spcBef>
                        <a:buClr>
                          <a:schemeClr val="dk1"/>
                        </a:buClr>
                        <a:buSzPct val="25000"/>
                        <a:buFont typeface="Verdana"/>
                        <a:buNone/>
                      </a:pPr>
                      <a:r>
                        <a:rPr lang="en" u="none" strike="noStrike" cap="none" baseline="0">
                          <a:solidFill>
                            <a:schemeClr val="dk1"/>
                          </a:solidFill>
                        </a:rPr>
                        <a:t>osiguravanje kvalitetnog odgoja i obrazovanja za sve učenike</a:t>
                      </a:r>
                    </a:p>
                    <a:p>
                      <a:pPr marL="0" marR="0" lvl="0" indent="0" algn="l" rtl="0">
                        <a:spcBef>
                          <a:spcPts val="400"/>
                        </a:spcBef>
                        <a:buClr>
                          <a:schemeClr val="dk1"/>
                        </a:buClr>
                        <a:buSzPct val="25000"/>
                        <a:buFont typeface="Verdana"/>
                        <a:buNone/>
                      </a:pPr>
                      <a:r>
                        <a:rPr lang="en" u="none" strike="noStrike" cap="none" baseline="0">
                          <a:solidFill>
                            <a:schemeClr val="dk1"/>
                          </a:solidFill>
                        </a:rPr>
                        <a:t>obrazovanje, odgoj, osposobljavanje i dodatne aktivnosti razrednog odjela usmjerene na individualni razvoj učenika i sklad u razrednom odjelu</a:t>
                      </a:r>
                    </a:p>
                  </a:txBody>
                  <a:tcPr marL="19025" marR="19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hMerge="1">
                  <a:txBody>
                    <a:bodyPr/>
                    <a:lstStyle/>
                    <a:p>
                      <a:endParaRPr lang="sr-Latn-RS"/>
                    </a:p>
                  </a:txBody>
                  <a:tcPr/>
                </a:tc>
              </a:tr>
              <a:tr h="1213900">
                <a:tc>
                  <a:txBody>
                    <a:bodyPr/>
                    <a:lstStyle/>
                    <a:p>
                      <a:pPr marL="0" marR="0" lvl="0" indent="0" algn="l" rtl="0">
                        <a:spcBef>
                          <a:spcPts val="0"/>
                        </a:spcBef>
                        <a:buClr>
                          <a:srgbClr val="000000"/>
                        </a:buClr>
                        <a:buSzPct val="25000"/>
                        <a:buFont typeface="Verdana"/>
                        <a:buNone/>
                      </a:pPr>
                      <a:r>
                        <a:rPr lang="en" b="1" u="none" strike="noStrike" cap="none" baseline="0">
                          <a:solidFill>
                            <a:schemeClr val="dk1"/>
                          </a:solidFill>
                        </a:rPr>
                        <a:t>NAČIN REALIZACIJE</a:t>
                      </a:r>
                    </a:p>
                  </a:txBody>
                  <a:tcPr marL="19025" marR="19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gridSpan="2">
                  <a:txBody>
                    <a:bodyPr/>
                    <a:lstStyle/>
                    <a:p>
                      <a:pPr marL="0" marR="0" lvl="0" indent="0" algn="l" rtl="0">
                        <a:spcBef>
                          <a:spcPts val="0"/>
                        </a:spcBef>
                        <a:buClr>
                          <a:schemeClr val="dk1"/>
                        </a:buClr>
                        <a:buSzPct val="25000"/>
                        <a:buFont typeface="Verdana"/>
                        <a:buNone/>
                      </a:pPr>
                      <a:r>
                        <a:rPr lang="en" u="none" strike="noStrike" cap="none" baseline="0">
                          <a:solidFill>
                            <a:schemeClr val="dk1"/>
                          </a:solidFill>
                        </a:rPr>
                        <a:t>razgovor na satima razredne zajednice o temama koje učenike zanimaju – odgoj i ponašanje, odnosi u obitelji, prijateljstvo i ljubav, odgovorno ponašanje u društvu, ljudska prava, ovisnosti, nasilje, zavičajne znamenitosti, učenje,odlazak u </a:t>
                      </a:r>
                      <a:r>
                        <a:rPr lang="en">
                          <a:solidFill>
                            <a:schemeClr val="dk1"/>
                          </a:solidFill>
                        </a:rPr>
                        <a:t>kazalište </a:t>
                      </a:r>
                      <a:r>
                        <a:rPr lang="en" u="none" strike="noStrike" cap="none" baseline="0">
                          <a:solidFill>
                            <a:schemeClr val="dk1"/>
                          </a:solidFill>
                        </a:rPr>
                        <a:t>i</a:t>
                      </a:r>
                      <a:r>
                        <a:rPr lang="en">
                          <a:solidFill>
                            <a:schemeClr val="dk1"/>
                          </a:solidFill>
                        </a:rPr>
                        <a:t> koncert</a:t>
                      </a:r>
                      <a:r>
                        <a:rPr lang="en" u="none" strike="noStrike" cap="none" baseline="0">
                          <a:solidFill>
                            <a:schemeClr val="dk1"/>
                          </a:solidFill>
                        </a:rPr>
                        <a:t> – odgojni i edukativni kulturni sadržaji</a:t>
                      </a:r>
                      <a:r>
                        <a:rPr lang="en">
                          <a:solidFill>
                            <a:schemeClr val="dk1"/>
                          </a:solidFill>
                        </a:rPr>
                        <a:t> te na trodnevnu terensku nastavu</a:t>
                      </a:r>
                    </a:p>
                  </a:txBody>
                  <a:tcPr marL="19025" marR="19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hMerge="1">
                  <a:txBody>
                    <a:bodyPr/>
                    <a:lstStyle/>
                    <a:p>
                      <a:endParaRPr lang="sr-Latn-RS"/>
                    </a:p>
                  </a:txBody>
                  <a:tcPr/>
                </a:tc>
              </a:tr>
              <a:tr h="2530475">
                <a:tc>
                  <a:txBody>
                    <a:bodyPr/>
                    <a:lstStyle/>
                    <a:p>
                      <a:pPr marL="0" marR="0" lvl="0" indent="0" algn="l" rtl="0">
                        <a:spcBef>
                          <a:spcPts val="0"/>
                        </a:spcBef>
                        <a:buClr>
                          <a:srgbClr val="000000"/>
                        </a:buClr>
                        <a:buSzPct val="25000"/>
                        <a:buFont typeface="Verdana"/>
                        <a:buNone/>
                      </a:pPr>
                      <a:r>
                        <a:rPr lang="en" b="1" u="none" strike="noStrike" cap="none" baseline="0">
                          <a:solidFill>
                            <a:schemeClr val="dk1"/>
                          </a:solidFill>
                        </a:rPr>
                        <a:t>NAMJENA </a:t>
                      </a:r>
                    </a:p>
                  </a:txBody>
                  <a:tcPr marL="19025" marR="19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gridSpan="2">
                  <a:txBody>
                    <a:bodyPr/>
                    <a:lstStyle/>
                    <a:p>
                      <a:pPr marL="0" marR="0" lvl="0" indent="0" algn="l" rtl="0">
                        <a:spcBef>
                          <a:spcPts val="0"/>
                        </a:spcBef>
                        <a:buClr>
                          <a:schemeClr val="dk1"/>
                        </a:buClr>
                        <a:buSzPct val="25000"/>
                        <a:buFont typeface="Verdana"/>
                        <a:buNone/>
                      </a:pPr>
                      <a:r>
                        <a:rPr lang="en" u="none" strike="noStrike" cap="none" baseline="0">
                          <a:solidFill>
                            <a:schemeClr val="dk1"/>
                          </a:solidFill>
                        </a:rPr>
                        <a:t>oslobađanje učenika u izražavanju vlastitih misli i stavova</a:t>
                      </a:r>
                    </a:p>
                    <a:p>
                      <a:pPr marL="0" marR="0" lvl="0" indent="0" algn="l" rtl="0">
                        <a:spcBef>
                          <a:spcPts val="400"/>
                        </a:spcBef>
                        <a:spcAft>
                          <a:spcPts val="0"/>
                        </a:spcAft>
                        <a:buClr>
                          <a:schemeClr val="dk1"/>
                        </a:buClr>
                        <a:buSzPct val="25000"/>
                        <a:buFont typeface="Verdana"/>
                        <a:buNone/>
                      </a:pPr>
                      <a:r>
                        <a:rPr lang="en" u="none" strike="noStrike" cap="none" baseline="0">
                          <a:solidFill>
                            <a:schemeClr val="dk1"/>
                          </a:solidFill>
                        </a:rPr>
                        <a:t>odgojno djelovanje – izborom tema, razgovorom o aktualnim temama i problemima</a:t>
                      </a:r>
                    </a:p>
                    <a:p>
                      <a:pPr marL="0" marR="0" lvl="0" indent="0" algn="l" rtl="0">
                        <a:spcBef>
                          <a:spcPts val="1200"/>
                        </a:spcBef>
                        <a:spcAft>
                          <a:spcPts val="0"/>
                        </a:spcAft>
                        <a:buClr>
                          <a:schemeClr val="dk1"/>
                        </a:buClr>
                        <a:buSzPct val="25000"/>
                        <a:buFont typeface="Verdana"/>
                        <a:buNone/>
                      </a:pPr>
                      <a:r>
                        <a:rPr lang="en" u="none" strike="noStrike" cap="none" baseline="0">
                          <a:solidFill>
                            <a:schemeClr val="dk1"/>
                          </a:solidFill>
                        </a:rPr>
                        <a:t>osvještavanje učeničkih zadaća, poticanje na izvršavanje vlastitih obveza i dužnosti</a:t>
                      </a:r>
                    </a:p>
                    <a:p>
                      <a:pPr marL="0" marR="0" lvl="0" indent="0" algn="l" rtl="0">
                        <a:spcBef>
                          <a:spcPts val="1200"/>
                        </a:spcBef>
                        <a:spcAft>
                          <a:spcPts val="0"/>
                        </a:spcAft>
                        <a:buClr>
                          <a:schemeClr val="dk1"/>
                        </a:buClr>
                        <a:buSzPct val="25000"/>
                        <a:buFont typeface="Verdana"/>
                        <a:buNone/>
                      </a:pPr>
                      <a:r>
                        <a:rPr lang="en" u="none" strike="noStrike" cap="none" baseline="0">
                          <a:solidFill>
                            <a:schemeClr val="dk1"/>
                          </a:solidFill>
                        </a:rPr>
                        <a:t>podrška i pomoć učenicima da izgrade pravilan odnos prema radu i poticanje radnih navika</a:t>
                      </a:r>
                    </a:p>
                    <a:p>
                      <a:pPr marL="0" marR="0" lvl="0" indent="0" algn="l" rtl="0">
                        <a:spcBef>
                          <a:spcPts val="1200"/>
                        </a:spcBef>
                        <a:buClr>
                          <a:schemeClr val="dk1"/>
                        </a:buClr>
                        <a:buSzPct val="25000"/>
                        <a:buFont typeface="Verdana"/>
                        <a:buNone/>
                      </a:pPr>
                      <a:r>
                        <a:rPr lang="en" u="none" strike="noStrike" cap="none" baseline="0">
                          <a:solidFill>
                            <a:schemeClr val="dk1"/>
                          </a:solidFill>
                        </a:rPr>
                        <a:t>podrška učenicima na njihovu putu sazrijevanja</a:t>
                      </a:r>
                    </a:p>
                    <a:p>
                      <a:pPr marL="0" marR="0" lvl="0" indent="0" algn="l" rtl="0">
                        <a:spcBef>
                          <a:spcPts val="400"/>
                        </a:spcBef>
                        <a:buClr>
                          <a:schemeClr val="dk1"/>
                        </a:buClr>
                        <a:buSzPct val="25000"/>
                        <a:buFont typeface="Verdana"/>
                        <a:buNone/>
                      </a:pPr>
                      <a:r>
                        <a:rPr lang="en" u="none" strike="noStrike" cap="none" baseline="0">
                          <a:solidFill>
                            <a:schemeClr val="dk1"/>
                          </a:solidFill>
                        </a:rPr>
                        <a:t>razvijanje tolerancije i svijesti o jednakovrijednosti svih učenika i svih ljudi</a:t>
                      </a:r>
                    </a:p>
                    <a:p>
                      <a:pPr marL="0" marR="0" lvl="0" indent="0" algn="l" rtl="0">
                        <a:spcBef>
                          <a:spcPts val="400"/>
                        </a:spcBef>
                        <a:buClr>
                          <a:schemeClr val="dk1"/>
                        </a:buClr>
                        <a:buSzPct val="25000"/>
                        <a:buFont typeface="Verdana"/>
                        <a:buNone/>
                      </a:pPr>
                      <a:r>
                        <a:rPr lang="en" u="none" strike="noStrike" cap="none" baseline="0">
                          <a:solidFill>
                            <a:schemeClr val="dk1"/>
                          </a:solidFill>
                        </a:rPr>
                        <a:t>upućivanje učenike u karakteristike nekih zanimanja koja ih zanimaju i moguće buduće škole</a:t>
                      </a:r>
                    </a:p>
                  </a:txBody>
                  <a:tcPr marL="19025" marR="19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hMerge="1">
                  <a:txBody>
                    <a:bodyPr/>
                    <a:lstStyle/>
                    <a:p>
                      <a:endParaRPr lang="sr-Latn-RS"/>
                    </a:p>
                  </a:txBody>
                  <a:tcPr/>
                </a:tc>
              </a:tr>
            </a:tbl>
          </a:graphicData>
        </a:graphic>
      </p:graphicFrame>
    </p:spTree>
  </p:cSld>
  <p:clrMapOvr>
    <a:masterClrMapping/>
  </p:clrMapOvr>
  <p:transition spd="slow">
    <p:cut/>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Shape 1017"/>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018" name="Shape 1018"/>
          <p:cNvGraphicFramePr/>
          <p:nvPr/>
        </p:nvGraphicFramePr>
        <p:xfrm>
          <a:off x="287350" y="597564"/>
          <a:ext cx="8569300" cy="5283365"/>
        </p:xfrm>
        <a:graphic>
          <a:graphicData uri="http://schemas.openxmlformats.org/drawingml/2006/table">
            <a:tbl>
              <a:tblPr>
                <a:noFill/>
                <a:tableStyleId>{8251710D-9931-40B7-9632-02522EA63561}</a:tableStyleId>
              </a:tblPr>
              <a:tblGrid>
                <a:gridCol w="2676025"/>
                <a:gridCol w="5893275"/>
              </a:tblGrid>
              <a:tr h="690550">
                <a:tc>
                  <a:txBody>
                    <a:bodyPr/>
                    <a:lstStyle/>
                    <a:p>
                      <a:pPr marL="0" marR="0" lvl="0" indent="0" algn="l" rtl="0">
                        <a:spcBef>
                          <a:spcPts val="0"/>
                        </a:spcBef>
                        <a:buClr>
                          <a:srgbClr val="000000"/>
                        </a:buClr>
                        <a:buSzPct val="25000"/>
                        <a:buFont typeface="Verdana"/>
                        <a:buNone/>
                      </a:pPr>
                      <a:r>
                        <a:rPr lang="en" b="1" u="none" strike="noStrike" cap="none" baseline="0">
                          <a:solidFill>
                            <a:schemeClr val="dk1"/>
                          </a:solidFill>
                        </a:rPr>
                        <a:t>METODE I OBLICI RADA</a:t>
                      </a:r>
                    </a:p>
                  </a:txBody>
                  <a:tcPr marL="19025" marR="1902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u="none" strike="noStrike" cap="none" baseline="0">
                          <a:solidFill>
                            <a:schemeClr val="dk1"/>
                          </a:solidFill>
                        </a:rPr>
                        <a:t>nastavne metode: razgovaranja, slušanja, rješavanja problema, upućivanja i usmjeravanja</a:t>
                      </a:r>
                    </a:p>
                    <a:p>
                      <a:pPr marL="0" marR="0" lvl="0" indent="0" algn="l" rtl="0">
                        <a:spcBef>
                          <a:spcPts val="400"/>
                        </a:spcBef>
                        <a:spcAft>
                          <a:spcPts val="800"/>
                        </a:spcAft>
                        <a:buClr>
                          <a:schemeClr val="dk1"/>
                        </a:buClr>
                        <a:buSzPct val="25000"/>
                        <a:buFont typeface="Verdana"/>
                        <a:buNone/>
                      </a:pPr>
                      <a:r>
                        <a:rPr lang="en" u="none" strike="noStrike" cap="none" baseline="0">
                          <a:solidFill>
                            <a:schemeClr val="dk1"/>
                          </a:solidFill>
                        </a:rPr>
                        <a:t>nastavni oblici:  pojedinačni rad, rad u paru, rad u skupinama</a:t>
                      </a:r>
                    </a:p>
                  </a:txBody>
                  <a:tcPr marL="19025" marR="1902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35850">
                <a:tc>
                  <a:txBody>
                    <a:bodyPr/>
                    <a:lstStyle/>
                    <a:p>
                      <a:pPr marL="0" marR="0" lvl="0" indent="0" algn="l" rtl="0">
                        <a:spcBef>
                          <a:spcPts val="0"/>
                        </a:spcBef>
                        <a:buClr>
                          <a:srgbClr val="000000"/>
                        </a:buClr>
                        <a:buSzPct val="25000"/>
                        <a:buFont typeface="Verdana"/>
                        <a:buNone/>
                      </a:pPr>
                      <a:r>
                        <a:rPr lang="en" b="1" u="none" strike="noStrike" cap="none" baseline="0">
                          <a:solidFill>
                            <a:schemeClr val="dk1"/>
                          </a:solidFill>
                        </a:rPr>
                        <a:t>VREMENIK AKTIVNOSTI, PROGRAMA, PROJEKTA</a:t>
                      </a:r>
                    </a:p>
                  </a:txBody>
                  <a:tcPr marL="19025" marR="1902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u="none" strike="noStrike" cap="none" baseline="0">
                          <a:solidFill>
                            <a:schemeClr val="dk1"/>
                          </a:solidFill>
                        </a:rPr>
                        <a:t>sat razrednika jedan sat tjedno tijekom školske godine</a:t>
                      </a:r>
                    </a:p>
                    <a:p>
                      <a:pPr marL="0" marR="0" lvl="0" indent="0" algn="l" rtl="0">
                        <a:spcBef>
                          <a:spcPts val="400"/>
                        </a:spcBef>
                        <a:buClr>
                          <a:schemeClr val="dk1"/>
                        </a:buClr>
                        <a:buSzPct val="25000"/>
                        <a:buFont typeface="Verdana"/>
                        <a:buNone/>
                      </a:pPr>
                      <a:r>
                        <a:rPr lang="en" u="none" strike="noStrike" cap="none" baseline="0">
                          <a:solidFill>
                            <a:schemeClr val="dk1"/>
                          </a:solidFill>
                        </a:rPr>
                        <a:t>odlazak u kazalište </a:t>
                      </a:r>
                      <a:r>
                        <a:rPr lang="en">
                          <a:solidFill>
                            <a:schemeClr val="dk1"/>
                          </a:solidFill>
                        </a:rPr>
                        <a:t>tijekom prvog polugodišta te na koncert Zagrebačke filharmonije i trodnevnu terensku nastavu tijekom drugog polugodišta</a:t>
                      </a:r>
                    </a:p>
                  </a:txBody>
                  <a:tcPr marL="19025" marR="1902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01500">
                <a:tc>
                  <a:txBody>
                    <a:bodyPr/>
                    <a:lstStyle/>
                    <a:p>
                      <a:pPr marL="0" marR="0" lvl="0" indent="0" algn="l" rtl="0">
                        <a:spcBef>
                          <a:spcPts val="0"/>
                        </a:spcBef>
                        <a:buClr>
                          <a:srgbClr val="000000"/>
                        </a:buClr>
                        <a:buSzPct val="25000"/>
                        <a:buFont typeface="Verdana"/>
                        <a:buNone/>
                      </a:pPr>
                      <a:r>
                        <a:rPr lang="en" b="1" u="none" strike="noStrike" cap="none" baseline="0">
                          <a:solidFill>
                            <a:schemeClr val="dk1"/>
                          </a:solidFill>
                        </a:rPr>
                        <a:t>DETALJAN TROŠKOVNIK AKTIVNOSTI, PROGRAMA, PROJEKTA</a:t>
                      </a:r>
                    </a:p>
                  </a:txBody>
                  <a:tcPr marL="19025" marR="1902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u="none" strike="noStrike" cap="none" baseline="0">
                          <a:solidFill>
                            <a:schemeClr val="dk1"/>
                          </a:solidFill>
                        </a:rPr>
                        <a:t>materijal za redovnu nastavu: papir, troškovi ispisa radnih materijala, krede, pisaći pribor -  troškove snosi škola</a:t>
                      </a:r>
                    </a:p>
                    <a:p>
                      <a:pPr marL="0" marR="0" lvl="0" indent="0" algn="l" rtl="0">
                        <a:spcBef>
                          <a:spcPts val="400"/>
                        </a:spcBef>
                        <a:buClr>
                          <a:schemeClr val="dk1"/>
                        </a:buClr>
                        <a:buSzPct val="25000"/>
                        <a:buFont typeface="Verdana"/>
                        <a:buNone/>
                      </a:pPr>
                      <a:r>
                        <a:rPr lang="en" u="none" strike="noStrike" cap="none" baseline="0">
                          <a:solidFill>
                            <a:schemeClr val="dk1"/>
                          </a:solidFill>
                        </a:rPr>
                        <a:t>cijena</a:t>
                      </a:r>
                      <a:r>
                        <a:rPr lang="en">
                          <a:solidFill>
                            <a:schemeClr val="dk1"/>
                          </a:solidFill>
                        </a:rPr>
                        <a:t> </a:t>
                      </a:r>
                      <a:r>
                        <a:rPr lang="en" u="none" strike="noStrike" cap="none" baseline="0">
                          <a:solidFill>
                            <a:schemeClr val="dk1"/>
                          </a:solidFill>
                        </a:rPr>
                        <a:t>kazališne i koncertne karte, trodnevn</a:t>
                      </a:r>
                      <a:r>
                        <a:rPr lang="en">
                          <a:solidFill>
                            <a:schemeClr val="dk1"/>
                          </a:solidFill>
                        </a:rPr>
                        <a:t>e</a:t>
                      </a:r>
                      <a:r>
                        <a:rPr lang="en" u="none" strike="noStrike" cap="none" baseline="0">
                          <a:solidFill>
                            <a:schemeClr val="dk1"/>
                          </a:solidFill>
                        </a:rPr>
                        <a:t> terensk</a:t>
                      </a:r>
                      <a:r>
                        <a:rPr lang="en">
                          <a:solidFill>
                            <a:schemeClr val="dk1"/>
                          </a:solidFill>
                        </a:rPr>
                        <a:t>e</a:t>
                      </a:r>
                      <a:r>
                        <a:rPr lang="en" u="none" strike="noStrike" cap="none" baseline="0">
                          <a:solidFill>
                            <a:schemeClr val="dk1"/>
                          </a:solidFill>
                        </a:rPr>
                        <a:t> nastav</a:t>
                      </a:r>
                      <a:r>
                        <a:rPr lang="en">
                          <a:solidFill>
                            <a:schemeClr val="dk1"/>
                          </a:solidFill>
                        </a:rPr>
                        <a:t>e i</a:t>
                      </a:r>
                      <a:r>
                        <a:rPr lang="en" u="none" strike="noStrike" cap="none" baseline="0">
                          <a:solidFill>
                            <a:schemeClr val="dk1"/>
                          </a:solidFill>
                        </a:rPr>
                        <a:t> prijevoz organiziranim autobusom -  troškove snose roditelji učenika (uz potpisanu suglasnost roditelja)</a:t>
                      </a:r>
                    </a:p>
                  </a:txBody>
                  <a:tcPr marL="19025" marR="1902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584325">
                <a:tc>
                  <a:txBody>
                    <a:bodyPr/>
                    <a:lstStyle/>
                    <a:p>
                      <a:pPr marL="0" marR="0" lvl="0" indent="0" algn="l" rtl="0">
                        <a:spcBef>
                          <a:spcPts val="0"/>
                        </a:spcBef>
                        <a:buClr>
                          <a:srgbClr val="000000"/>
                        </a:buClr>
                        <a:buSzPct val="25000"/>
                        <a:buFont typeface="Verdana"/>
                        <a:buNone/>
                      </a:pPr>
                      <a:r>
                        <a:rPr lang="en" b="1" u="none" strike="noStrike" cap="none" baseline="0">
                          <a:solidFill>
                            <a:schemeClr val="dk1"/>
                          </a:solidFill>
                        </a:rPr>
                        <a:t>OČEKIVANA ODGOJNO-OBRAZOVNA POSTIGNUĆA UČENIKA NAKON ZAVRŠETKA</a:t>
                      </a:r>
                    </a:p>
                  </a:txBody>
                  <a:tcPr marL="19025" marR="1902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u="none" strike="noStrike" cap="none" baseline="0">
                          <a:solidFill>
                            <a:schemeClr val="dk1"/>
                          </a:solidFill>
                        </a:rPr>
                        <a:t>školski uspjeh koji omogućava dostizanje željenog cilja (ocjene i vladanje)</a:t>
                      </a:r>
                    </a:p>
                    <a:p>
                      <a:pPr marL="0" marR="0" lvl="0" indent="0" algn="l" rtl="0">
                        <a:spcBef>
                          <a:spcPts val="400"/>
                        </a:spcBef>
                        <a:buClr>
                          <a:schemeClr val="dk1"/>
                        </a:buClr>
                        <a:buSzPct val="25000"/>
                        <a:buFont typeface="Verdana"/>
                        <a:buNone/>
                      </a:pPr>
                      <a:r>
                        <a:rPr lang="en" u="none" strike="noStrike" cap="none" baseline="0">
                          <a:solidFill>
                            <a:schemeClr val="dk1"/>
                          </a:solidFill>
                        </a:rPr>
                        <a:t>razvijene kreativne sposobnosti</a:t>
                      </a:r>
                    </a:p>
                    <a:p>
                      <a:pPr marL="0" marR="0" lvl="0" indent="0" algn="l" rtl="0">
                        <a:spcBef>
                          <a:spcPts val="400"/>
                        </a:spcBef>
                        <a:buClr>
                          <a:schemeClr val="dk1"/>
                        </a:buClr>
                        <a:buSzPct val="25000"/>
                        <a:buFont typeface="Verdana"/>
                        <a:buNone/>
                      </a:pPr>
                      <a:r>
                        <a:rPr lang="en" u="none" strike="noStrike" cap="none" baseline="0">
                          <a:solidFill>
                            <a:schemeClr val="dk1"/>
                          </a:solidFill>
                        </a:rPr>
                        <a:t>osposobljenost za samostalno učenje i snalaženje u nekim životnim situacijama</a:t>
                      </a:r>
                    </a:p>
                    <a:p>
                      <a:pPr marL="0" marR="0" lvl="0" indent="0" algn="l" rtl="0">
                        <a:spcBef>
                          <a:spcPts val="400"/>
                        </a:spcBef>
                        <a:spcAft>
                          <a:spcPts val="0"/>
                        </a:spcAft>
                        <a:buClr>
                          <a:schemeClr val="dk1"/>
                        </a:buClr>
                        <a:buSzPct val="25000"/>
                        <a:buFont typeface="Verdana"/>
                        <a:buNone/>
                      </a:pPr>
                      <a:r>
                        <a:rPr lang="en" u="none" strike="noStrike" cap="none" baseline="0">
                          <a:solidFill>
                            <a:schemeClr val="dk1"/>
                          </a:solidFill>
                        </a:rPr>
                        <a:t>razvijene praktične i radne vještine korisne za svakodnevni život </a:t>
                      </a:r>
                    </a:p>
                    <a:p>
                      <a:pPr marL="0" marR="0" lvl="0" indent="0" algn="l" rtl="0">
                        <a:spcBef>
                          <a:spcPts val="1200"/>
                        </a:spcBef>
                        <a:spcAft>
                          <a:spcPts val="800"/>
                        </a:spcAft>
                        <a:buClr>
                          <a:schemeClr val="dk1"/>
                        </a:buClr>
                        <a:buSzPct val="25000"/>
                        <a:buFont typeface="Verdana"/>
                        <a:buNone/>
                      </a:pPr>
                      <a:r>
                        <a:rPr lang="en" u="none" strike="noStrike" cap="none" baseline="0">
                          <a:solidFill>
                            <a:schemeClr val="dk1"/>
                          </a:solidFill>
                        </a:rPr>
                        <a:t>razvijen osjećaj za toleranciju u međuljudskim odnosima</a:t>
                      </a:r>
                    </a:p>
                  </a:txBody>
                  <a:tcPr marL="19025" marR="1902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4075">
                <a:tc>
                  <a:txBody>
                    <a:bodyPr/>
                    <a:lstStyle/>
                    <a:p>
                      <a:pPr marL="0" marR="0" lvl="0" indent="0" algn="l" rtl="0">
                        <a:spcBef>
                          <a:spcPts val="0"/>
                        </a:spcBef>
                        <a:buClr>
                          <a:srgbClr val="000000"/>
                        </a:buClr>
                        <a:buSzPct val="25000"/>
                        <a:buFont typeface="Verdana"/>
                        <a:buNone/>
                      </a:pPr>
                      <a:r>
                        <a:rPr lang="en" b="1" u="none" strike="noStrike" cap="none" baseline="0">
                          <a:solidFill>
                            <a:schemeClr val="dk1"/>
                          </a:solidFill>
                        </a:rPr>
                        <a:t>NAČIN VREDNOVANJA I NAČIN KORIŠTENJA REZULTATA VREDNOVANJA</a:t>
                      </a:r>
                    </a:p>
                  </a:txBody>
                  <a:tcPr marL="19025" marR="1902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u="none" strike="noStrike" cap="none" baseline="0">
                          <a:solidFill>
                            <a:schemeClr val="dk1"/>
                          </a:solidFill>
                        </a:rPr>
                        <a:t>redovito praćenje postignuća i vladanja učenika</a:t>
                      </a:r>
                    </a:p>
                    <a:p>
                      <a:pPr marL="0" marR="0" lvl="0" indent="0" algn="l" rtl="0">
                        <a:spcBef>
                          <a:spcPts val="400"/>
                        </a:spcBef>
                        <a:spcAft>
                          <a:spcPts val="800"/>
                        </a:spcAft>
                        <a:buClr>
                          <a:schemeClr val="dk1"/>
                        </a:buClr>
                        <a:buSzPct val="25000"/>
                        <a:buFont typeface="Verdana"/>
                        <a:buNone/>
                      </a:pPr>
                      <a:r>
                        <a:rPr lang="en" u="none" strike="noStrike" cap="none" baseline="0">
                          <a:solidFill>
                            <a:schemeClr val="dk1"/>
                          </a:solidFill>
                        </a:rPr>
                        <a:t>razgovor s roditeljima – na redovitim informacijama, na roditeljskim sastancima</a:t>
                      </a:r>
                    </a:p>
                  </a:txBody>
                  <a:tcPr marL="19025" marR="1902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
        <p:nvSpPr>
          <p:cNvPr id="1019" name="Shape 1019"/>
          <p:cNvSpPr txBox="1"/>
          <p:nvPr/>
        </p:nvSpPr>
        <p:spPr>
          <a:xfrm>
            <a:off x="0" y="0"/>
            <a:ext cx="9144000" cy="597600"/>
          </a:xfrm>
          <a:prstGeom prst="rect">
            <a:avLst/>
          </a:prstGeom>
          <a:noFill/>
          <a:ln>
            <a:noFill/>
          </a:ln>
        </p:spPr>
        <p:txBody>
          <a:bodyPr lIns="91425" tIns="91425" rIns="91425" bIns="91425" anchor="ctr" anchorCtr="0">
            <a:spAutoFit/>
          </a:bodyPr>
          <a:lstStyle/>
          <a:p>
            <a:pPr lvl="0" algn="ctr" rtl="0">
              <a:spcBef>
                <a:spcPts val="0"/>
              </a:spcBef>
              <a:buNone/>
            </a:pPr>
            <a:r>
              <a:rPr lang="en" b="1">
                <a:solidFill>
                  <a:schemeClr val="dk1"/>
                </a:solidFill>
              </a:rPr>
              <a:t>KURIKULUM SATA RAZREDNIKA SEDMOG RAZREDA</a:t>
            </a:r>
          </a:p>
        </p:txBody>
      </p:sp>
    </p:spTree>
  </p:cSld>
  <p:clrMapOvr>
    <a:masterClrMapping/>
  </p:clrMapOvr>
  <p:transition spd="slow">
    <p:cut/>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graphicFrame>
        <p:nvGraphicFramePr>
          <p:cNvPr id="1024" name="Shape 1024"/>
          <p:cNvGraphicFramePr/>
          <p:nvPr/>
        </p:nvGraphicFramePr>
        <p:xfrm>
          <a:off x="287350" y="620687"/>
          <a:ext cx="8569300" cy="1778000"/>
        </p:xfrm>
        <a:graphic>
          <a:graphicData uri="http://schemas.openxmlformats.org/drawingml/2006/table">
            <a:tbl>
              <a:tblPr>
                <a:noFill/>
                <a:tableStyleId>{BE2AEEA7-BAEE-4DD1-B553-D8781D062F61}</a:tableStyleId>
              </a:tblPr>
              <a:tblGrid>
                <a:gridCol w="3762900"/>
                <a:gridCol w="4806400"/>
              </a:tblGrid>
              <a:tr h="476925">
                <a:tc>
                  <a:txBody>
                    <a:bodyPr/>
                    <a:lstStyle/>
                    <a:p>
                      <a:pPr marL="0" marR="0" lvl="0" indent="0" algn="l" rtl="0">
                        <a:spcBef>
                          <a:spcPts val="0"/>
                        </a:spcBef>
                        <a:buClr>
                          <a:srgbClr val="000000"/>
                        </a:buClr>
                        <a:buSzPct val="25000"/>
                        <a:buFont typeface="Verdana"/>
                        <a:buNone/>
                      </a:pPr>
                      <a:r>
                        <a:rPr lang="en" sz="1600" b="1" u="none" strike="noStrike" cap="none" baseline="0">
                          <a:solidFill>
                            <a:schemeClr val="dk1"/>
                          </a:solidFill>
                        </a:rPr>
                        <a:t>NOSITELJI AKTIVNOSTI, PROGRAMA, PROJEKTA  I NJIHOVA ODGOVORNOST</a:t>
                      </a:r>
                    </a:p>
                  </a:txBody>
                  <a:tcPr marL="19025" marR="1902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spcAft>
                          <a:spcPts val="800"/>
                        </a:spcAft>
                        <a:buClr>
                          <a:schemeClr val="dk1"/>
                        </a:buClr>
                        <a:buSzPct val="25000"/>
                        <a:buFont typeface="Verdana"/>
                        <a:buNone/>
                      </a:pPr>
                      <a:r>
                        <a:rPr lang="en" sz="1600" u="none" strike="noStrike" cap="none" baseline="0">
                          <a:solidFill>
                            <a:schemeClr val="dk1"/>
                          </a:solidFill>
                        </a:rPr>
                        <a:t>razrednice i učenici</a:t>
                      </a:r>
                    </a:p>
                  </a:txBody>
                  <a:tcPr marL="19025" marR="1902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75025">
                <a:tc>
                  <a:txBody>
                    <a:bodyPr/>
                    <a:lstStyle/>
                    <a:p>
                      <a:pPr marL="0" marR="0" lvl="0" indent="0" algn="l" rtl="0">
                        <a:spcBef>
                          <a:spcPts val="0"/>
                        </a:spcBef>
                        <a:buClr>
                          <a:srgbClr val="000000"/>
                        </a:buClr>
                        <a:buSzPct val="25000"/>
                        <a:buFont typeface="Verdana"/>
                        <a:buNone/>
                      </a:pPr>
                      <a:r>
                        <a:rPr lang="en" sz="1600" b="1" u="none" strike="noStrike" cap="none" baseline="0">
                          <a:solidFill>
                            <a:schemeClr val="dk1"/>
                          </a:solidFill>
                        </a:rPr>
                        <a:t>NAČIN REALIZACIJE AKTIVNOSTI, PROGRAMA, PROJEKTA</a:t>
                      </a:r>
                    </a:p>
                  </a:txBody>
                  <a:tcPr marL="19025" marR="1902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600" u="none" strike="noStrike" cap="none" baseline="0">
                          <a:solidFill>
                            <a:schemeClr val="dk1"/>
                          </a:solidFill>
                        </a:rPr>
                        <a:t>individualizirani pristup</a:t>
                      </a:r>
                    </a:p>
                    <a:p>
                      <a:pPr marL="0" marR="0" lvl="0" indent="0" algn="l" rtl="0">
                        <a:spcBef>
                          <a:spcPts val="400"/>
                        </a:spcBef>
                        <a:buClr>
                          <a:schemeClr val="dk1"/>
                        </a:buClr>
                        <a:buSzPct val="25000"/>
                        <a:buFont typeface="Verdana"/>
                        <a:buNone/>
                      </a:pPr>
                      <a:r>
                        <a:rPr lang="en" sz="1600" u="none" strike="noStrike" cap="none" baseline="0">
                          <a:solidFill>
                            <a:schemeClr val="dk1"/>
                          </a:solidFill>
                        </a:rPr>
                        <a:t>grupni razgovor na satima razredne zajednice</a:t>
                      </a:r>
                    </a:p>
                    <a:p>
                      <a:pPr marL="0" marR="0" lvl="0" indent="0" algn="l" rtl="0">
                        <a:spcBef>
                          <a:spcPts val="400"/>
                        </a:spcBef>
                        <a:spcAft>
                          <a:spcPts val="800"/>
                        </a:spcAft>
                        <a:buClr>
                          <a:schemeClr val="dk1"/>
                        </a:buClr>
                        <a:buSzPct val="25000"/>
                        <a:buFont typeface="Verdana"/>
                        <a:buNone/>
                      </a:pPr>
                      <a:r>
                        <a:rPr lang="en" sz="1600" u="none" strike="noStrike" cap="none" baseline="0">
                          <a:solidFill>
                            <a:schemeClr val="dk1"/>
                          </a:solidFill>
                        </a:rPr>
                        <a:t>izvanškolski sadržaji – kazalište, </a:t>
                      </a:r>
                      <a:r>
                        <a:rPr lang="en">
                          <a:solidFill>
                            <a:schemeClr val="dk1"/>
                          </a:solidFill>
                        </a:rPr>
                        <a:t>koncert, terenska nastava</a:t>
                      </a:r>
                    </a:p>
                  </a:txBody>
                  <a:tcPr marL="19025" marR="1902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
        <p:nvSpPr>
          <p:cNvPr id="1025" name="Shape 1025"/>
          <p:cNvSpPr txBox="1"/>
          <p:nvPr/>
        </p:nvSpPr>
        <p:spPr>
          <a:xfrm>
            <a:off x="0" y="0"/>
            <a:ext cx="9144000" cy="620700"/>
          </a:xfrm>
          <a:prstGeom prst="rect">
            <a:avLst/>
          </a:prstGeom>
          <a:noFill/>
          <a:ln>
            <a:noFill/>
          </a:ln>
        </p:spPr>
        <p:txBody>
          <a:bodyPr lIns="91425" tIns="91425" rIns="91425" bIns="91425" anchor="ctr" anchorCtr="0">
            <a:spAutoFit/>
          </a:bodyPr>
          <a:lstStyle/>
          <a:p>
            <a:pPr lvl="0" algn="ctr" rtl="0">
              <a:spcBef>
                <a:spcPts val="0"/>
              </a:spcBef>
              <a:buNone/>
            </a:pPr>
            <a:r>
              <a:rPr lang="en" b="1">
                <a:solidFill>
                  <a:schemeClr val="dk1"/>
                </a:solidFill>
              </a:rPr>
              <a:t>KURIKULUM SATA RAZREDNIKA SEDMOG RAZREDA</a:t>
            </a:r>
          </a:p>
        </p:txBody>
      </p:sp>
    </p:spTree>
  </p:cSld>
  <p:clrMapOvr>
    <a:masterClrMapping/>
  </p:clrMapOvr>
  <p:transition spd="slow">
    <p:cut/>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Shape 1030"/>
          <p:cNvSpPr txBox="1"/>
          <p:nvPr/>
        </p:nvSpPr>
        <p:spPr>
          <a:xfrm>
            <a:off x="7078660" y="0"/>
            <a:ext cx="2046298" cy="274498"/>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031" name="Shape 1031"/>
          <p:cNvGraphicFramePr/>
          <p:nvPr/>
        </p:nvGraphicFramePr>
        <p:xfrm>
          <a:off x="323528" y="273050"/>
          <a:ext cx="8280700" cy="6352195"/>
        </p:xfrm>
        <a:graphic>
          <a:graphicData uri="http://schemas.openxmlformats.org/drawingml/2006/table">
            <a:tbl>
              <a:tblPr>
                <a:noFill/>
                <a:tableStyleId>{B9F76E77-81D8-49B4-88C3-C88058CF81C4}</a:tableStyleId>
              </a:tblPr>
              <a:tblGrid>
                <a:gridCol w="1872200"/>
                <a:gridCol w="6408500"/>
              </a:tblGrid>
              <a:tr h="396275">
                <a:tc>
                  <a:txBody>
                    <a:bodyPr/>
                    <a:lstStyle/>
                    <a:p>
                      <a:pPr marL="0" marR="0" lvl="0" indent="0" algn="l" rtl="0">
                        <a:spcBef>
                          <a:spcPts val="0"/>
                        </a:spcBef>
                        <a:buClr>
                          <a:srgbClr val="000000"/>
                        </a:buClr>
                        <a:buSzPct val="25000"/>
                        <a:buFont typeface="Arial"/>
                        <a:buNone/>
                      </a:pPr>
                      <a:r>
                        <a:rPr lang="en" sz="1200" b="1" u="none" strike="noStrike" cap="none" baseline="0">
                          <a:solidFill>
                            <a:schemeClr val="dk1"/>
                          </a:solidFill>
                          <a:latin typeface="Arial"/>
                          <a:ea typeface="Arial"/>
                          <a:cs typeface="Arial"/>
                          <a:sym typeface="Arial"/>
                        </a:rPr>
                        <a:t>NAZIV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200" b="1" u="none" strike="noStrike" cap="none" baseline="0">
                          <a:solidFill>
                            <a:schemeClr val="dk1"/>
                          </a:solidFill>
                          <a:latin typeface="Arial"/>
                          <a:ea typeface="Arial"/>
                          <a:cs typeface="Arial"/>
                          <a:sym typeface="Arial"/>
                        </a:rPr>
                        <a:t>KURIKULUM SATA RAZREDNIH ODJELA</a:t>
                      </a:r>
                      <a:r>
                        <a:rPr lang="en" sz="1200" b="1" u="none" strike="noStrike" cap="none" baseline="0">
                          <a:solidFill>
                            <a:schemeClr val="dk1"/>
                          </a:solidFill>
                        </a:rPr>
                        <a:t> </a:t>
                      </a:r>
                      <a:r>
                        <a:rPr lang="en" sz="1200" b="1">
                          <a:solidFill>
                            <a:schemeClr val="dk1"/>
                          </a:solidFill>
                        </a:rPr>
                        <a:t>8</a:t>
                      </a:r>
                      <a:r>
                        <a:rPr lang="en" sz="1200" b="1" u="none" strike="noStrike" cap="none" baseline="0">
                          <a:solidFill>
                            <a:schemeClr val="dk1"/>
                          </a:solidFill>
                        </a:rPr>
                        <a:t>. </a:t>
                      </a:r>
                      <a:r>
                        <a:rPr lang="en" sz="1200" b="1" u="none" strike="noStrike" cap="none" baseline="0">
                          <a:solidFill>
                            <a:schemeClr val="dk1"/>
                          </a:solidFill>
                          <a:latin typeface="Arial"/>
                          <a:ea typeface="Arial"/>
                          <a:cs typeface="Arial"/>
                          <a:sym typeface="Arial"/>
                        </a:rPr>
                        <a:t>RAZREDA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679550">
                <a:tc>
                  <a:txBody>
                    <a:bodyPr/>
                    <a:lstStyle/>
                    <a:p>
                      <a:pPr marL="0" marR="0" lvl="0" indent="0" algn="l" rtl="0">
                        <a:spcBef>
                          <a:spcPts val="0"/>
                        </a:spcBef>
                        <a:buClr>
                          <a:srgbClr val="000000"/>
                        </a:buClr>
                        <a:buSzPct val="25000"/>
                        <a:buFont typeface="Arial"/>
                        <a:buNone/>
                      </a:pPr>
                      <a:r>
                        <a:rPr lang="en" sz="1200" b="1" u="none" strike="noStrike" cap="none" baseline="0">
                          <a:solidFill>
                            <a:schemeClr val="dk1"/>
                          </a:solidFill>
                          <a:latin typeface="Arial"/>
                          <a:ea typeface="Arial"/>
                          <a:cs typeface="Arial"/>
                          <a:sym typeface="Arial"/>
                        </a:rPr>
                        <a:t>CILJ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200" u="none" strike="noStrike" cap="none" baseline="0">
                          <a:solidFill>
                            <a:schemeClr val="dk1"/>
                          </a:solidFill>
                          <a:latin typeface="Arial"/>
                          <a:ea typeface="Arial"/>
                          <a:cs typeface="Arial"/>
                          <a:sym typeface="Arial"/>
                        </a:rPr>
                        <a:t>Razvijanje komunikativnih vještina te psiho – socijalni, ekološki</a:t>
                      </a:r>
                      <a:r>
                        <a:rPr lang="en" sz="1200">
                          <a:solidFill>
                            <a:schemeClr val="dk1"/>
                          </a:solidFill>
                        </a:rPr>
                        <a:t> i </a:t>
                      </a:r>
                      <a:r>
                        <a:rPr lang="en" sz="1200" u="none" strike="noStrike" cap="none" baseline="0">
                          <a:solidFill>
                            <a:schemeClr val="dk1"/>
                          </a:solidFill>
                          <a:latin typeface="Arial"/>
                          <a:ea typeface="Arial"/>
                          <a:cs typeface="Arial"/>
                          <a:sym typeface="Arial"/>
                        </a:rPr>
                        <a:t>zdravstveni </a:t>
                      </a:r>
                    </a:p>
                    <a:p>
                      <a:pPr marL="0" marR="0" lvl="0" indent="0" algn="l" rtl="0">
                        <a:spcBef>
                          <a:spcPts val="0"/>
                        </a:spcBef>
                        <a:buClr>
                          <a:srgbClr val="000000"/>
                        </a:buClr>
                        <a:buSzPct val="25000"/>
                        <a:buFont typeface="Arial"/>
                        <a:buNone/>
                      </a:pPr>
                      <a:r>
                        <a:rPr lang="en" sz="1200" u="none" strike="noStrike" cap="none" baseline="0">
                          <a:solidFill>
                            <a:schemeClr val="dk1"/>
                          </a:solidFill>
                          <a:latin typeface="Arial"/>
                          <a:ea typeface="Arial"/>
                          <a:cs typeface="Arial"/>
                          <a:sym typeface="Arial"/>
                        </a:rPr>
                        <a:t>odgoj učenika kroz razgovor o sljedećim temama:</a:t>
                      </a:r>
                    </a:p>
                    <a:p>
                      <a:pPr marL="0" marR="0" lvl="0" indent="0" algn="l" rtl="0">
                        <a:spcBef>
                          <a:spcPts val="0"/>
                        </a:spcBef>
                        <a:buClr>
                          <a:srgbClr val="000000"/>
                        </a:buClr>
                        <a:buSzPct val="25000"/>
                        <a:buFont typeface="Arial"/>
                        <a:buNone/>
                      </a:pPr>
                      <a:r>
                        <a:rPr lang="en" sz="1200" u="none" strike="noStrike" cap="none" baseline="0">
                          <a:solidFill>
                            <a:schemeClr val="dk1"/>
                          </a:solidFill>
                          <a:latin typeface="Arial"/>
                          <a:ea typeface="Arial"/>
                          <a:cs typeface="Arial"/>
                          <a:sym typeface="Arial"/>
                        </a:rPr>
                        <a:t>život i rad u školi, uspješno učenje, čuvanje i razvijanje zdravlja, psihički razvoj i prilagodba u pojedinoj dobi, rad – obveze, kreativno ponašanje i samoostvarenje, život i rad u zajednici, život u prirodi i s prirodom...</a:t>
                      </a:r>
                    </a:p>
                    <a:p>
                      <a:pPr marL="0" marR="0" lvl="0" indent="0" algn="l" rtl="0">
                        <a:spcBef>
                          <a:spcPts val="0"/>
                        </a:spcBef>
                        <a:buClr>
                          <a:srgbClr val="000000"/>
                        </a:buClr>
                        <a:buSzPct val="25000"/>
                        <a:buFont typeface="Arial"/>
                        <a:buNone/>
                      </a:pPr>
                      <a:r>
                        <a:rPr lang="en" sz="1200" u="none" strike="noStrike" cap="none" baseline="0">
                          <a:solidFill>
                            <a:schemeClr val="dk1"/>
                          </a:solidFill>
                          <a:latin typeface="Arial"/>
                          <a:ea typeface="Arial"/>
                          <a:cs typeface="Arial"/>
                          <a:sym typeface="Arial"/>
                        </a:rPr>
                        <a:t>Obilježavanje blagdana RH (Svi sveti, Božić i Nova godina te Uskrs).</a:t>
                      </a:r>
                    </a:p>
                    <a:p>
                      <a:pPr marL="0" marR="0" lvl="0" indent="0" algn="l" rtl="0">
                        <a:spcBef>
                          <a:spcPts val="0"/>
                        </a:spcBef>
                        <a:buClr>
                          <a:srgbClr val="000000"/>
                        </a:buClr>
                        <a:buSzPct val="25000"/>
                        <a:buFont typeface="Arial"/>
                        <a:buNone/>
                      </a:pPr>
                      <a:r>
                        <a:rPr lang="en" sz="1200" u="none" strike="noStrike" cap="none" baseline="0">
                          <a:solidFill>
                            <a:schemeClr val="dk1"/>
                          </a:solidFill>
                          <a:latin typeface="Arial"/>
                          <a:ea typeface="Arial"/>
                          <a:cs typeface="Arial"/>
                          <a:sym typeface="Arial"/>
                        </a:rPr>
                        <a:t>Organiziranje akcije ''Darujmo knjigu školskoj knjižnici''.</a:t>
                      </a:r>
                    </a:p>
                    <a:p>
                      <a:pPr marL="0" marR="0" lvl="0" indent="0" algn="l" rtl="0">
                        <a:spcBef>
                          <a:spcPts val="0"/>
                        </a:spcBef>
                        <a:buClr>
                          <a:srgbClr val="000000"/>
                        </a:buClr>
                        <a:buSzPct val="25000"/>
                        <a:buFont typeface="Verdana"/>
                        <a:buNone/>
                      </a:pPr>
                      <a:r>
                        <a:rPr lang="en" sz="1200" u="none" strike="noStrike" cap="none" baseline="0">
                          <a:solidFill>
                            <a:schemeClr val="dk1"/>
                          </a:solidFill>
                        </a:rPr>
                        <a:t>Sudjelovanje u školskim svečanostima, priredbama i ostalim aktivnostima (Dan kruha, Dan škole, Sportski dan, Dan Župe i sl.)</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67975">
                <a:tc>
                  <a:txBody>
                    <a:bodyPr/>
                    <a:lstStyle/>
                    <a:p>
                      <a:pPr marL="0" marR="0" lvl="0" indent="0" algn="l" rtl="0">
                        <a:spcBef>
                          <a:spcPts val="0"/>
                        </a:spcBef>
                        <a:buClr>
                          <a:srgbClr val="000000"/>
                        </a:buClr>
                        <a:buSzPct val="25000"/>
                        <a:buFont typeface="Arial"/>
                        <a:buNone/>
                      </a:pPr>
                      <a:r>
                        <a:rPr lang="en" sz="1200" b="1" u="none" strike="noStrike" cap="none" baseline="0">
                          <a:solidFill>
                            <a:schemeClr val="dk1"/>
                          </a:solidFill>
                          <a:latin typeface="Arial"/>
                          <a:ea typeface="Arial"/>
                          <a:cs typeface="Arial"/>
                          <a:sym typeface="Arial"/>
                        </a:rPr>
                        <a:t>NAMJENA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200" u="none" strike="noStrike" cap="none" baseline="0">
                          <a:solidFill>
                            <a:schemeClr val="dk1"/>
                          </a:solidFill>
                          <a:latin typeface="Arial"/>
                          <a:ea typeface="Arial"/>
                          <a:cs typeface="Arial"/>
                          <a:sym typeface="Arial"/>
                        </a:rPr>
                        <a:t>Stvoriti razredno zajedništvo i poticati učenike na izražavanje svojih misli i stavova.</a:t>
                      </a:r>
                    </a:p>
                    <a:p>
                      <a:pPr marL="0" marR="0" lvl="0" indent="0" algn="l" rtl="0">
                        <a:spcBef>
                          <a:spcPts val="0"/>
                        </a:spcBef>
                        <a:buClr>
                          <a:srgbClr val="000000"/>
                        </a:buClr>
                        <a:buSzPct val="25000"/>
                        <a:buFont typeface="Arial"/>
                        <a:buNone/>
                      </a:pPr>
                      <a:r>
                        <a:rPr lang="en" sz="1200" u="none" strike="noStrike" cap="none" baseline="0">
                          <a:solidFill>
                            <a:schemeClr val="dk1"/>
                          </a:solidFill>
                          <a:latin typeface="Arial"/>
                          <a:ea typeface="Arial"/>
                          <a:cs typeface="Arial"/>
                          <a:sym typeface="Arial"/>
                        </a:rPr>
                        <a:t>Odgojno djelovati izborom tema te razgovorom o aktualnim temama i problemima.</a:t>
                      </a:r>
                    </a:p>
                    <a:p>
                      <a:pPr marL="0" marR="0" lvl="0" indent="0" algn="l" rtl="0">
                        <a:spcBef>
                          <a:spcPts val="0"/>
                        </a:spcBef>
                        <a:buClr>
                          <a:srgbClr val="000000"/>
                        </a:buClr>
                        <a:buSzPct val="25000"/>
                        <a:buFont typeface="Arial"/>
                        <a:buNone/>
                      </a:pPr>
                      <a:r>
                        <a:rPr lang="en" sz="1200" u="none" strike="noStrike" cap="none" baseline="0">
                          <a:solidFill>
                            <a:schemeClr val="dk1"/>
                          </a:solidFill>
                          <a:latin typeface="Arial"/>
                          <a:ea typeface="Arial"/>
                          <a:cs typeface="Arial"/>
                          <a:sym typeface="Arial"/>
                        </a:rPr>
                        <a:t>Osposobiti učenike za nenasilno rješavanje konflikata, međusobnu toleranciju i suživot.</a:t>
                      </a:r>
                    </a:p>
                    <a:p>
                      <a:pPr marL="0" marR="0" lvl="0" indent="0" algn="l" rtl="0">
                        <a:spcBef>
                          <a:spcPts val="0"/>
                        </a:spcBef>
                        <a:buClr>
                          <a:srgbClr val="000000"/>
                        </a:buClr>
                        <a:buSzPct val="25000"/>
                        <a:buFont typeface="Arial"/>
                        <a:buNone/>
                      </a:pPr>
                      <a:r>
                        <a:rPr lang="en" sz="1200" u="none" strike="noStrike" cap="none" baseline="0">
                          <a:solidFill>
                            <a:schemeClr val="dk1"/>
                          </a:solidFill>
                          <a:latin typeface="Arial"/>
                          <a:ea typeface="Arial"/>
                          <a:cs typeface="Arial"/>
                          <a:sym typeface="Arial"/>
                        </a:rPr>
                        <a:t>Djelovati na psiho – socijalni, ekološki i zdravstveni odgoj učenika.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21075">
                <a:tc>
                  <a:txBody>
                    <a:bodyPr/>
                    <a:lstStyle/>
                    <a:p>
                      <a:pPr marL="0" marR="0" lvl="0" indent="0" algn="l" rtl="0">
                        <a:spcBef>
                          <a:spcPts val="0"/>
                        </a:spcBef>
                        <a:buClr>
                          <a:srgbClr val="000000"/>
                        </a:buClr>
                        <a:buSzPct val="25000"/>
                        <a:buFont typeface="Arial"/>
                        <a:buNone/>
                      </a:pPr>
                      <a:r>
                        <a:rPr lang="en" sz="1200" b="1" u="none" strike="noStrike" cap="none" baseline="0">
                          <a:solidFill>
                            <a:schemeClr val="dk1"/>
                          </a:solidFill>
                          <a:latin typeface="Arial"/>
                          <a:ea typeface="Arial"/>
                          <a:cs typeface="Arial"/>
                          <a:sym typeface="Arial"/>
                        </a:rPr>
                        <a:t>NOSITELJI </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a:solidFill>
                            <a:schemeClr val="dk1"/>
                          </a:solidFill>
                        </a:rPr>
                        <a:t>Olgica Pavičić-Čović, Vedran Bobšić, Anita Baranašić i Željka Šibalić</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3950">
                <a:tc>
                  <a:txBody>
                    <a:bodyPr/>
                    <a:lstStyle/>
                    <a:p>
                      <a:pPr marL="0" marR="0" lvl="0" indent="0" algn="l" rtl="0">
                        <a:spcBef>
                          <a:spcPts val="0"/>
                        </a:spcBef>
                        <a:buClr>
                          <a:srgbClr val="000000"/>
                        </a:buClr>
                        <a:buSzPct val="25000"/>
                        <a:buFont typeface="Arial"/>
                        <a:buNone/>
                      </a:pPr>
                      <a:r>
                        <a:rPr lang="en" sz="1200" b="1" u="none" strike="noStrike" cap="none" baseline="0">
                          <a:solidFill>
                            <a:schemeClr val="dk1"/>
                          </a:solidFill>
                          <a:latin typeface="Arial"/>
                          <a:ea typeface="Arial"/>
                          <a:cs typeface="Arial"/>
                          <a:sym typeface="Arial"/>
                        </a:rPr>
                        <a:t>NAČIN REALIZACIJE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200" u="none" strike="noStrike" cap="none" baseline="0">
                          <a:solidFill>
                            <a:schemeClr val="dk1"/>
                          </a:solidFill>
                          <a:latin typeface="Arial"/>
                          <a:ea typeface="Arial"/>
                          <a:cs typeface="Arial"/>
                          <a:sym typeface="Arial"/>
                        </a:rPr>
                        <a:t>Različitim nastavnim metodama (razgovor, debate, rješavanje problema, radionice i druge aktivne metode poučavanja).</a:t>
                      </a:r>
                    </a:p>
                    <a:p>
                      <a:pPr marL="0" marR="0" lvl="0" indent="0" algn="l" rtl="0">
                        <a:spcBef>
                          <a:spcPts val="0"/>
                        </a:spcBef>
                        <a:buClr>
                          <a:srgbClr val="000000"/>
                        </a:buClr>
                        <a:buSzPct val="25000"/>
                        <a:buFont typeface="Arial"/>
                        <a:buNone/>
                      </a:pPr>
                      <a:r>
                        <a:rPr lang="en" sz="1200" u="none" strike="noStrike" cap="none" baseline="0">
                          <a:solidFill>
                            <a:schemeClr val="dk1"/>
                          </a:solidFill>
                          <a:latin typeface="Arial"/>
                          <a:ea typeface="Arial"/>
                          <a:cs typeface="Arial"/>
                          <a:sym typeface="Arial"/>
                        </a:rPr>
                        <a:t>Različitim oblicima rada (individualizirani pristup; individualni, frontalni, grupni i rad u paru).</a:t>
                      </a:r>
                    </a:p>
                    <a:p>
                      <a:pPr marL="0" marR="0" lvl="0" indent="0" algn="l" rtl="0">
                        <a:spcBef>
                          <a:spcPts val="0"/>
                        </a:spcBef>
                        <a:buClr>
                          <a:srgbClr val="000000"/>
                        </a:buClr>
                        <a:buSzPct val="25000"/>
                        <a:buFont typeface="Arial"/>
                        <a:buNone/>
                      </a:pPr>
                      <a:r>
                        <a:rPr lang="en" sz="1200" u="none" strike="noStrike" cap="none" baseline="0">
                          <a:solidFill>
                            <a:schemeClr val="dk1"/>
                          </a:solidFill>
                          <a:latin typeface="Arial"/>
                          <a:ea typeface="Arial"/>
                          <a:cs typeface="Arial"/>
                          <a:sym typeface="Arial"/>
                        </a:rPr>
                        <a:t>Izvanučioničkom nastavom (posjet kazalištu, terenska nastava).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81050">
                <a:tc>
                  <a:txBody>
                    <a:bodyPr/>
                    <a:lstStyle/>
                    <a:p>
                      <a:pPr marL="0" marR="0" lvl="0" indent="0" algn="l" rtl="0">
                        <a:spcBef>
                          <a:spcPts val="0"/>
                        </a:spcBef>
                        <a:buClr>
                          <a:srgbClr val="000000"/>
                        </a:buClr>
                        <a:buSzPct val="25000"/>
                        <a:buFont typeface="Arial"/>
                        <a:buNone/>
                      </a:pPr>
                      <a:r>
                        <a:rPr lang="en" sz="1200" b="1" u="none" strike="noStrike" cap="none" baseline="0">
                          <a:solidFill>
                            <a:schemeClr val="dk1"/>
                          </a:solidFill>
                          <a:latin typeface="Arial"/>
                          <a:ea typeface="Arial"/>
                          <a:cs typeface="Arial"/>
                          <a:sym typeface="Arial"/>
                        </a:rPr>
                        <a:t>VREMENIK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200" u="none" strike="noStrike" cap="none" baseline="0">
                          <a:solidFill>
                            <a:schemeClr val="dk1"/>
                          </a:solidFill>
                          <a:latin typeface="Arial"/>
                          <a:ea typeface="Arial"/>
                          <a:cs typeface="Arial"/>
                          <a:sym typeface="Arial"/>
                        </a:rPr>
                        <a:t>Jedan sat tjedno sata razrednog odjeljenja tijekom nastavne godin</a:t>
                      </a:r>
                      <a:r>
                        <a:rPr lang="en" sz="1200" u="none" strike="noStrike" cap="none" baseline="0">
                          <a:solidFill>
                            <a:schemeClr val="dk1"/>
                          </a:solidFill>
                        </a:rPr>
                        <a:t>e.</a:t>
                      </a:r>
                    </a:p>
                    <a:p>
                      <a:pPr marL="0" marR="0" lvl="0" indent="0" algn="l" rtl="0">
                        <a:spcBef>
                          <a:spcPts val="0"/>
                        </a:spcBef>
                        <a:buClr>
                          <a:srgbClr val="000000"/>
                        </a:buClr>
                        <a:buSzPct val="25000"/>
                        <a:buFont typeface="Verdana"/>
                        <a:buNone/>
                      </a:pPr>
                      <a:r>
                        <a:rPr lang="en" sz="1200">
                          <a:solidFill>
                            <a:schemeClr val="dk1"/>
                          </a:solidFill>
                        </a:rPr>
                        <a:t>Balet-prosinac.</a:t>
                      </a:r>
                    </a:p>
                    <a:p>
                      <a:pPr marL="0" marR="0" lvl="0" indent="0" algn="l" rtl="0">
                        <a:spcBef>
                          <a:spcPts val="0"/>
                        </a:spcBef>
                        <a:buClr>
                          <a:srgbClr val="000000"/>
                        </a:buClr>
                        <a:buSzPct val="25000"/>
                        <a:buFont typeface="Verdana"/>
                        <a:buNone/>
                      </a:pPr>
                      <a:r>
                        <a:rPr lang="en" sz="1200" u="none" strike="noStrike" cap="none" baseline="0">
                          <a:solidFill>
                            <a:schemeClr val="dk1"/>
                          </a:solidFill>
                        </a:rPr>
                        <a:t>Kino-ožujak-travanj.</a:t>
                      </a:r>
                    </a:p>
                    <a:p>
                      <a:pPr marL="0" marR="0" lvl="0" indent="0" algn="l" rtl="0">
                        <a:spcBef>
                          <a:spcPts val="0"/>
                        </a:spcBef>
                        <a:buClr>
                          <a:srgbClr val="000000"/>
                        </a:buClr>
                        <a:buSzPct val="25000"/>
                        <a:buFont typeface="Verdana"/>
                        <a:buNone/>
                      </a:pPr>
                      <a:r>
                        <a:rPr lang="en" sz="1200">
                          <a:solidFill>
                            <a:schemeClr val="dk1"/>
                          </a:solidFill>
                        </a:rPr>
                        <a:t>Jednodnevna</a:t>
                      </a:r>
                      <a:r>
                        <a:rPr lang="en" sz="1200" u="none" strike="noStrike" cap="none" baseline="0">
                          <a:solidFill>
                            <a:schemeClr val="dk1"/>
                          </a:solidFill>
                        </a:rPr>
                        <a:t> izvanučionična nastava</a:t>
                      </a:r>
                      <a:r>
                        <a:rPr lang="en" sz="1200">
                          <a:solidFill>
                            <a:schemeClr val="dk1"/>
                          </a:solidFill>
                        </a:rPr>
                        <a:t> Rijeka i Opatija- svibanj</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8475">
                <a:tc>
                  <a:txBody>
                    <a:bodyPr/>
                    <a:lstStyle/>
                    <a:p>
                      <a:pPr marL="0" marR="0" lvl="0" indent="0" algn="l" rtl="0">
                        <a:spcBef>
                          <a:spcPts val="0"/>
                        </a:spcBef>
                        <a:buClr>
                          <a:srgbClr val="000000"/>
                        </a:buClr>
                        <a:buSzPct val="25000"/>
                        <a:buFont typeface="Arial"/>
                        <a:buNone/>
                      </a:pPr>
                      <a:r>
                        <a:rPr lang="en" sz="1200" b="1" u="none" strike="noStrike" cap="none" baseline="0">
                          <a:solidFill>
                            <a:schemeClr val="dk1"/>
                          </a:solidFill>
                          <a:latin typeface="Arial"/>
                          <a:ea typeface="Arial"/>
                          <a:cs typeface="Arial"/>
                          <a:sym typeface="Arial"/>
                        </a:rPr>
                        <a:t>TROŠKOVNIK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200" u="none" strike="noStrike" cap="none" baseline="0">
                          <a:solidFill>
                            <a:schemeClr val="dk1"/>
                          </a:solidFill>
                          <a:latin typeface="Arial"/>
                          <a:ea typeface="Arial"/>
                          <a:cs typeface="Arial"/>
                          <a:sym typeface="Arial"/>
                        </a:rPr>
                        <a:t>Troškovi umnožavanja potrebnog nastavnog materijala (troškove snosi škola).</a:t>
                      </a:r>
                    </a:p>
                    <a:p>
                      <a:pPr marL="0" marR="0" lvl="0" indent="0" algn="l" rtl="0">
                        <a:spcBef>
                          <a:spcPts val="0"/>
                        </a:spcBef>
                        <a:buClr>
                          <a:srgbClr val="000000"/>
                        </a:buClr>
                        <a:buSzPct val="25000"/>
                        <a:buFont typeface="Verdana"/>
                        <a:buNone/>
                      </a:pPr>
                      <a:r>
                        <a:rPr lang="en" sz="1200" u="none" strike="noStrike" cap="none" baseline="0">
                          <a:solidFill>
                            <a:schemeClr val="dk1"/>
                          </a:solidFill>
                        </a:rPr>
                        <a:t>Ulaznice za kino i kazalište te organizirani prijevoz snose roditelji.</a:t>
                      </a:r>
                    </a:p>
                    <a:p>
                      <a:pPr marL="0" marR="0" lvl="0" indent="0" algn="l" rtl="0">
                        <a:spcBef>
                          <a:spcPts val="0"/>
                        </a:spcBef>
                        <a:buClr>
                          <a:srgbClr val="000000"/>
                        </a:buClr>
                        <a:buSzPct val="25000"/>
                        <a:buFont typeface="Verdana"/>
                        <a:buNone/>
                      </a:pPr>
                      <a:r>
                        <a:rPr lang="en" sz="1200" u="none" strike="noStrike" cap="none" baseline="0">
                          <a:solidFill>
                            <a:schemeClr val="dk1"/>
                          </a:solidFill>
                        </a:rPr>
                        <a:t>Troškove trodnevnog putovanja snose roditelji.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89350">
                <a:tc>
                  <a:txBody>
                    <a:bodyPr/>
                    <a:lstStyle/>
                    <a:p>
                      <a:pPr marL="0" marR="0" lvl="0" indent="0" algn="l" rtl="0">
                        <a:spcBef>
                          <a:spcPts val="0"/>
                        </a:spcBef>
                        <a:buClr>
                          <a:srgbClr val="000000"/>
                        </a:buClr>
                        <a:buSzPct val="25000"/>
                        <a:buFont typeface="Arial"/>
                        <a:buNone/>
                      </a:pPr>
                      <a:r>
                        <a:rPr lang="en" sz="1200" b="1" u="none" strike="noStrike" cap="none" baseline="0">
                          <a:solidFill>
                            <a:schemeClr val="dk1"/>
                          </a:solidFill>
                          <a:latin typeface="Arial"/>
                          <a:ea typeface="Arial"/>
                          <a:cs typeface="Arial"/>
                          <a:sym typeface="Arial"/>
                        </a:rPr>
                        <a:t>VREDNOVANJE I KORIŠTENJE REZULTATA RADA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200" u="none" strike="noStrike" cap="none" baseline="0">
                          <a:solidFill>
                            <a:schemeClr val="dk1"/>
                          </a:solidFill>
                          <a:latin typeface="Arial"/>
                          <a:ea typeface="Arial"/>
                          <a:cs typeface="Arial"/>
                          <a:sym typeface="Arial"/>
                        </a:rPr>
                        <a:t>Redovitim praćenjem postignuća i vladanja učenika, samovrednovanje učenika te razgovor s roditeljima kroz različite oblike suradnje (informativni razgovori, roditeljski sastanci).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graphicFrame>
        <p:nvGraphicFramePr>
          <p:cNvPr id="1042" name="Shape 1042"/>
          <p:cNvGraphicFramePr/>
          <p:nvPr>
            <p:extLst>
              <p:ext uri="{D42A27DB-BD31-4B8C-83A1-F6EECF244321}">
                <p14:modId xmlns:p14="http://schemas.microsoft.com/office/powerpoint/2010/main" val="445681151"/>
              </p:ext>
            </p:extLst>
          </p:nvPr>
        </p:nvGraphicFramePr>
        <p:xfrm>
          <a:off x="167011" y="539556"/>
          <a:ext cx="8809975" cy="5989200"/>
        </p:xfrm>
        <a:graphic>
          <a:graphicData uri="http://schemas.openxmlformats.org/drawingml/2006/table">
            <a:tbl>
              <a:tblPr>
                <a:noFill/>
                <a:tableStyleId>{7FEE52A8-1D61-4D49-87E9-A48AFE4A842C}</a:tableStyleId>
              </a:tblPr>
              <a:tblGrid>
                <a:gridCol w="2502425"/>
                <a:gridCol w="6307550"/>
              </a:tblGrid>
              <a:tr h="1644850">
                <a:tc>
                  <a:txBody>
                    <a:bodyPr/>
                    <a:lstStyle/>
                    <a:p>
                      <a:pPr marL="88900" marR="88900" lvl="0" indent="0" algn="l" rtl="0">
                        <a:lnSpc>
                          <a:spcPct val="115000"/>
                        </a:lnSpc>
                        <a:spcBef>
                          <a:spcPts val="0"/>
                        </a:spcBef>
                        <a:buClr>
                          <a:srgbClr val="000000"/>
                        </a:buClr>
                        <a:buSzPct val="25000"/>
                        <a:buFont typeface="Verdana"/>
                        <a:buNone/>
                      </a:pPr>
                      <a:r>
                        <a:rPr lang="en" sz="1200" b="1" u="none" strike="noStrike" cap="none" baseline="0" dirty="0"/>
                        <a:t>NAČIN REALIZACIJE</a:t>
                      </a:r>
                    </a:p>
                    <a:p>
                      <a:pPr marL="88900" marR="88900" lvl="0" indent="0" algn="l" rtl="0">
                        <a:lnSpc>
                          <a:spcPct val="115000"/>
                        </a:lnSpc>
                        <a:spcBef>
                          <a:spcPts val="0"/>
                        </a:spcBef>
                        <a:buClr>
                          <a:srgbClr val="000000"/>
                        </a:buClr>
                        <a:buSzPct val="25000"/>
                        <a:buFont typeface="Verdana"/>
                        <a:buNone/>
                      </a:pPr>
                      <a:r>
                        <a:rPr lang="en" sz="1200" b="1" u="none" strike="noStrike" cap="none" baseline="0" dirty="0"/>
                        <a:t>AKTIVNOSTI</a:t>
                      </a:r>
                    </a:p>
                    <a:p>
                      <a:pPr marL="0" marR="0" lvl="0" indent="0" algn="l" rtl="0">
                        <a:spcBef>
                          <a:spcPts val="0"/>
                        </a:spcBef>
                        <a:buNone/>
                      </a:pPr>
                      <a:endParaRPr sz="1200" b="1" u="none" strike="noStrike" cap="none" baseline="0" dirty="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88900" marR="88900" lvl="0" indent="0" algn="l" rtl="0">
                        <a:lnSpc>
                          <a:spcPct val="115000"/>
                        </a:lnSpc>
                        <a:spcBef>
                          <a:spcPts val="0"/>
                        </a:spcBef>
                        <a:buClr>
                          <a:srgbClr val="000000"/>
                        </a:buClr>
                        <a:buSzPct val="25000"/>
                        <a:buFont typeface="Verdana"/>
                        <a:buNone/>
                      </a:pPr>
                      <a:r>
                        <a:rPr lang="en" sz="1200" u="none" strike="noStrike" cap="none" baseline="0" dirty="0"/>
                        <a:t>Grupe učenika, polaznika produženog boravka, organizirane su na dva načina: kao homogene skupine učenika istog razrednog odjela (1. razredi), te kao heterogene skupine učenika sastavljene od dvaju razrednih odjela (2. razredi).  Nakon redovne (prijepodnevne) nastave koju vodi učitelj razredne nastave, razredni odjel preuzima učitelj u produženom boravku.  Učenici ručaju u školskoj blagovaonici. Slijedi ponavljanje i uvježbavanje nastavnih sadržaja te pisanje domaće zadaće, užina  i  organizirano vrijeme </a:t>
                      </a:r>
                      <a:r>
                        <a:rPr lang="en" sz="1200" u="none" strike="noStrike" cap="none" baseline="0" dirty="0" smtClean="0"/>
                        <a:t>(Jezično- </a:t>
                      </a:r>
                      <a:r>
                        <a:rPr lang="en" sz="1200" u="none" strike="noStrike" cap="none" baseline="0" dirty="0"/>
                        <a:t>komunikacijsko područje;Matematičko-logičko, znanstveno-tehnološko područje</a:t>
                      </a:r>
                      <a:r>
                        <a:rPr lang="en" sz="1200" u="none" strike="noStrike" cap="none" baseline="0" dirty="0" smtClean="0"/>
                        <a:t>;</a:t>
                      </a:r>
                      <a:r>
                        <a:rPr lang="hr-HR" sz="1200" u="none" strike="noStrike" cap="none" baseline="0" dirty="0" smtClean="0"/>
                        <a:t> </a:t>
                      </a:r>
                      <a:r>
                        <a:rPr lang="en" sz="1200" u="none" strike="noStrike" cap="none" baseline="0" dirty="0" smtClean="0"/>
                        <a:t>Socijalizacija</a:t>
                      </a:r>
                      <a:r>
                        <a:rPr lang="en" sz="1200" u="none" strike="noStrike" cap="none" baseline="0" dirty="0"/>
                        <a:t>, odnos prema sebi, zdravlju, okolini, radnim obavezama;Kulturno-umjetničko područje</a:t>
                      </a:r>
                      <a:r>
                        <a:rPr lang="en" sz="1200" u="none" strike="noStrike" cap="none" baseline="0" dirty="0" smtClean="0"/>
                        <a:t>;</a:t>
                      </a:r>
                      <a:r>
                        <a:rPr lang="hr-HR" sz="1200" u="none" strike="noStrike" cap="none" baseline="0" dirty="0" smtClean="0"/>
                        <a:t> </a:t>
                      </a:r>
                      <a:r>
                        <a:rPr lang="en" sz="1200" u="none" strike="noStrike" cap="none" baseline="0" dirty="0" smtClean="0"/>
                        <a:t>Igre</a:t>
                      </a:r>
                      <a:r>
                        <a:rPr lang="en" sz="1200" u="none" strike="noStrike" cap="none" baseline="0" dirty="0"/>
                        <a:t>, šport, rekreacija;Aktivnosti prema odabiru škole, roditelja i učenika)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59325">
                <a:tc>
                  <a:txBody>
                    <a:bodyPr/>
                    <a:lstStyle/>
                    <a:p>
                      <a:pPr marL="88900" marR="88900" lvl="0" indent="0" algn="l" rtl="0">
                        <a:lnSpc>
                          <a:spcPct val="115000"/>
                        </a:lnSpc>
                        <a:spcBef>
                          <a:spcPts val="0"/>
                        </a:spcBef>
                        <a:buClr>
                          <a:srgbClr val="000000"/>
                        </a:buClr>
                        <a:buSzPct val="25000"/>
                        <a:buFont typeface="Verdana"/>
                        <a:buNone/>
                      </a:pPr>
                      <a:r>
                        <a:rPr lang="en" sz="1200" b="1" u="none" strike="noStrike" cap="none" baseline="0"/>
                        <a:t>VREMENIK</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88900" marR="88900" lvl="0" indent="0" algn="l" rtl="0">
                        <a:lnSpc>
                          <a:spcPct val="115000"/>
                        </a:lnSpc>
                        <a:spcBef>
                          <a:spcPts val="0"/>
                        </a:spcBef>
                        <a:buClr>
                          <a:srgbClr val="000000"/>
                        </a:buClr>
                        <a:buSzPct val="25000"/>
                        <a:buFont typeface="Verdana"/>
                        <a:buNone/>
                      </a:pPr>
                      <a:r>
                        <a:rPr lang="en" sz="1200" u="none" strike="noStrike" cap="none" baseline="0" dirty="0"/>
                        <a:t>Tijekom školske godine </a:t>
                      </a:r>
                      <a:r>
                        <a:rPr lang="en" sz="1200" dirty="0" smtClean="0"/>
                        <a:t>2014</a:t>
                      </a:r>
                      <a:r>
                        <a:rPr lang="hr-HR" sz="1200" dirty="0" smtClean="0"/>
                        <a:t>.</a:t>
                      </a:r>
                      <a:r>
                        <a:rPr lang="en" sz="1200" dirty="0" smtClean="0"/>
                        <a:t>/</a:t>
                      </a:r>
                      <a:r>
                        <a:rPr lang="en" sz="1200" dirty="0"/>
                        <a:t>2015.</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970450">
                <a:tc>
                  <a:txBody>
                    <a:bodyPr/>
                    <a:lstStyle/>
                    <a:p>
                      <a:pPr marL="88900" marR="88900" lvl="0" indent="0" algn="l" rtl="0">
                        <a:lnSpc>
                          <a:spcPct val="115000"/>
                        </a:lnSpc>
                        <a:spcBef>
                          <a:spcPts val="0"/>
                        </a:spcBef>
                        <a:buClr>
                          <a:srgbClr val="000000"/>
                        </a:buClr>
                        <a:buSzPct val="25000"/>
                        <a:buFont typeface="Verdana"/>
                        <a:buNone/>
                      </a:pPr>
                      <a:r>
                        <a:rPr lang="en" sz="1200" b="1" u="none" strike="noStrike" cap="none" baseline="0"/>
                        <a:t>TROŠKOVNIK</a:t>
                      </a:r>
                    </a:p>
                    <a:p>
                      <a:pPr marL="0" marR="0" lvl="0" indent="0" algn="l" rtl="0">
                        <a:spcBef>
                          <a:spcPts val="0"/>
                        </a:spcBef>
                        <a:buNone/>
                      </a:pPr>
                      <a:endParaRPr sz="12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88900" marR="88900" lvl="0" indent="0" algn="l" rtl="0">
                        <a:lnSpc>
                          <a:spcPct val="115000"/>
                        </a:lnSpc>
                        <a:spcBef>
                          <a:spcPts val="0"/>
                        </a:spcBef>
                        <a:buClr>
                          <a:srgbClr val="000000"/>
                        </a:buClr>
                        <a:buSzPct val="25000"/>
                        <a:buFont typeface="Verdana"/>
                        <a:buNone/>
                      </a:pPr>
                      <a:r>
                        <a:rPr lang="en" sz="1200" u="none" strike="noStrike" cap="none" baseline="0"/>
                        <a:t>Produženi boravak sufinanciraju roditelji djece i Grad Zagreb</a:t>
                      </a:r>
                    </a:p>
                    <a:p>
                      <a:pPr marL="228600" marR="88900" lvl="0" indent="0" algn="l" rtl="0">
                        <a:lnSpc>
                          <a:spcPct val="115000"/>
                        </a:lnSpc>
                        <a:spcBef>
                          <a:spcPts val="0"/>
                        </a:spcBef>
                        <a:buClr>
                          <a:srgbClr val="000000"/>
                        </a:buClr>
                        <a:buSzPct val="25000"/>
                        <a:buFont typeface="Verdana"/>
                        <a:buNone/>
                      </a:pPr>
                      <a:r>
                        <a:rPr lang="en" sz="1200" u="none" strike="noStrike" cap="none" baseline="0"/>
                        <a:t>Adekvatno opremljena učionica:</a:t>
                      </a:r>
                    </a:p>
                    <a:p>
                      <a:pPr marL="0" marR="88900" lvl="0" indent="0" algn="l" rtl="0">
                        <a:lnSpc>
                          <a:spcPct val="115000"/>
                        </a:lnSpc>
                        <a:spcBef>
                          <a:spcPts val="0"/>
                        </a:spcBef>
                        <a:buClr>
                          <a:schemeClr val="dk1"/>
                        </a:buClr>
                        <a:buSzPct val="25000"/>
                        <a:buFont typeface="Verdana"/>
                        <a:buNone/>
                      </a:pPr>
                      <a:r>
                        <a:rPr lang="en" sz="1200" u="none" strike="noStrike" cap="none" baseline="0"/>
                        <a:t>-       TV, DVD-player, DVD –mediji različitih sadržaja, CD-player, CD  različitih sadržaja</a:t>
                      </a:r>
                    </a:p>
                    <a:p>
                      <a:pPr marL="457200" marR="88900" lvl="0" indent="-228600" algn="l" rtl="0">
                        <a:lnSpc>
                          <a:spcPct val="115000"/>
                        </a:lnSpc>
                        <a:spcBef>
                          <a:spcPts val="0"/>
                        </a:spcBef>
                        <a:buClr>
                          <a:srgbClr val="000000"/>
                        </a:buClr>
                        <a:buSzPct val="25000"/>
                        <a:buFont typeface="Verdana"/>
                        <a:buNone/>
                      </a:pPr>
                      <a:r>
                        <a:rPr lang="en" sz="1200" u="none" strike="noStrike" cap="none" baseline="0"/>
                        <a:t>-       tepih, društvene igre</a:t>
                      </a:r>
                    </a:p>
                    <a:p>
                      <a:pPr marL="457200" marR="88900" lvl="0" indent="-228600" algn="l" rtl="0">
                        <a:lnSpc>
                          <a:spcPct val="115000"/>
                        </a:lnSpc>
                        <a:spcBef>
                          <a:spcPts val="0"/>
                        </a:spcBef>
                        <a:buClr>
                          <a:srgbClr val="000000"/>
                        </a:buClr>
                        <a:buSzPct val="25000"/>
                        <a:buFont typeface="Verdana"/>
                        <a:buNone/>
                      </a:pPr>
                      <a:r>
                        <a:rPr lang="en" sz="1200" u="none" strike="noStrike" cap="none" baseline="0"/>
                        <a:t>-       panoi</a:t>
                      </a:r>
                    </a:p>
                    <a:p>
                      <a:pPr marL="457200" marR="88900" lvl="0" indent="-228600" algn="l" rtl="0">
                        <a:lnSpc>
                          <a:spcPct val="115000"/>
                        </a:lnSpc>
                        <a:spcBef>
                          <a:spcPts val="0"/>
                        </a:spcBef>
                        <a:buClr>
                          <a:srgbClr val="000000"/>
                        </a:buClr>
                        <a:buSzPct val="25000"/>
                        <a:buFont typeface="Verdana"/>
                        <a:buNone/>
                      </a:pPr>
                      <a:r>
                        <a:rPr lang="en" sz="1200" u="none" strike="noStrike" cap="none" baseline="0"/>
                        <a:t>-       razredna knjižnica</a:t>
                      </a:r>
                    </a:p>
                    <a:p>
                      <a:pPr marL="228600" marR="88900" lvl="0" indent="0" algn="l" rtl="0">
                        <a:lnSpc>
                          <a:spcPct val="115000"/>
                        </a:lnSpc>
                        <a:spcBef>
                          <a:spcPts val="0"/>
                        </a:spcBef>
                        <a:buClr>
                          <a:srgbClr val="000000"/>
                        </a:buClr>
                        <a:buSzPct val="25000"/>
                        <a:buFont typeface="Verdana"/>
                        <a:buNone/>
                      </a:pPr>
                      <a:r>
                        <a:rPr lang="en" sz="1200" u="none" strike="noStrike" cap="none" baseline="0"/>
                        <a:t>računalo</a:t>
                      </a:r>
                    </a:p>
                    <a:p>
                      <a:pPr marL="228600" marR="88900" lvl="0" indent="0" algn="l" rtl="0">
                        <a:lnSpc>
                          <a:spcPct val="115000"/>
                        </a:lnSpc>
                        <a:spcBef>
                          <a:spcPts val="0"/>
                        </a:spcBef>
                        <a:buClr>
                          <a:srgbClr val="000000"/>
                        </a:buClr>
                        <a:buSzPct val="25000"/>
                        <a:buFont typeface="Verdana"/>
                        <a:buNone/>
                      </a:pPr>
                      <a:r>
                        <a:rPr lang="en" sz="1200" u="none" strike="noStrike" cap="none" baseline="0"/>
                        <a:t>Radni materijali:</a:t>
                      </a:r>
                    </a:p>
                    <a:p>
                      <a:pPr marL="457200" marR="88900" lvl="0" indent="-228600" algn="l" rtl="0">
                        <a:lnSpc>
                          <a:spcPct val="115000"/>
                        </a:lnSpc>
                        <a:spcBef>
                          <a:spcPts val="0"/>
                        </a:spcBef>
                        <a:buClr>
                          <a:srgbClr val="000000"/>
                        </a:buClr>
                        <a:buSzPct val="25000"/>
                        <a:buFont typeface="Verdana"/>
                        <a:buNone/>
                      </a:pPr>
                      <a:r>
                        <a:rPr lang="en" sz="1200" u="none" strike="noStrike" cap="none" baseline="0"/>
                        <a:t>-       papiri, bojice, škare, ljepila, platna, žica, drvo i dr.</a:t>
                      </a:r>
                    </a:p>
                    <a:p>
                      <a:pPr marL="457200" marR="88900" lvl="0" indent="-228600" algn="l" rtl="0">
                        <a:lnSpc>
                          <a:spcPct val="115000"/>
                        </a:lnSpc>
                        <a:spcBef>
                          <a:spcPts val="0"/>
                        </a:spcBef>
                        <a:buClr>
                          <a:srgbClr val="000000"/>
                        </a:buClr>
                        <a:buSzPct val="25000"/>
                        <a:buFont typeface="Verdana"/>
                        <a:buNone/>
                      </a:pPr>
                      <a:r>
                        <a:rPr lang="en" sz="1200" u="none" strike="noStrike" cap="none" baseline="0"/>
                        <a:t>-       Sportski rekviziti</a:t>
                      </a:r>
                    </a:p>
                    <a:p>
                      <a:pPr marL="88900" marR="88900" lvl="0" indent="0" algn="l" rtl="0">
                        <a:lnSpc>
                          <a:spcPct val="115000"/>
                        </a:lnSpc>
                        <a:spcBef>
                          <a:spcPts val="0"/>
                        </a:spcBef>
                        <a:buClr>
                          <a:srgbClr val="000000"/>
                        </a:buClr>
                        <a:buSzPct val="25000"/>
                        <a:buFont typeface="Verdana"/>
                        <a:buNone/>
                      </a:pPr>
                      <a:r>
                        <a:rPr lang="en" sz="1200" u="none" strike="noStrike" cap="none" baseline="0"/>
                        <a:t>Dodatna materijalna sredstva za odlazak u kazalište, kino, galerije, koncerte.</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82550">
                <a:tc>
                  <a:txBody>
                    <a:bodyPr/>
                    <a:lstStyle/>
                    <a:p>
                      <a:pPr marL="88900" marR="88900" lvl="0" indent="0" algn="l" rtl="0">
                        <a:lnSpc>
                          <a:spcPct val="115000"/>
                        </a:lnSpc>
                        <a:spcBef>
                          <a:spcPts val="0"/>
                        </a:spcBef>
                        <a:buClr>
                          <a:srgbClr val="000000"/>
                        </a:buClr>
                        <a:buSzPct val="25000"/>
                        <a:buFont typeface="Verdana"/>
                        <a:buNone/>
                      </a:pPr>
                      <a:r>
                        <a:rPr lang="en" sz="1200" b="1" u="none" strike="noStrike" cap="none" baseline="0"/>
                        <a:t>NAČIN VREDNOVANJA I NAČIN KORIŠTENJA REZULTATA VREDNOVANJA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88900" marR="88900" lvl="0" indent="0" algn="l" rtl="0">
                        <a:lnSpc>
                          <a:spcPct val="115000"/>
                        </a:lnSpc>
                        <a:spcBef>
                          <a:spcPts val="0"/>
                        </a:spcBef>
                        <a:buClr>
                          <a:srgbClr val="000000"/>
                        </a:buClr>
                        <a:buSzPct val="25000"/>
                        <a:buFont typeface="Verdana"/>
                        <a:buNone/>
                      </a:pPr>
                      <a:r>
                        <a:rPr lang="en" sz="1200" u="none" strike="noStrike" cap="none" baseline="0"/>
                        <a:t>Uspjeh učenika vidljiv je kroz uspjeh u redovnoj nastavi i kroz zadovoljstvo učenika i roditelja.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Shape 1047"/>
          <p:cNvSpPr txBox="1"/>
          <p:nvPr/>
        </p:nvSpPr>
        <p:spPr>
          <a:xfrm>
            <a:off x="971600" y="548679"/>
            <a:ext cx="7031400" cy="11906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en" sz="3600" b="1" i="0" u="none" strike="noStrike" cap="none" baseline="0">
                <a:solidFill>
                  <a:schemeClr val="dk1"/>
                </a:solidFill>
                <a:latin typeface="Arial"/>
                <a:ea typeface="Arial"/>
                <a:cs typeface="Arial"/>
                <a:sym typeface="Arial"/>
                <a:rtl val="0"/>
              </a:rPr>
              <a:t>Osnovna škola Sesvetska Sela</a:t>
            </a:r>
          </a:p>
          <a:p>
            <a:pPr marL="0" marR="0" lvl="0" indent="0" algn="l" rtl="0">
              <a:lnSpc>
                <a:spcPct val="100000"/>
              </a:lnSpc>
              <a:spcBef>
                <a:spcPts val="0"/>
              </a:spcBef>
              <a:spcAft>
                <a:spcPts val="0"/>
              </a:spcAft>
              <a:buClr>
                <a:schemeClr val="dk1"/>
              </a:buClr>
              <a:buSzPct val="25000"/>
              <a:buFont typeface="Arial"/>
              <a:buNone/>
            </a:pPr>
            <a:r>
              <a:rPr lang="en" sz="3600" b="1" i="0" u="none" strike="noStrike" cap="none" baseline="0">
                <a:solidFill>
                  <a:schemeClr val="dk1"/>
                </a:solidFill>
                <a:latin typeface="Arial"/>
                <a:ea typeface="Arial"/>
                <a:cs typeface="Arial"/>
                <a:sym typeface="Arial"/>
                <a:rtl val="0"/>
              </a:rPr>
              <a:t>Letnička 5, Sesvete</a:t>
            </a:r>
          </a:p>
        </p:txBody>
      </p:sp>
      <p:sp>
        <p:nvSpPr>
          <p:cNvPr id="1048" name="Shape 1048"/>
          <p:cNvSpPr/>
          <p:nvPr/>
        </p:nvSpPr>
        <p:spPr>
          <a:xfrm>
            <a:off x="2411758" y="2708918"/>
            <a:ext cx="4680520" cy="2088232"/>
          </a:xfrm>
          <a:prstGeom prst="roundRect">
            <a:avLst>
              <a:gd name="adj" fmla="val 16667"/>
            </a:avLst>
          </a:prstGeom>
          <a:solidFill>
            <a:schemeClr val="lt1"/>
          </a:solidFill>
          <a:ln w="25400" cap="flat">
            <a:solidFill>
              <a:schemeClr val="accent6"/>
            </a:solidFill>
            <a:prstDash val="solid"/>
            <a:round/>
            <a:headEnd type="none" w="med" len="med"/>
            <a:tailEnd type="none" w="med" len="med"/>
          </a:ln>
        </p:spPr>
        <p:txBody>
          <a:bodyPr lIns="91425" tIns="45700" rIns="91425" bIns="45700" anchor="ctr" anchorCtr="0">
            <a:spAutoFit/>
          </a:bodyPr>
          <a:lstStyle/>
          <a:p>
            <a:pPr marL="0" marR="0" lvl="0" indent="0" algn="ctr" rtl="0">
              <a:lnSpc>
                <a:spcPct val="90000"/>
              </a:lnSpc>
              <a:spcBef>
                <a:spcPts val="0"/>
              </a:spcBef>
              <a:spcAft>
                <a:spcPts val="0"/>
              </a:spcAft>
              <a:buClr>
                <a:schemeClr val="dk1"/>
              </a:buClr>
              <a:buSzPct val="25000"/>
              <a:buFont typeface="Arial"/>
              <a:buNone/>
            </a:pPr>
            <a:r>
              <a:rPr lang="en" sz="4400" b="0" i="0" u="none" strike="noStrike" cap="none" baseline="0">
                <a:solidFill>
                  <a:srgbClr val="000000"/>
                </a:solidFill>
                <a:latin typeface="Arial"/>
                <a:ea typeface="Arial"/>
                <a:cs typeface="Arial"/>
                <a:sym typeface="Arial"/>
                <a:rtl val="0"/>
              </a:rPr>
              <a:t>ŠKOLSKI KURIKULUM</a:t>
            </a:r>
          </a:p>
          <a:p>
            <a:pPr marL="0" marR="0" lvl="0" indent="0" algn="ctr" rtl="0">
              <a:lnSpc>
                <a:spcPct val="90000"/>
              </a:lnSpc>
              <a:spcBef>
                <a:spcPts val="945"/>
              </a:spcBef>
              <a:spcAft>
                <a:spcPts val="945"/>
              </a:spcAft>
              <a:buClr>
                <a:schemeClr val="dk1"/>
              </a:buClr>
              <a:buSzPct val="25000"/>
              <a:buFont typeface="Arial"/>
              <a:buNone/>
            </a:pPr>
            <a:r>
              <a:rPr lang="en" sz="4400" b="0" i="0" u="none" strike="noStrike" cap="none" baseline="0">
                <a:solidFill>
                  <a:srgbClr val="FF0000"/>
                </a:solidFill>
                <a:latin typeface="Arial"/>
                <a:ea typeface="Arial"/>
                <a:cs typeface="Arial"/>
                <a:sym typeface="Arial"/>
                <a:rtl val="0"/>
              </a:rPr>
              <a:t>III DIO</a:t>
            </a:r>
          </a:p>
        </p:txBody>
      </p:sp>
    </p:spTree>
  </p:cSld>
  <p:clrMapOvr>
    <a:masterClrMapping/>
  </p:clrMapOvr>
  <p:transition spd="slow">
    <p:cut/>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Shape 1053"/>
          <p:cNvSpPr txBox="1"/>
          <p:nvPr/>
        </p:nvSpPr>
        <p:spPr>
          <a:xfrm>
            <a:off x="755575" y="1412775"/>
            <a:ext cx="8064896" cy="4294199"/>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Verdana"/>
              <a:buNone/>
            </a:pPr>
            <a:r>
              <a:rPr lang="en" sz="1800" b="1" i="0" u="none" strike="noStrike" cap="none" baseline="0">
                <a:solidFill>
                  <a:schemeClr val="dk1"/>
                </a:solidFill>
                <a:latin typeface="Verdana"/>
                <a:ea typeface="Verdana"/>
                <a:cs typeface="Verdana"/>
                <a:sym typeface="Verdana"/>
                <a:rtl val="0"/>
              </a:rPr>
              <a:t>VI. IZVANUČIONIČNA NASTAVA</a:t>
            </a:r>
          </a:p>
          <a:p>
            <a:pPr marL="0" marR="0" lvl="0" indent="0" algn="l" rtl="0">
              <a:spcBef>
                <a:spcPts val="0"/>
              </a:spcBef>
              <a:buNone/>
            </a:pPr>
            <a:endParaRPr sz="1800" b="1" i="0" u="none" strike="noStrike" cap="none" baseline="0">
              <a:solidFill>
                <a:schemeClr val="dk1"/>
              </a:solidFill>
              <a:latin typeface="Verdana"/>
              <a:ea typeface="Verdana"/>
              <a:cs typeface="Verdana"/>
              <a:sym typeface="Verdana"/>
              <a:rtl val="0"/>
            </a:endParaRPr>
          </a:p>
          <a:p>
            <a:pPr marL="0" marR="0" lvl="0" indent="0" algn="l" rtl="0">
              <a:lnSpc>
                <a:spcPct val="100000"/>
              </a:lnSpc>
              <a:spcBef>
                <a:spcPts val="0"/>
              </a:spcBef>
              <a:spcAft>
                <a:spcPts val="0"/>
              </a:spcAft>
              <a:buClr>
                <a:schemeClr val="dk1"/>
              </a:buClr>
              <a:buSzPct val="25000"/>
              <a:buFont typeface="Verdana"/>
              <a:buNone/>
            </a:pPr>
            <a:r>
              <a:rPr lang="en" sz="1800" b="1" i="0" u="none" strike="noStrike" cap="none" baseline="0">
                <a:solidFill>
                  <a:schemeClr val="dk1"/>
                </a:solidFill>
                <a:latin typeface="Verdana"/>
                <a:ea typeface="Verdana"/>
                <a:cs typeface="Verdana"/>
                <a:sym typeface="Verdana"/>
                <a:rtl val="0"/>
              </a:rPr>
              <a:t>VI. PROJEKTI</a:t>
            </a:r>
          </a:p>
          <a:p>
            <a:pPr marL="638175" marR="0" lvl="1" indent="-3175" algn="l" rtl="0">
              <a:lnSpc>
                <a:spcPct val="100000"/>
              </a:lnSpc>
              <a:spcBef>
                <a:spcPts val="0"/>
              </a:spcBef>
              <a:spcAft>
                <a:spcPts val="0"/>
              </a:spcAft>
              <a:buClr>
                <a:schemeClr val="dk1"/>
              </a:buClr>
              <a:buSzPct val="25000"/>
              <a:buFont typeface="Verdana"/>
              <a:buNone/>
            </a:pPr>
            <a:r>
              <a:rPr lang="en" sz="1800" b="0" i="0" u="none" strike="noStrike" cap="none" baseline="0">
                <a:solidFill>
                  <a:schemeClr val="dk1"/>
                </a:solidFill>
                <a:latin typeface="Verdana"/>
                <a:ea typeface="Verdana"/>
                <a:cs typeface="Verdana"/>
                <a:sym typeface="Verdana"/>
                <a:rtl val="0"/>
              </a:rPr>
              <a:t>IMAM STAV (UNPLUGGED)</a:t>
            </a:r>
          </a:p>
          <a:p>
            <a:pPr marL="638175" marR="0" lvl="1" indent="-3175" algn="l" rtl="0">
              <a:lnSpc>
                <a:spcPct val="100000"/>
              </a:lnSpc>
              <a:spcBef>
                <a:spcPts val="0"/>
              </a:spcBef>
              <a:spcAft>
                <a:spcPts val="0"/>
              </a:spcAft>
              <a:buClr>
                <a:schemeClr val="dk1"/>
              </a:buClr>
              <a:buSzPct val="25000"/>
              <a:buFont typeface="Verdana"/>
              <a:buNone/>
            </a:pPr>
            <a:r>
              <a:rPr lang="en" sz="1800" b="0" i="0" u="none" strike="noStrike" cap="none" baseline="0">
                <a:solidFill>
                  <a:schemeClr val="dk1"/>
                </a:solidFill>
                <a:latin typeface="Verdana"/>
                <a:ea typeface="Verdana"/>
                <a:cs typeface="Verdana"/>
                <a:sym typeface="Verdana"/>
                <a:rtl val="0"/>
              </a:rPr>
              <a:t>PREVENCIJE </a:t>
            </a:r>
          </a:p>
          <a:p>
            <a:pPr marL="638175" marR="0" lvl="1" indent="-3175" algn="l" rtl="0">
              <a:lnSpc>
                <a:spcPct val="100000"/>
              </a:lnSpc>
              <a:spcBef>
                <a:spcPts val="0"/>
              </a:spcBef>
              <a:spcAft>
                <a:spcPts val="0"/>
              </a:spcAft>
              <a:buClr>
                <a:schemeClr val="dk1"/>
              </a:buClr>
              <a:buSzPct val="25000"/>
              <a:buFont typeface="Verdana"/>
              <a:buNone/>
            </a:pPr>
            <a:r>
              <a:rPr lang="en" sz="1800" b="0" i="0" u="none" strike="noStrike" cap="none" baseline="0">
                <a:solidFill>
                  <a:schemeClr val="dk1"/>
                </a:solidFill>
                <a:latin typeface="Verdana"/>
                <a:ea typeface="Verdana"/>
                <a:cs typeface="Verdana"/>
                <a:sym typeface="Verdana"/>
                <a:rtl val="0"/>
              </a:rPr>
              <a:t>UČENIČKA ZADRUGA</a:t>
            </a:r>
          </a:p>
          <a:p>
            <a:pPr marL="638175" marR="0" lvl="1" indent="-3175" algn="l" rtl="0">
              <a:lnSpc>
                <a:spcPct val="100000"/>
              </a:lnSpc>
              <a:spcBef>
                <a:spcPts val="0"/>
              </a:spcBef>
              <a:spcAft>
                <a:spcPts val="0"/>
              </a:spcAft>
              <a:buClr>
                <a:schemeClr val="dk1"/>
              </a:buClr>
              <a:buSzPct val="25000"/>
              <a:buFont typeface="Verdana"/>
              <a:buNone/>
            </a:pPr>
            <a:r>
              <a:rPr lang="en" sz="1800" b="0" i="0" u="none" strike="noStrike" cap="none" baseline="0">
                <a:solidFill>
                  <a:schemeClr val="dk1"/>
                </a:solidFill>
                <a:latin typeface="Verdana"/>
                <a:ea typeface="Verdana"/>
                <a:cs typeface="Verdana"/>
                <a:sym typeface="Verdana"/>
                <a:rtl val="0"/>
              </a:rPr>
              <a:t>PROFESIONALNA ORIJENTACIJA UČENIKA</a:t>
            </a:r>
          </a:p>
          <a:p>
            <a:pPr marL="638175" marR="0" lvl="1" indent="-3175" algn="l" rtl="0">
              <a:lnSpc>
                <a:spcPct val="100000"/>
              </a:lnSpc>
              <a:spcBef>
                <a:spcPts val="0"/>
              </a:spcBef>
              <a:spcAft>
                <a:spcPts val="0"/>
              </a:spcAft>
              <a:buClr>
                <a:schemeClr val="dk1"/>
              </a:buClr>
              <a:buSzPct val="25000"/>
              <a:buFont typeface="Verdana"/>
              <a:buNone/>
            </a:pPr>
            <a:r>
              <a:rPr lang="en" sz="1800" b="0" i="0" u="none" strike="noStrike" cap="none" baseline="0">
                <a:solidFill>
                  <a:schemeClr val="dk1"/>
                </a:solidFill>
                <a:latin typeface="Verdana"/>
                <a:ea typeface="Verdana"/>
                <a:cs typeface="Verdana"/>
                <a:sym typeface="Verdana"/>
                <a:rtl val="0"/>
              </a:rPr>
              <a:t>ŠTEDNJA ENERGIJE</a:t>
            </a:r>
          </a:p>
          <a:p>
            <a:pPr marL="638175" marR="0" lvl="0" indent="-3175" algn="l" rtl="0">
              <a:lnSpc>
                <a:spcPct val="100000"/>
              </a:lnSpc>
              <a:spcBef>
                <a:spcPts val="0"/>
              </a:spcBef>
              <a:spcAft>
                <a:spcPts val="0"/>
              </a:spcAft>
              <a:buClr>
                <a:srgbClr val="000000"/>
              </a:buClr>
              <a:buSzPct val="25000"/>
              <a:buFont typeface="Verdana"/>
              <a:buNone/>
            </a:pPr>
            <a:r>
              <a:rPr lang="en" sz="1800" b="0" i="0" u="none" strike="noStrike" cap="none" baseline="0">
                <a:solidFill>
                  <a:schemeClr val="dk1"/>
                </a:solidFill>
                <a:latin typeface="Verdana"/>
                <a:ea typeface="Verdana"/>
                <a:cs typeface="Verdana"/>
                <a:sym typeface="Verdana"/>
                <a:rtl val="0"/>
              </a:rPr>
              <a:t>PLASTIČNIM ČEPOVIMA DO SKUPIH LIJEKOVA</a:t>
            </a:r>
          </a:p>
          <a:p>
            <a:pPr marL="638175" marR="0" lvl="0" indent="-3175" algn="l" rtl="0">
              <a:lnSpc>
                <a:spcPct val="100000"/>
              </a:lnSpc>
              <a:spcBef>
                <a:spcPts val="0"/>
              </a:spcBef>
              <a:spcAft>
                <a:spcPts val="0"/>
              </a:spcAft>
              <a:buClr>
                <a:srgbClr val="000000"/>
              </a:buClr>
              <a:buSzPct val="25000"/>
              <a:buFont typeface="Verdana"/>
              <a:buNone/>
            </a:pPr>
            <a:r>
              <a:rPr lang="en" sz="1800" b="0" i="0" u="none" strike="noStrike" cap="none" baseline="0">
                <a:solidFill>
                  <a:schemeClr val="dk1"/>
                </a:solidFill>
                <a:latin typeface="Verdana"/>
                <a:ea typeface="Verdana"/>
                <a:cs typeface="Verdana"/>
                <a:sym typeface="Verdana"/>
                <a:rtl val="0"/>
              </a:rPr>
              <a:t>ŠKOLSKI VRT</a:t>
            </a:r>
          </a:p>
          <a:p>
            <a:pPr marL="638175" marR="0" lvl="0" indent="-3175" algn="l" rtl="0">
              <a:lnSpc>
                <a:spcPct val="100000"/>
              </a:lnSpc>
              <a:spcBef>
                <a:spcPts val="0"/>
              </a:spcBef>
              <a:spcAft>
                <a:spcPts val="0"/>
              </a:spcAft>
              <a:buClr>
                <a:srgbClr val="000000"/>
              </a:buClr>
              <a:buSzPct val="25000"/>
              <a:buFont typeface="Verdana"/>
              <a:buNone/>
            </a:pPr>
            <a:r>
              <a:rPr lang="en" sz="1800" b="0" i="0" u="none" strike="noStrike" cap="none" baseline="0">
                <a:solidFill>
                  <a:schemeClr val="dk1"/>
                </a:solidFill>
                <a:latin typeface="Verdana"/>
                <a:ea typeface="Verdana"/>
                <a:cs typeface="Verdana"/>
                <a:sym typeface="Verdana"/>
                <a:rtl val="0"/>
              </a:rPr>
              <a:t>FORUM ZA SLOBODU ODGOJA</a:t>
            </a:r>
          </a:p>
          <a:p>
            <a:pPr marL="0" marR="0" lvl="0" indent="0" algn="l" rtl="0">
              <a:spcBef>
                <a:spcPts val="0"/>
              </a:spcBef>
              <a:buNone/>
            </a:pPr>
            <a:endParaRPr sz="1800" b="0" i="0" u="none" strike="noStrike" cap="none" baseline="0">
              <a:solidFill>
                <a:schemeClr val="dk1"/>
              </a:solidFill>
              <a:latin typeface="Verdana"/>
              <a:ea typeface="Verdana"/>
              <a:cs typeface="Verdana"/>
              <a:sym typeface="Verdana"/>
              <a:rtl val="0"/>
            </a:endParaRPr>
          </a:p>
          <a:p>
            <a:pPr marL="0" marR="0" lvl="0" indent="0" algn="l" rtl="0">
              <a:lnSpc>
                <a:spcPct val="100000"/>
              </a:lnSpc>
              <a:spcBef>
                <a:spcPts val="0"/>
              </a:spcBef>
              <a:spcAft>
                <a:spcPts val="0"/>
              </a:spcAft>
              <a:buClr>
                <a:schemeClr val="dk1"/>
              </a:buClr>
              <a:buSzPct val="25000"/>
              <a:buFont typeface="Verdana"/>
              <a:buNone/>
            </a:pPr>
            <a:r>
              <a:rPr lang="en" sz="1800" b="1" i="0" u="none" strike="noStrike" cap="none" baseline="0">
                <a:solidFill>
                  <a:schemeClr val="dk1"/>
                </a:solidFill>
                <a:latin typeface="Verdana"/>
                <a:ea typeface="Verdana"/>
                <a:cs typeface="Verdana"/>
                <a:sym typeface="Verdana"/>
                <a:rtl val="0"/>
              </a:rPr>
              <a:t>VIII. ŽUPANIJSKA STRUČNA VIJEĆA</a:t>
            </a:r>
          </a:p>
          <a:p>
            <a:pPr marL="638175" marR="0" lvl="1" indent="-3175" algn="l" rtl="0">
              <a:lnSpc>
                <a:spcPct val="100000"/>
              </a:lnSpc>
              <a:spcBef>
                <a:spcPts val="0"/>
              </a:spcBef>
              <a:spcAft>
                <a:spcPts val="0"/>
              </a:spcAft>
              <a:buClr>
                <a:schemeClr val="dk1"/>
              </a:buClr>
              <a:buSzPct val="25000"/>
              <a:buFont typeface="Verdana"/>
              <a:buNone/>
            </a:pPr>
            <a:r>
              <a:rPr lang="en" sz="1800" b="0" i="0" u="none" strike="noStrike" cap="none" baseline="0">
                <a:solidFill>
                  <a:schemeClr val="dk1"/>
                </a:solidFill>
                <a:latin typeface="Verdana"/>
                <a:ea typeface="Verdana"/>
                <a:cs typeface="Verdana"/>
                <a:sym typeface="Verdana"/>
                <a:rtl val="0"/>
              </a:rPr>
              <a:t>ŽUPANIJSKO STRUČNO VIJEĆE ZA RAZREDNU NASTAVU </a:t>
            </a:r>
            <a:r>
              <a:rPr lang="en" sz="1800" b="0" i="0" u="none" strike="noStrike" cap="none" baseline="0">
                <a:solidFill>
                  <a:srgbClr val="000000"/>
                </a:solidFill>
                <a:latin typeface="Verdana"/>
                <a:ea typeface="Verdana"/>
                <a:cs typeface="Verdana"/>
                <a:sym typeface="Verdana"/>
                <a:rtl val="0"/>
              </a:rPr>
              <a:t>ZAGREB-ISTOK</a:t>
            </a:r>
          </a:p>
          <a:p>
            <a:pPr marL="638175" marR="0" lvl="1" indent="-3175" algn="l" rtl="0">
              <a:lnSpc>
                <a:spcPct val="100000"/>
              </a:lnSpc>
              <a:spcBef>
                <a:spcPts val="0"/>
              </a:spcBef>
              <a:spcAft>
                <a:spcPts val="0"/>
              </a:spcAft>
              <a:buClr>
                <a:schemeClr val="dk1"/>
              </a:buClr>
              <a:buSzPct val="25000"/>
              <a:buFont typeface="Verdana"/>
              <a:buNone/>
            </a:pPr>
            <a:r>
              <a:rPr lang="en" sz="1800" b="0" i="0" u="none" strike="noStrike" cap="none" baseline="0">
                <a:solidFill>
                  <a:schemeClr val="dk1"/>
                </a:solidFill>
                <a:latin typeface="Verdana"/>
                <a:ea typeface="Verdana"/>
                <a:cs typeface="Verdana"/>
                <a:sym typeface="Verdana"/>
                <a:rtl val="0"/>
              </a:rPr>
              <a:t>ŽUPANIJSKO STRUČNO VIJEĆE ZA  BIOLOGIJU  ZAGREB-ISTOK I ZAGREB-JUG</a:t>
            </a:r>
          </a:p>
          <a:p>
            <a:pPr marL="0" marR="0" lvl="0" indent="0" algn="l" rtl="0">
              <a:spcBef>
                <a:spcPts val="0"/>
              </a:spcBef>
              <a:buNone/>
            </a:pPr>
            <a:endParaRPr sz="1600" b="0" i="0" u="none" strike="noStrike" cap="none" baseline="0">
              <a:solidFill>
                <a:schemeClr val="dk1"/>
              </a:solidFill>
              <a:latin typeface="Arial"/>
              <a:ea typeface="Arial"/>
              <a:cs typeface="Arial"/>
              <a:sym typeface="Arial"/>
              <a:rtl val="0"/>
            </a:endParaRPr>
          </a:p>
        </p:txBody>
      </p:sp>
      <p:sp>
        <p:nvSpPr>
          <p:cNvPr id="1054" name="Shape 1054"/>
          <p:cNvSpPr/>
          <p:nvPr/>
        </p:nvSpPr>
        <p:spPr>
          <a:xfrm>
            <a:off x="2267741" y="260645"/>
            <a:ext cx="4680520" cy="720080"/>
          </a:xfrm>
          <a:prstGeom prst="roundRect">
            <a:avLst>
              <a:gd name="adj" fmla="val 16667"/>
            </a:avLst>
          </a:prstGeom>
          <a:solidFill>
            <a:schemeClr val="lt1"/>
          </a:solidFill>
          <a:ln w="25400" cap="flat">
            <a:solidFill>
              <a:schemeClr val="accent6"/>
            </a:solidFill>
            <a:prstDash val="solid"/>
            <a:round/>
            <a:headEnd type="none" w="med" len="med"/>
            <a:tailEnd type="none" w="med" len="med"/>
          </a:ln>
        </p:spPr>
        <p:txBody>
          <a:bodyPr lIns="91425" tIns="45700" rIns="91425" bIns="45700" anchor="ctr" anchorCtr="0">
            <a:spAutoFit/>
          </a:bodyPr>
          <a:lstStyle/>
          <a:p>
            <a:pPr marL="0" marR="0" lvl="0" indent="0" algn="ctr" rtl="0">
              <a:lnSpc>
                <a:spcPct val="90000"/>
              </a:lnSpc>
              <a:spcBef>
                <a:spcPts val="0"/>
              </a:spcBef>
              <a:spcAft>
                <a:spcPts val="945"/>
              </a:spcAft>
              <a:buClr>
                <a:schemeClr val="dk1"/>
              </a:buClr>
              <a:buSzPct val="25000"/>
              <a:buFont typeface="Arial"/>
              <a:buNone/>
            </a:pPr>
            <a:r>
              <a:rPr lang="en" sz="2400" b="0" i="0" u="none" strike="noStrike" cap="none" baseline="0">
                <a:solidFill>
                  <a:srgbClr val="000000"/>
                </a:solidFill>
                <a:latin typeface="Arial"/>
                <a:ea typeface="Arial"/>
                <a:cs typeface="Arial"/>
                <a:sym typeface="Arial"/>
                <a:rtl val="0"/>
              </a:rPr>
              <a:t>ŠKOLSKI KURIKULUM</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p:nvPr/>
        </p:nvSpPr>
        <p:spPr>
          <a:xfrm>
            <a:off x="7078660" y="0"/>
            <a:ext cx="2065199" cy="276300"/>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300" name="Shape 300"/>
          <p:cNvGraphicFramePr/>
          <p:nvPr/>
        </p:nvGraphicFramePr>
        <p:xfrm>
          <a:off x="251517" y="548679"/>
          <a:ext cx="8640975" cy="5608150"/>
        </p:xfrm>
        <a:graphic>
          <a:graphicData uri="http://schemas.openxmlformats.org/drawingml/2006/table">
            <a:tbl>
              <a:tblPr>
                <a:noFill/>
                <a:tableStyleId>{4B879A6F-9FBB-4D8E-9BEC-2C842D17467C}</a:tableStyleId>
              </a:tblPr>
              <a:tblGrid>
                <a:gridCol w="2397500"/>
                <a:gridCol w="6243475"/>
              </a:tblGrid>
              <a:tr h="469650">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latin typeface="Times New Roman"/>
                          <a:ea typeface="Times New Roman"/>
                          <a:cs typeface="Times New Roman"/>
                          <a:sym typeface="Times New Roman"/>
                        </a:rPr>
                        <a:t>NAZIV AKTIVNOSTIC</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800" b="1" u="none" strike="noStrike" cap="none" baseline="0">
                          <a:solidFill>
                            <a:schemeClr val="dk1"/>
                          </a:solidFill>
                          <a:latin typeface="Times New Roman"/>
                          <a:ea typeface="Times New Roman"/>
                          <a:cs typeface="Times New Roman"/>
                          <a:sym typeface="Times New Roman"/>
                        </a:rPr>
                        <a:t>IZBORNA NASTAVA IZ ENGLESKOG JEZIKA </a:t>
                      </a:r>
                    </a:p>
                    <a:p>
                      <a:pPr marL="0" marR="0" lvl="0" indent="0" algn="ctr" rtl="0">
                        <a:spcBef>
                          <a:spcPts val="0"/>
                        </a:spcBef>
                        <a:buClr>
                          <a:srgbClr val="000000"/>
                        </a:buClr>
                        <a:buSzPct val="25000"/>
                        <a:buFont typeface="Times New Roman"/>
                        <a:buNone/>
                      </a:pPr>
                      <a:r>
                        <a:rPr lang="en" sz="1800" b="1" u="none" strike="noStrike" cap="none" baseline="0">
                          <a:solidFill>
                            <a:schemeClr val="dk1"/>
                          </a:solidFill>
                          <a:latin typeface="Times New Roman"/>
                          <a:ea typeface="Times New Roman"/>
                          <a:cs typeface="Times New Roman"/>
                          <a:sym typeface="Times New Roman"/>
                        </a:rPr>
                        <a:t>ZA 4. RAZRED (</a:t>
                      </a:r>
                      <a:r>
                        <a:rPr lang="en" sz="1800" b="1">
                          <a:solidFill>
                            <a:schemeClr val="dk1"/>
                          </a:solidFill>
                          <a:latin typeface="Times New Roman"/>
                          <a:ea typeface="Times New Roman"/>
                          <a:cs typeface="Times New Roman"/>
                          <a:sym typeface="Times New Roman"/>
                        </a:rPr>
                        <a:t>4. a i 4. c razredni odjel</a:t>
                      </a:r>
                      <a:r>
                        <a:rPr lang="en" sz="1800" b="1" u="none" strike="noStrike" cap="none" baseline="0">
                          <a:solidFill>
                            <a:schemeClr val="dk1"/>
                          </a:solidFill>
                          <a:latin typeface="Times New Roman"/>
                          <a:ea typeface="Times New Roman"/>
                          <a:cs typeface="Times New Roman"/>
                          <a:sym typeface="Times New Roman"/>
                        </a:rPr>
                        <a:t>)</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08250">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latin typeface="Times New Roman"/>
                          <a:ea typeface="Times New Roman"/>
                          <a:cs typeface="Times New Roman"/>
                          <a:sym typeface="Times New Roman"/>
                        </a:rPr>
                        <a:t>CILJ AKTIVNOCSTI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baseline="0">
                          <a:solidFill>
                            <a:schemeClr val="dk1"/>
                          </a:solidFill>
                          <a:latin typeface="Times New Roman"/>
                          <a:ea typeface="Times New Roman"/>
                          <a:cs typeface="Times New Roman"/>
                          <a:sym typeface="Times New Roman"/>
                        </a:rPr>
                        <a:t>Usvajanje drugog </a:t>
                      </a:r>
                      <a:r>
                        <a:rPr lang="en" sz="1800">
                          <a:solidFill>
                            <a:schemeClr val="dk1"/>
                          </a:solidFill>
                          <a:latin typeface="Times New Roman"/>
                          <a:ea typeface="Times New Roman"/>
                          <a:cs typeface="Times New Roman"/>
                          <a:sym typeface="Times New Roman"/>
                        </a:rPr>
                        <a:t>stranog </a:t>
                      </a:r>
                      <a:r>
                        <a:rPr lang="en" sz="1800" u="none" strike="noStrike" cap="none" baseline="0">
                          <a:solidFill>
                            <a:schemeClr val="dk1"/>
                          </a:solidFill>
                          <a:latin typeface="Times New Roman"/>
                          <a:ea typeface="Times New Roman"/>
                          <a:cs typeface="Times New Roman"/>
                          <a:sym typeface="Times New Roman"/>
                        </a:rPr>
                        <a:t>jezika.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56700">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latin typeface="Times New Roman"/>
                          <a:ea typeface="Times New Roman"/>
                          <a:cs typeface="Times New Roman"/>
                          <a:sym typeface="Times New Roman"/>
                        </a:rPr>
                        <a:t>NAMJENA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baseline="0">
                          <a:solidFill>
                            <a:schemeClr val="dk1"/>
                          </a:solidFill>
                          <a:latin typeface="Times New Roman"/>
                          <a:ea typeface="Times New Roman"/>
                          <a:cs typeface="Times New Roman"/>
                          <a:sym typeface="Times New Roman"/>
                        </a:rPr>
                        <a:t>Usvajanje drugog stranog jezika </a:t>
                      </a:r>
                      <a:r>
                        <a:rPr lang="en" sz="1800">
                          <a:solidFill>
                            <a:schemeClr val="dk1"/>
                          </a:solidFill>
                          <a:latin typeface="Times New Roman"/>
                          <a:ea typeface="Times New Roman"/>
                          <a:cs typeface="Times New Roman"/>
                          <a:sym typeface="Times New Roman"/>
                        </a:rPr>
                        <a:t>kroz</a:t>
                      </a:r>
                      <a:r>
                        <a:rPr lang="en" sz="1800" u="none" strike="noStrike" cap="none" baseline="0">
                          <a:solidFill>
                            <a:schemeClr val="dk1"/>
                          </a:solidFill>
                          <a:latin typeface="Times New Roman"/>
                          <a:ea typeface="Times New Roman"/>
                          <a:cs typeface="Times New Roman"/>
                          <a:sym typeface="Times New Roman"/>
                        </a:rPr>
                        <a:t> leksičke, gramatičke, kulturološke i odgojne sadržaje. Razvija</a:t>
                      </a:r>
                      <a:r>
                        <a:rPr lang="en" sz="1800">
                          <a:solidFill>
                            <a:schemeClr val="dk1"/>
                          </a:solidFill>
                          <a:latin typeface="Times New Roman"/>
                          <a:ea typeface="Times New Roman"/>
                          <a:cs typeface="Times New Roman"/>
                          <a:sym typeface="Times New Roman"/>
                        </a:rPr>
                        <a:t>nje </a:t>
                      </a:r>
                      <a:r>
                        <a:rPr lang="en" sz="1800" u="none" strike="noStrike" cap="none" baseline="0">
                          <a:solidFill>
                            <a:schemeClr val="dk1"/>
                          </a:solidFill>
                          <a:latin typeface="Times New Roman"/>
                          <a:ea typeface="Times New Roman"/>
                          <a:cs typeface="Times New Roman"/>
                          <a:sym typeface="Times New Roman"/>
                        </a:rPr>
                        <a:t>sposobnosti slušanja, govora, čitanja i pisanja na engleskom jeziku.</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99050">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latin typeface="Times New Roman"/>
                          <a:ea typeface="Times New Roman"/>
                          <a:cs typeface="Times New Roman"/>
                          <a:sym typeface="Times New Roman"/>
                        </a:rPr>
                        <a:t>NOSITELJI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a:solidFill>
                            <a:schemeClr val="dk1"/>
                          </a:solidFill>
                          <a:latin typeface="Times New Roman"/>
                          <a:ea typeface="Times New Roman"/>
                          <a:cs typeface="Times New Roman"/>
                          <a:sym typeface="Times New Roman"/>
                        </a:rPr>
                        <a:t>Učiteljica Nataša Grubišić i učenici četvrtih razreda.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51750">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latin typeface="Times New Roman"/>
                          <a:ea typeface="Times New Roman"/>
                          <a:cs typeface="Times New Roman"/>
                          <a:sym typeface="Times New Roman"/>
                        </a:rPr>
                        <a:t>NAČIN REALIZACIJE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baseline="0">
                          <a:solidFill>
                            <a:schemeClr val="dk1"/>
                          </a:solidFill>
                          <a:latin typeface="Times New Roman"/>
                          <a:ea typeface="Times New Roman"/>
                          <a:cs typeface="Times New Roman"/>
                          <a:sym typeface="Times New Roman"/>
                        </a:rPr>
                        <a:t>70 sati izborne nastave engleskog jezika, tj. 2 sata tjedno.</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93000">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latin typeface="Times New Roman"/>
                          <a:ea typeface="Times New Roman"/>
                          <a:cs typeface="Times New Roman"/>
                          <a:sym typeface="Times New Roman"/>
                        </a:rPr>
                        <a:t>VREMENIK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baseline="0">
                          <a:solidFill>
                            <a:schemeClr val="dk1"/>
                          </a:solidFill>
                          <a:latin typeface="Times New Roman"/>
                          <a:ea typeface="Times New Roman"/>
                          <a:cs typeface="Times New Roman"/>
                          <a:sym typeface="Times New Roman"/>
                        </a:rPr>
                        <a:t>Tijekom školske godine.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27800">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latin typeface="Times New Roman"/>
                          <a:ea typeface="Times New Roman"/>
                          <a:cs typeface="Times New Roman"/>
                          <a:sym typeface="Times New Roman"/>
                        </a:rPr>
                        <a:t>TROŠKOVNIK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baseline="0">
                          <a:solidFill>
                            <a:schemeClr val="dk1"/>
                          </a:solidFill>
                          <a:latin typeface="Times New Roman"/>
                          <a:ea typeface="Times New Roman"/>
                          <a:cs typeface="Times New Roman"/>
                          <a:sym typeface="Times New Roman"/>
                        </a:rPr>
                        <a:t>Troškovi testova.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66425">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latin typeface="Times New Roman"/>
                          <a:ea typeface="Times New Roman"/>
                          <a:cs typeface="Times New Roman"/>
                          <a:sym typeface="Times New Roman"/>
                        </a:rPr>
                        <a:t>VREDNOVANJE I KORIŠTENJE REZULTATA RADA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baseline="0">
                          <a:solidFill>
                            <a:schemeClr val="dk1"/>
                          </a:solidFill>
                          <a:latin typeface="Times New Roman"/>
                          <a:ea typeface="Times New Roman"/>
                          <a:cs typeface="Times New Roman"/>
                          <a:sym typeface="Times New Roman"/>
                        </a:rPr>
                        <a:t>Numeričko vrednovanje na kraju nastavne godine. </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Shape 1060"/>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061" name="Shape 1061"/>
          <p:cNvSpPr txBox="1"/>
          <p:nvPr/>
        </p:nvSpPr>
        <p:spPr>
          <a:xfrm>
            <a:off x="755650" y="2565400"/>
            <a:ext cx="863597" cy="366710"/>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062" name="Shape 1062"/>
          <p:cNvSpPr/>
          <p:nvPr/>
        </p:nvSpPr>
        <p:spPr>
          <a:xfrm>
            <a:off x="2411758" y="2748755"/>
            <a:ext cx="4320480" cy="1328316"/>
          </a:xfrm>
          <a:prstGeom prst="roundRect">
            <a:avLst>
              <a:gd name="adj" fmla="val 16667"/>
            </a:avLst>
          </a:prstGeom>
          <a:solidFill>
            <a:schemeClr val="lt1"/>
          </a:solidFill>
          <a:ln w="25400" cap="flat">
            <a:solidFill>
              <a:schemeClr val="accent6"/>
            </a:solidFill>
            <a:prstDash val="solid"/>
            <a:round/>
            <a:headEnd type="none" w="med" len="med"/>
            <a:tailEnd type="none" w="med" len="med"/>
          </a:ln>
        </p:spPr>
        <p:txBody>
          <a:bodyPr lIns="91425" tIns="45700" rIns="91425" bIns="45700" anchor="ctr" anchorCtr="0">
            <a:spAutoFit/>
          </a:bodyPr>
          <a:lstStyle/>
          <a:p>
            <a:pPr marL="0" marR="0" lvl="0" indent="0" algn="ctr" rtl="0">
              <a:lnSpc>
                <a:spcPct val="90000"/>
              </a:lnSpc>
              <a:spcBef>
                <a:spcPts val="0"/>
              </a:spcBef>
              <a:spcAft>
                <a:spcPts val="945"/>
              </a:spcAft>
              <a:buClr>
                <a:schemeClr val="dk1"/>
              </a:buClr>
              <a:buSzPct val="25000"/>
              <a:buFont typeface="Arial"/>
              <a:buNone/>
            </a:pPr>
            <a:r>
              <a:rPr lang="en" sz="2400" b="1" i="0" u="none" strike="noStrike" cap="none" baseline="0">
                <a:solidFill>
                  <a:schemeClr val="dk1"/>
                </a:solidFill>
                <a:latin typeface="Arial"/>
                <a:ea typeface="Arial"/>
                <a:cs typeface="Arial"/>
                <a:sym typeface="Arial"/>
                <a:rtl val="0"/>
              </a:rPr>
              <a:t>VI. </a:t>
            </a:r>
            <a:r>
              <a:rPr lang="en" sz="2400" b="1" i="0" u="none" strike="noStrike" cap="none" baseline="0">
                <a:solidFill>
                  <a:srgbClr val="000000"/>
                </a:solidFill>
                <a:latin typeface="Arial"/>
                <a:ea typeface="Arial"/>
                <a:cs typeface="Arial"/>
                <a:sym typeface="Arial"/>
                <a:rtl val="0"/>
              </a:rPr>
              <a:t>IZVANUČIONIČNA N</a:t>
            </a:r>
            <a:r>
              <a:rPr lang="en" sz="2400" b="1" i="0" u="none" strike="noStrike" cap="none" baseline="0">
                <a:solidFill>
                  <a:schemeClr val="dk1"/>
                </a:solidFill>
                <a:latin typeface="Verdana"/>
                <a:ea typeface="Verdana"/>
                <a:cs typeface="Verdana"/>
                <a:sym typeface="Verdana"/>
                <a:rtl val="0"/>
              </a:rPr>
              <a:t>ASTAVA</a:t>
            </a:r>
          </a:p>
        </p:txBody>
      </p:sp>
    </p:spTree>
  </p:cSld>
  <p:clrMapOvr>
    <a:masterClrMapping/>
  </p:clrMapOvr>
  <p:transition spd="slow">
    <p:cut/>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Shape 1068"/>
          <p:cNvSpPr/>
          <p:nvPr/>
        </p:nvSpPr>
        <p:spPr>
          <a:xfrm>
            <a:off x="971600" y="594877"/>
            <a:ext cx="7621522" cy="5531624"/>
          </a:xfrm>
          <a:prstGeom prst="rect">
            <a:avLst/>
          </a:prstGeom>
          <a:blipFill rotWithShape="1">
            <a:blip r:embed="rId3">
              <a:alphaModFix/>
            </a:blip>
            <a:stretch>
              <a:fillRect/>
            </a:stretch>
          </a:blipFill>
          <a:ln>
            <a:noFill/>
          </a:ln>
        </p:spPr>
        <p:txBody>
          <a:bodyPr lIns="91425" tIns="91425" rIns="91425" bIns="91425" anchor="ctr" anchorCtr="0">
            <a:spAutoFit/>
          </a:bodyPr>
          <a:lstStyle/>
          <a:p>
            <a:pPr>
              <a:spcBef>
                <a:spcPts val="0"/>
              </a:spcBef>
              <a:buNone/>
            </a:pPr>
            <a:endParaRPr/>
          </a:p>
        </p:txBody>
      </p:sp>
      <p:sp>
        <p:nvSpPr>
          <p:cNvPr id="1069" name="Shape 1069"/>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070" name="Shape 1070"/>
          <p:cNvSpPr txBox="1"/>
          <p:nvPr/>
        </p:nvSpPr>
        <p:spPr>
          <a:xfrm>
            <a:off x="5360775" y="4760275"/>
            <a:ext cx="1583400" cy="274499"/>
          </a:xfrm>
          <a:prstGeom prst="rect">
            <a:avLst/>
          </a:prstGeom>
          <a:noFill/>
          <a:ln>
            <a:noFill/>
          </a:ln>
        </p:spPr>
        <p:txBody>
          <a:bodyPr lIns="91425" tIns="91425" rIns="91425" bIns="91425" anchor="t" anchorCtr="0">
            <a:spAutoFit/>
          </a:bodyPr>
          <a:lstStyle/>
          <a:p>
            <a:pPr>
              <a:spcBef>
                <a:spcPts val="0"/>
              </a:spcBef>
              <a:buNone/>
            </a:pPr>
            <a:r>
              <a:rPr lang="en"/>
              <a:t>/KONCERTIMA</a:t>
            </a:r>
          </a:p>
        </p:txBody>
      </p:sp>
    </p:spTree>
  </p:cSld>
  <p:clrMapOvr>
    <a:masterClrMapping/>
  </p:clrMapOvr>
  <p:transition spd="slow">
    <p:cut/>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Shape 1100"/>
          <p:cNvSpPr/>
          <p:nvPr/>
        </p:nvSpPr>
        <p:spPr>
          <a:xfrm>
            <a:off x="971600" y="595475"/>
            <a:ext cx="7270322" cy="5280999"/>
          </a:xfrm>
          <a:prstGeom prst="rect">
            <a:avLst/>
          </a:prstGeom>
          <a:blipFill rotWithShape="1">
            <a:blip r:embed="rId3">
              <a:alphaModFix/>
            </a:blip>
            <a:stretch>
              <a:fillRect/>
            </a:stretch>
          </a:blipFill>
          <a:ln>
            <a:noFill/>
          </a:ln>
        </p:spPr>
        <p:txBody>
          <a:bodyPr lIns="91425" tIns="91425" rIns="91425" bIns="91425" anchor="ctr" anchorCtr="0">
            <a:spAutoFit/>
          </a:bodyPr>
          <a:lstStyle/>
          <a:p>
            <a:pPr>
              <a:spcBef>
                <a:spcPts val="0"/>
              </a:spcBef>
              <a:buNone/>
            </a:pPr>
            <a:endParaRPr/>
          </a:p>
        </p:txBody>
      </p:sp>
      <p:sp>
        <p:nvSpPr>
          <p:cNvPr id="1101" name="Shape 1101"/>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Tree>
  </p:cSld>
  <p:clrMapOvr>
    <a:masterClrMapping/>
  </p:clrMapOvr>
  <p:transition spd="slow">
    <p:cut/>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graphicFrame>
        <p:nvGraphicFramePr>
          <p:cNvPr id="1107" name="Shape 1107"/>
          <p:cNvGraphicFramePr/>
          <p:nvPr/>
        </p:nvGraphicFramePr>
        <p:xfrm>
          <a:off x="251517" y="260645"/>
          <a:ext cx="8640975" cy="5721946"/>
        </p:xfrm>
        <a:graphic>
          <a:graphicData uri="http://schemas.openxmlformats.org/drawingml/2006/table">
            <a:tbl>
              <a:tblPr>
                <a:noFill/>
                <a:tableStyleId>{E9E2EC6B-22D7-407A-B371-B67CD1A4043D}</a:tableStyleId>
              </a:tblPr>
              <a:tblGrid>
                <a:gridCol w="2160250"/>
                <a:gridCol w="6480725"/>
              </a:tblGrid>
              <a:tr h="6063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NAZIV AKTIVNOSTI</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b="1"/>
                        <a:t>                           PRIRODA SE MIJENJA (JESEN)</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4916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CILJ AKTIVNOSTI</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Integracija nastavnih sadržaja iz nastavnih predmeta: hrvatski jezik, priroda i društvo, tjelesna i zdravstvena kultura, likovna i glazbena kultura i sat razrednika s temom Jesen oko nas.</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13267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NAMJENA</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-prepoznati jesenske promjene u izvornoj stvarnosti</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-opisati vremenske prilike u jesen</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-utvrditi  jesenske promjene na biljkama i u životu životinja</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-promatrati i povezivati vremenske promjene s promjenama na biljkama i životinjama</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-povezati vremenske prilike s izborom odjeće i obuće</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-poticati učenike na zabavu, igru i druženje</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-usvajati vještine promatranja, opisivanja i bilježenja opažanja</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3803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NOSITELJI </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t>Aktiv 1. razreda</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4320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NAČIN REALIZACIJE</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t>-odlazak u školsko dvorište,šumu...</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3600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VREMENIK</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 -jesen 2014.godine</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5080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TROŠKOVNIK</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t>Nema troškova</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6571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VREDNOVANJE I KORIŠTENJE REZULTATA RADA</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Vrednovanje rada provest će se nakon povratka- rezultate rada i fotografije s terena prikazati izložbom u učionici te likovnim radovima na panoima škole.</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graphicFrame>
        <p:nvGraphicFramePr>
          <p:cNvPr id="1112" name="Shape 1112"/>
          <p:cNvGraphicFramePr/>
          <p:nvPr/>
        </p:nvGraphicFramePr>
        <p:xfrm>
          <a:off x="251517" y="518218"/>
          <a:ext cx="8640975" cy="6144890"/>
        </p:xfrm>
        <a:graphic>
          <a:graphicData uri="http://schemas.openxmlformats.org/drawingml/2006/table">
            <a:tbl>
              <a:tblPr>
                <a:noFill/>
                <a:tableStyleId>{99A6D8BD-3456-4A9B-A3C5-3F21D0FE4979}</a:tableStyleId>
              </a:tblPr>
              <a:tblGrid>
                <a:gridCol w="2880325"/>
                <a:gridCol w="5760650"/>
              </a:tblGrid>
              <a:tr h="63957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NAZIV AKTIVNOSTI</a:t>
                      </a:r>
                    </a:p>
                  </a:txBody>
                  <a:tcPr marL="49400" marR="4940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600" b="1" u="none" strike="noStrike" cap="none" baseline="0"/>
                        <a:t>ZIMA </a:t>
                      </a:r>
                    </a:p>
                  </a:txBody>
                  <a:tcPr marL="49400" marR="4940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51857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CILJ AKTIVNOSTI</a:t>
                      </a:r>
                    </a:p>
                  </a:txBody>
                  <a:tcPr marL="49400" marR="4940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Integracija nastavnih sadržaja iz nastavnih predmeta: hrvatski jezik, priroda i društvo, tjelesna i zdravstvena kultura, likovna i glazbena kultura i sat razrednika s temom Zima oko nas.</a:t>
                      </a:r>
                    </a:p>
                  </a:txBody>
                  <a:tcPr marL="49400" marR="4940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139945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NAMJENA</a:t>
                      </a:r>
                    </a:p>
                  </a:txBody>
                  <a:tcPr marL="49400" marR="4940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-prepoznati  promjene zimi  u izvornoj stvarnosti</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-opisati vremenske prilike zimi</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-utvrditi   promjene na biljkama i u životu životinja zimi</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-promatrati i povezivati vremenske promjene s promjenama na biljkama i životinjama</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-povezati vremenske prilike s izborom odjeće i obuće</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-poticati učenike na zabavu, igru i druženje</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-usvajati vještine promatranja, opisivanja i bilježenja opažanja</a:t>
                      </a:r>
                    </a:p>
                  </a:txBody>
                  <a:tcPr marL="49400" marR="4940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765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NOSITELJI </a:t>
                      </a:r>
                    </a:p>
                  </a:txBody>
                  <a:tcPr marL="49400" marR="4940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a:t>Aktiv 1. razreda</a:t>
                      </a:r>
                    </a:p>
                  </a:txBody>
                  <a:tcPr marL="49400" marR="4940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50405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NAČIN REALIZACIJE</a:t>
                      </a:r>
                    </a:p>
                  </a:txBody>
                  <a:tcPr marL="49400" marR="4940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Šetnja oko škole: naselje, šuma, livada.</a:t>
                      </a:r>
                    </a:p>
                  </a:txBody>
                  <a:tcPr marL="49400" marR="4940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2160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VREMENIK</a:t>
                      </a:r>
                    </a:p>
                  </a:txBody>
                  <a:tcPr marL="49400" marR="4940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a:t>prosinac 2014.</a:t>
                      </a:r>
                    </a:p>
                  </a:txBody>
                  <a:tcPr marL="49400" marR="4940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4185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TROŠKOVNIK</a:t>
                      </a:r>
                    </a:p>
                  </a:txBody>
                  <a:tcPr marL="49400" marR="4940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Nema troškova.</a:t>
                      </a:r>
                    </a:p>
                  </a:txBody>
                  <a:tcPr marL="49400" marR="4940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9317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VREDNOVANJE I KORIŠTENJE REZULTATA RADA</a:t>
                      </a:r>
                    </a:p>
                  </a:txBody>
                  <a:tcPr marL="49400" marR="4940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Vrednovanje provesti u učionici.</a:t>
                      </a:r>
                    </a:p>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Izložba likovnih radova na panoima.</a:t>
                      </a:r>
                    </a:p>
                  </a:txBody>
                  <a:tcPr marL="49400" marR="4940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graphicFrame>
        <p:nvGraphicFramePr>
          <p:cNvPr id="1117" name="Shape 1117"/>
          <p:cNvGraphicFramePr/>
          <p:nvPr/>
        </p:nvGraphicFramePr>
        <p:xfrm>
          <a:off x="251517" y="332656"/>
          <a:ext cx="8640975" cy="5901824"/>
        </p:xfrm>
        <a:graphic>
          <a:graphicData uri="http://schemas.openxmlformats.org/drawingml/2006/table">
            <a:tbl>
              <a:tblPr>
                <a:noFill/>
                <a:tableStyleId>{1284183A-C513-4B79-8165-6D0F34A8AA2C}</a:tableStyleId>
              </a:tblPr>
              <a:tblGrid>
                <a:gridCol w="2160250"/>
                <a:gridCol w="6480725"/>
              </a:tblGrid>
              <a:tr h="6461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NAZIV AKTIVNOSTI</a:t>
                      </a:r>
                    </a:p>
                  </a:txBody>
                  <a:tcPr marL="49725" marR="49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400" b="1" u="none" strike="noStrike" cap="none" baseline="0"/>
                        <a:t>P</a:t>
                      </a:r>
                      <a:r>
                        <a:rPr lang="en" b="1"/>
                        <a:t>RIRODA SE BUDI (</a:t>
                      </a:r>
                      <a:r>
                        <a:rPr lang="en" sz="1400" b="1" u="none" strike="noStrike" cap="none" baseline="0"/>
                        <a:t> PROLJEĆ</a:t>
                      </a:r>
                      <a:r>
                        <a:rPr lang="en" b="1"/>
                        <a:t>E)</a:t>
                      </a:r>
                    </a:p>
                  </a:txBody>
                  <a:tcPr marL="49725" marR="49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5302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CILJ AKTIVNOSTI</a:t>
                      </a:r>
                    </a:p>
                  </a:txBody>
                  <a:tcPr marL="49725" marR="49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Integracija nastavnih sadržaja iz nastavnih predmeta: hrvatski jezik, priroda i društvo, tjelesna i zdravstvena kultura, likovna i glazbena kultura i sat razrednika s temom Jesen oko nas.</a:t>
                      </a:r>
                    </a:p>
                  </a:txBody>
                  <a:tcPr marL="49725" marR="49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15398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NAMJENA</a:t>
                      </a:r>
                    </a:p>
                  </a:txBody>
                  <a:tcPr marL="49725" marR="49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-prepoznati  promjene tijekom proljeća u izvornoj stvarnosti</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-opisati vremenske prilike u proljeće</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-utvrditi  promjene na biljkama i u životu životinja</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-promatrati i povezivati vremenske promjene s promjenama na biljkama i životinjama</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-povezati vremenske prilike s izborom odjeće i obuće</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-njegovati kulturne navike tijekom , boravka na terenskoj nastavi</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-poticati učenike na zabavu, igru i druženje</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-usvajati vještine promatranja, opisivanja i bilježenja opažanja</a:t>
                      </a:r>
                    </a:p>
                  </a:txBody>
                  <a:tcPr marL="49725" marR="49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2258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NOSITELJI </a:t>
                      </a:r>
                    </a:p>
                  </a:txBody>
                  <a:tcPr marL="49725" marR="49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t>Aktiv 1. razreda</a:t>
                      </a:r>
                    </a:p>
                  </a:txBody>
                  <a:tcPr marL="49725" marR="49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4283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NAČIN REALIZACIJE</a:t>
                      </a:r>
                    </a:p>
                  </a:txBody>
                  <a:tcPr marL="49725" marR="49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Šetnja oko škole: naselje, šuma, livada.</a:t>
                      </a:r>
                    </a:p>
                  </a:txBody>
                  <a:tcPr marL="49725" marR="49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600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VREMENIK</a:t>
                      </a:r>
                    </a:p>
                  </a:txBody>
                  <a:tcPr marL="49725" marR="49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800"/>
                        <a:t>ožujak 2015.</a:t>
                      </a:r>
                    </a:p>
                  </a:txBody>
                  <a:tcPr marL="49725" marR="49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5414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TROŠKOVNIK</a:t>
                      </a:r>
                    </a:p>
                  </a:txBody>
                  <a:tcPr marL="49725" marR="49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Nema troškova.</a:t>
                      </a:r>
                    </a:p>
                  </a:txBody>
                  <a:tcPr marL="49725" marR="49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549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VREDNOVANJE I KORIŠTENJE REZULTATA RADA</a:t>
                      </a:r>
                    </a:p>
                  </a:txBody>
                  <a:tcPr marL="49725" marR="49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Vrednovanje provesti u učionici.</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Izložba prikupljenih predmeta.</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Izložba likovnih radova na panoima.</a:t>
                      </a:r>
                    </a:p>
                  </a:txBody>
                  <a:tcPr marL="49725" marR="49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graphicFrame>
        <p:nvGraphicFramePr>
          <p:cNvPr id="1122" name="Shape 1122"/>
          <p:cNvGraphicFramePr/>
          <p:nvPr/>
        </p:nvGraphicFramePr>
        <p:xfrm>
          <a:off x="251517" y="548679"/>
          <a:ext cx="8640975" cy="5974645"/>
        </p:xfrm>
        <a:graphic>
          <a:graphicData uri="http://schemas.openxmlformats.org/drawingml/2006/table">
            <a:tbl>
              <a:tblPr>
                <a:noFill/>
                <a:tableStyleId>{39228D7C-D4CA-49D1-910A-CB066CF2D5DD}</a:tableStyleId>
              </a:tblPr>
              <a:tblGrid>
                <a:gridCol w="2592300"/>
                <a:gridCol w="6048675"/>
              </a:tblGrid>
              <a:tr h="7406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NAZIV AKTIVNOSTI</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400" b="1" u="none" strike="noStrike" cap="none" baseline="0"/>
                        <a:t>TERENSKA NASTAVA</a:t>
                      </a:r>
                    </a:p>
                    <a:p>
                      <a:pPr marL="0" marR="0" lvl="0" indent="0" algn="ctr" rtl="0">
                        <a:lnSpc>
                          <a:spcPct val="115000"/>
                        </a:lnSpc>
                        <a:spcBef>
                          <a:spcPts val="0"/>
                        </a:spcBef>
                        <a:spcAft>
                          <a:spcPts val="0"/>
                        </a:spcAft>
                        <a:buClr>
                          <a:srgbClr val="000000"/>
                        </a:buClr>
                        <a:buSzPct val="25000"/>
                        <a:buFont typeface="Verdana"/>
                        <a:buNone/>
                      </a:pPr>
                      <a:r>
                        <a:rPr lang="en" sz="1400" b="1" u="none" strike="noStrike" cap="none" baseline="0"/>
                        <a:t>-KLJUČIĆ BRDO-</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004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CILJ AKTIVNOSTI</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Usvajanje novih spoznaja i primjena ranije stečenih znanja kroz integraciju sadržaja nastavnih predmeta razredne nastave.</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10128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NAMJENA</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-uočavati promjene u krajoliku</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-upoznati biljni i životinjski svijet kraja</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-usvajati vještine promatranja, opisivanja</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-očuvanje i njegovanje kulturne i prirodne baštine</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-poticati učenike na igru, zabavu i druženje</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492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NOSITELJI </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t>Aktiv 1. razreda</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7412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NAČIN REALIZACIJE</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Prijevoz autobusom.</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451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VREMENIK</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Svibanj 20</a:t>
                      </a:r>
                      <a:r>
                        <a:rPr lang="en"/>
                        <a:t>15</a:t>
                      </a:r>
                      <a:r>
                        <a:rPr lang="en" sz="1400" u="none" strike="noStrike" cap="none" baseline="0"/>
                        <a:t>.</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205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TROŠKOVNIK</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Prema cjeniku agencije/seoskim gospodarstvom  uz suglasnost roditelja.</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7506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VREDNOVANJE I KORIŠTENJE REZULTATA RADA</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Vrednovanje rada provest će se nakon povratka- rezultate rada i fotografije s terena prikazati izložbom u učionici te likovnim radovima na panoima škole.</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graphicFrame>
        <p:nvGraphicFramePr>
          <p:cNvPr id="1127" name="Shape 1127"/>
          <p:cNvGraphicFramePr/>
          <p:nvPr>
            <p:extLst>
              <p:ext uri="{D42A27DB-BD31-4B8C-83A1-F6EECF244321}">
                <p14:modId xmlns:p14="http://schemas.microsoft.com/office/powerpoint/2010/main" val="3896276926"/>
              </p:ext>
            </p:extLst>
          </p:nvPr>
        </p:nvGraphicFramePr>
        <p:xfrm>
          <a:off x="251517" y="404662"/>
          <a:ext cx="8640975" cy="5952310"/>
        </p:xfrm>
        <a:graphic>
          <a:graphicData uri="http://schemas.openxmlformats.org/drawingml/2006/table">
            <a:tbl>
              <a:tblPr>
                <a:noFill/>
                <a:tableStyleId>{DD165831-7738-476E-82C6-828A0D792A90}</a:tableStyleId>
              </a:tblPr>
              <a:tblGrid>
                <a:gridCol w="2160250"/>
                <a:gridCol w="6480725"/>
              </a:tblGrid>
              <a:tr h="6514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dirty="0"/>
                        <a:t>NAZIV AKTIVNOSTI</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b="1"/>
                        <a:t>PONAŠANJE PJEŠAKA U PROMETU</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5281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CILJ AKTIVNOSTI</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Upoznati i razlikovati pojmove pješak, raskrižje, pločnik, kolnik.</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Integracija nastavnih sadržaja hrvatskog jezika, glazbene i tjelesne kulture te matematike.</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16121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NAMJENA</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-opisati pješaka, raskrižje, pločnik, kolnik</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-razlikovati ulicu i raskrižje</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-razlikovati pločnik i kolnik</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-namjena pločnika i kolnika</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-razlikovati cestu bez pločnika i ulicu s pločnikom i kolnikom</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-naučiti sigurno kretanje u prometu</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-procjenjivati i uočavati prometne situacije</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-usvajati vještine promatranja i opisivanja</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-ponašanje u prometu</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3962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NOSITELJI </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dirty="0"/>
                        <a:t>Aktiv 1</a:t>
                      </a:r>
                      <a:r>
                        <a:rPr lang="en" dirty="0" smtClean="0"/>
                        <a:t>.</a:t>
                      </a:r>
                      <a:r>
                        <a:rPr lang="hr-HR" dirty="0" smtClean="0"/>
                        <a:t> </a:t>
                      </a:r>
                      <a:r>
                        <a:rPr lang="en" dirty="0" smtClean="0"/>
                        <a:t>razreda</a:t>
                      </a:r>
                      <a:endParaRPr lang="en" dirty="0"/>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4320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NAČIN REALIZACIJE</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Šetnja prometnicama oko škole.</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3600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VREMENIK</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t>-listopad 2014.</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4320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TROŠKOVNIK</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Nema troškova.</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7045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VREDNOVANJE I KORIŠTENJE REZULTATA RADA</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Svakodnevna primjena na putu do škole i iz škole.</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graphicFrame>
        <p:nvGraphicFramePr>
          <p:cNvPr id="1132" name="Shape 1132"/>
          <p:cNvGraphicFramePr/>
          <p:nvPr/>
        </p:nvGraphicFramePr>
        <p:xfrm>
          <a:off x="237300" y="264100"/>
          <a:ext cx="8642650" cy="5953005"/>
        </p:xfrm>
        <a:graphic>
          <a:graphicData uri="http://schemas.openxmlformats.org/drawingml/2006/table">
            <a:tbl>
              <a:tblPr>
                <a:noFill/>
                <a:tableStyleId>{9AE55E09-2669-455B-BB74-8D667F814E13}</a:tableStyleId>
              </a:tblPr>
              <a:tblGrid>
                <a:gridCol w="2476475"/>
                <a:gridCol w="6166175"/>
              </a:tblGrid>
              <a:tr h="768675">
                <a:tc>
                  <a:txBody>
                    <a:bodyPr/>
                    <a:lstStyle/>
                    <a:p>
                      <a:pPr>
                        <a:spcBef>
                          <a:spcPts val="1000"/>
                        </a:spcBef>
                        <a:buNone/>
                      </a:pPr>
                      <a:r>
                        <a:rPr lang="en" b="1"/>
                        <a:t>NAZIV AKTIVNOSTI</a:t>
                      </a:r>
                    </a:p>
                  </a:txBody>
                  <a:tcPr marL="91425" marR="91425" marT="91425" marB="91425"/>
                </a:tc>
                <a:tc>
                  <a:txBody>
                    <a:bodyPr/>
                    <a:lstStyle/>
                    <a:p>
                      <a:pPr algn="ctr">
                        <a:spcBef>
                          <a:spcPts val="1000"/>
                        </a:spcBef>
                        <a:buNone/>
                      </a:pPr>
                      <a:r>
                        <a:rPr lang="en" b="1"/>
                        <a:t>BLIŽI SE LJETO</a:t>
                      </a:r>
                    </a:p>
                  </a:txBody>
                  <a:tcPr marL="91425" marR="91425" marT="91425" marB="91425"/>
                </a:tc>
              </a:tr>
              <a:tr h="528050">
                <a:tc>
                  <a:txBody>
                    <a:bodyPr/>
                    <a:lstStyle/>
                    <a:p>
                      <a:pPr>
                        <a:spcBef>
                          <a:spcPts val="1000"/>
                        </a:spcBef>
                        <a:buNone/>
                      </a:pPr>
                      <a:r>
                        <a:rPr lang="en" b="1"/>
                        <a:t>CILJ AKTIVNOSTI</a:t>
                      </a:r>
                    </a:p>
                  </a:txBody>
                  <a:tcPr marL="91425" marR="91425" marT="91425" marB="91425"/>
                </a:tc>
                <a:tc>
                  <a:txBody>
                    <a:bodyPr/>
                    <a:lstStyle/>
                    <a:p>
                      <a:pPr>
                        <a:spcBef>
                          <a:spcPts val="0"/>
                        </a:spcBef>
                        <a:buNone/>
                      </a:pPr>
                      <a:r>
                        <a:rPr lang="en"/>
                        <a:t>Uočiti i pratiti promjene u neposrednoj okolini i njihov utjecaj na život ljudi.</a:t>
                      </a:r>
                    </a:p>
                  </a:txBody>
                  <a:tcPr marL="91425" marR="91425" marT="91425" marB="91425"/>
                </a:tc>
              </a:tr>
              <a:tr h="1895025">
                <a:tc>
                  <a:txBody>
                    <a:bodyPr/>
                    <a:lstStyle/>
                    <a:p>
                      <a:pPr>
                        <a:spcBef>
                          <a:spcPts val="1000"/>
                        </a:spcBef>
                        <a:buNone/>
                      </a:pPr>
                      <a:r>
                        <a:rPr lang="en" b="1"/>
                        <a:t>NAMJENA</a:t>
                      </a:r>
                    </a:p>
                  </a:txBody>
                  <a:tcPr marL="91425" marR="91425" marT="91425" marB="91425"/>
                </a:tc>
                <a:tc>
                  <a:txBody>
                    <a:bodyPr/>
                    <a:lstStyle/>
                    <a:p>
                      <a:pPr rtl="0">
                        <a:spcBef>
                          <a:spcPts val="0"/>
                        </a:spcBef>
                        <a:buNone/>
                      </a:pPr>
                      <a:r>
                        <a:rPr lang="en"/>
                        <a:t>- omogućiti usvajanje znanja iz neposredne stvarnosti</a:t>
                      </a:r>
                    </a:p>
                    <a:p>
                      <a:pPr rtl="0">
                        <a:spcBef>
                          <a:spcPts val="0"/>
                        </a:spcBef>
                        <a:buNone/>
                      </a:pPr>
                      <a:r>
                        <a:rPr lang="en"/>
                        <a:t>- prepoznati obilježja ljetnog vremena u neposrednoj okolini</a:t>
                      </a:r>
                    </a:p>
                    <a:p>
                      <a:pPr rtl="0">
                        <a:spcBef>
                          <a:spcPts val="0"/>
                        </a:spcBef>
                        <a:buNone/>
                      </a:pPr>
                      <a:r>
                        <a:rPr lang="en"/>
                        <a:t>- nabrojati i opisati vremenske prilike ljeti</a:t>
                      </a:r>
                    </a:p>
                    <a:p>
                      <a:pPr rtl="0">
                        <a:spcBef>
                          <a:spcPts val="0"/>
                        </a:spcBef>
                        <a:buNone/>
                      </a:pPr>
                      <a:r>
                        <a:rPr lang="en"/>
                        <a:t>- nabrojati i opisati promjene na biljkama i u životu životinja</a:t>
                      </a:r>
                    </a:p>
                    <a:p>
                      <a:pPr rtl="0">
                        <a:spcBef>
                          <a:spcPts val="0"/>
                        </a:spcBef>
                        <a:buNone/>
                      </a:pPr>
                      <a:r>
                        <a:rPr lang="en"/>
                        <a:t>- povezati vremenske prilike s izborom odjeće i obuće</a:t>
                      </a:r>
                    </a:p>
                    <a:p>
                      <a:pPr rtl="0">
                        <a:spcBef>
                          <a:spcPts val="0"/>
                        </a:spcBef>
                        <a:buNone/>
                      </a:pPr>
                      <a:r>
                        <a:rPr lang="en"/>
                        <a:t>- njegovati kulturne navike tijekom boravka na izvanučioničkoj nastavi</a:t>
                      </a:r>
                    </a:p>
                    <a:p>
                      <a:pPr rtl="0">
                        <a:spcBef>
                          <a:spcPts val="0"/>
                        </a:spcBef>
                        <a:buNone/>
                      </a:pPr>
                      <a:r>
                        <a:rPr lang="en"/>
                        <a:t>- poticati učenike na igru, zabavu i druženje</a:t>
                      </a:r>
                    </a:p>
                    <a:p>
                      <a:pPr>
                        <a:spcBef>
                          <a:spcPts val="0"/>
                        </a:spcBef>
                        <a:buNone/>
                      </a:pPr>
                      <a:r>
                        <a:rPr lang="en"/>
                        <a:t>- usvajti vještine promatranja i opisivanja, bilježenje opažanja</a:t>
                      </a:r>
                    </a:p>
                  </a:txBody>
                  <a:tcPr marL="91425" marR="91425" marT="91425" marB="91425"/>
                </a:tc>
              </a:tr>
              <a:tr h="501300">
                <a:tc>
                  <a:txBody>
                    <a:bodyPr/>
                    <a:lstStyle/>
                    <a:p>
                      <a:pPr>
                        <a:spcBef>
                          <a:spcPts val="1000"/>
                        </a:spcBef>
                        <a:buNone/>
                      </a:pPr>
                      <a:r>
                        <a:rPr lang="en" b="1"/>
                        <a:t>NOSITELJI</a:t>
                      </a:r>
                    </a:p>
                  </a:txBody>
                  <a:tcPr marL="91425" marR="91425" marT="91425" marB="91425"/>
                </a:tc>
                <a:tc>
                  <a:txBody>
                    <a:bodyPr/>
                    <a:lstStyle/>
                    <a:p>
                      <a:pPr>
                        <a:spcBef>
                          <a:spcPts val="0"/>
                        </a:spcBef>
                        <a:buNone/>
                      </a:pPr>
                      <a:r>
                        <a:rPr lang="en"/>
                        <a:t>Aktiv prvih razreda</a:t>
                      </a:r>
                    </a:p>
                  </a:txBody>
                  <a:tcPr marL="91425" marR="91425" marT="91425" marB="91425"/>
                </a:tc>
              </a:tr>
              <a:tr h="474550">
                <a:tc>
                  <a:txBody>
                    <a:bodyPr/>
                    <a:lstStyle/>
                    <a:p>
                      <a:pPr>
                        <a:spcBef>
                          <a:spcPts val="1000"/>
                        </a:spcBef>
                        <a:buNone/>
                      </a:pPr>
                      <a:r>
                        <a:rPr lang="en" b="1"/>
                        <a:t>NAČIN REALIZACIJE</a:t>
                      </a:r>
                    </a:p>
                  </a:txBody>
                  <a:tcPr marL="91425" marR="91425" marT="91425" marB="91425"/>
                </a:tc>
                <a:tc>
                  <a:txBody>
                    <a:bodyPr/>
                    <a:lstStyle/>
                    <a:p>
                      <a:pPr>
                        <a:spcBef>
                          <a:spcPts val="0"/>
                        </a:spcBef>
                        <a:buNone/>
                      </a:pPr>
                      <a:r>
                        <a:rPr lang="en"/>
                        <a:t>Šetnja po dvorištu šole i okolici škole - naselje, šuma, livada...</a:t>
                      </a:r>
                    </a:p>
                  </a:txBody>
                  <a:tcPr marL="91425" marR="91425" marT="91425" marB="91425"/>
                </a:tc>
              </a:tr>
              <a:tr h="474550">
                <a:tc>
                  <a:txBody>
                    <a:bodyPr/>
                    <a:lstStyle/>
                    <a:p>
                      <a:pPr>
                        <a:spcBef>
                          <a:spcPts val="1000"/>
                        </a:spcBef>
                        <a:buNone/>
                      </a:pPr>
                      <a:r>
                        <a:rPr lang="en" b="1"/>
                        <a:t>VREMENIK</a:t>
                      </a:r>
                    </a:p>
                  </a:txBody>
                  <a:tcPr marL="91425" marR="91425" marT="91425" marB="91425"/>
                </a:tc>
                <a:tc>
                  <a:txBody>
                    <a:bodyPr/>
                    <a:lstStyle/>
                    <a:p>
                      <a:pPr>
                        <a:spcBef>
                          <a:spcPts val="0"/>
                        </a:spcBef>
                        <a:buNone/>
                      </a:pPr>
                      <a:r>
                        <a:rPr lang="en"/>
                        <a:t>Lipanj 2015.</a:t>
                      </a:r>
                    </a:p>
                  </a:txBody>
                  <a:tcPr marL="91425" marR="91425" marT="91425" marB="91425"/>
                </a:tc>
              </a:tr>
              <a:tr h="487925">
                <a:tc>
                  <a:txBody>
                    <a:bodyPr/>
                    <a:lstStyle/>
                    <a:p>
                      <a:pPr>
                        <a:spcBef>
                          <a:spcPts val="1000"/>
                        </a:spcBef>
                        <a:buNone/>
                      </a:pPr>
                      <a:r>
                        <a:rPr lang="en" b="1"/>
                        <a:t>TROŠKOVNIK</a:t>
                      </a:r>
                    </a:p>
                  </a:txBody>
                  <a:tcPr marL="91425" marR="91425" marT="91425" marB="91425"/>
                </a:tc>
                <a:tc>
                  <a:txBody>
                    <a:bodyPr/>
                    <a:lstStyle/>
                    <a:p>
                      <a:pPr>
                        <a:spcBef>
                          <a:spcPts val="0"/>
                        </a:spcBef>
                        <a:buNone/>
                      </a:pPr>
                      <a:r>
                        <a:rPr lang="en"/>
                        <a:t>Nema.</a:t>
                      </a:r>
                    </a:p>
                  </a:txBody>
                  <a:tcPr marL="91425" marR="91425" marT="91425" marB="91425"/>
                </a:tc>
              </a:tr>
              <a:tr h="768675">
                <a:tc>
                  <a:txBody>
                    <a:bodyPr/>
                    <a:lstStyle/>
                    <a:p>
                      <a:pPr>
                        <a:spcBef>
                          <a:spcPts val="0"/>
                        </a:spcBef>
                        <a:buNone/>
                      </a:pPr>
                      <a:r>
                        <a:rPr lang="en" b="1"/>
                        <a:t>VREDNOVANJE I KORIŠTENJE REZULTATA RADA</a:t>
                      </a:r>
                    </a:p>
                  </a:txBody>
                  <a:tcPr marL="91425" marR="91425" marT="91425" marB="91425"/>
                </a:tc>
                <a:tc>
                  <a:txBody>
                    <a:bodyPr/>
                    <a:lstStyle/>
                    <a:p>
                      <a:pPr rtl="0">
                        <a:spcBef>
                          <a:spcPts val="0"/>
                        </a:spcBef>
                        <a:buNone/>
                      </a:pPr>
                      <a:r>
                        <a:rPr lang="en"/>
                        <a:t>- provesti vrednovanje rada nakon povratka</a:t>
                      </a:r>
                    </a:p>
                    <a:p>
                      <a:pPr rtl="0">
                        <a:spcBef>
                          <a:spcPts val="0"/>
                        </a:spcBef>
                        <a:buNone/>
                      </a:pPr>
                      <a:r>
                        <a:rPr lang="en"/>
                        <a:t>- rezultate rada prikazati izložbom u učionici</a:t>
                      </a:r>
                    </a:p>
                    <a:p>
                      <a:pPr>
                        <a:spcBef>
                          <a:spcPts val="0"/>
                        </a:spcBef>
                        <a:buNone/>
                      </a:pPr>
                      <a:r>
                        <a:rPr lang="en"/>
                        <a:t>- izložba likovnih radova na panoima</a:t>
                      </a:r>
                    </a:p>
                  </a:txBody>
                  <a:tcPr marL="91425" marR="91425" marT="91425" marB="91425"/>
                </a:tc>
              </a:tr>
            </a:tbl>
          </a:graphicData>
        </a:graphic>
      </p:graphicFrame>
    </p:spTree>
  </p:cSld>
  <p:clrMapOvr>
    <a:masterClrMapping/>
  </p:clrMapOvr>
  <p:transition spd="slow">
    <p:cut/>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graphicFrame>
        <p:nvGraphicFramePr>
          <p:cNvPr id="1122" name="Shape 1122"/>
          <p:cNvGraphicFramePr/>
          <p:nvPr>
            <p:extLst>
              <p:ext uri="{D42A27DB-BD31-4B8C-83A1-F6EECF244321}">
                <p14:modId xmlns:p14="http://schemas.microsoft.com/office/powerpoint/2010/main" val="2669521007"/>
              </p:ext>
            </p:extLst>
          </p:nvPr>
        </p:nvGraphicFramePr>
        <p:xfrm>
          <a:off x="251517" y="548679"/>
          <a:ext cx="8640975" cy="5974645"/>
        </p:xfrm>
        <a:graphic>
          <a:graphicData uri="http://schemas.openxmlformats.org/drawingml/2006/table">
            <a:tbl>
              <a:tblPr>
                <a:noFill/>
                <a:tableStyleId>{39228D7C-D4CA-49D1-910A-CB066CF2D5DD}</a:tableStyleId>
              </a:tblPr>
              <a:tblGrid>
                <a:gridCol w="2592300"/>
                <a:gridCol w="6048675"/>
              </a:tblGrid>
              <a:tr h="7406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dirty="0"/>
                        <a:t>NAZIV AKTIVNOSTI</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400" b="1" u="none" strike="noStrike" cap="none" baseline="0" dirty="0"/>
                        <a:t>TERENSKA NASTAVA</a:t>
                      </a:r>
                    </a:p>
                    <a:p>
                      <a:pPr marL="0" marR="0" lvl="0" indent="0" algn="ctr" rtl="0">
                        <a:lnSpc>
                          <a:spcPct val="115000"/>
                        </a:lnSpc>
                        <a:spcBef>
                          <a:spcPts val="0"/>
                        </a:spcBef>
                        <a:spcAft>
                          <a:spcPts val="0"/>
                        </a:spcAft>
                        <a:buClr>
                          <a:srgbClr val="000000"/>
                        </a:buClr>
                        <a:buSzPct val="25000"/>
                        <a:buFont typeface="Verdana"/>
                        <a:buNone/>
                      </a:pPr>
                      <a:r>
                        <a:rPr lang="hr-HR" sz="1400" b="1" u="none" strike="noStrike" cap="none" baseline="0" dirty="0" err="1" smtClean="0"/>
                        <a:t>KOPRIVNICA</a:t>
                      </a:r>
                      <a:r>
                        <a:rPr lang="hr-HR" sz="1400" b="1" u="none" strike="noStrike" cap="none" baseline="0" dirty="0" smtClean="0"/>
                        <a:t> - </a:t>
                      </a:r>
                      <a:r>
                        <a:rPr lang="hr-HR" sz="1400" b="1" u="none" strike="noStrike" cap="none" baseline="0" dirty="0" err="1" smtClean="0"/>
                        <a:t>PODRAVKA</a:t>
                      </a:r>
                      <a:r>
                        <a:rPr lang="hr-HR" sz="1400" b="1" u="none" strike="noStrike" cap="none" baseline="0" dirty="0" smtClean="0"/>
                        <a:t>, </a:t>
                      </a:r>
                      <a:r>
                        <a:rPr lang="hr-HR" sz="1400" b="1" u="none" strike="noStrike" cap="none" baseline="0" dirty="0" err="1" smtClean="0"/>
                        <a:t>HLEBINE</a:t>
                      </a:r>
                      <a:r>
                        <a:rPr lang="hr-HR" sz="1400" b="1" u="none" strike="noStrike" cap="none" baseline="0" dirty="0" smtClean="0"/>
                        <a:t> – MUZEJ NAIVE</a:t>
                      </a:r>
                      <a:endParaRPr lang="en" sz="1400" b="1" u="none" strike="noStrike" cap="none" baseline="0" dirty="0"/>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004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CILJ AKTIVNOSTI</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Usvajanje novih spoznaja i primjena ranije stečenih znanja kroz integraciju sadržaja nastavnih predmeta razredne nastave.</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10128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NAMJENA</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dirty="0"/>
                        <a:t>-uočavati promjene u krajoliku</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dirty="0"/>
                        <a:t>-upoznati biljni i životinjski svijet kraja</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dirty="0"/>
                        <a:t>-usvajati vještine promatranja, opisivanja</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dirty="0"/>
                        <a:t>-očuvanje i njegovanje kulturne i prirodne baštine</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dirty="0"/>
                        <a:t>-poticati učenike na igru, zabavu i druženje</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492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NOSITELJI </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dirty="0"/>
                        <a:t>Aktiv </a:t>
                      </a:r>
                      <a:r>
                        <a:rPr lang="hr-HR" dirty="0" smtClean="0"/>
                        <a:t>2</a:t>
                      </a:r>
                      <a:r>
                        <a:rPr lang="en" dirty="0" smtClean="0"/>
                        <a:t>. </a:t>
                      </a:r>
                      <a:r>
                        <a:rPr lang="en" dirty="0"/>
                        <a:t>razreda</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7412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NAČIN REALIZACIJE</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Prijevoz autobusom.</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451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VREMENIK</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Svibanj 20</a:t>
                      </a:r>
                      <a:r>
                        <a:rPr lang="en"/>
                        <a:t>15</a:t>
                      </a:r>
                      <a:r>
                        <a:rPr lang="en" sz="1400" u="none" strike="noStrike" cap="none" baseline="0"/>
                        <a:t>.</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205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TROŠKOVNIK</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dirty="0"/>
                        <a:t>Prema cjeniku </a:t>
                      </a:r>
                      <a:r>
                        <a:rPr lang="en" sz="1400" u="none" strike="noStrike" cap="none" baseline="0" dirty="0" smtClean="0"/>
                        <a:t>agencije</a:t>
                      </a:r>
                      <a:r>
                        <a:rPr lang="hr-HR" sz="1400" u="none" strike="noStrike" cap="none" baseline="0" dirty="0" smtClean="0"/>
                        <a:t> </a:t>
                      </a:r>
                      <a:r>
                        <a:rPr lang="en" sz="1400" u="none" strike="noStrike" cap="none" baseline="0" dirty="0" smtClean="0"/>
                        <a:t>uz </a:t>
                      </a:r>
                      <a:r>
                        <a:rPr lang="en" sz="1400" u="none" strike="noStrike" cap="none" baseline="0" dirty="0"/>
                        <a:t>suglasnost roditelja.</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7506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VREDNOVANJE I KORIŠTENJE REZULTATA RADA</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dirty="0"/>
                        <a:t>Vrednovanje rada provest će se nakon </a:t>
                      </a:r>
                      <a:r>
                        <a:rPr lang="en" sz="1400" u="none" strike="noStrike" cap="none" baseline="0" dirty="0" smtClean="0"/>
                        <a:t>povratka</a:t>
                      </a:r>
                      <a:r>
                        <a:rPr lang="hr-HR" sz="1400" u="none" strike="noStrike" cap="none" baseline="0" dirty="0" smtClean="0"/>
                        <a:t> </a:t>
                      </a:r>
                      <a:r>
                        <a:rPr lang="en" sz="1400" u="none" strike="noStrike" cap="none" baseline="0" dirty="0" smtClean="0"/>
                        <a:t>- </a:t>
                      </a:r>
                      <a:r>
                        <a:rPr lang="en" sz="1400" u="none" strike="noStrike" cap="none" baseline="0" dirty="0"/>
                        <a:t>rezultate rada i fotografije s terena prikazati izložbom u učionici te likovnim radovima na panoima škole.</a:t>
                      </a:r>
                    </a:p>
                  </a:txBody>
                  <a:tcPr marL="55050" marR="55050"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74238713"/>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p:nvPr/>
        </p:nvSpPr>
        <p:spPr>
          <a:xfrm>
            <a:off x="7078660" y="0"/>
            <a:ext cx="2065199" cy="276300"/>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306" name="Shape 306"/>
          <p:cNvGraphicFramePr/>
          <p:nvPr/>
        </p:nvGraphicFramePr>
        <p:xfrm>
          <a:off x="251525" y="138110"/>
          <a:ext cx="8640950" cy="6131915"/>
        </p:xfrm>
        <a:graphic>
          <a:graphicData uri="http://schemas.openxmlformats.org/drawingml/2006/table">
            <a:tbl>
              <a:tblPr>
                <a:noFill/>
                <a:tableStyleId>{E4CBB3FA-41CD-4B0B-8B7F-F6E849AA9F3A}</a:tableStyleId>
              </a:tblPr>
              <a:tblGrid>
                <a:gridCol w="1946150"/>
                <a:gridCol w="6694800"/>
              </a:tblGrid>
              <a:tr h="6445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NAZIV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IZBORNA NASTAVA IZ ENGLESKOG JEZIKA ZA</a:t>
                      </a:r>
                      <a:r>
                        <a:rPr lang="en" sz="1600" b="1">
                          <a:solidFill>
                            <a:schemeClr val="dk1"/>
                          </a:solidFill>
                          <a:latin typeface="Times New Roman"/>
                          <a:ea typeface="Times New Roman"/>
                          <a:cs typeface="Times New Roman"/>
                          <a:sym typeface="Times New Roman"/>
                        </a:rPr>
                        <a:t> PETI</a:t>
                      </a:r>
                      <a:r>
                        <a:rPr lang="en" sz="1600" b="1" u="none" strike="noStrike" cap="none" baseline="0">
                          <a:solidFill>
                            <a:schemeClr val="dk1"/>
                          </a:solidFill>
                          <a:latin typeface="Times New Roman"/>
                          <a:ea typeface="Times New Roman"/>
                          <a:cs typeface="Times New Roman"/>
                          <a:sym typeface="Times New Roman"/>
                        </a:rPr>
                        <a:t> RAZRED </a:t>
                      </a:r>
                    </a:p>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a:t>
                      </a:r>
                      <a:r>
                        <a:rPr lang="en" sz="1600" b="1">
                          <a:solidFill>
                            <a:schemeClr val="dk1"/>
                          </a:solidFill>
                          <a:latin typeface="Times New Roman"/>
                          <a:ea typeface="Times New Roman"/>
                          <a:cs typeface="Times New Roman"/>
                          <a:sym typeface="Times New Roman"/>
                        </a:rPr>
                        <a:t>5</a:t>
                      </a:r>
                      <a:r>
                        <a:rPr lang="en" sz="1600" b="1" u="none" strike="noStrike" cap="none" baseline="0">
                          <a:solidFill>
                            <a:schemeClr val="dk1"/>
                          </a:solidFill>
                          <a:latin typeface="Times New Roman"/>
                          <a:ea typeface="Times New Roman"/>
                          <a:cs typeface="Times New Roman"/>
                          <a:sym typeface="Times New Roman"/>
                        </a:rPr>
                        <a:t>. B)</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588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CILJ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usvajanje pravopisnih, leksičkih i gramatičkih znanja</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razvijanje komunikacije na engleskom jeziku u svakodnevnom životu te motiviranje učenika za cjeloživotno učenje stranih jezika</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stjecanje znanja o civilizacijskim vrijednostima zemalja engleskog govornog područja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NAMJENA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usvajanje osnovnih znanja engleskog jezika</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motiviranje učenika za daljnje učenje engleskog jezika</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poticanje aktivne komunikacije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445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NOSITELJI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VALENTINA ĆOSIĆ</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NAČIN REALIZACIJE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program propisuje 70 nastavnih sati tijekom godine i realizira se kroz pisane zadatke, usmene zadatke, jezične i kreativne aktivnosti, pisanje eseja, obradu tekstova, pjesama, rima i recitacija te izradu plakata i prezentacija.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1910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VREMENIK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tijekom školske godine</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dva sata tjedno</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841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TROŠKOVNIK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a:solidFill>
                            <a:schemeClr val="dk1"/>
                          </a:solidFill>
                          <a:latin typeface="Times New Roman"/>
                          <a:ea typeface="Times New Roman"/>
                          <a:cs typeface="Times New Roman"/>
                          <a:sym typeface="Times New Roman"/>
                        </a:rPr>
                        <a:t>Troškovi testova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VREDNOVANJE I KORIŠTENJE REZULTATA RADA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izbor najuspješnijih učeničkih radova</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uređenje panoa</a:t>
                      </a:r>
                    </a:p>
                    <a:p>
                      <a:pPr marL="0" marR="0" lvl="0" indent="0" algn="l" rtl="0">
                        <a:spcBef>
                          <a:spcPts val="0"/>
                        </a:spcBef>
                        <a:buClr>
                          <a:srgbClr val="000000"/>
                        </a:buClr>
                        <a:buFont typeface="Times New Roman"/>
                        <a:buNone/>
                      </a:pPr>
                      <a:endParaRP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graphicFrame>
        <p:nvGraphicFramePr>
          <p:cNvPr id="1157" name="Shape 1157"/>
          <p:cNvGraphicFramePr/>
          <p:nvPr>
            <p:extLst>
              <p:ext uri="{D42A27DB-BD31-4B8C-83A1-F6EECF244321}">
                <p14:modId xmlns:p14="http://schemas.microsoft.com/office/powerpoint/2010/main" val="3838589350"/>
              </p:ext>
            </p:extLst>
          </p:nvPr>
        </p:nvGraphicFramePr>
        <p:xfrm>
          <a:off x="251512" y="836712"/>
          <a:ext cx="8640975" cy="5440344"/>
        </p:xfrm>
        <a:graphic>
          <a:graphicData uri="http://schemas.openxmlformats.org/drawingml/2006/table">
            <a:tbl>
              <a:tblPr>
                <a:noFill/>
                <a:tableStyleId>{F4E3599E-3B14-4571-A361-B0E9A8F55486}</a:tableStyleId>
              </a:tblPr>
              <a:tblGrid>
                <a:gridCol w="2376267"/>
                <a:gridCol w="6264708"/>
              </a:tblGrid>
              <a:tr h="65142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dirty="0"/>
                        <a:t>NAZIV AKTIVNOSTI</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800" b="1" u="none" strike="noStrike" cap="none" baseline="0"/>
                        <a:t>PROMET</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52817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CILJ AKTIVNOSTI</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457200" marR="0" lvl="0" indent="-342900" algn="l" rtl="0">
                        <a:lnSpc>
                          <a:spcPct val="115000"/>
                        </a:lnSpc>
                        <a:spcBef>
                          <a:spcPts val="0"/>
                        </a:spcBef>
                        <a:spcAft>
                          <a:spcPts val="0"/>
                        </a:spcAft>
                        <a:buClr>
                          <a:srgbClr val="000000"/>
                        </a:buClr>
                        <a:buSzPct val="100000"/>
                        <a:buFont typeface="Verdana"/>
                        <a:buChar char="●"/>
                      </a:pPr>
                      <a:r>
                        <a:rPr lang="en" sz="1800" u="none" strike="noStrike" cap="none" baseline="0"/>
                        <a:t>Osvješćivati važnost samozaštite učenika pješaka kao aktivnog čimbenika u prometnim situacijama. </a:t>
                      </a:r>
                    </a:p>
                    <a:p>
                      <a:pPr marL="457200" marR="0" lvl="0" indent="-342900" algn="l" rtl="0">
                        <a:lnSpc>
                          <a:spcPct val="115000"/>
                        </a:lnSpc>
                        <a:spcBef>
                          <a:spcPts val="0"/>
                        </a:spcBef>
                        <a:spcAft>
                          <a:spcPts val="0"/>
                        </a:spcAft>
                        <a:buClr>
                          <a:srgbClr val="000000"/>
                        </a:buClr>
                        <a:buSzPct val="100000"/>
                        <a:buFont typeface="Verdana"/>
                        <a:buChar char="●"/>
                      </a:pPr>
                      <a:r>
                        <a:rPr lang="en" sz="1800" u="none" strike="noStrike" cap="none" baseline="0"/>
                        <a:t>Razvijati prometnu naviku i njegovati prometnu kulturu.</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107680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NAMJENA</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800" u="none" strike="noStrike" cap="none" baseline="0"/>
                        <a:t>Poticati svjesno prihvaćanje prometnih pravila zbog osobne sigurnosti i sigurnosti drugih.</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39627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NOSITELJI </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Font typeface="Verdana"/>
                        <a:buNone/>
                      </a:pPr>
                      <a:r>
                        <a:rPr lang="hr-HR" sz="1800" u="none" strike="noStrike" cap="none" baseline="0" dirty="0" smtClean="0"/>
                        <a:t>Aktiv 2. razreda</a:t>
                      </a:r>
                      <a:endParaRPr sz="1800" u="none" strike="noStrike" cap="none" baseline="0" dirty="0"/>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43205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NAČIN REALIZACIJE</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800" u="none" strike="noStrike" cap="none" baseline="0"/>
                        <a:t>Šetnja prometnicama oko škole.</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36005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VREMENIK</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hr-HR" sz="1800" u="none" strike="noStrike" cap="none" baseline="0" dirty="0" smtClean="0"/>
                        <a:t>Ožujak </a:t>
                      </a:r>
                      <a:r>
                        <a:rPr lang="hr-HR" sz="1800" u="none" strike="noStrike" cap="none" baseline="0" dirty="0" err="1" smtClean="0"/>
                        <a:t>2015</a:t>
                      </a:r>
                      <a:r>
                        <a:rPr lang="hr-HR" sz="1800" u="none" strike="noStrike" cap="none" baseline="0" dirty="0" smtClean="0"/>
                        <a:t>.</a:t>
                      </a:r>
                      <a:endParaRPr lang="en" sz="1800" u="none" strike="noStrike" cap="none" baseline="0" dirty="0"/>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noFill/>
                  </a:tcPr>
                </a:tc>
              </a:tr>
              <a:tr h="43205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TROŠKOVNIK</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hr-HR" sz="1800" u="none" strike="noStrike" cap="none" baseline="0" dirty="0" smtClean="0"/>
                        <a:t>Trošak prijevoza.</a:t>
                      </a:r>
                      <a:endParaRPr lang="en" sz="1800" u="none" strike="noStrike" cap="none" baseline="0" dirty="0"/>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70457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VREDNOVANJE I KORIŠTENJE REZULTATA RADA</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800" u="none" strike="noStrike" cap="none" baseline="0" dirty="0"/>
                        <a:t>Svakodnevna primjena na putu do škole i iz škole.</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graphicFrame>
        <p:nvGraphicFramePr>
          <p:cNvPr id="1137" name="Shape 1137"/>
          <p:cNvGraphicFramePr/>
          <p:nvPr/>
        </p:nvGraphicFramePr>
        <p:xfrm>
          <a:off x="251517" y="565447"/>
          <a:ext cx="8640975" cy="5776252"/>
        </p:xfrm>
        <a:graphic>
          <a:graphicData uri="http://schemas.openxmlformats.org/drawingml/2006/table">
            <a:tbl>
              <a:tblPr>
                <a:noFill/>
                <a:tableStyleId>{7953132A-1714-4930-B8D0-4695311FFB17}</a:tableStyleId>
              </a:tblPr>
              <a:tblGrid>
                <a:gridCol w="2160250"/>
                <a:gridCol w="6480725"/>
              </a:tblGrid>
              <a:tr h="60635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dirty="0"/>
                        <a:t>NAZIV AKTIVNOSTI</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800" b="1"/>
                        <a:t>PROŠLOST GRADA ZAGREBA</a:t>
                      </a:r>
                    </a:p>
                    <a:p>
                      <a:pPr marL="0" marR="0" lvl="0" indent="0" algn="ctr" rtl="0">
                        <a:lnSpc>
                          <a:spcPct val="115000"/>
                        </a:lnSpc>
                        <a:spcBef>
                          <a:spcPts val="0"/>
                        </a:spcBef>
                        <a:spcAft>
                          <a:spcPts val="0"/>
                        </a:spcAft>
                        <a:buClr>
                          <a:srgbClr val="000000"/>
                        </a:buClr>
                        <a:buSzPct val="25000"/>
                        <a:buFont typeface="Verdana"/>
                        <a:buNone/>
                      </a:pPr>
                      <a:r>
                        <a:rPr lang="en" sz="1800" b="1"/>
                        <a:t>3. razredi</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49162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CILJ AKTIVNOSTI</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800"/>
                        <a:t>Upoznati povijest grada Zagreba.</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74217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NAMJENA</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R="0" algn="l" rtl="0">
                        <a:lnSpc>
                          <a:spcPct val="115000"/>
                        </a:lnSpc>
                        <a:spcBef>
                          <a:spcPts val="0"/>
                        </a:spcBef>
                        <a:spcAft>
                          <a:spcPts val="0"/>
                        </a:spcAft>
                        <a:buNone/>
                      </a:pPr>
                      <a:r>
                        <a:rPr lang="en" sz="1800"/>
                        <a:t>-upoznati stare građevine</a:t>
                      </a:r>
                    </a:p>
                    <a:p>
                      <a:pPr marR="0" algn="l" rtl="0">
                        <a:lnSpc>
                          <a:spcPct val="115000"/>
                        </a:lnSpc>
                        <a:spcBef>
                          <a:spcPts val="0"/>
                        </a:spcBef>
                        <a:spcAft>
                          <a:spcPts val="0"/>
                        </a:spcAft>
                        <a:buNone/>
                      </a:pPr>
                      <a:r>
                        <a:rPr lang="en" sz="1800"/>
                        <a:t>-upoznati stare zanate</a:t>
                      </a:r>
                    </a:p>
                    <a:p>
                      <a:pPr marR="0" algn="l" rtl="0">
                        <a:lnSpc>
                          <a:spcPct val="115000"/>
                        </a:lnSpc>
                        <a:spcBef>
                          <a:spcPts val="0"/>
                        </a:spcBef>
                        <a:spcAft>
                          <a:spcPts val="0"/>
                        </a:spcAft>
                        <a:buNone/>
                      </a:pPr>
                      <a:r>
                        <a:rPr lang="en" sz="1800"/>
                        <a:t>-ponoviti pojmove iz prirode i društva i hrvatskog jezika </a:t>
                      </a:r>
                    </a:p>
                    <a:p>
                      <a:pPr marR="0" lvl="0" algn="l" rtl="0">
                        <a:lnSpc>
                          <a:spcPct val="115000"/>
                        </a:lnSpc>
                        <a:spcBef>
                          <a:spcPts val="0"/>
                        </a:spcBef>
                        <a:spcAft>
                          <a:spcPts val="0"/>
                        </a:spcAft>
                        <a:buNone/>
                      </a:pPr>
                      <a:r>
                        <a:rPr lang="en" sz="1800"/>
                        <a:t> (zavičajni govor)</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40802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NOSITELJI </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800" dirty="0"/>
                        <a:t>Aktiv 3. razreda: Mirta Grgić-Mešić, Irena Koružnjak, Zorka Brekalo,Marija Krijan</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43205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NAČIN REALIZACIJE</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800"/>
                        <a:t>Obilazak stare zagrebačke jezgre.</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36005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VREMENIK</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800"/>
                        <a:t>ožujak ili travanj 2015. (ovisno o vremenskim prilikama).</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50802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TROŠKOVNIK</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800" u="none" strike="noStrike" cap="none" baseline="0"/>
                        <a:t>Prema cjenik</a:t>
                      </a:r>
                      <a:r>
                        <a:rPr lang="en" sz="1800"/>
                        <a:t>u odabrane putne agencije.</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65717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VREDNOVANJE I KORIŠTENJE REZULTATA RADA</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800" u="none" strike="noStrike" cap="none" baseline="0"/>
                        <a:t>Rezultate rada i fotografije s terena prikazati izložbom u učionici.</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graphicFrame>
        <p:nvGraphicFramePr>
          <p:cNvPr id="1152" name="Shape 1152"/>
          <p:cNvGraphicFramePr/>
          <p:nvPr>
            <p:extLst>
              <p:ext uri="{D42A27DB-BD31-4B8C-83A1-F6EECF244321}">
                <p14:modId xmlns:p14="http://schemas.microsoft.com/office/powerpoint/2010/main" val="3407450097"/>
              </p:ext>
            </p:extLst>
          </p:nvPr>
        </p:nvGraphicFramePr>
        <p:xfrm>
          <a:off x="251517" y="404662"/>
          <a:ext cx="8640975" cy="5954565"/>
        </p:xfrm>
        <a:graphic>
          <a:graphicData uri="http://schemas.openxmlformats.org/drawingml/2006/table">
            <a:tbl>
              <a:tblPr>
                <a:noFill/>
                <a:tableStyleId>{2ACABCD2-F461-423C-9B8A-75D40D84E205}</a:tableStyleId>
              </a:tblPr>
              <a:tblGrid>
                <a:gridCol w="2160250"/>
                <a:gridCol w="6480725"/>
              </a:tblGrid>
              <a:tr h="6514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dirty="0"/>
                        <a:t>NAZIV AKTIVNOSTI</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600" b="1"/>
                        <a:t>KULTURNO-POVIJESNI SPOMENICI ZAVIČAJA</a:t>
                      </a:r>
                    </a:p>
                    <a:p>
                      <a:pPr marL="0" marR="0" lvl="0" indent="0" algn="ctr" rtl="0">
                        <a:lnSpc>
                          <a:spcPct val="115000"/>
                        </a:lnSpc>
                        <a:spcBef>
                          <a:spcPts val="0"/>
                        </a:spcBef>
                        <a:spcAft>
                          <a:spcPts val="0"/>
                        </a:spcAft>
                        <a:buClr>
                          <a:srgbClr val="000000"/>
                        </a:buClr>
                        <a:buSzPct val="25000"/>
                        <a:buFont typeface="Verdana"/>
                        <a:buNone/>
                      </a:pPr>
                      <a:r>
                        <a:rPr lang="en" sz="1600" b="1"/>
                        <a:t>-VELIKI TABOR</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52817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CILJ AKTIVNOSTI</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chemeClr val="dk1"/>
                        </a:buClr>
                        <a:buSzPct val="25000"/>
                        <a:buFont typeface="Verdana"/>
                        <a:buNone/>
                      </a:pPr>
                      <a:r>
                        <a:rPr lang="en" sz="1600"/>
                        <a:t>Upoznavanje brežuljkastog zavičaja, kulturno- povijesnih spomenika zavičaja</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6063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NAMJENA</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lvl="0" rtl="0">
                        <a:spcBef>
                          <a:spcPts val="0"/>
                        </a:spcBef>
                        <a:buClr>
                          <a:schemeClr val="dk1"/>
                        </a:buClr>
                        <a:buFont typeface="Verdana"/>
                        <a:buNone/>
                      </a:pPr>
                      <a:endParaRPr sz="1600">
                        <a:solidFill>
                          <a:schemeClr val="dk1"/>
                        </a:solidFill>
                      </a:endParaRPr>
                    </a:p>
                    <a:p>
                      <a:pPr lvl="0" rtl="0">
                        <a:spcBef>
                          <a:spcPts val="0"/>
                        </a:spcBef>
                        <a:buClr>
                          <a:schemeClr val="dk1"/>
                        </a:buClr>
                        <a:buSzPct val="25000"/>
                        <a:buFont typeface="Verdana"/>
                        <a:buNone/>
                      </a:pPr>
                      <a:r>
                        <a:rPr lang="en" sz="1600">
                          <a:solidFill>
                            <a:schemeClr val="dk1"/>
                          </a:solidFill>
                        </a:rPr>
                        <a:t>Upoznavanje učenika s prirodnim, povijesnim, geografskim i kulturnim </a:t>
                      </a:r>
                    </a:p>
                    <a:p>
                      <a:pPr lvl="0" rtl="0">
                        <a:spcBef>
                          <a:spcPts val="0"/>
                        </a:spcBef>
                        <a:buClr>
                          <a:schemeClr val="dk1"/>
                        </a:buClr>
                        <a:buSzPct val="25000"/>
                        <a:buFont typeface="Verdana"/>
                        <a:buNone/>
                      </a:pPr>
                      <a:r>
                        <a:rPr lang="en" sz="1600">
                          <a:solidFill>
                            <a:schemeClr val="dk1"/>
                          </a:solidFill>
                        </a:rPr>
                        <a:t>obilježjima  brežuljkastog zavičaja.</a:t>
                      </a:r>
                    </a:p>
                    <a:p>
                      <a:pPr lvl="0" rtl="0">
                        <a:spcBef>
                          <a:spcPts val="0"/>
                        </a:spcBef>
                        <a:buClr>
                          <a:schemeClr val="dk1"/>
                        </a:buClr>
                        <a:buSzPct val="25000"/>
                        <a:buFont typeface="Verdana"/>
                        <a:buNone/>
                      </a:pPr>
                      <a:r>
                        <a:rPr lang="en" sz="1600">
                          <a:solidFill>
                            <a:schemeClr val="dk1"/>
                          </a:solidFill>
                        </a:rPr>
                        <a:t> Povezati usvojena znanja s terenom koji se posjećuje.</a:t>
                      </a:r>
                    </a:p>
                    <a:p>
                      <a:pPr lvl="0" rtl="0">
                        <a:spcBef>
                          <a:spcPts val="0"/>
                        </a:spcBef>
                        <a:buClr>
                          <a:schemeClr val="dk1"/>
                        </a:buClr>
                        <a:buFont typeface="Verdana"/>
                        <a:buNone/>
                      </a:pPr>
                      <a:endParaRPr sz="1600">
                        <a:solidFill>
                          <a:schemeClr val="dk1"/>
                        </a:solidFill>
                      </a:endParaRP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39627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NOSITELJI </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lvl="0" rtl="0">
                        <a:lnSpc>
                          <a:spcPct val="115000"/>
                        </a:lnSpc>
                        <a:spcBef>
                          <a:spcPts val="0"/>
                        </a:spcBef>
                        <a:buClr>
                          <a:schemeClr val="dk1"/>
                        </a:buClr>
                        <a:buSzPct val="25000"/>
                        <a:buFont typeface="Verdana"/>
                        <a:buNone/>
                      </a:pPr>
                      <a:r>
                        <a:rPr lang="en" sz="1600" dirty="0"/>
                        <a:t>Aktiv 3-ih razreda; </a:t>
                      </a:r>
                      <a:r>
                        <a:rPr lang="en" sz="1600" dirty="0">
                          <a:solidFill>
                            <a:schemeClr val="dk1"/>
                          </a:solidFill>
                        </a:rPr>
                        <a:t>Mirta Grgić-Mešić, Irena Koružnjak, Zorka Brekalo</a:t>
                      </a:r>
                      <a:r>
                        <a:rPr lang="en" sz="1600" dirty="0" smtClean="0">
                          <a:solidFill>
                            <a:schemeClr val="dk1"/>
                          </a:solidFill>
                        </a:rPr>
                        <a:t>,</a:t>
                      </a:r>
                      <a:r>
                        <a:rPr lang="hr-HR" sz="1600" dirty="0" smtClean="0">
                          <a:solidFill>
                            <a:schemeClr val="dk1"/>
                          </a:solidFill>
                        </a:rPr>
                        <a:t> </a:t>
                      </a:r>
                      <a:r>
                        <a:rPr lang="en" sz="1600" dirty="0" smtClean="0">
                          <a:solidFill>
                            <a:schemeClr val="dk1"/>
                          </a:solidFill>
                        </a:rPr>
                        <a:t>Marija </a:t>
                      </a:r>
                      <a:r>
                        <a:rPr lang="en" sz="1600" dirty="0">
                          <a:solidFill>
                            <a:schemeClr val="dk1"/>
                          </a:solidFill>
                        </a:rPr>
                        <a:t>Krijan</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43205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NAČIN REALIZACIJE</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lvl="0" rtl="0">
                        <a:lnSpc>
                          <a:spcPct val="115000"/>
                        </a:lnSpc>
                        <a:spcBef>
                          <a:spcPts val="0"/>
                        </a:spcBef>
                        <a:buClr>
                          <a:schemeClr val="dk1"/>
                        </a:buClr>
                        <a:buSzPct val="25000"/>
                        <a:buFont typeface="Times New Roman"/>
                        <a:buNone/>
                      </a:pPr>
                      <a:r>
                        <a:rPr lang="en" sz="1600">
                          <a:solidFill>
                            <a:schemeClr val="dk1"/>
                          </a:solidFill>
                        </a:rPr>
                        <a:t>-razvijati i njegovati kulturne navike tijekom putovanja, boravka na terenskoj nastavi</a:t>
                      </a:r>
                    </a:p>
                    <a:p>
                      <a:pPr lvl="0" rtl="0">
                        <a:lnSpc>
                          <a:spcPct val="115000"/>
                        </a:lnSpc>
                        <a:spcBef>
                          <a:spcPts val="0"/>
                        </a:spcBef>
                        <a:buClr>
                          <a:schemeClr val="dk1"/>
                        </a:buClr>
                        <a:buSzPct val="25000"/>
                        <a:buFont typeface="Times New Roman"/>
                        <a:buNone/>
                      </a:pPr>
                      <a:r>
                        <a:rPr lang="en" sz="1600">
                          <a:solidFill>
                            <a:schemeClr val="dk1"/>
                          </a:solidFill>
                        </a:rPr>
                        <a:t>-poticati učenike na zabavu, igru i druženje</a:t>
                      </a:r>
                    </a:p>
                    <a:p>
                      <a:pPr lvl="0" rtl="0">
                        <a:lnSpc>
                          <a:spcPct val="115000"/>
                        </a:lnSpc>
                        <a:spcBef>
                          <a:spcPts val="0"/>
                        </a:spcBef>
                        <a:buClr>
                          <a:schemeClr val="dk1"/>
                        </a:buClr>
                        <a:buSzPct val="25000"/>
                        <a:buFont typeface="Times New Roman"/>
                        <a:buNone/>
                      </a:pPr>
                      <a:r>
                        <a:rPr lang="en" sz="1600">
                          <a:solidFill>
                            <a:schemeClr val="dk1"/>
                          </a:solidFill>
                        </a:rPr>
                        <a:t>-usvajati vještine promatranja, opisivanja i bilježenja opažanja</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36005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VREMENIK</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a:t>lipanj, 2015.</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43205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TROŠKOVNIK</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Prema cjeniku odabrane agencije.</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70457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VREDNOVANJE I KORIŠTENJE REZULTATA RADA</a:t>
                      </a:r>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Izvješća i prezentacije.</a:t>
                      </a:r>
                    </a:p>
                    <a:p>
                      <a:pPr lvl="0" rtl="0">
                        <a:spcBef>
                          <a:spcPts val="0"/>
                        </a:spcBef>
                        <a:buClr>
                          <a:schemeClr val="dk1"/>
                        </a:buClr>
                        <a:buSzPct val="25000"/>
                        <a:buFont typeface="Arial"/>
                        <a:buNone/>
                      </a:pPr>
                      <a:r>
                        <a:rPr lang="en" sz="1600">
                          <a:solidFill>
                            <a:schemeClr val="dk1"/>
                          </a:solidFill>
                        </a:rPr>
                        <a:t>-rezultate rada i fotografije s terena prikazati izložbom u učionici</a:t>
                      </a:r>
                    </a:p>
                    <a:p>
                      <a:pPr lvl="0" rtl="0">
                        <a:spcBef>
                          <a:spcPts val="0"/>
                        </a:spcBef>
                        <a:buClr>
                          <a:schemeClr val="dk1"/>
                        </a:buClr>
                        <a:buSzPct val="25000"/>
                        <a:buFont typeface="Arial"/>
                        <a:buNone/>
                      </a:pPr>
                      <a:r>
                        <a:rPr lang="en" sz="1600">
                          <a:solidFill>
                            <a:schemeClr val="dk1"/>
                          </a:solidFill>
                        </a:rPr>
                        <a:t>-izložba likovnih radova na panoima</a:t>
                      </a:r>
                    </a:p>
                    <a:p>
                      <a:pPr marL="0" marR="0" lvl="0" indent="0" algn="l" rtl="0">
                        <a:lnSpc>
                          <a:spcPct val="115000"/>
                        </a:lnSpc>
                        <a:spcBef>
                          <a:spcPts val="0"/>
                        </a:spcBef>
                        <a:spcAft>
                          <a:spcPts val="0"/>
                        </a:spcAft>
                        <a:buClr>
                          <a:srgbClr val="000000"/>
                        </a:buClr>
                        <a:buFont typeface="Verdana"/>
                        <a:buNone/>
                      </a:pPr>
                      <a:endParaRPr sz="1600"/>
                    </a:p>
                  </a:txBody>
                  <a:tcPr marL="47875" marR="47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Shape 1168"/>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169" name="Shape 1169"/>
          <p:cNvGraphicFramePr/>
          <p:nvPr/>
        </p:nvGraphicFramePr>
        <p:xfrm>
          <a:off x="431824" y="392937"/>
          <a:ext cx="8280375" cy="6030215"/>
        </p:xfrm>
        <a:graphic>
          <a:graphicData uri="http://schemas.openxmlformats.org/drawingml/2006/table">
            <a:tbl>
              <a:tblPr>
                <a:noFill/>
                <a:tableStyleId>{9661E3C9-CAB6-4247-9277-7B7EE810E710}</a:tableStyleId>
              </a:tblPr>
              <a:tblGrid>
                <a:gridCol w="2052625"/>
                <a:gridCol w="6227750"/>
              </a:tblGrid>
              <a:tr h="3984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NAZIV AKTIVNOSTI</a:t>
                      </a:r>
                    </a:p>
                  </a:txBody>
                  <a:tcPr marL="58525" marR="58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Comic Sans MS"/>
                        <a:buNone/>
                      </a:pPr>
                      <a:r>
                        <a:rPr lang="en" sz="1600" b="1">
                          <a:solidFill>
                            <a:schemeClr val="dk1"/>
                          </a:solidFill>
                          <a:latin typeface="Comic Sans MS"/>
                          <a:ea typeface="Comic Sans MS"/>
                          <a:cs typeface="Comic Sans MS"/>
                          <a:sym typeface="Comic Sans MS"/>
                        </a:rPr>
                        <a:t>POSJET HRVATSKOM SABORU</a:t>
                      </a:r>
                      <a:r>
                        <a:rPr lang="en" sz="1600" b="1" u="none" strike="noStrike" cap="none" baseline="0">
                          <a:solidFill>
                            <a:schemeClr val="dk1"/>
                          </a:solidFill>
                          <a:latin typeface="Comic Sans MS"/>
                          <a:ea typeface="Comic Sans MS"/>
                          <a:cs typeface="Comic Sans MS"/>
                          <a:sym typeface="Comic Sans MS"/>
                        </a:rPr>
                        <a:t> – UČENICI </a:t>
                      </a:r>
                      <a:r>
                        <a:rPr lang="en" sz="1600" b="1">
                          <a:solidFill>
                            <a:schemeClr val="dk1"/>
                          </a:solidFill>
                          <a:latin typeface="Comic Sans MS"/>
                          <a:ea typeface="Comic Sans MS"/>
                          <a:cs typeface="Comic Sans MS"/>
                          <a:sym typeface="Comic Sans MS"/>
                        </a:rPr>
                        <a:t>4</a:t>
                      </a:r>
                      <a:r>
                        <a:rPr lang="en" sz="1600" b="1" u="none" strike="noStrike" cap="none" baseline="0">
                          <a:solidFill>
                            <a:schemeClr val="dk1"/>
                          </a:solidFill>
                          <a:latin typeface="Comic Sans MS"/>
                          <a:ea typeface="Comic Sans MS"/>
                          <a:cs typeface="Comic Sans MS"/>
                          <a:sym typeface="Comic Sans MS"/>
                        </a:rPr>
                        <a:t>. RAZREDA</a:t>
                      </a:r>
                    </a:p>
                  </a:txBody>
                  <a:tcPr marL="58525" marR="58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4954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CILJ AKTIVNOSTI</a:t>
                      </a:r>
                    </a:p>
                  </a:txBody>
                  <a:tcPr marL="58525" marR="58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600" u="none" strike="noStrike" cap="none" baseline="0">
                          <a:solidFill>
                            <a:schemeClr val="dk1"/>
                          </a:solidFill>
                          <a:latin typeface="Comic Sans MS"/>
                          <a:ea typeface="Comic Sans MS"/>
                          <a:cs typeface="Comic Sans MS"/>
                          <a:sym typeface="Comic Sans MS"/>
                        </a:rPr>
                        <a:t>U korelaciji više predmeta upoznati učenike sa sadržajima vezanim uz prošlost grada i domovine, poticati istraživačku radoznalost učenika, povezivati sadržaje različitih nastavnih predmeta, uočavati bitne podatke, razvijati pravilan odnos prema ljudima i događajima u prošlosti, vježbati analizu i prezentaciju sadržaja, razvijati kulturno ponašanje, međusobnu toleranciju i suradnju,razvijati ljubav prema gradu, zavičaju i domovini, razvijati svijest o saznanju povijesnih vrijednosti.</a:t>
                      </a:r>
                    </a:p>
                  </a:txBody>
                  <a:tcPr marL="58525" marR="58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715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NAMJENA</a:t>
                      </a:r>
                    </a:p>
                  </a:txBody>
                  <a:tcPr marL="58525" marR="58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600" u="none" strike="noStrike" cap="none" baseline="0">
                          <a:solidFill>
                            <a:schemeClr val="dk1"/>
                          </a:solidFill>
                          <a:latin typeface="Comic Sans MS"/>
                          <a:ea typeface="Comic Sans MS"/>
                          <a:cs typeface="Comic Sans MS"/>
                          <a:sym typeface="Comic Sans MS"/>
                        </a:rPr>
                        <a:t>Stjecanje znanja o</a:t>
                      </a:r>
                      <a:r>
                        <a:rPr lang="en" sz="1600">
                          <a:solidFill>
                            <a:schemeClr val="dk1"/>
                          </a:solidFill>
                          <a:latin typeface="Comic Sans MS"/>
                          <a:ea typeface="Comic Sans MS"/>
                          <a:cs typeface="Comic Sans MS"/>
                          <a:sym typeface="Comic Sans MS"/>
                        </a:rPr>
                        <a:t> važnosti i ulozi Sabora</a:t>
                      </a:r>
                      <a:r>
                        <a:rPr lang="en" sz="1600" u="none" strike="noStrike" cap="none" baseline="0">
                          <a:solidFill>
                            <a:schemeClr val="dk1"/>
                          </a:solidFill>
                          <a:latin typeface="Comic Sans MS"/>
                          <a:ea typeface="Comic Sans MS"/>
                          <a:cs typeface="Comic Sans MS"/>
                          <a:sym typeface="Comic Sans MS"/>
                        </a:rPr>
                        <a:t>. Upoznati važne kulturno-povijesne spomenike i povijesne izvore.</a:t>
                      </a:r>
                    </a:p>
                  </a:txBody>
                  <a:tcPr marL="58525" marR="58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778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NOSITELJI </a:t>
                      </a:r>
                    </a:p>
                  </a:txBody>
                  <a:tcPr marL="58525" marR="58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Comic Sans MS"/>
                          <a:ea typeface="Comic Sans MS"/>
                          <a:cs typeface="Comic Sans MS"/>
                          <a:sym typeface="Comic Sans MS"/>
                        </a:rPr>
                        <a:t>knjižničar, Aktiv 4-ih razreda</a:t>
                      </a:r>
                    </a:p>
                  </a:txBody>
                  <a:tcPr marL="58525" marR="58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365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NAČIN REALIZACIJE</a:t>
                      </a:r>
                    </a:p>
                  </a:txBody>
                  <a:tcPr marL="58525" marR="58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600" u="none" strike="noStrike" cap="none" baseline="0">
                          <a:solidFill>
                            <a:schemeClr val="dk1"/>
                          </a:solidFill>
                          <a:latin typeface="Comic Sans MS"/>
                          <a:ea typeface="Comic Sans MS"/>
                          <a:cs typeface="Comic Sans MS"/>
                          <a:sym typeface="Comic Sans MS"/>
                        </a:rPr>
                        <a:t>Prijevoz, razgledavanje i vodič ugovara se s agencijom.</a:t>
                      </a:r>
                    </a:p>
                  </a:txBody>
                  <a:tcPr marL="58525" marR="58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317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VREMENIK</a:t>
                      </a:r>
                    </a:p>
                  </a:txBody>
                  <a:tcPr marL="58525" marR="58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600">
                          <a:solidFill>
                            <a:schemeClr val="dk1"/>
                          </a:solidFill>
                          <a:latin typeface="Comic Sans MS"/>
                          <a:ea typeface="Comic Sans MS"/>
                          <a:cs typeface="Comic Sans MS"/>
                          <a:sym typeface="Comic Sans MS"/>
                        </a:rPr>
                        <a:t>svibanj 2015.</a:t>
                      </a:r>
                    </a:p>
                  </a:txBody>
                  <a:tcPr marL="58525" marR="58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318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TROŠKOVNIK</a:t>
                      </a:r>
                    </a:p>
                  </a:txBody>
                  <a:tcPr marL="58525" marR="58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600" u="none" strike="noStrike" cap="none" baseline="0">
                          <a:solidFill>
                            <a:schemeClr val="dk1"/>
                          </a:solidFill>
                          <a:latin typeface="Comic Sans MS"/>
                          <a:ea typeface="Comic Sans MS"/>
                          <a:cs typeface="Comic Sans MS"/>
                          <a:sym typeface="Comic Sans MS"/>
                        </a:rPr>
                        <a:t>Troškove u cijelosti podnose roditelji, uz prethodno potpisanu suglasnost.</a:t>
                      </a:r>
                    </a:p>
                  </a:txBody>
                  <a:tcPr marL="58525" marR="58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492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VREDNOVANJE I KORIŠTENJE REZULTATA RADA</a:t>
                      </a:r>
                    </a:p>
                  </a:txBody>
                  <a:tcPr marL="58525" marR="58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600" u="none" strike="noStrike" cap="none" baseline="0">
                          <a:solidFill>
                            <a:schemeClr val="dk1"/>
                          </a:solidFill>
                          <a:latin typeface="Comic Sans MS"/>
                          <a:ea typeface="Comic Sans MS"/>
                          <a:cs typeface="Comic Sans MS"/>
                          <a:sym typeface="Comic Sans MS"/>
                        </a:rPr>
                        <a:t>Zadovoljstvo učenika zbog boravka u povijesnoj jezgri zavičajnog grada, analiza uspješnosti vrši se na temelju ankete i razgovora s učenicima i roditeljima</a:t>
                      </a:r>
                    </a:p>
                  </a:txBody>
                  <a:tcPr marL="58525" marR="58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Shape 1174"/>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175" name="Shape 1175"/>
          <p:cNvGraphicFramePr/>
          <p:nvPr/>
        </p:nvGraphicFramePr>
        <p:xfrm>
          <a:off x="251519" y="274636"/>
          <a:ext cx="8424850" cy="5970880"/>
        </p:xfrm>
        <a:graphic>
          <a:graphicData uri="http://schemas.openxmlformats.org/drawingml/2006/table">
            <a:tbl>
              <a:tblPr>
                <a:noFill/>
                <a:tableStyleId>{F7AB6382-6872-4E0C-9E8B-89A9E9E1B517}</a:tableStyleId>
              </a:tblPr>
              <a:tblGrid>
                <a:gridCol w="2265350"/>
                <a:gridCol w="6159500"/>
              </a:tblGrid>
              <a:tr h="4460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NAZIV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b="1" u="none" strike="noStrike" cap="none" baseline="0">
                          <a:solidFill>
                            <a:schemeClr val="dk1"/>
                          </a:solidFill>
                        </a:rPr>
                        <a:t>TERENSKA NASTAVA - ORIJENTACIJA U PROSTORU (MEDVEDNICA, ŠPILJA VETERNICA)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40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CILJ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a:t>-upoznati nove pojmove- stajalište,obzor, strane svijeta</a:t>
                      </a:r>
                    </a:p>
                    <a:p>
                      <a:pPr marL="0" marR="0" lvl="0" indent="0" algn="l" rtl="0">
                        <a:spcBef>
                          <a:spcPts val="0"/>
                        </a:spcBef>
                        <a:buClr>
                          <a:srgbClr val="000000"/>
                        </a:buClr>
                        <a:buSzPct val="25000"/>
                        <a:buFont typeface="Verdana"/>
                        <a:buNone/>
                      </a:pPr>
                      <a:r>
                        <a:rPr lang="en" sz="1600" u="none" strike="noStrike" cap="none" baseline="0"/>
                        <a:t>- naučiti se orijentirati u prostoru</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7780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NAMJENA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-uočavati promjene u krajoliku u jesen</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-utvrditi pojmove snalaženja u vremenu (doba dana)</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-upoznati biljni i životinjski svijet kraja</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a:t>
                      </a:r>
                      <a:r>
                        <a:rPr lang="en" sz="1600" u="none" strike="noStrike" cap="none" baseline="0">
                          <a:solidFill>
                            <a:schemeClr val="dk1"/>
                          </a:solidFill>
                        </a:rPr>
                        <a:t>usvajanje novih pojmova -stajalište,obzor.strane svijeta</a:t>
                      </a:r>
                    </a:p>
                    <a:p>
                      <a:pPr marL="0" marR="0" lvl="0" indent="0" algn="l" rtl="0">
                        <a:spcBef>
                          <a:spcPts val="0"/>
                        </a:spcBef>
                        <a:buClr>
                          <a:srgbClr val="000000"/>
                        </a:buClr>
                        <a:buSzPct val="25000"/>
                        <a:buFont typeface="Verdana"/>
                        <a:buNone/>
                      </a:pPr>
                      <a:r>
                        <a:rPr lang="en" sz="1600" u="none" strike="noStrike" cap="none" baseline="0">
                          <a:solidFill>
                            <a:schemeClr val="dk1"/>
                          </a:solidFill>
                        </a:rPr>
                        <a:t>-upoznavanje načina orijentacije u prostoru</a:t>
                      </a:r>
                    </a:p>
                    <a:p>
                      <a:pPr marL="0" marR="0" lvl="0" indent="0" algn="l" rtl="0">
                        <a:spcBef>
                          <a:spcPts val="0"/>
                        </a:spcBef>
                        <a:buClr>
                          <a:srgbClr val="000000"/>
                        </a:buClr>
                        <a:buSzPct val="25000"/>
                        <a:buFont typeface="Verdana"/>
                        <a:buNone/>
                      </a:pPr>
                      <a:r>
                        <a:rPr lang="en" sz="1600" u="none" strike="noStrike" cap="none" baseline="0">
                          <a:solidFill>
                            <a:schemeClr val="dk1"/>
                          </a:solidFill>
                        </a:rPr>
                        <a:t>-imenovanje plodova</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-njegovati kulturne navike tijekom putovanja i u restoranu</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-usvajati vještine promatranja i opisivanja</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-poticati učenike na igru, zabavu i druženje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889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NOSITELJI </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Font typeface="Verdana"/>
                        <a:buNone/>
                      </a:pPr>
                      <a:endParaRPr sz="1600" u="none" strike="noStrike" cap="none" baseline="0">
                        <a:solidFill>
                          <a:schemeClr val="dk1"/>
                        </a:solidFill>
                      </a:endParaRP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254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NAČIN REALIZACIJE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Prijevoz autobusom do odredišta, boravak- radionice, igra i druženje, povratak pred školu.</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143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VREMENIK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a:solidFill>
                            <a:schemeClr val="dk1"/>
                          </a:solidFill>
                        </a:rPr>
                        <a:t> </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825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TROŠKOVNIK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a:solidFill>
                            <a:schemeClr val="dk1"/>
                          </a:solidFill>
                        </a:rPr>
                        <a:t>do 100,00 kn po učeniku</a:t>
                      </a:r>
                      <a:r>
                        <a:rPr lang="en" sz="1600" u="none" strike="noStrike" cap="none" baseline="0">
                          <a:solidFill>
                            <a:schemeClr val="dk1"/>
                          </a:solidFill>
                          <a:latin typeface="Arial"/>
                          <a:ea typeface="Arial"/>
                          <a:cs typeface="Arial"/>
                          <a:sym typeface="Arial"/>
                        </a:rPr>
                        <a:t>(u cijenu uključeni prijevoz i ručak)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397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VREDNOVANJE I KORIŠTENJE REZULTATA RADA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-provesti vrednovanje rada nakon povratka </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-rezultate rada i fotografije s terena prikazati izložbom u učionici</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-izložba likovnih radova na panoima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graphicFrame>
        <p:nvGraphicFramePr>
          <p:cNvPr id="1180" name="Shape 1180"/>
          <p:cNvGraphicFramePr/>
          <p:nvPr>
            <p:extLst>
              <p:ext uri="{D42A27DB-BD31-4B8C-83A1-F6EECF244321}">
                <p14:modId xmlns:p14="http://schemas.microsoft.com/office/powerpoint/2010/main" val="2381282519"/>
              </p:ext>
            </p:extLst>
          </p:nvPr>
        </p:nvGraphicFramePr>
        <p:xfrm>
          <a:off x="395287" y="620712"/>
          <a:ext cx="8280400" cy="5083840"/>
        </p:xfrm>
        <a:graphic>
          <a:graphicData uri="http://schemas.openxmlformats.org/drawingml/2006/table">
            <a:tbl>
              <a:tblPr>
                <a:noFill/>
                <a:tableStyleId>{3C14FE25-A19A-451C-B601-4FB38602A733}</a:tableStyleId>
              </a:tblPr>
              <a:tblGrid>
                <a:gridCol w="2441950"/>
                <a:gridCol w="5838450"/>
              </a:tblGrid>
              <a:tr h="431800">
                <a:tc>
                  <a:txBody>
                    <a:bodyPr/>
                    <a:lstStyle/>
                    <a:p>
                      <a:pPr marL="0" marR="0" lvl="0" indent="0" algn="l" rtl="0">
                        <a:spcBef>
                          <a:spcPts val="0"/>
                        </a:spcBef>
                        <a:buClr>
                          <a:srgbClr val="000000"/>
                        </a:buClr>
                        <a:buSzPct val="25000"/>
                        <a:buFont typeface="Arial"/>
                        <a:buNone/>
                      </a:pPr>
                      <a:r>
                        <a:rPr lang="en" sz="1800" b="1" u="none" strike="noStrike" cap="none" baseline="0" dirty="0">
                          <a:solidFill>
                            <a:schemeClr val="dk1"/>
                          </a:solidFill>
                        </a:rPr>
                        <a:t>NAZIV AKTIVNOSTI</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Comic Sans MS"/>
                        <a:buNone/>
                      </a:pPr>
                      <a:r>
                        <a:rPr lang="en" sz="1800" b="1">
                          <a:solidFill>
                            <a:schemeClr val="dk1"/>
                          </a:solidFill>
                        </a:rPr>
                        <a:t>SNALAŽENJE U PROSTORU - 3. razred</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6152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rPr>
                        <a:t>CILJ AKTIVNOSTI</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800">
                          <a:solidFill>
                            <a:schemeClr val="dk1"/>
                          </a:solidFill>
                        </a:rPr>
                        <a:t>Orijentirati se u prostoru prema Suncu; pomoću kompasa ili drugih znakova na zemlji</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26385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rPr>
                        <a:t>NAMJENA</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800">
                          <a:solidFill>
                            <a:schemeClr val="dk1"/>
                          </a:solidFill>
                        </a:rPr>
                        <a:t>- usvojiti nazive stajalište i obzor, imenovati i u prostoru utvrditi glavne i sporedne strane svijeta</a:t>
                      </a:r>
                    </a:p>
                    <a:p>
                      <a:pPr marL="0" marR="0" lvl="0" indent="0" algn="just" rtl="0">
                        <a:spcBef>
                          <a:spcPts val="0"/>
                        </a:spcBef>
                        <a:buClr>
                          <a:srgbClr val="000000"/>
                        </a:buClr>
                        <a:buSzPct val="25000"/>
                        <a:buFont typeface="Comic Sans MS"/>
                        <a:buNone/>
                      </a:pPr>
                      <a:r>
                        <a:rPr lang="en" sz="1800">
                          <a:solidFill>
                            <a:schemeClr val="dk1"/>
                          </a:solidFill>
                        </a:rPr>
                        <a:t>- razvijati interes za sadržaje iz Prirode i društva, uočiti svrhu poznavanja orjentacije </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0642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rPr>
                        <a:t>NOSITELJI </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lnSpc>
                          <a:spcPct val="115000"/>
                        </a:lnSpc>
                        <a:spcBef>
                          <a:spcPts val="0"/>
                        </a:spcBef>
                        <a:buClr>
                          <a:schemeClr val="dk1"/>
                        </a:buClr>
                        <a:buSzPct val="25000"/>
                        <a:buFont typeface="Verdana"/>
                        <a:buNone/>
                      </a:pPr>
                      <a:r>
                        <a:rPr lang="en" sz="1800" dirty="0">
                          <a:solidFill>
                            <a:schemeClr val="dk1"/>
                          </a:solidFill>
                        </a:rPr>
                        <a:t>Aktiv 3-ih razreda; Mirta Grgić-Mešić, Irena Koružnjak, Zorka Brekalo, Marija Krijan</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9527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rPr>
                        <a:t>NAČIN REALIZACIJE</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800" u="none" strike="noStrike" cap="none" baseline="0" dirty="0">
                          <a:solidFill>
                            <a:schemeClr val="dk1"/>
                          </a:solidFill>
                        </a:rPr>
                        <a:t>Šetnja po dvorištu škole i okolici škole – naselje, šuma, </a:t>
                      </a:r>
                      <a:r>
                        <a:rPr lang="en" sz="1800" u="none" strike="noStrike" cap="none" baseline="0" dirty="0" smtClean="0">
                          <a:solidFill>
                            <a:schemeClr val="dk1"/>
                          </a:solidFill>
                        </a:rPr>
                        <a:t>livada</a:t>
                      </a:r>
                      <a:r>
                        <a:rPr lang="hr-HR" sz="1800" u="none" strike="noStrike" cap="none" baseline="0" dirty="0" smtClean="0">
                          <a:solidFill>
                            <a:schemeClr val="dk1"/>
                          </a:solidFill>
                        </a:rPr>
                        <a:t>.</a:t>
                      </a:r>
                      <a:endParaRPr lang="en" sz="1800" u="none" strike="noStrike" cap="none" baseline="0" dirty="0">
                        <a:solidFill>
                          <a:schemeClr val="dk1"/>
                        </a:solidFill>
                      </a:endParaRP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3335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rPr>
                        <a:t>VREMENIK</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800">
                          <a:solidFill>
                            <a:schemeClr val="dk1"/>
                          </a:solidFill>
                        </a:rPr>
                        <a:t>rujan, </a:t>
                      </a:r>
                      <a:r>
                        <a:rPr lang="en" sz="1800" u="none" strike="noStrike" cap="none" baseline="0">
                          <a:solidFill>
                            <a:schemeClr val="dk1"/>
                          </a:solidFill>
                        </a:rPr>
                        <a:t>2014.</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1272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rPr>
                        <a:t>TROŠKOVNIK</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800" u="none" strike="noStrike" cap="none" baseline="0">
                          <a:solidFill>
                            <a:schemeClr val="dk1"/>
                          </a:solidFill>
                        </a:rPr>
                        <a:t>Nema.</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7785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rPr>
                        <a:t>VREDNOVANJE I KORIŠTENJE REZULTATA RADA</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800" u="none" strike="noStrike" cap="none" baseline="0">
                          <a:solidFill>
                            <a:schemeClr val="dk1"/>
                          </a:solidFill>
                        </a:rPr>
                        <a:t>Provesti vrednovanje rada nakon povratka. Rezultate rada i fotografije s terena prikazati izložbom u učionici. </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Shape 1185"/>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186" name="Shape 1186"/>
          <p:cNvGraphicFramePr/>
          <p:nvPr/>
        </p:nvGraphicFramePr>
        <p:xfrm>
          <a:off x="431812" y="356199"/>
          <a:ext cx="8280400" cy="6118955"/>
        </p:xfrm>
        <a:graphic>
          <a:graphicData uri="http://schemas.openxmlformats.org/drawingml/2006/table">
            <a:tbl>
              <a:tblPr>
                <a:noFill/>
                <a:tableStyleId>{2840C0B9-A8BD-4C28-BED6-581BB50D1819}</a:tableStyleId>
              </a:tblPr>
              <a:tblGrid>
                <a:gridCol w="2822950"/>
                <a:gridCol w="5457450"/>
              </a:tblGrid>
              <a:tr h="431800">
                <a:tc>
                  <a:txBody>
                    <a:bodyPr/>
                    <a:lstStyle/>
                    <a:p>
                      <a:pPr marL="0" marR="0" lvl="0" indent="0" algn="l" rtl="0">
                        <a:spcBef>
                          <a:spcPts val="0"/>
                        </a:spcBef>
                        <a:buClr>
                          <a:srgbClr val="000000"/>
                        </a:buClr>
                        <a:buSzPct val="25000"/>
                        <a:buFont typeface="Arial"/>
                        <a:buNone/>
                      </a:pPr>
                      <a:r>
                        <a:rPr lang="en" sz="1800" b="1" u="none" strike="noStrike" cap="none" baseline="0" dirty="0">
                          <a:solidFill>
                            <a:schemeClr val="dk1"/>
                          </a:solidFill>
                        </a:rPr>
                        <a:t>NAZIV AKTIVNOSTI</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Comic Sans MS"/>
                        <a:buNone/>
                      </a:pPr>
                      <a:r>
                        <a:rPr lang="en" sz="1800" b="1">
                          <a:solidFill>
                            <a:schemeClr val="dk1"/>
                          </a:solidFill>
                        </a:rPr>
                        <a:t>PLAN MJESTA - 3. razredi</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4497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rPr>
                        <a:t>CILJ AKTIVNOSTI</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800">
                          <a:solidFill>
                            <a:schemeClr val="dk1"/>
                          </a:solidFill>
                        </a:rPr>
                        <a:t>Naučiti služiti se planom mjesta, razumijeti nastanak plana </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47250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rPr>
                        <a:t>NAMJENA</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Font typeface="Comic Sans MS"/>
                        <a:buNone/>
                      </a:pPr>
                      <a:endParaRPr sz="1800">
                        <a:solidFill>
                          <a:schemeClr val="dk1"/>
                        </a:solidFill>
                      </a:endParaRPr>
                    </a:p>
                    <a:p>
                      <a:pPr lvl="0" algn="just" rtl="0">
                        <a:spcBef>
                          <a:spcPts val="0"/>
                        </a:spcBef>
                        <a:buClr>
                          <a:schemeClr val="dk1"/>
                        </a:buClr>
                        <a:buSzPct val="25000"/>
                        <a:buFont typeface="Comic Sans MS"/>
                        <a:buNone/>
                      </a:pPr>
                      <a:r>
                        <a:rPr lang="en" sz="1800">
                          <a:solidFill>
                            <a:schemeClr val="dk1"/>
                          </a:solidFill>
                        </a:rPr>
                        <a:t>Koristiti se planom mjesta za pronalaženje željene adrese, objekte iz okoliša uočavati  i prepoznavati na planu i obratno.</a:t>
                      </a:r>
                    </a:p>
                    <a:p>
                      <a:pPr marL="0" marR="0" lvl="0" indent="0" algn="just" rtl="0">
                        <a:spcBef>
                          <a:spcPts val="0"/>
                        </a:spcBef>
                        <a:buClr>
                          <a:srgbClr val="000000"/>
                        </a:buClr>
                        <a:buSzPct val="25000"/>
                        <a:buFont typeface="Comic Sans MS"/>
                        <a:buNone/>
                      </a:pPr>
                      <a:r>
                        <a:rPr lang="en" sz="1800">
                          <a:solidFill>
                            <a:schemeClr val="dk1"/>
                          </a:solidFill>
                        </a:rPr>
                        <a:t>Koristiti se tumačem znakova, prepoznavati objekte na planu, razvijati sposobnost promatranja, opisivanja, bilježenja i logičkog zaključivanja. Shvatiti vrijednost poznavanja snalaženja na planu za svakodnevni život. </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0642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rPr>
                        <a:t>NOSITELJI </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lnSpc>
                          <a:spcPct val="115000"/>
                        </a:lnSpc>
                        <a:spcBef>
                          <a:spcPts val="0"/>
                        </a:spcBef>
                        <a:buClr>
                          <a:schemeClr val="dk1"/>
                        </a:buClr>
                        <a:buSzPct val="25000"/>
                        <a:buFont typeface="Verdana"/>
                        <a:buNone/>
                      </a:pPr>
                      <a:r>
                        <a:rPr lang="en" sz="1800" dirty="0">
                          <a:solidFill>
                            <a:schemeClr val="dk1"/>
                          </a:solidFill>
                        </a:rPr>
                        <a:t>Aktiv 3-ih razreda; Mirta Grgić-Mešić, Irena Koružnjak, Zorka Brekalo,Marija Krijan</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9527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rPr>
                        <a:t>NAČIN REALIZACIJE</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800" u="none" strike="noStrike" cap="none" baseline="0">
                          <a:solidFill>
                            <a:schemeClr val="dk1"/>
                          </a:solidFill>
                        </a:rPr>
                        <a:t>Šetnja po dvorištu škole i okolici škole – naselje</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3335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rPr>
                        <a:t>VREMENIK</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800">
                          <a:solidFill>
                            <a:schemeClr val="dk1"/>
                          </a:solidFill>
                        </a:rPr>
                        <a:t>listopad</a:t>
                      </a:r>
                      <a:r>
                        <a:rPr lang="en" sz="1800" u="none" strike="noStrike" cap="none" baseline="0">
                          <a:solidFill>
                            <a:schemeClr val="dk1"/>
                          </a:solidFill>
                        </a:rPr>
                        <a:t> 2014.</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1272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rPr>
                        <a:t>TROŠKOVNIK</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800" u="none" strike="noStrike" cap="none" baseline="0">
                          <a:solidFill>
                            <a:schemeClr val="dk1"/>
                          </a:solidFill>
                        </a:rPr>
                        <a:t>Nema.</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7785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rPr>
                        <a:t>VREDNOVANJE I KORIŠTENJE REZULTATA RADA</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800" u="none" strike="noStrike" cap="none" baseline="0">
                          <a:solidFill>
                            <a:schemeClr val="dk1"/>
                          </a:solidFill>
                        </a:rPr>
                        <a:t>Provesti vrednovanje rada nakon povratka. Rezultate rada i fotografije s terena prikazati izložbom u učionici. </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graphicFrame>
        <p:nvGraphicFramePr>
          <p:cNvPr id="1196" name="Shape 1196"/>
          <p:cNvGraphicFramePr/>
          <p:nvPr/>
        </p:nvGraphicFramePr>
        <p:xfrm>
          <a:off x="136100" y="373489"/>
          <a:ext cx="8871800" cy="6305310"/>
        </p:xfrm>
        <a:graphic>
          <a:graphicData uri="http://schemas.openxmlformats.org/drawingml/2006/table">
            <a:tbl>
              <a:tblPr>
                <a:noFill/>
                <a:tableStyleId>{31081BF9-57B1-4607-BBA6-A4FB6F91A1AA}</a:tableStyleId>
              </a:tblPr>
              <a:tblGrid>
                <a:gridCol w="2269400"/>
                <a:gridCol w="6602400"/>
              </a:tblGrid>
              <a:tr h="3825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NAZIV AKTIVNOSTI</a:t>
                      </a:r>
                    </a:p>
                  </a:txBody>
                  <a:tcPr marL="57700" marR="57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Comic Sans MS"/>
                        <a:buNone/>
                      </a:pPr>
                      <a:r>
                        <a:rPr lang="en" sz="1600" b="1">
                          <a:solidFill>
                            <a:schemeClr val="dk1"/>
                          </a:solidFill>
                        </a:rPr>
                        <a:t>NACIONALNI PARK PLITVIČKA JEZERA</a:t>
                      </a:r>
                      <a:r>
                        <a:rPr lang="en" sz="1600" b="1" u="none" strike="noStrike" cap="none" baseline="0">
                          <a:solidFill>
                            <a:schemeClr val="dk1"/>
                          </a:solidFill>
                        </a:rPr>
                        <a:t>(JEDNODNEVNA TERENSKA NASTAVA) – UČENICI </a:t>
                      </a:r>
                      <a:r>
                        <a:rPr lang="en" sz="1600" b="1">
                          <a:solidFill>
                            <a:schemeClr val="dk1"/>
                          </a:solidFill>
                        </a:rPr>
                        <a:t>4</a:t>
                      </a:r>
                      <a:r>
                        <a:rPr lang="en" sz="1600" b="1" u="none" strike="noStrike" cap="none" baseline="0">
                          <a:solidFill>
                            <a:schemeClr val="dk1"/>
                          </a:solidFill>
                        </a:rPr>
                        <a:t>. RAZREDA</a:t>
                      </a:r>
                    </a:p>
                  </a:txBody>
                  <a:tcPr marL="57700" marR="57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40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CILJ AKTIVNOSTI</a:t>
                      </a:r>
                    </a:p>
                  </a:txBody>
                  <a:tcPr marL="57700" marR="57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600" u="none" strike="noStrike" cap="none" baseline="0">
                          <a:solidFill>
                            <a:schemeClr val="dk1"/>
                          </a:solidFill>
                        </a:rPr>
                        <a:t>Upoznati </a:t>
                      </a:r>
                      <a:r>
                        <a:rPr lang="en" sz="1600">
                          <a:solidFill>
                            <a:schemeClr val="dk1"/>
                          </a:solidFill>
                        </a:rPr>
                        <a:t>Nacionalni park Plitvice </a:t>
                      </a:r>
                      <a:r>
                        <a:rPr lang="en" sz="1600" u="none" strike="noStrike" cap="none" baseline="0">
                          <a:solidFill>
                            <a:schemeClr val="dk1"/>
                          </a:solidFill>
                        </a:rPr>
                        <a:t>. Istraživati i upoznavati zavičajne posebnosti. Razvijati sposobnost snalaženja u prostoru i vremenu. Poticati radoznalost za </a:t>
                      </a:r>
                      <a:r>
                        <a:rPr lang="en" sz="1600">
                          <a:solidFill>
                            <a:schemeClr val="dk1"/>
                          </a:solidFill>
                        </a:rPr>
                        <a:t>istraživanje nastanka Plitvičkih jezera</a:t>
                      </a:r>
                      <a:r>
                        <a:rPr lang="en" sz="1600" u="none" strike="noStrike" cap="none" baseline="0">
                          <a:solidFill>
                            <a:schemeClr val="dk1"/>
                          </a:solidFill>
                        </a:rPr>
                        <a:t>. Boravak na svježem zraku, razvijanje suradničkog odnosa, razvijanje motoričkih sposobnosti. Integracija nastavnih sadržaja iz ostalih nastavnih predmeta.</a:t>
                      </a:r>
                    </a:p>
                  </a:txBody>
                  <a:tcPr marL="57700" marR="57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604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NAMJENA</a:t>
                      </a:r>
                    </a:p>
                  </a:txBody>
                  <a:tcPr marL="57700" marR="57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600" u="none" strike="noStrike" cap="none" baseline="0">
                          <a:solidFill>
                            <a:schemeClr val="dk1"/>
                          </a:solidFill>
                        </a:rPr>
                        <a:t>Upoznavanje </a:t>
                      </a:r>
                      <a:r>
                        <a:rPr lang="en" sz="1600">
                          <a:solidFill>
                            <a:schemeClr val="dk1"/>
                          </a:solidFill>
                        </a:rPr>
                        <a:t>ljepota i karakteristka gorskog zavičaja</a:t>
                      </a:r>
                      <a:r>
                        <a:rPr lang="en" sz="1600" u="none" strike="noStrike" cap="none" baseline="0">
                          <a:solidFill>
                            <a:schemeClr val="dk1"/>
                          </a:solidFill>
                        </a:rPr>
                        <a:t>. Promicanje ljubavi i ponosa za domovinu. Razvijanje interesa za istraživanje </a:t>
                      </a:r>
                      <a:r>
                        <a:rPr lang="en" sz="1600">
                          <a:solidFill>
                            <a:schemeClr val="dk1"/>
                          </a:solidFill>
                        </a:rPr>
                        <a:t>biljnog i životinjskog svijeta tog kraja.</a:t>
                      </a:r>
                      <a:r>
                        <a:rPr lang="en" sz="1600" u="none" strike="noStrike" cap="none" baseline="0">
                          <a:solidFill>
                            <a:schemeClr val="dk1"/>
                          </a:solidFill>
                        </a:rPr>
                        <a:t> Upoznavanje zavičaja, razvijanje uljudnog ponašanja i svjesne discipline, razvijanje ispravnog odnosa prema svojoj i tuđoj imovini, razvijanje socijalnih vještina, širenje učenikovih interesa.</a:t>
                      </a:r>
                    </a:p>
                  </a:txBody>
                  <a:tcPr marL="57700" marR="57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939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NOSITELJI </a:t>
                      </a:r>
                    </a:p>
                  </a:txBody>
                  <a:tcPr marL="57700" marR="57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sz="1600">
                          <a:solidFill>
                            <a:schemeClr val="dk1"/>
                          </a:solidFill>
                        </a:rPr>
                        <a:t>Aktiv učitelja 4-ih razreda</a:t>
                      </a:r>
                    </a:p>
                  </a:txBody>
                  <a:tcPr marL="57700" marR="57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127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NAČIN REALIZACIJE</a:t>
                      </a:r>
                    </a:p>
                  </a:txBody>
                  <a:tcPr marL="57700" marR="57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600" u="none" strike="noStrike" cap="none" baseline="0">
                          <a:solidFill>
                            <a:schemeClr val="dk1"/>
                          </a:solidFill>
                        </a:rPr>
                        <a:t>Prijevoz, razgledavanje i organizacija ugovara se sa odabranom putničkom agencijom.</a:t>
                      </a:r>
                    </a:p>
                  </a:txBody>
                  <a:tcPr marL="57700" marR="57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190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VREMENIK</a:t>
                      </a:r>
                    </a:p>
                  </a:txBody>
                  <a:tcPr marL="57700" marR="57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600">
                          <a:solidFill>
                            <a:schemeClr val="dk1"/>
                          </a:solidFill>
                        </a:rPr>
                        <a:t>lipanj 2015.</a:t>
                      </a:r>
                    </a:p>
                  </a:txBody>
                  <a:tcPr marL="57700" marR="57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111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TROŠKOVNIK</a:t>
                      </a:r>
                    </a:p>
                  </a:txBody>
                  <a:tcPr marL="57700" marR="57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600" u="none" strike="noStrike" cap="none" baseline="0">
                          <a:solidFill>
                            <a:schemeClr val="dk1"/>
                          </a:solidFill>
                        </a:rPr>
                        <a:t>Prema ponudi agencije. Troškove u cijelosti podnose roditelji uz potpisanu suglasnost.</a:t>
                      </a:r>
                    </a:p>
                  </a:txBody>
                  <a:tcPr marL="57700" marR="57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545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VREDNOVANJE I KORIŠTENJE REZULTATA RADA</a:t>
                      </a:r>
                    </a:p>
                  </a:txBody>
                  <a:tcPr marL="57700" marR="57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600" u="none" strike="noStrike" cap="none" baseline="0">
                          <a:solidFill>
                            <a:schemeClr val="dk1"/>
                          </a:solidFill>
                        </a:rPr>
                        <a:t>Kroz razgovor nakon provedene aktivnosti dobivamo rezultate o razumijevanju, primjeni i promišljanju okoline koja nas okružuje. Izrada zajedničkih plakata po skupinama, kratke prezentacije doživljaja. </a:t>
                      </a:r>
                    </a:p>
                  </a:txBody>
                  <a:tcPr marL="57700" marR="57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Shape 1201"/>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202" name="Shape 1202"/>
          <p:cNvGraphicFramePr/>
          <p:nvPr>
            <p:extLst>
              <p:ext uri="{D42A27DB-BD31-4B8C-83A1-F6EECF244321}">
                <p14:modId xmlns:p14="http://schemas.microsoft.com/office/powerpoint/2010/main" val="3618361266"/>
              </p:ext>
            </p:extLst>
          </p:nvPr>
        </p:nvGraphicFramePr>
        <p:xfrm>
          <a:off x="395287" y="320675"/>
          <a:ext cx="8280400" cy="5798185"/>
        </p:xfrm>
        <a:graphic>
          <a:graphicData uri="http://schemas.openxmlformats.org/drawingml/2006/table">
            <a:tbl>
              <a:tblPr>
                <a:noFill/>
                <a:tableStyleId>{87A234EF-C988-423A-A9DE-B0EFE777370C}</a:tableStyleId>
              </a:tblPr>
              <a:tblGrid>
                <a:gridCol w="2016125"/>
                <a:gridCol w="6264275"/>
              </a:tblGrid>
              <a:tr h="431800">
                <a:tc>
                  <a:txBody>
                    <a:bodyPr/>
                    <a:lstStyle/>
                    <a:p>
                      <a:pPr marL="0" marR="0" lvl="0" indent="0" algn="l" rtl="0">
                        <a:spcBef>
                          <a:spcPts val="0"/>
                        </a:spcBef>
                        <a:buClr>
                          <a:srgbClr val="000000"/>
                        </a:buClr>
                        <a:buSzPct val="25000"/>
                        <a:buFont typeface="Arial"/>
                        <a:buNone/>
                      </a:pPr>
                      <a:r>
                        <a:rPr lang="en" sz="1400" b="1" u="none" strike="noStrike" cap="none" baseline="0" dirty="0">
                          <a:solidFill>
                            <a:schemeClr val="dk1"/>
                          </a:solidFill>
                          <a:latin typeface="Arial"/>
                          <a:ea typeface="Arial"/>
                          <a:cs typeface="Arial"/>
                          <a:sym typeface="Arial"/>
                        </a:rPr>
                        <a:t>NAZIV AKTIVNOSTI</a:t>
                      </a:r>
                    </a:p>
                  </a:txBody>
                  <a:tcPr marL="56800" marR="5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Comic Sans MS"/>
                        <a:buNone/>
                      </a:pPr>
                      <a:r>
                        <a:rPr lang="en" sz="1400" b="1" u="none" strike="noStrike" cap="none" baseline="0">
                          <a:solidFill>
                            <a:schemeClr val="dk1"/>
                          </a:solidFill>
                          <a:latin typeface="Comic Sans MS"/>
                          <a:ea typeface="Comic Sans MS"/>
                          <a:cs typeface="Comic Sans MS"/>
                          <a:sym typeface="Comic Sans MS"/>
                        </a:rPr>
                        <a:t>MOTRENJE I PREDVIĐANJE VREMENA – UČENICI 4. RAZREDA</a:t>
                      </a:r>
                    </a:p>
                  </a:txBody>
                  <a:tcPr marL="56800" marR="5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CILJ AKTIVNOSTI</a:t>
                      </a:r>
                    </a:p>
                  </a:txBody>
                  <a:tcPr marL="56800" marR="5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400" u="none" strike="noStrike" cap="none" baseline="0">
                          <a:solidFill>
                            <a:schemeClr val="dk1"/>
                          </a:solidFill>
                          <a:latin typeface="Comic Sans MS"/>
                          <a:ea typeface="Comic Sans MS"/>
                          <a:cs typeface="Comic Sans MS"/>
                          <a:sym typeface="Comic Sans MS"/>
                        </a:rPr>
                        <a:t>Doživjeti i osvijestiti složenost, raznolikost i međusobnu povezanost svih čimbenika koji djeluju u čovjekovu prirodnom i društvenom okruženju. Integracija nastavnih sadržaja iz nastavnih predmeta: hrvatski jezik, priroda i društvo, tjelesna i zdravstvena kultura, likovna i glazbena kultura i sata razrednika</a:t>
                      </a:r>
                    </a:p>
                  </a:txBody>
                  <a:tcPr marL="56800" marR="5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7065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NAMJENA</a:t>
                      </a:r>
                    </a:p>
                  </a:txBody>
                  <a:tcPr marL="56800" marR="5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400" u="none" strike="noStrike" cap="none" baseline="0">
                          <a:solidFill>
                            <a:schemeClr val="dk1"/>
                          </a:solidFill>
                          <a:latin typeface="Comic Sans MS"/>
                          <a:ea typeface="Comic Sans MS"/>
                          <a:cs typeface="Comic Sans MS"/>
                          <a:sym typeface="Comic Sans MS"/>
                        </a:rPr>
                        <a:t>Spoznati važnost predviđanja vremena za svakodnevni život. Razlikovati uređaje za prikupljanje podataka o vremenu ( barometar, termometar). Opisivati djela, odnosno postupke mjerenja. Razvijati pravilan odnos prema ljudima i događajima, snošljivost i otvorenost za prihvaćanje tuđih zamisli. Razvijati zanimanje za pojave u prirodnoj i društvenoj sredini. Njegovati kulturne navike tijekom boravka na izvanučioničkoj nastavi. Poticati učenike na igru, zabavu i druženje. Usvajati vještine promatranja, opisivanja i bilježenje opažanja</a:t>
                      </a:r>
                    </a:p>
                  </a:txBody>
                  <a:tcPr marL="56800" marR="5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064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NOSITELJI </a:t>
                      </a:r>
                    </a:p>
                  </a:txBody>
                  <a:tcPr marL="56800" marR="5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a:solidFill>
                            <a:schemeClr val="dk1"/>
                          </a:solidFill>
                          <a:latin typeface="Comic Sans MS"/>
                          <a:ea typeface="Comic Sans MS"/>
                          <a:cs typeface="Comic Sans MS"/>
                          <a:sym typeface="Comic Sans MS"/>
                        </a:rPr>
                        <a:t>Aktiv 4-ih razreda</a:t>
                      </a:r>
                    </a:p>
                  </a:txBody>
                  <a:tcPr marL="56800" marR="5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715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NAČIN REALIZACIJE</a:t>
                      </a:r>
                    </a:p>
                  </a:txBody>
                  <a:tcPr marL="56800" marR="5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400" u="none" strike="noStrike" cap="none" baseline="0" dirty="0">
                          <a:solidFill>
                            <a:schemeClr val="dk1"/>
                          </a:solidFill>
                          <a:latin typeface="Comic Sans MS"/>
                          <a:ea typeface="Comic Sans MS"/>
                          <a:cs typeface="Comic Sans MS"/>
                          <a:sym typeface="Comic Sans MS"/>
                        </a:rPr>
                        <a:t>Šetnja po dvorištu </a:t>
                      </a:r>
                      <a:r>
                        <a:rPr lang="en" sz="1400" u="none" strike="noStrike" cap="none" baseline="0" dirty="0" smtClean="0">
                          <a:solidFill>
                            <a:schemeClr val="dk1"/>
                          </a:solidFill>
                          <a:latin typeface="Comic Sans MS"/>
                          <a:ea typeface="Comic Sans MS"/>
                          <a:cs typeface="Comic Sans MS"/>
                          <a:sym typeface="Comic Sans MS"/>
                        </a:rPr>
                        <a:t>škole</a:t>
                      </a:r>
                      <a:r>
                        <a:rPr lang="hr-HR" sz="1400" u="none" strike="noStrike" cap="none" baseline="0" dirty="0" smtClean="0">
                          <a:solidFill>
                            <a:schemeClr val="dk1"/>
                          </a:solidFill>
                          <a:latin typeface="Comic Sans MS"/>
                          <a:ea typeface="Comic Sans MS"/>
                          <a:cs typeface="Comic Sans MS"/>
                          <a:sym typeface="Comic Sans MS"/>
                        </a:rPr>
                        <a:t> </a:t>
                      </a:r>
                      <a:r>
                        <a:rPr lang="en" sz="1400" u="none" strike="noStrike" cap="none" baseline="0" dirty="0" smtClean="0">
                          <a:solidFill>
                            <a:schemeClr val="dk1"/>
                          </a:solidFill>
                          <a:latin typeface="Comic Sans MS"/>
                          <a:ea typeface="Comic Sans MS"/>
                          <a:cs typeface="Comic Sans MS"/>
                          <a:sym typeface="Comic Sans MS"/>
                        </a:rPr>
                        <a:t>(meteorološka </a:t>
                      </a:r>
                      <a:r>
                        <a:rPr lang="en" sz="1400" u="none" strike="noStrike" cap="none" baseline="0" dirty="0">
                          <a:solidFill>
                            <a:schemeClr val="dk1"/>
                          </a:solidFill>
                          <a:latin typeface="Comic Sans MS"/>
                          <a:ea typeface="Comic Sans MS"/>
                          <a:cs typeface="Comic Sans MS"/>
                          <a:sym typeface="Comic Sans MS"/>
                        </a:rPr>
                        <a:t>stanica) i okolici škole –naselje, šuma, livada, ...</a:t>
                      </a:r>
                    </a:p>
                  </a:txBody>
                  <a:tcPr marL="56800" marR="5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984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VREMENIK</a:t>
                      </a:r>
                    </a:p>
                  </a:txBody>
                  <a:tcPr marL="56800" marR="5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a:solidFill>
                            <a:schemeClr val="dk1"/>
                          </a:solidFill>
                          <a:latin typeface="Comic Sans MS"/>
                          <a:ea typeface="Comic Sans MS"/>
                          <a:cs typeface="Comic Sans MS"/>
                          <a:sym typeface="Comic Sans MS"/>
                        </a:rPr>
                        <a:t>tijekom školske godine 2014/15.</a:t>
                      </a:r>
                    </a:p>
                  </a:txBody>
                  <a:tcPr marL="56800" marR="5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762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TROŠKOVNIK</a:t>
                      </a:r>
                    </a:p>
                  </a:txBody>
                  <a:tcPr marL="56800" marR="5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400" u="none" strike="noStrike" cap="none" baseline="0">
                          <a:solidFill>
                            <a:schemeClr val="dk1"/>
                          </a:solidFill>
                          <a:latin typeface="Comic Sans MS"/>
                          <a:ea typeface="Comic Sans MS"/>
                          <a:cs typeface="Comic Sans MS"/>
                          <a:sym typeface="Comic Sans MS"/>
                        </a:rPr>
                        <a:t>Nema.</a:t>
                      </a:r>
                    </a:p>
                  </a:txBody>
                  <a:tcPr marL="56800" marR="5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397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VREDNOVANJE I KORIŠTENJE REZULTATA RADA</a:t>
                      </a:r>
                    </a:p>
                  </a:txBody>
                  <a:tcPr marL="56800" marR="5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400" u="none" strike="noStrike" cap="none" baseline="0">
                          <a:solidFill>
                            <a:schemeClr val="dk1"/>
                          </a:solidFill>
                          <a:latin typeface="Comic Sans MS"/>
                          <a:ea typeface="Comic Sans MS"/>
                          <a:cs typeface="Comic Sans MS"/>
                          <a:sym typeface="Comic Sans MS"/>
                        </a:rPr>
                        <a:t>Provesti vrednovanje rada nakon povratka. Rezultate rada i fotografije s terena prikazati izložbom u učionici. Izložba likovnih radova na panoima.</a:t>
                      </a:r>
                    </a:p>
                  </a:txBody>
                  <a:tcPr marL="56800" marR="5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Shape 1207"/>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208" name="Shape 1208"/>
          <p:cNvGraphicFramePr/>
          <p:nvPr/>
        </p:nvGraphicFramePr>
        <p:xfrm>
          <a:off x="431812" y="274625"/>
          <a:ext cx="8280400" cy="5625390"/>
        </p:xfrm>
        <a:graphic>
          <a:graphicData uri="http://schemas.openxmlformats.org/drawingml/2006/table">
            <a:tbl>
              <a:tblPr>
                <a:noFill/>
                <a:tableStyleId>{D218E982-F5EE-42EB-8E1B-3C1C2A633AE4}</a:tableStyleId>
              </a:tblPr>
              <a:tblGrid>
                <a:gridCol w="1939625"/>
                <a:gridCol w="6340775"/>
              </a:tblGrid>
              <a:tr h="4048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NAZIV AKTIVNOSTI</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Comic Sans MS"/>
                        <a:buNone/>
                      </a:pPr>
                      <a:r>
                        <a:rPr lang="en" sz="1400" b="1" u="none" strike="noStrike" cap="none" baseline="0">
                          <a:solidFill>
                            <a:schemeClr val="dk1"/>
                          </a:solidFill>
                          <a:latin typeface="Comic Sans MS"/>
                          <a:ea typeface="Comic Sans MS"/>
                          <a:cs typeface="Comic Sans MS"/>
                          <a:sym typeface="Comic Sans MS"/>
                        </a:rPr>
                        <a:t>UPOZNAJMO ŽIVOT NA TRAVNJAKU – UČENICI 4. RAZREDA</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397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CILJ AKTIVNOSTI</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400" u="none" strike="noStrike" cap="none" baseline="0">
                          <a:solidFill>
                            <a:schemeClr val="dk1"/>
                          </a:solidFill>
                          <a:latin typeface="Comic Sans MS"/>
                          <a:ea typeface="Comic Sans MS"/>
                          <a:cs typeface="Comic Sans MS"/>
                          <a:sym typeface="Comic Sans MS"/>
                        </a:rPr>
                        <a:t>Doživjeti i osvijestiti složenost, raznolikost i međusobnu povezanost svih čimbenika koji djeluju u čovjekovu prirodnom i društvenom okruženju. Oblikovati pozitivan vrijednosni odnos prema živim bićima i prirodi kao cjelini. Integracija nastavnih sadržaja iz ostalih nastavnih predmeta.</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4938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NAMJENA</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400" u="none" strike="noStrike" cap="none" baseline="0">
                          <a:solidFill>
                            <a:schemeClr val="dk1"/>
                          </a:solidFill>
                          <a:latin typeface="Comic Sans MS"/>
                          <a:ea typeface="Comic Sans MS"/>
                          <a:cs typeface="Comic Sans MS"/>
                          <a:sym typeface="Comic Sans MS"/>
                        </a:rPr>
                        <a:t>Otkrivati i upoznavati živu prirodu, njezinu raznolikost, povezanost i promjenjivost. Razumjeti povezanost biljaka i životinja u životnoj zajednici travnjaka. Upoznati nekoliko najpoznatijih biljaka i životinja travnjaka. Razvijati svijest o važnosti očuvanja travnjaka. Ekološki osvješćivati učenike.Njegovati kulturne navike tijekom boravka na izvanučioničkoj nastavi. Poticati učenike na igru, zabavu i druženje. Usvajati vještine promatranja, opisivanja i bilježenje opažanja</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737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NOSITELJI </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a:solidFill>
                            <a:schemeClr val="dk1"/>
                          </a:solidFill>
                          <a:latin typeface="Comic Sans MS"/>
                          <a:ea typeface="Comic Sans MS"/>
                          <a:cs typeface="Comic Sans MS"/>
                          <a:sym typeface="Comic Sans MS"/>
                        </a:rPr>
                        <a:t>Aktiv učitelja 4-ih razreda</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477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NAČIN REALIZACIJE</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400" u="none" strike="noStrike" cap="none" baseline="0">
                          <a:solidFill>
                            <a:schemeClr val="dk1"/>
                          </a:solidFill>
                          <a:latin typeface="Comic Sans MS"/>
                          <a:ea typeface="Comic Sans MS"/>
                          <a:cs typeface="Comic Sans MS"/>
                          <a:sym typeface="Comic Sans MS"/>
                        </a:rPr>
                        <a:t>Šetnja po dvorištu škole i okolici škole</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381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VREMENIK</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a:solidFill>
                            <a:schemeClr val="dk1"/>
                          </a:solidFill>
                          <a:latin typeface="Comic Sans MS"/>
                          <a:ea typeface="Comic Sans MS"/>
                          <a:cs typeface="Comic Sans MS"/>
                          <a:sym typeface="Comic Sans MS"/>
                        </a:rPr>
                        <a:t>proljeće 2015.</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413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TROŠKOVNIK</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a:t>nema.</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88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VREDNOVANJE I KORIŠTENJE REZULTATA RADA</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400" u="none" strike="noStrike" cap="none" baseline="0">
                          <a:solidFill>
                            <a:schemeClr val="dk1"/>
                          </a:solidFill>
                          <a:latin typeface="Comic Sans MS"/>
                          <a:ea typeface="Comic Sans MS"/>
                          <a:cs typeface="Comic Sans MS"/>
                          <a:sym typeface="Comic Sans MS"/>
                        </a:rPr>
                        <a:t>Provesti vrednovanje rada nakon povratka. Rezultate rada i fotografije s terena prikazati izložbom u učionici. Izložba likovnih radova na panoima.</a:t>
                      </a:r>
                    </a:p>
                  </a:txBody>
                  <a:tcPr marL="62625" marR="626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p:nvPr/>
        </p:nvSpPr>
        <p:spPr>
          <a:xfrm>
            <a:off x="7078660" y="0"/>
            <a:ext cx="2065199" cy="276300"/>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312" name="Shape 312"/>
          <p:cNvGraphicFramePr/>
          <p:nvPr/>
        </p:nvGraphicFramePr>
        <p:xfrm>
          <a:off x="251525" y="138110"/>
          <a:ext cx="8640950" cy="6131915"/>
        </p:xfrm>
        <a:graphic>
          <a:graphicData uri="http://schemas.openxmlformats.org/drawingml/2006/table">
            <a:tbl>
              <a:tblPr>
                <a:noFill/>
                <a:tableStyleId>{FF2E724D-041D-4162-BC13-232ACCF583B5}</a:tableStyleId>
              </a:tblPr>
              <a:tblGrid>
                <a:gridCol w="1946150"/>
                <a:gridCol w="6694800"/>
              </a:tblGrid>
              <a:tr h="6445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NAZIV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IZBORNA NASTAVA IZ ENGLESKOG JEZIKA ZA</a:t>
                      </a:r>
                      <a:r>
                        <a:rPr lang="en" sz="1600" b="1">
                          <a:solidFill>
                            <a:schemeClr val="dk1"/>
                          </a:solidFill>
                          <a:latin typeface="Times New Roman"/>
                          <a:ea typeface="Times New Roman"/>
                          <a:cs typeface="Times New Roman"/>
                          <a:sym typeface="Times New Roman"/>
                        </a:rPr>
                        <a:t> SEDMI</a:t>
                      </a:r>
                      <a:r>
                        <a:rPr lang="en" sz="1600" b="1" u="none" strike="noStrike" cap="none" baseline="0">
                          <a:solidFill>
                            <a:schemeClr val="dk1"/>
                          </a:solidFill>
                          <a:latin typeface="Times New Roman"/>
                          <a:ea typeface="Times New Roman"/>
                          <a:cs typeface="Times New Roman"/>
                          <a:sym typeface="Times New Roman"/>
                        </a:rPr>
                        <a:t> RAZRED </a:t>
                      </a:r>
                    </a:p>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a:t>
                      </a:r>
                      <a:r>
                        <a:rPr lang="en" sz="1600" b="1">
                          <a:solidFill>
                            <a:schemeClr val="dk1"/>
                          </a:solidFill>
                          <a:latin typeface="Times New Roman"/>
                          <a:ea typeface="Times New Roman"/>
                          <a:cs typeface="Times New Roman"/>
                          <a:sym typeface="Times New Roman"/>
                        </a:rPr>
                        <a:t>7</a:t>
                      </a:r>
                      <a:r>
                        <a:rPr lang="en" sz="1600" b="1" u="none" strike="noStrike" cap="none" baseline="0">
                          <a:solidFill>
                            <a:schemeClr val="dk1"/>
                          </a:solidFill>
                          <a:latin typeface="Times New Roman"/>
                          <a:ea typeface="Times New Roman"/>
                          <a:cs typeface="Times New Roman"/>
                          <a:sym typeface="Times New Roman"/>
                        </a:rPr>
                        <a:t>. B)</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588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CILJ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usvajanje pravopisnih, leksičkih i gramatičkih znanja</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razvijanje komunikacije na engleskom jeziku u svakodnevnom životu te motiviranje učenika za cjeloživotno učenje stranih jezika</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stjecanje znanja o civilizacijskim vrijednostima zemalja engleskog govornog područja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NAMJENA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usvajanje osnovnih znanja engleskog jezika</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motiviranje učenika za daljnje učenje engleskog jezika</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poticanje aktivne komunikacije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445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NOSITELJI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VALENTINA ĆOSIĆ</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NAČIN REALIZACIJE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program propisuje 70 nastavnih sati tijekom godine i realizira se kroz pisane zadatke, usmene zadatke, jezične i kreativne aktivnosti, pisanje eseja, obradu tekstova, pjesama, rima i recitacija te izradu plakata i prezentacija.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1910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VREMENIK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tijekom školske godine</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dva sata tjedno</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841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TROŠKOVNIK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a:solidFill>
                            <a:schemeClr val="dk1"/>
                          </a:solidFill>
                          <a:latin typeface="Times New Roman"/>
                          <a:ea typeface="Times New Roman"/>
                          <a:cs typeface="Times New Roman"/>
                          <a:sym typeface="Times New Roman"/>
                        </a:rPr>
                        <a:t>Toškovi testova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VREDNOVANJE I KORIŠTENJE REZULTATA RADA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izbor najuspješnijih učeničkih radova</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uređenje panoa</a:t>
                      </a:r>
                    </a:p>
                    <a:p>
                      <a:pPr marL="0" marR="0" lvl="0" indent="0" algn="l" rtl="0">
                        <a:spcBef>
                          <a:spcPts val="0"/>
                        </a:spcBef>
                        <a:buClr>
                          <a:srgbClr val="000000"/>
                        </a:buClr>
                        <a:buFont typeface="Times New Roman"/>
                        <a:buNone/>
                      </a:pPr>
                      <a:endParaRP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graphicFrame>
        <p:nvGraphicFramePr>
          <p:cNvPr id="1213" name="Shape 1213"/>
          <p:cNvGraphicFramePr/>
          <p:nvPr>
            <p:extLst>
              <p:ext uri="{D42A27DB-BD31-4B8C-83A1-F6EECF244321}">
                <p14:modId xmlns:p14="http://schemas.microsoft.com/office/powerpoint/2010/main" val="1638733989"/>
              </p:ext>
            </p:extLst>
          </p:nvPr>
        </p:nvGraphicFramePr>
        <p:xfrm>
          <a:off x="251512" y="886108"/>
          <a:ext cx="8640975" cy="5085784"/>
        </p:xfrm>
        <a:graphic>
          <a:graphicData uri="http://schemas.openxmlformats.org/drawingml/2006/table">
            <a:tbl>
              <a:tblPr>
                <a:noFill/>
                <a:tableStyleId>{EE97BA8F-9054-4048-9D1B-8F255429F9BB}</a:tableStyleId>
              </a:tblPr>
              <a:tblGrid>
                <a:gridCol w="2160250"/>
                <a:gridCol w="6480725"/>
              </a:tblGrid>
              <a:tr h="606350">
                <a:tc>
                  <a:txBody>
                    <a:bodyPr/>
                    <a:lstStyle/>
                    <a:p>
                      <a:pPr marL="0" marR="0" lvl="0" indent="0" algn="l" rtl="0">
                        <a:lnSpc>
                          <a:spcPct val="115000"/>
                        </a:lnSpc>
                        <a:spcBef>
                          <a:spcPts val="0"/>
                        </a:spcBef>
                        <a:spcAft>
                          <a:spcPts val="0"/>
                        </a:spcAft>
                        <a:buClr>
                          <a:srgbClr val="000000"/>
                        </a:buClr>
                        <a:buSzPct val="25000"/>
                        <a:buFont typeface="Times New Roman"/>
                        <a:buNone/>
                      </a:pPr>
                      <a:r>
                        <a:rPr lang="en" sz="1400" b="1" u="none" strike="noStrike" cap="none" baseline="0" dirty="0">
                          <a:latin typeface="Times New Roman"/>
                          <a:ea typeface="Times New Roman"/>
                          <a:cs typeface="Times New Roman"/>
                          <a:sym typeface="Times New Roman"/>
                        </a:rPr>
                        <a:t>NAZIV AKTIVNOSTI</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Times New Roman"/>
                        <a:buNone/>
                      </a:pPr>
                      <a:r>
                        <a:rPr lang="en" b="1">
                          <a:latin typeface="Times New Roman"/>
                          <a:ea typeface="Times New Roman"/>
                          <a:cs typeface="Times New Roman"/>
                          <a:sym typeface="Times New Roman"/>
                        </a:rPr>
                        <a:t>OBILAZAK KULTURNO POVIJESNOG LOKALITETA -ANDAUTONIJA</a:t>
                      </a:r>
                    </a:p>
                    <a:p>
                      <a:pPr marL="0" marR="0" lvl="0" indent="0" algn="ctr" rtl="0">
                        <a:lnSpc>
                          <a:spcPct val="115000"/>
                        </a:lnSpc>
                        <a:spcBef>
                          <a:spcPts val="0"/>
                        </a:spcBef>
                        <a:spcAft>
                          <a:spcPts val="0"/>
                        </a:spcAft>
                        <a:buClr>
                          <a:srgbClr val="000000"/>
                        </a:buClr>
                        <a:buSzPct val="25000"/>
                        <a:buFont typeface="Times New Roman"/>
                        <a:buNone/>
                      </a:pPr>
                      <a:r>
                        <a:rPr lang="en" b="1">
                          <a:latin typeface="Times New Roman"/>
                          <a:ea typeface="Times New Roman"/>
                          <a:cs typeface="Times New Roman"/>
                          <a:sym typeface="Times New Roman"/>
                        </a:rPr>
                        <a:t>UČENICI ČETVRTIH RAZREDA</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491625">
                <a:tc>
                  <a:txBody>
                    <a:bodyPr/>
                    <a:lstStyle/>
                    <a:p>
                      <a:pPr marL="0" marR="0" lvl="0" indent="0" algn="l" rtl="0">
                        <a:lnSpc>
                          <a:spcPct val="115000"/>
                        </a:lnSpc>
                        <a:spcBef>
                          <a:spcPts val="0"/>
                        </a:spcBef>
                        <a:spcAft>
                          <a:spcPts val="0"/>
                        </a:spcAft>
                        <a:buClr>
                          <a:srgbClr val="000000"/>
                        </a:buClr>
                        <a:buSzPct val="25000"/>
                        <a:buFont typeface="Times New Roman"/>
                        <a:buNone/>
                      </a:pPr>
                      <a:r>
                        <a:rPr lang="en" sz="1400" b="1" u="none" strike="noStrike" cap="none" baseline="0">
                          <a:latin typeface="Times New Roman"/>
                          <a:ea typeface="Times New Roman"/>
                          <a:cs typeface="Times New Roman"/>
                          <a:sym typeface="Times New Roman"/>
                        </a:rPr>
                        <a:t>CILJ AKTIVNOSTI</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Times New Roman"/>
                        <a:buNone/>
                      </a:pPr>
                      <a:r>
                        <a:rPr lang="en" sz="1400" u="none" strike="noStrike" cap="none" baseline="0">
                          <a:latin typeface="Times New Roman"/>
                          <a:ea typeface="Times New Roman"/>
                          <a:cs typeface="Times New Roman"/>
                          <a:sym typeface="Times New Roman"/>
                        </a:rPr>
                        <a:t>Upoznavanje učenika s </a:t>
                      </a:r>
                      <a:r>
                        <a:rPr lang="en">
                          <a:latin typeface="Times New Roman"/>
                          <a:ea typeface="Times New Roman"/>
                          <a:cs typeface="Times New Roman"/>
                          <a:sym typeface="Times New Roman"/>
                        </a:rPr>
                        <a:t>ulogom i značajem utjecaja rimske kulture na našim područjima</a:t>
                      </a:r>
                    </a:p>
                    <a:p>
                      <a:pPr marL="0" marR="0" lvl="0" indent="0" algn="l" rtl="0">
                        <a:lnSpc>
                          <a:spcPct val="115000"/>
                        </a:lnSpc>
                        <a:spcBef>
                          <a:spcPts val="0"/>
                        </a:spcBef>
                        <a:spcAft>
                          <a:spcPts val="0"/>
                        </a:spcAft>
                        <a:buClr>
                          <a:srgbClr val="000000"/>
                        </a:buClr>
                        <a:buSzPct val="25000"/>
                        <a:buFont typeface="Times New Roman"/>
                        <a:buNone/>
                      </a:pPr>
                      <a:r>
                        <a:rPr lang="en" sz="1400" u="none" strike="noStrike" cap="none" baseline="0">
                          <a:latin typeface="Times New Roman"/>
                          <a:ea typeface="Times New Roman"/>
                          <a:cs typeface="Times New Roman"/>
                          <a:sym typeface="Times New Roman"/>
                        </a:rPr>
                        <a:t>Upoznavanje učenika s kulturnom baštinom, stjecanje novih iskustava, bogaćenje duha, razvijati naviku kulturnog ponašanja.</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1326750">
                <a:tc>
                  <a:txBody>
                    <a:bodyPr/>
                    <a:lstStyle/>
                    <a:p>
                      <a:pPr marL="0" marR="0" lvl="0" indent="0" algn="l" rtl="0">
                        <a:lnSpc>
                          <a:spcPct val="115000"/>
                        </a:lnSpc>
                        <a:spcBef>
                          <a:spcPts val="0"/>
                        </a:spcBef>
                        <a:spcAft>
                          <a:spcPts val="0"/>
                        </a:spcAft>
                        <a:buClr>
                          <a:srgbClr val="000000"/>
                        </a:buClr>
                        <a:buSzPct val="25000"/>
                        <a:buFont typeface="Times New Roman"/>
                        <a:buNone/>
                      </a:pPr>
                      <a:r>
                        <a:rPr lang="en" sz="1400" b="1" u="none" strike="noStrike" cap="none" baseline="0">
                          <a:latin typeface="Times New Roman"/>
                          <a:ea typeface="Times New Roman"/>
                          <a:cs typeface="Times New Roman"/>
                          <a:sym typeface="Times New Roman"/>
                        </a:rPr>
                        <a:t>NAMJENA</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Times New Roman"/>
                        <a:buNone/>
                      </a:pPr>
                      <a:r>
                        <a:rPr lang="en" sz="1400" u="none" strike="noStrike" cap="none" baseline="0">
                          <a:latin typeface="Times New Roman"/>
                          <a:ea typeface="Times New Roman"/>
                          <a:cs typeface="Times New Roman"/>
                          <a:sym typeface="Times New Roman"/>
                        </a:rPr>
                        <a:t>-razvijati i njegovati kulturne navike tijekom putovanja, boravka na terenskoj nastavi</a:t>
                      </a:r>
                    </a:p>
                    <a:p>
                      <a:pPr marL="0" marR="0" lvl="0" indent="0" algn="l" rtl="0">
                        <a:lnSpc>
                          <a:spcPct val="115000"/>
                        </a:lnSpc>
                        <a:spcBef>
                          <a:spcPts val="0"/>
                        </a:spcBef>
                        <a:spcAft>
                          <a:spcPts val="0"/>
                        </a:spcAft>
                        <a:buClr>
                          <a:srgbClr val="000000"/>
                        </a:buClr>
                        <a:buSzPct val="25000"/>
                        <a:buFont typeface="Times New Roman"/>
                        <a:buNone/>
                      </a:pPr>
                      <a:r>
                        <a:rPr lang="en" sz="1400" u="none" strike="noStrike" cap="none" baseline="0">
                          <a:latin typeface="Times New Roman"/>
                          <a:ea typeface="Times New Roman"/>
                          <a:cs typeface="Times New Roman"/>
                          <a:sym typeface="Times New Roman"/>
                        </a:rPr>
                        <a:t>-poticati učenike na zabavu, igru i druženje</a:t>
                      </a:r>
                    </a:p>
                    <a:p>
                      <a:pPr marL="0" marR="0" lvl="0" indent="0" algn="l" rtl="0">
                        <a:lnSpc>
                          <a:spcPct val="115000"/>
                        </a:lnSpc>
                        <a:spcBef>
                          <a:spcPts val="0"/>
                        </a:spcBef>
                        <a:spcAft>
                          <a:spcPts val="0"/>
                        </a:spcAft>
                        <a:buClr>
                          <a:srgbClr val="000000"/>
                        </a:buClr>
                        <a:buSzPct val="25000"/>
                        <a:buFont typeface="Times New Roman"/>
                        <a:buNone/>
                      </a:pPr>
                      <a:r>
                        <a:rPr lang="en" sz="1400" u="none" strike="noStrike" cap="none" baseline="0">
                          <a:latin typeface="Times New Roman"/>
                          <a:ea typeface="Times New Roman"/>
                          <a:cs typeface="Times New Roman"/>
                          <a:sym typeface="Times New Roman"/>
                        </a:rPr>
                        <a:t>-usvajati vještine promatranja, opisivanja i bilježenja opažanja</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380375">
                <a:tc>
                  <a:txBody>
                    <a:bodyPr/>
                    <a:lstStyle/>
                    <a:p>
                      <a:pPr marL="0" marR="0" lvl="0" indent="0" algn="l" rtl="0">
                        <a:lnSpc>
                          <a:spcPct val="115000"/>
                        </a:lnSpc>
                        <a:spcBef>
                          <a:spcPts val="0"/>
                        </a:spcBef>
                        <a:spcAft>
                          <a:spcPts val="0"/>
                        </a:spcAft>
                        <a:buClr>
                          <a:srgbClr val="000000"/>
                        </a:buClr>
                        <a:buSzPct val="25000"/>
                        <a:buFont typeface="Times New Roman"/>
                        <a:buNone/>
                      </a:pPr>
                      <a:r>
                        <a:rPr lang="en" sz="1400" b="1" u="none" strike="noStrike" cap="none" baseline="0">
                          <a:latin typeface="Times New Roman"/>
                          <a:ea typeface="Times New Roman"/>
                          <a:cs typeface="Times New Roman"/>
                          <a:sym typeface="Times New Roman"/>
                        </a:rPr>
                        <a:t>NOSITELJI </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solidFill>
                            <a:schemeClr val="dk1"/>
                          </a:solidFill>
                          <a:latin typeface="Times New Roman"/>
                          <a:ea typeface="Times New Roman"/>
                          <a:cs typeface="Times New Roman"/>
                          <a:sym typeface="Times New Roman"/>
                        </a:rPr>
                        <a:t>Aktiv 4.  razreda</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432050">
                <a:tc>
                  <a:txBody>
                    <a:bodyPr/>
                    <a:lstStyle/>
                    <a:p>
                      <a:pPr marL="0" marR="0" lvl="0" indent="0" algn="l" rtl="0">
                        <a:lnSpc>
                          <a:spcPct val="115000"/>
                        </a:lnSpc>
                        <a:spcBef>
                          <a:spcPts val="0"/>
                        </a:spcBef>
                        <a:spcAft>
                          <a:spcPts val="0"/>
                        </a:spcAft>
                        <a:buClr>
                          <a:srgbClr val="000000"/>
                        </a:buClr>
                        <a:buSzPct val="25000"/>
                        <a:buFont typeface="Times New Roman"/>
                        <a:buNone/>
                      </a:pPr>
                      <a:r>
                        <a:rPr lang="en" sz="1400" b="1" u="none" strike="noStrike" cap="none" baseline="0">
                          <a:latin typeface="Times New Roman"/>
                          <a:ea typeface="Times New Roman"/>
                          <a:cs typeface="Times New Roman"/>
                          <a:sym typeface="Times New Roman"/>
                        </a:rPr>
                        <a:t>NAČIN REALIZACIJE</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Times New Roman"/>
                        <a:buNone/>
                      </a:pPr>
                      <a:r>
                        <a:rPr lang="en" sz="1400" u="none" strike="noStrike" cap="none" baseline="0">
                          <a:latin typeface="Times New Roman"/>
                          <a:ea typeface="Times New Roman"/>
                          <a:cs typeface="Times New Roman"/>
                          <a:sym typeface="Times New Roman"/>
                        </a:rPr>
                        <a:t>Prijevoz autobusom do</a:t>
                      </a:r>
                      <a:r>
                        <a:rPr lang="en">
                          <a:latin typeface="Times New Roman"/>
                          <a:ea typeface="Times New Roman"/>
                          <a:cs typeface="Times New Roman"/>
                          <a:sym typeface="Times New Roman"/>
                        </a:rPr>
                        <a:t> Šćitarjeva/Andautonije.</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360050">
                <a:tc>
                  <a:txBody>
                    <a:bodyPr/>
                    <a:lstStyle/>
                    <a:p>
                      <a:pPr marL="0" marR="0" lvl="0" indent="0" algn="l" rtl="0">
                        <a:lnSpc>
                          <a:spcPct val="115000"/>
                        </a:lnSpc>
                        <a:spcBef>
                          <a:spcPts val="0"/>
                        </a:spcBef>
                        <a:spcAft>
                          <a:spcPts val="0"/>
                        </a:spcAft>
                        <a:buClr>
                          <a:srgbClr val="000000"/>
                        </a:buClr>
                        <a:buSzPct val="25000"/>
                        <a:buFont typeface="Times New Roman"/>
                        <a:buNone/>
                      </a:pPr>
                      <a:r>
                        <a:rPr lang="en" sz="1400" b="1" u="none" strike="noStrike" cap="none" baseline="0">
                          <a:latin typeface="Times New Roman"/>
                          <a:ea typeface="Times New Roman"/>
                          <a:cs typeface="Times New Roman"/>
                          <a:sym typeface="Times New Roman"/>
                        </a:rPr>
                        <a:t>VREMENIK</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Times New Roman"/>
                        <a:buNone/>
                      </a:pPr>
                      <a:r>
                        <a:rPr lang="en">
                          <a:latin typeface="Times New Roman"/>
                          <a:ea typeface="Times New Roman"/>
                          <a:cs typeface="Times New Roman"/>
                          <a:sym typeface="Times New Roman"/>
                        </a:rPr>
                        <a:t>listopad 2014.</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508025">
                <a:tc>
                  <a:txBody>
                    <a:bodyPr/>
                    <a:lstStyle/>
                    <a:p>
                      <a:pPr marL="0" marR="0" lvl="0" indent="0" algn="l" rtl="0">
                        <a:lnSpc>
                          <a:spcPct val="115000"/>
                        </a:lnSpc>
                        <a:spcBef>
                          <a:spcPts val="0"/>
                        </a:spcBef>
                        <a:spcAft>
                          <a:spcPts val="0"/>
                        </a:spcAft>
                        <a:buClr>
                          <a:srgbClr val="000000"/>
                        </a:buClr>
                        <a:buSzPct val="25000"/>
                        <a:buFont typeface="Times New Roman"/>
                        <a:buNone/>
                      </a:pPr>
                      <a:r>
                        <a:rPr lang="en" sz="1400" b="1" u="none" strike="noStrike" cap="none" baseline="0">
                          <a:latin typeface="Times New Roman"/>
                          <a:ea typeface="Times New Roman"/>
                          <a:cs typeface="Times New Roman"/>
                          <a:sym typeface="Times New Roman"/>
                        </a:rPr>
                        <a:t>TROŠKOVNIK</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Times New Roman"/>
                        <a:buNone/>
                      </a:pPr>
                      <a:r>
                        <a:rPr lang="en" sz="1400" u="none" strike="noStrike" cap="none" baseline="0" dirty="0">
                          <a:latin typeface="Times New Roman"/>
                          <a:ea typeface="Times New Roman"/>
                          <a:cs typeface="Times New Roman"/>
                          <a:sym typeface="Times New Roman"/>
                        </a:rPr>
                        <a:t>od </a:t>
                      </a:r>
                      <a:r>
                        <a:rPr lang="en" dirty="0">
                          <a:latin typeface="Times New Roman"/>
                          <a:ea typeface="Times New Roman"/>
                          <a:cs typeface="Times New Roman"/>
                          <a:sym typeface="Times New Roman"/>
                        </a:rPr>
                        <a:t>7</a:t>
                      </a:r>
                      <a:r>
                        <a:rPr lang="en" sz="1400" u="none" strike="noStrike" cap="none" baseline="0" dirty="0">
                          <a:latin typeface="Times New Roman"/>
                          <a:ea typeface="Times New Roman"/>
                          <a:cs typeface="Times New Roman"/>
                          <a:sym typeface="Times New Roman"/>
                        </a:rPr>
                        <a:t>0,00 do </a:t>
                      </a:r>
                      <a:r>
                        <a:rPr lang="en" dirty="0">
                          <a:latin typeface="Times New Roman"/>
                          <a:ea typeface="Times New Roman"/>
                          <a:cs typeface="Times New Roman"/>
                          <a:sym typeface="Times New Roman"/>
                        </a:rPr>
                        <a:t>9</a:t>
                      </a:r>
                      <a:r>
                        <a:rPr lang="en" sz="1400" u="none" strike="noStrike" cap="none" baseline="0" dirty="0">
                          <a:latin typeface="Times New Roman"/>
                          <a:ea typeface="Times New Roman"/>
                          <a:cs typeface="Times New Roman"/>
                          <a:sym typeface="Times New Roman"/>
                        </a:rPr>
                        <a:t>0,00 kn</a:t>
                      </a:r>
                      <a:r>
                        <a:rPr lang="en" sz="1400" u="none" strike="noStrike" cap="none" baseline="0" dirty="0" smtClean="0">
                          <a:latin typeface="Times New Roman"/>
                          <a:ea typeface="Times New Roman"/>
                          <a:cs typeface="Times New Roman"/>
                          <a:sym typeface="Times New Roman"/>
                        </a:rPr>
                        <a:t>.</a:t>
                      </a:r>
                      <a:r>
                        <a:rPr lang="hr-HR" sz="1400" u="none" strike="noStrike" cap="none" baseline="0" dirty="0" smtClean="0">
                          <a:latin typeface="Times New Roman"/>
                          <a:ea typeface="Times New Roman"/>
                          <a:cs typeface="Times New Roman"/>
                          <a:sym typeface="Times New Roman"/>
                        </a:rPr>
                        <a:t> </a:t>
                      </a:r>
                      <a:r>
                        <a:rPr lang="en" sz="1400" u="none" strike="noStrike" cap="none" baseline="0" dirty="0" smtClean="0">
                          <a:latin typeface="Times New Roman"/>
                          <a:ea typeface="Times New Roman"/>
                          <a:cs typeface="Times New Roman"/>
                          <a:sym typeface="Times New Roman"/>
                        </a:rPr>
                        <a:t>(</a:t>
                      </a:r>
                      <a:r>
                        <a:rPr lang="en" sz="1400" u="none" strike="noStrike" cap="none" baseline="0" dirty="0">
                          <a:latin typeface="Times New Roman"/>
                          <a:ea typeface="Times New Roman"/>
                          <a:cs typeface="Times New Roman"/>
                          <a:sym typeface="Times New Roman"/>
                        </a:rPr>
                        <a:t>prijevoz,stručno vodstvo,radionica)</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657175">
                <a:tc>
                  <a:txBody>
                    <a:bodyPr/>
                    <a:lstStyle/>
                    <a:p>
                      <a:pPr marL="0" marR="0" lvl="0" indent="0" algn="l" rtl="0">
                        <a:lnSpc>
                          <a:spcPct val="115000"/>
                        </a:lnSpc>
                        <a:spcBef>
                          <a:spcPts val="0"/>
                        </a:spcBef>
                        <a:spcAft>
                          <a:spcPts val="0"/>
                        </a:spcAft>
                        <a:buClr>
                          <a:srgbClr val="000000"/>
                        </a:buClr>
                        <a:buSzPct val="25000"/>
                        <a:buFont typeface="Times New Roman"/>
                        <a:buNone/>
                      </a:pPr>
                      <a:r>
                        <a:rPr lang="en" sz="1400" b="1" u="none" strike="noStrike" cap="none" baseline="0">
                          <a:latin typeface="Times New Roman"/>
                          <a:ea typeface="Times New Roman"/>
                          <a:cs typeface="Times New Roman"/>
                          <a:sym typeface="Times New Roman"/>
                        </a:rPr>
                        <a:t>VREDNOVANJE I KORIŠTENJE REZULTATA RADA</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Times New Roman"/>
                        <a:buNone/>
                      </a:pPr>
                      <a:r>
                        <a:rPr lang="en" sz="1400" u="none" strike="noStrike" cap="none" baseline="0" dirty="0">
                          <a:latin typeface="Times New Roman"/>
                          <a:ea typeface="Times New Roman"/>
                          <a:cs typeface="Times New Roman"/>
                          <a:sym typeface="Times New Roman"/>
                        </a:rPr>
                        <a:t>Stjecanje osjećaja i ljubavi prema kulturnim događanjima te njegovanje istih. Zadovoljstvo učenika. Vrednovanje rada provest će se nakon povratka- rezultate rada i fotografije s terena prikazati izložbom u učionici te likovnim radovima na panoima škole.</a:t>
                      </a:r>
                    </a:p>
                  </a:txBody>
                  <a:tcPr marL="49400" marR="49400"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Shape 1218"/>
          <p:cNvSpPr txBox="1"/>
          <p:nvPr/>
        </p:nvSpPr>
        <p:spPr>
          <a:xfrm>
            <a:off x="7078660" y="0"/>
            <a:ext cx="2046298" cy="274498"/>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219" name="Shape 1219"/>
          <p:cNvGraphicFramePr/>
          <p:nvPr/>
        </p:nvGraphicFramePr>
        <p:xfrm>
          <a:off x="468312" y="126300"/>
          <a:ext cx="8135925" cy="5955828"/>
        </p:xfrm>
        <a:graphic>
          <a:graphicData uri="http://schemas.openxmlformats.org/drawingml/2006/table">
            <a:tbl>
              <a:tblPr>
                <a:noFill/>
                <a:tableStyleId>{18369937-8010-4EBB-9EED-1D3160C367CB}</a:tableStyleId>
              </a:tblPr>
              <a:tblGrid>
                <a:gridCol w="1943100"/>
                <a:gridCol w="6192825"/>
              </a:tblGrid>
              <a:tr h="3481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NAZIV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b="1"/>
                        <a:t>JEDNODNEVNA</a:t>
                      </a:r>
                      <a:r>
                        <a:rPr lang="en" sz="1400" b="1" u="none" strike="noStrike" cap="none" baseline="0"/>
                        <a:t> TERENSKA  NASTAVA 5. RAZRED</a:t>
                      </a:r>
                    </a:p>
                    <a:p>
                      <a:pPr marL="0" marR="0" lvl="0" indent="0" algn="l" rtl="0">
                        <a:lnSpc>
                          <a:spcPct val="115000"/>
                        </a:lnSpc>
                        <a:spcBef>
                          <a:spcPts val="0"/>
                        </a:spcBef>
                        <a:buClr>
                          <a:srgbClr val="000000"/>
                        </a:buClr>
                        <a:buSzPct val="25000"/>
                        <a:buFont typeface="Verdana"/>
                        <a:buNone/>
                      </a:pPr>
                      <a:r>
                        <a:rPr lang="en" b="1" i="1"/>
                        <a:t>ČIGOČ - PP LONJSKO POLJE   </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930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CILJ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Međupredmetna korelacija, razvijanje timskog rada, socijalnih vještina, znatiželje za upoznavanjem i istraživanjem prirodnih i društvenih ljepota  domovine te upoznavanje kulturno-povijesnih spomenika.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108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NAMJENA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Upoznavanje učenika s prirodnim, povijesnim, geografskim i kulturnim </a:t>
                      </a:r>
                    </a:p>
                    <a:p>
                      <a:pPr marL="0" marR="0" lvl="0" indent="0" algn="l" rtl="0">
                        <a:spcBef>
                          <a:spcPts val="0"/>
                        </a:spcBef>
                        <a:buClr>
                          <a:srgbClr val="000000"/>
                        </a:buClr>
                        <a:buSzPct val="25000"/>
                        <a:buFont typeface="Verdana"/>
                        <a:buNone/>
                      </a:pPr>
                      <a:r>
                        <a:rPr lang="en" sz="1400" u="none" strike="noStrike" cap="none" baseline="0"/>
                        <a:t>obilježjima  </a:t>
                      </a:r>
                      <a:r>
                        <a:rPr lang="en"/>
                        <a:t>područja PP Lonjsko polje. </a:t>
                      </a:r>
                      <a:r>
                        <a:rPr lang="en" sz="1400" u="none" strike="noStrike" cap="none" baseline="0"/>
                        <a:t>Povezati usvojena znanja s terenom koji se posjećuje.</a:t>
                      </a:r>
                    </a:p>
                    <a:p>
                      <a:pPr marL="0" marR="0" lvl="0" indent="0" algn="l" rtl="0">
                        <a:spcBef>
                          <a:spcPts val="0"/>
                        </a:spcBef>
                        <a:buNone/>
                      </a:pPr>
                      <a:endParaRPr sz="1400" u="none" strike="noStrike" cap="none" baseline="0"/>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465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NOSITELJI </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t>Katarina Ciprić (5. a), Tomislav Habulin (5. b), Tanja Pavelić (5. c)</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643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NAČIN REALIZACIJE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Fotografiranje i prikupljanje podataka.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465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VREMENIK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t>svibanj 2015. </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108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TROŠKOVNIK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Troškove izvanučioničke nastave snose roditelji.</a:t>
                      </a:r>
                    </a:p>
                    <a:p>
                      <a:pPr marL="0" marR="0" lvl="0" indent="0" algn="l" rtl="0">
                        <a:spcBef>
                          <a:spcPts val="0"/>
                        </a:spcBef>
                        <a:buClr>
                          <a:srgbClr val="000000"/>
                        </a:buClr>
                        <a:buSzPct val="25000"/>
                        <a:buFont typeface="Verdana"/>
                        <a:buNone/>
                      </a:pPr>
                      <a:r>
                        <a:rPr lang="en" sz="1400" u="none" strike="noStrike" cap="none" baseline="0"/>
                        <a:t>Troškovi terenske nastave ovise o turističkoj agenciji čija će ponuda biti prihvaćena.</a:t>
                      </a:r>
                    </a:p>
                    <a:p>
                      <a:pPr marL="0" marR="0" lvl="0" indent="0" algn="l" rtl="0">
                        <a:spcBef>
                          <a:spcPts val="0"/>
                        </a:spcBef>
                        <a:buNone/>
                      </a:pPr>
                      <a:endParaRPr sz="1400" u="none" strike="noStrike" cap="none" baseline="0"/>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930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VREDNOVANJE I KORIŠTENJE REZULTATA RADA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Osvrt na terensku nastavu u obliku putopisa, vrjednovanje i </a:t>
                      </a:r>
                    </a:p>
                    <a:p>
                      <a:pPr marL="0" marR="0" lvl="0" indent="0" algn="l" rtl="0">
                        <a:spcBef>
                          <a:spcPts val="0"/>
                        </a:spcBef>
                        <a:buClr>
                          <a:srgbClr val="000000"/>
                        </a:buClr>
                        <a:buSzPct val="25000"/>
                        <a:buFont typeface="Verdana"/>
                        <a:buNone/>
                      </a:pPr>
                      <a:r>
                        <a:rPr lang="en" sz="1400" u="none" strike="noStrike" cap="none" baseline="0"/>
                        <a:t>samovrjednovanje timskog rada.</a:t>
                      </a:r>
                    </a:p>
                    <a:p>
                      <a:pPr marL="0" marR="0" lvl="0" indent="0" algn="l" rtl="0">
                        <a:spcBef>
                          <a:spcPts val="0"/>
                        </a:spcBef>
                        <a:buNone/>
                      </a:pPr>
                      <a:endParaRPr sz="1400" u="none" strike="noStrike" cap="none" baseline="0"/>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Shape 1230"/>
          <p:cNvSpPr txBox="1"/>
          <p:nvPr/>
        </p:nvSpPr>
        <p:spPr>
          <a:xfrm>
            <a:off x="7078660" y="0"/>
            <a:ext cx="2046299" cy="274499"/>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231" name="Shape 1231"/>
          <p:cNvGraphicFramePr/>
          <p:nvPr/>
        </p:nvGraphicFramePr>
        <p:xfrm>
          <a:off x="468312" y="367906"/>
          <a:ext cx="8135925" cy="5955828"/>
        </p:xfrm>
        <a:graphic>
          <a:graphicData uri="http://schemas.openxmlformats.org/drawingml/2006/table">
            <a:tbl>
              <a:tblPr>
                <a:noFill/>
                <a:tableStyleId>{A8F30722-7766-4A8C-8AA4-2E6C2ADEFF21}</a:tableStyleId>
              </a:tblPr>
              <a:tblGrid>
                <a:gridCol w="1943100"/>
                <a:gridCol w="6192825"/>
              </a:tblGrid>
              <a:tr h="3481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NAZIV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b="1"/>
                        <a:t>6</a:t>
                      </a:r>
                      <a:r>
                        <a:rPr lang="en" sz="1400" b="1" u="none" strike="noStrike" cap="none" baseline="0"/>
                        <a:t>. RAZRED</a:t>
                      </a:r>
                    </a:p>
                    <a:p>
                      <a:pPr marL="0" marR="0" lvl="0" indent="0" algn="ctr" rtl="0">
                        <a:lnSpc>
                          <a:spcPct val="115000"/>
                        </a:lnSpc>
                        <a:spcBef>
                          <a:spcPts val="0"/>
                        </a:spcBef>
                        <a:buClr>
                          <a:srgbClr val="000000"/>
                        </a:buClr>
                        <a:buSzPct val="25000"/>
                        <a:buFont typeface="Verdana"/>
                        <a:buNone/>
                      </a:pPr>
                      <a:r>
                        <a:rPr lang="en" b="1"/>
                        <a:t>NP Plitvička jezera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930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CILJ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a:solidFill>
                            <a:schemeClr val="dk1"/>
                          </a:solidFill>
                        </a:rPr>
                        <a:t>Upoznati Nacionalni park Plitvice. Istraživati i upoznavati zavičajne posebnosti. Razvijati sposobnost snalaženja u prostoru i vremenu. Poticati radoznalost za istraživanje nastanka Plitvičkih jezera. Boravak na svježem zraku, razvijanje suradničkog odnosa, razvijanje motoričkih sposobnosti. Integracija nastavnih sadržaja iz ostalih nastavnih predmeta.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108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NAMJENA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a:solidFill>
                            <a:schemeClr val="dk1"/>
                          </a:solidFill>
                        </a:rPr>
                        <a:t>Međupredmetna korelacija, razvijanje timskog rada, socijalnih vještina, znatiželje za upoznavanjem i istraživanjem prirodnih i društvenih ljepota  domovine te upoznavanje kulturno-povijesnih spomenika.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465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NOSITELJI </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t>Valentina Ćosić (6.a), Snježana Grgec (6.b), Michaela Lulić (6.c), Silvija Jurić (6.d)</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643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NAČIN REALIZACIJE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a:solidFill>
                            <a:schemeClr val="dk1"/>
                          </a:solidFill>
                        </a:rPr>
                        <a:t>Fotografiranje i prikupljanje podataka.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465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VREMENIK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a:t>svibanj, 2015.</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108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TROŠKOVNIK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Verdana"/>
                        <a:buNone/>
                      </a:pPr>
                      <a:r>
                        <a:rPr lang="en">
                          <a:solidFill>
                            <a:schemeClr val="dk1"/>
                          </a:solidFill>
                        </a:rPr>
                        <a:t>Troškove izvanučioničke nastave snose roditelji.</a:t>
                      </a:r>
                    </a:p>
                    <a:p>
                      <a:pPr lvl="0" rtl="0">
                        <a:spcBef>
                          <a:spcPts val="0"/>
                        </a:spcBef>
                        <a:buClr>
                          <a:schemeClr val="dk1"/>
                        </a:buClr>
                        <a:buSzPct val="25000"/>
                        <a:buFont typeface="Verdana"/>
                        <a:buNone/>
                      </a:pPr>
                      <a:r>
                        <a:rPr lang="en">
                          <a:solidFill>
                            <a:schemeClr val="dk1"/>
                          </a:solidFill>
                        </a:rPr>
                        <a:t>Troškovi terenske nastave ovise o turističkoj agenciji čija će ponuda biti prihvaćena.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930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VREDNOVANJE I KORIŠTENJE REZULTATA RADA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Verdana"/>
                        <a:buNone/>
                      </a:pPr>
                      <a:r>
                        <a:rPr lang="en">
                          <a:solidFill>
                            <a:schemeClr val="dk1"/>
                          </a:solidFill>
                        </a:rPr>
                        <a:t>Osvrt na terensku nastavu u obliku putopisa, vrjednovanje i </a:t>
                      </a:r>
                    </a:p>
                    <a:p>
                      <a:pPr lvl="0" rtl="0">
                        <a:spcBef>
                          <a:spcPts val="0"/>
                        </a:spcBef>
                        <a:buClr>
                          <a:schemeClr val="dk1"/>
                        </a:buClr>
                        <a:buSzPct val="25000"/>
                        <a:buFont typeface="Verdana"/>
                        <a:buNone/>
                      </a:pPr>
                      <a:r>
                        <a:rPr lang="en">
                          <a:solidFill>
                            <a:schemeClr val="dk1"/>
                          </a:solidFill>
                        </a:rPr>
                        <a:t>samovrjednovanje timskog rada.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Shape 1236"/>
          <p:cNvSpPr txBox="1"/>
          <p:nvPr/>
        </p:nvSpPr>
        <p:spPr>
          <a:xfrm>
            <a:off x="7078660" y="0"/>
            <a:ext cx="2046298" cy="274498"/>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237" name="Shape 1237"/>
          <p:cNvGraphicFramePr/>
          <p:nvPr/>
        </p:nvGraphicFramePr>
        <p:xfrm>
          <a:off x="468312" y="126300"/>
          <a:ext cx="8135925" cy="6513092"/>
        </p:xfrm>
        <a:graphic>
          <a:graphicData uri="http://schemas.openxmlformats.org/drawingml/2006/table">
            <a:tbl>
              <a:tblPr>
                <a:noFill/>
                <a:tableStyleId>{862B7011-7FE6-4A77-98FE-F3B359212059}</a:tableStyleId>
              </a:tblPr>
              <a:tblGrid>
                <a:gridCol w="1943100"/>
                <a:gridCol w="6192825"/>
              </a:tblGrid>
              <a:tr h="3481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NAZIV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b="1"/>
                        <a:t>INTERDISCIPLINARNA  TRO</a:t>
                      </a:r>
                      <a:r>
                        <a:rPr lang="en" sz="1400" b="1" u="none" strike="noStrike" cap="none" baseline="0"/>
                        <a:t>DNEVNA </a:t>
                      </a:r>
                      <a:r>
                        <a:rPr lang="en" b="1"/>
                        <a:t>TERENSKA</a:t>
                      </a:r>
                      <a:r>
                        <a:rPr lang="en" sz="1400" b="1" u="none" strike="noStrike" cap="none" baseline="0"/>
                        <a:t>  NASTAVA                                                          </a:t>
                      </a:r>
                      <a:r>
                        <a:rPr lang="en" b="1"/>
                        <a:t>ZA 7. RAZRED</a:t>
                      </a:r>
                    </a:p>
                    <a:p>
                      <a:pPr marL="0" marR="0" lvl="0" indent="0" algn="l" rtl="0">
                        <a:lnSpc>
                          <a:spcPct val="115000"/>
                        </a:lnSpc>
                        <a:spcBef>
                          <a:spcPts val="0"/>
                        </a:spcBef>
                        <a:buClr>
                          <a:srgbClr val="000000"/>
                        </a:buClr>
                        <a:buSzPct val="25000"/>
                        <a:buFont typeface="Verdana"/>
                        <a:buNone/>
                      </a:pPr>
                      <a:r>
                        <a:rPr lang="en" b="1" i="1"/>
                        <a:t>                        ZADAR - BIOGRAD - ŠIBENIK- NP KORNATI - NP KRKA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930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CILJ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Međupredmetna korelacija, razvijanje timskog rada, socijalnih vještina, znatiželje za upoznavanjem i istraživanjem prirodnih i društvenih ljepota  domovine te upoznavanje kulturno-povijesnih spomenika.Razvijanje strategije učenja otkrivanjem i istraživanjem.</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108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NAMJENA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t>Uočavanje uzročno - posljedičnih odnosa u prostoru. Razvijanje sposobnosti povezivanja činjenica i logičkog zaključivanja.Stjecanje obrazovne osnove opisivanja i pismenog izražavanja. Osposobljavanje učenika za praktično primjenjivanje stečenog znanja.</a:t>
                      </a:r>
                    </a:p>
                    <a:p>
                      <a:pPr marL="0" marR="0" lvl="0" indent="0" algn="l" rtl="0">
                        <a:spcBef>
                          <a:spcPts val="0"/>
                        </a:spcBef>
                        <a:buNone/>
                      </a:pPr>
                      <a:endParaRPr sz="1400" u="none" strike="noStrike" cap="none" baseline="0"/>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465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NOSITELJI </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57200" marR="0" lvl="0" indent="-317500" algn="l" rtl="0">
                        <a:spcBef>
                          <a:spcPts val="0"/>
                        </a:spcBef>
                        <a:buClr>
                          <a:srgbClr val="000000"/>
                        </a:buClr>
                        <a:buSzPct val="100000"/>
                        <a:buFont typeface="Arial"/>
                        <a:buChar char="●"/>
                      </a:pPr>
                      <a:r>
                        <a:rPr lang="en"/>
                        <a:t>Renata Kovačićek, Kornelija Branimira Bojanić, Snježana Lažeta, Zrinka Jurić-Avmedoski. </a:t>
                      </a:r>
                    </a:p>
                    <a:p>
                      <a:pPr marL="457200" marR="0" lvl="0" indent="-317500" algn="l" rtl="0">
                        <a:spcBef>
                          <a:spcPts val="0"/>
                        </a:spcBef>
                        <a:buClr>
                          <a:srgbClr val="000000"/>
                        </a:buClr>
                        <a:buSzPct val="100000"/>
                        <a:buFont typeface="Arial"/>
                        <a:buChar char="●"/>
                      </a:pPr>
                      <a:r>
                        <a:rPr lang="en"/>
                        <a:t>Učenici 7. razreda.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643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NAČIN REALIZACIJE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Fotografiranje i prikupljanje podataka. Rješavanje nastavnih listića na terenu te praktična primjena usvoje</a:t>
                      </a:r>
                      <a:r>
                        <a:rPr lang="en"/>
                        <a:t>nog gradiva.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465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VREMENIK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t>Drugo polugodište školske godine 2014./2015. Mjesec lipanj.</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108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TROŠKOVNIK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Troškove izvanučioničke nastave snose roditelji.</a:t>
                      </a:r>
                    </a:p>
                    <a:p>
                      <a:pPr marL="0" marR="0" lvl="0" indent="0" algn="l" rtl="0">
                        <a:spcBef>
                          <a:spcPts val="0"/>
                        </a:spcBef>
                        <a:buClr>
                          <a:srgbClr val="000000"/>
                        </a:buClr>
                        <a:buSzPct val="25000"/>
                        <a:buFont typeface="Verdana"/>
                        <a:buNone/>
                      </a:pPr>
                      <a:r>
                        <a:rPr lang="en" sz="1400" u="none" strike="noStrike" cap="none" baseline="0"/>
                        <a:t>Troškovi terenske nastave ovise o turističkoj agenciji čija će ponuda biti prihvaćena.</a:t>
                      </a:r>
                    </a:p>
                    <a:p>
                      <a:pPr marL="0" marR="0" lvl="0" indent="0" algn="l" rtl="0">
                        <a:spcBef>
                          <a:spcPts val="0"/>
                        </a:spcBef>
                        <a:buNone/>
                      </a:pPr>
                      <a:endParaRPr sz="1400" u="none" strike="noStrike" cap="none" baseline="0"/>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930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VREDNOVANJE I KORIŠTENJE REZULTATA RADA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Osvrt na terensku nastavu u obliku putopisa, izrade plakata i makete. </a:t>
                      </a:r>
                      <a:r>
                        <a:rPr lang="en"/>
                        <a:t>V</a:t>
                      </a:r>
                      <a:r>
                        <a:rPr lang="en" sz="1400" u="none" strike="noStrike" cap="none" baseline="0"/>
                        <a:t>rjednovanje i </a:t>
                      </a:r>
                    </a:p>
                    <a:p>
                      <a:pPr marL="0" marR="0" lvl="0" indent="0" algn="l" rtl="0">
                        <a:spcBef>
                          <a:spcPts val="0"/>
                        </a:spcBef>
                        <a:buClr>
                          <a:srgbClr val="000000"/>
                        </a:buClr>
                        <a:buSzPct val="25000"/>
                        <a:buFont typeface="Verdana"/>
                        <a:buNone/>
                      </a:pPr>
                      <a:r>
                        <a:rPr lang="en" sz="1400" u="none" strike="noStrike" cap="none" baseline="0"/>
                        <a:t>samovrjednovanje timskog rada</a:t>
                      </a:r>
                      <a:r>
                        <a:rPr lang="en"/>
                        <a:t> u obliku evaluacijskog listića.</a:t>
                      </a:r>
                    </a:p>
                    <a:p>
                      <a:pPr marL="0" marR="0" lvl="0" indent="0" algn="l" rtl="0">
                        <a:spcBef>
                          <a:spcPts val="0"/>
                        </a:spcBef>
                        <a:buNone/>
                      </a:pPr>
                      <a:endParaRPr sz="1400" u="none" strike="noStrike" cap="none" baseline="0"/>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Shape 1242"/>
          <p:cNvSpPr txBox="1"/>
          <p:nvPr/>
        </p:nvSpPr>
        <p:spPr>
          <a:xfrm>
            <a:off x="7078660" y="0"/>
            <a:ext cx="2046298" cy="274498"/>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243" name="Shape 1243"/>
          <p:cNvGraphicFramePr/>
          <p:nvPr/>
        </p:nvGraphicFramePr>
        <p:xfrm>
          <a:off x="468312" y="126300"/>
          <a:ext cx="8135925" cy="5813225"/>
        </p:xfrm>
        <a:graphic>
          <a:graphicData uri="http://schemas.openxmlformats.org/drawingml/2006/table">
            <a:tbl>
              <a:tblPr>
                <a:noFill/>
                <a:tableStyleId>{54C29FAF-CD7B-4A13-AB92-399E6A45A984}</a:tableStyleId>
              </a:tblPr>
              <a:tblGrid>
                <a:gridCol w="1943100"/>
                <a:gridCol w="6192825"/>
              </a:tblGrid>
              <a:tr h="3481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NAZIV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b="1"/>
                        <a:t>JEDNODNEVNA</a:t>
                      </a:r>
                      <a:r>
                        <a:rPr lang="en" sz="1400" b="1" u="none" strike="noStrike" cap="none" baseline="0"/>
                        <a:t> IZVANUČIONIČKA  NASTAVA - </a:t>
                      </a:r>
                      <a:r>
                        <a:rPr lang="en" b="1"/>
                        <a:t>8</a:t>
                      </a:r>
                      <a:r>
                        <a:rPr lang="en" sz="1400" b="1" u="none" strike="noStrike" cap="none" baseline="0"/>
                        <a:t>. RAZREDI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930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CILJ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Međupredmetna korelacija, razvijanje timskog rada i socijalnih vještina,  znatiželje za upoznavanjem i istraživanjem prirodnih i društvenih ljepota  domovine, širenje svijesti o potrebi brige za očuvanjem biljnog i životinjskog svijeta te kulturno-povijesnih spomenika.</a:t>
                      </a:r>
                    </a:p>
                    <a:p>
                      <a:pPr marL="0" marR="0" lvl="0" indent="0" algn="l" rtl="0">
                        <a:spcBef>
                          <a:spcPts val="0"/>
                        </a:spcBef>
                        <a:buNone/>
                      </a:pPr>
                      <a:endParaRPr sz="1400" u="none" strike="noStrike" cap="none" baseline="0"/>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108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NAMJENA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Upoznavanje učenika s prirodnim, povijesnim, geografskim i kulturnim </a:t>
                      </a:r>
                    </a:p>
                    <a:p>
                      <a:pPr marL="0" marR="0" lvl="0" indent="0" algn="l" rtl="0">
                        <a:spcBef>
                          <a:spcPts val="0"/>
                        </a:spcBef>
                        <a:buClr>
                          <a:srgbClr val="000000"/>
                        </a:buClr>
                        <a:buSzPct val="25000"/>
                        <a:buFont typeface="Verdana"/>
                        <a:buNone/>
                      </a:pPr>
                      <a:r>
                        <a:rPr lang="en" sz="1400" u="none" strike="noStrike" cap="none" baseline="0"/>
                        <a:t>obilježjima Primorsko</a:t>
                      </a:r>
                      <a:r>
                        <a:rPr lang="en"/>
                        <a:t>-goranske županije (Rijeka i Opatija)</a:t>
                      </a:r>
                      <a:r>
                        <a:rPr lang="en" sz="1400" u="none" strike="noStrike" cap="none" baseline="0"/>
                        <a:t>. Povezati usvojena znanja s terenom koji se posjećuje.</a:t>
                      </a:r>
                    </a:p>
                    <a:p>
                      <a:pPr marL="0" marR="0" lvl="0" indent="0" algn="l" rtl="0">
                        <a:spcBef>
                          <a:spcPts val="0"/>
                        </a:spcBef>
                        <a:buNone/>
                      </a:pPr>
                      <a:endParaRPr sz="1400" u="none" strike="noStrike" cap="none" baseline="0"/>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465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NOSITELJI </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t>Vedran Bobšić, Anita Baranašić, Željka Šibalić, Olgica Pavičić-Čović</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643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NAČIN REALIZACIJE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Fotografiranje i prikupljanje podataka.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465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VREMENIK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t>svibanj 2015.</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108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TROŠKOVNIK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Troškove izvanučioničke nastave snose roditelji.</a:t>
                      </a:r>
                    </a:p>
                    <a:p>
                      <a:pPr marL="0" marR="0" lvl="0" indent="0" algn="l" rtl="0">
                        <a:spcBef>
                          <a:spcPts val="0"/>
                        </a:spcBef>
                        <a:buClr>
                          <a:srgbClr val="000000"/>
                        </a:buClr>
                        <a:buSzPct val="25000"/>
                        <a:buFont typeface="Verdana"/>
                        <a:buNone/>
                      </a:pPr>
                      <a:r>
                        <a:rPr lang="en" sz="1400" u="none" strike="noStrike" cap="none" baseline="0"/>
                        <a:t>Troškovi </a:t>
                      </a:r>
                      <a:r>
                        <a:rPr lang="en"/>
                        <a:t>izvanučioničke </a:t>
                      </a:r>
                      <a:r>
                        <a:rPr lang="en" sz="1400" u="none" strike="noStrike" cap="none" baseline="0"/>
                        <a:t>nastave ovise o turističkoj agenciji čija će ponuda biti prihvaćena.</a:t>
                      </a:r>
                    </a:p>
                    <a:p>
                      <a:pPr marL="0" marR="0" lvl="0" indent="0" algn="l" rtl="0">
                        <a:spcBef>
                          <a:spcPts val="0"/>
                        </a:spcBef>
                        <a:buNone/>
                      </a:pPr>
                      <a:endParaRPr sz="1400" u="none" strike="noStrike" cap="none" baseline="0"/>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930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VREDNOVANJE I KORIŠTENJE REZULTATA RADA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Osvrt na terensku nastavu</a:t>
                      </a:r>
                      <a:r>
                        <a:rPr lang="en"/>
                        <a:t> u obliku putopisa,                                                           v</a:t>
                      </a:r>
                      <a:r>
                        <a:rPr lang="en" sz="1400" u="none" strike="noStrike" cap="none" baseline="0"/>
                        <a:t>rjednovanje i </a:t>
                      </a:r>
                    </a:p>
                    <a:p>
                      <a:pPr marL="0" marR="0" lvl="0" indent="0" algn="l" rtl="0">
                        <a:spcBef>
                          <a:spcPts val="0"/>
                        </a:spcBef>
                        <a:buClr>
                          <a:srgbClr val="000000"/>
                        </a:buClr>
                        <a:buSzPct val="25000"/>
                        <a:buFont typeface="Verdana"/>
                        <a:buNone/>
                      </a:pPr>
                      <a:r>
                        <a:rPr lang="en" sz="1400" u="none" strike="noStrike" cap="none" baseline="0"/>
                        <a:t>samovrjednovanje timskog rada</a:t>
                      </a:r>
                      <a:r>
                        <a:rPr lang="en"/>
                        <a:t>.</a:t>
                      </a:r>
                    </a:p>
                    <a:p>
                      <a:pPr marL="0" marR="0" lvl="0" indent="0" algn="l" rtl="0">
                        <a:spcBef>
                          <a:spcPts val="0"/>
                        </a:spcBef>
                        <a:buNone/>
                      </a:pPr>
                      <a:endParaRPr sz="1400" u="none" strike="noStrike" cap="none" baseline="0"/>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5" name="Shape 1255"/>
          <p:cNvSpPr/>
          <p:nvPr/>
        </p:nvSpPr>
        <p:spPr>
          <a:xfrm>
            <a:off x="971600" y="666875"/>
            <a:ext cx="5556998" cy="4110050"/>
          </a:xfrm>
          <a:prstGeom prst="rect">
            <a:avLst/>
          </a:prstGeom>
          <a:blipFill rotWithShape="1">
            <a:blip r:embed="rId3">
              <a:alphaModFix/>
            </a:blip>
            <a:stretch>
              <a:fillRect/>
            </a:stretch>
          </a:blipFill>
          <a:ln>
            <a:noFill/>
          </a:ln>
        </p:spPr>
        <p:txBody>
          <a:bodyPr lIns="91425" tIns="91425" rIns="91425" bIns="91425" anchor="ctr" anchorCtr="0">
            <a:spAutoFit/>
          </a:bodyPr>
          <a:lstStyle/>
          <a:p>
            <a:pPr>
              <a:spcBef>
                <a:spcPts val="0"/>
              </a:spcBef>
              <a:buNone/>
            </a:pPr>
            <a:endParaRPr/>
          </a:p>
        </p:txBody>
      </p:sp>
      <p:sp>
        <p:nvSpPr>
          <p:cNvPr id="1256" name="Shape 1256"/>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Tree>
  </p:cSld>
  <p:clrMapOvr>
    <a:masterClrMapping/>
  </p:clrMapOvr>
  <p:transition spd="slow">
    <p:cut/>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graphicFrame>
        <p:nvGraphicFramePr>
          <p:cNvPr id="1262" name="Shape 1262"/>
          <p:cNvGraphicFramePr/>
          <p:nvPr>
            <p:extLst>
              <p:ext uri="{D42A27DB-BD31-4B8C-83A1-F6EECF244321}">
                <p14:modId xmlns:p14="http://schemas.microsoft.com/office/powerpoint/2010/main" val="3060357900"/>
              </p:ext>
            </p:extLst>
          </p:nvPr>
        </p:nvGraphicFramePr>
        <p:xfrm>
          <a:off x="251517" y="341039"/>
          <a:ext cx="8640950" cy="5897345"/>
        </p:xfrm>
        <a:graphic>
          <a:graphicData uri="http://schemas.openxmlformats.org/drawingml/2006/table">
            <a:tbl>
              <a:tblPr>
                <a:noFill/>
                <a:tableStyleId>{DA482CDD-AC72-44B3-AEAC-F26668383F7F}</a:tableStyleId>
              </a:tblPr>
              <a:tblGrid>
                <a:gridCol w="1872200"/>
                <a:gridCol w="6768750"/>
              </a:tblGrid>
              <a:tr h="6480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dirty="0"/>
                        <a:t>NAZIV AKTIVNOSTI</a:t>
                      </a:r>
                    </a:p>
                  </a:txBody>
                  <a:tcPr marL="54575" marR="545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400" b="1" u="none" strike="noStrike" cap="none" baseline="0" dirty="0"/>
                        <a:t>POSJET </a:t>
                      </a:r>
                      <a:r>
                        <a:rPr lang="hr-HR" sz="1400" b="1" u="none" strike="noStrike" cap="none" baseline="0" dirty="0" smtClean="0"/>
                        <a:t>TEHNIČKOM MUZEJU I BOTANIČKOM VRTU</a:t>
                      </a:r>
                      <a:endParaRPr lang="en" sz="1400" b="1" u="none" strike="noStrike" cap="none" baseline="0" dirty="0"/>
                    </a:p>
                  </a:txBody>
                  <a:tcPr marL="54575" marR="545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5952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CILJ AKTIVNOSTI</a:t>
                      </a:r>
                    </a:p>
                  </a:txBody>
                  <a:tcPr marL="54575" marR="545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Upoznavanje s mjesnom knjižnicom. Naučiti posuđivati, čuvati i vraćati knjige.</a:t>
                      </a:r>
                    </a:p>
                  </a:txBody>
                  <a:tcPr marL="54575" marR="545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10040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NAMJENA</a:t>
                      </a:r>
                    </a:p>
                  </a:txBody>
                  <a:tcPr marL="54575" marR="545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dirty="0"/>
                        <a:t>-razvijati ljubav prema </a:t>
                      </a:r>
                      <a:r>
                        <a:rPr lang="hr-HR" sz="1400" u="none" strike="noStrike" cap="none" baseline="0" dirty="0" smtClean="0"/>
                        <a:t>postavu i povijesti tehničkih znanosti</a:t>
                      </a:r>
                      <a:endParaRPr lang="en" sz="1400" u="none" strike="noStrike" cap="none" baseline="0" dirty="0"/>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dirty="0"/>
                        <a:t>-obogaćivati učenički rječnik</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dirty="0"/>
                        <a:t>-razvijati asocijativno i racionalno mišljenje, predodžbe i imaginaciju</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dirty="0"/>
                        <a:t>-spoznati i doživjeti </a:t>
                      </a:r>
                      <a:r>
                        <a:rPr lang="hr-HR" sz="1400" u="none" strike="noStrike" cap="none" baseline="0" dirty="0" smtClean="0"/>
                        <a:t>povijesni razvoj tehnike</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dirty="0" smtClean="0"/>
                        <a:t>-</a:t>
                      </a:r>
                      <a:r>
                        <a:rPr lang="hr-HR" sz="1400" u="none" strike="noStrike" cap="none" baseline="0" dirty="0" smtClean="0"/>
                        <a:t>čuvati i odnositi se odgovorno prema nasadima i sadnicama</a:t>
                      </a:r>
                      <a:endParaRPr lang="en" sz="1400" u="none" strike="noStrike" cap="none" baseline="0" dirty="0"/>
                    </a:p>
                  </a:txBody>
                  <a:tcPr marL="54575" marR="545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435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NOSITELJI </a:t>
                      </a:r>
                    </a:p>
                  </a:txBody>
                  <a:tcPr marL="54575" marR="545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Font typeface="Verdana"/>
                        <a:buNone/>
                      </a:pPr>
                      <a:r>
                        <a:rPr lang="hr-HR" sz="1400" u="none" strike="noStrike" cap="none" baseline="0" dirty="0" smtClean="0"/>
                        <a:t>Aktiv 2. razreda</a:t>
                      </a:r>
                      <a:endParaRPr sz="1400" u="none" strike="noStrike" cap="none" baseline="0" dirty="0"/>
                    </a:p>
                  </a:txBody>
                  <a:tcPr marL="54575" marR="545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7348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NAČIN REALIZACIJE</a:t>
                      </a:r>
                    </a:p>
                  </a:txBody>
                  <a:tcPr marL="54575" marR="545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hr-HR" sz="1400" u="none" strike="noStrike" cap="none" baseline="0" dirty="0" smtClean="0"/>
                        <a:t>A</a:t>
                      </a:r>
                      <a:r>
                        <a:rPr lang="en" sz="1400" u="none" strike="noStrike" cap="none" baseline="0" dirty="0" smtClean="0"/>
                        <a:t>utobusom</a:t>
                      </a:r>
                      <a:r>
                        <a:rPr lang="en" sz="1400" u="none" strike="noStrike" cap="none" baseline="0" dirty="0"/>
                        <a:t>.</a:t>
                      </a:r>
                    </a:p>
                  </a:txBody>
                  <a:tcPr marL="54575" marR="545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395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VREMENIK</a:t>
                      </a:r>
                    </a:p>
                  </a:txBody>
                  <a:tcPr marL="54575" marR="545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Verdana"/>
                        <a:buNone/>
                        <a:tabLst/>
                        <a:defRPr/>
                      </a:pPr>
                      <a:r>
                        <a:rPr lang="hr-HR" sz="1400" b="0" dirty="0" smtClean="0"/>
                        <a:t>- rujan </a:t>
                      </a:r>
                      <a:r>
                        <a:rPr lang="hr-HR" sz="1400" b="0" dirty="0" err="1" smtClean="0"/>
                        <a:t>2014</a:t>
                      </a:r>
                      <a:r>
                        <a:rPr lang="hr-HR" sz="1400" b="0" dirty="0" smtClean="0"/>
                        <a:t>.</a:t>
                      </a:r>
                      <a:endParaRPr lang="en" sz="1400" b="0" dirty="0" smtClean="0"/>
                    </a:p>
                  </a:txBody>
                  <a:tcPr marL="54575" marR="545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151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TROŠKOVNIK</a:t>
                      </a:r>
                    </a:p>
                  </a:txBody>
                  <a:tcPr marL="54575" marR="545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dirty="0"/>
                        <a:t> Cijena </a:t>
                      </a:r>
                      <a:r>
                        <a:rPr lang="hr-HR" sz="1400" u="none" strike="noStrike" cap="none" baseline="0" dirty="0" smtClean="0"/>
                        <a:t>prijevoza i ulaznice</a:t>
                      </a:r>
                      <a:r>
                        <a:rPr lang="en" sz="1400" u="none" strike="noStrike" cap="none" baseline="0" dirty="0" smtClean="0"/>
                        <a:t>.</a:t>
                      </a:r>
                      <a:endParaRPr lang="en" sz="1400" u="none" strike="noStrike" cap="none" baseline="0" dirty="0"/>
                    </a:p>
                  </a:txBody>
                  <a:tcPr marL="54575" marR="545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7941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VREDNOVANJE I KORIŠTENJE REZULTATA RADA</a:t>
                      </a:r>
                    </a:p>
                  </a:txBody>
                  <a:tcPr marL="54575" marR="545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dirty="0"/>
                        <a:t>Vrednovanje rada provest će se nakon </a:t>
                      </a:r>
                      <a:r>
                        <a:rPr lang="en" sz="1400" u="none" strike="noStrike" cap="none" baseline="0" dirty="0" smtClean="0"/>
                        <a:t>povratka</a:t>
                      </a:r>
                      <a:r>
                        <a:rPr lang="hr-HR" sz="1400" u="none" strike="noStrike" cap="none" baseline="0" dirty="0" smtClean="0"/>
                        <a:t> </a:t>
                      </a:r>
                      <a:r>
                        <a:rPr lang="en" sz="1400" u="none" strike="noStrike" cap="none" baseline="0" dirty="0" smtClean="0"/>
                        <a:t>- </a:t>
                      </a:r>
                      <a:r>
                        <a:rPr lang="en" sz="1400" u="none" strike="noStrike" cap="none" baseline="0" dirty="0"/>
                        <a:t>rezultate rada i fotografije s terena prikazati izložbom u učionici te likovnim radovima na panoima škole.</a:t>
                      </a:r>
                    </a:p>
                  </a:txBody>
                  <a:tcPr marL="54575" marR="545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grpSp>
        <p:nvGrpSpPr>
          <p:cNvPr id="1267" name="Shape 1267"/>
          <p:cNvGrpSpPr/>
          <p:nvPr/>
        </p:nvGrpSpPr>
        <p:grpSpPr>
          <a:xfrm>
            <a:off x="1099174" y="746968"/>
            <a:ext cx="6497162" cy="3618134"/>
            <a:chOff x="334962" y="0"/>
            <a:chExt cx="8789984" cy="6791917"/>
          </a:xfrm>
        </p:grpSpPr>
        <p:sp>
          <p:nvSpPr>
            <p:cNvPr id="1268" name="Shape 1268"/>
            <p:cNvSpPr/>
            <p:nvPr/>
          </p:nvSpPr>
          <p:spPr>
            <a:xfrm>
              <a:off x="334962" y="549275"/>
              <a:ext cx="8497886" cy="5864223"/>
            </a:xfrm>
            <a:prstGeom prst="rect">
              <a:avLst/>
            </a:prstGeom>
            <a:blipFill rotWithShape="1">
              <a:blip r:embed="rId3">
                <a:alphaModFix/>
              </a:blip>
              <a:stretch>
                <a:fillRect/>
              </a:stretch>
            </a:blipFill>
            <a:ln>
              <a:noFill/>
            </a:ln>
          </p:spPr>
          <p:txBody>
            <a:bodyPr lIns="91425" tIns="91425" rIns="91425" bIns="91425" anchor="ctr" anchorCtr="0">
              <a:spAutoFit/>
            </a:bodyPr>
            <a:lstStyle/>
            <a:p>
              <a:pPr>
                <a:spcBef>
                  <a:spcPts val="0"/>
                </a:spcBef>
                <a:buNone/>
              </a:pPr>
              <a:endParaRPr/>
            </a:p>
          </p:txBody>
        </p:sp>
        <p:sp>
          <p:nvSpPr>
            <p:cNvPr id="1269" name="Shape 1269"/>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270" name="Shape 1270"/>
            <p:cNvSpPr/>
            <p:nvPr/>
          </p:nvSpPr>
          <p:spPr>
            <a:xfrm>
              <a:off x="1536008" y="5034676"/>
              <a:ext cx="7285185" cy="1757241"/>
            </a:xfrm>
            <a:prstGeom prst="roundRect">
              <a:avLst>
                <a:gd name="adj" fmla="val 16667"/>
              </a:avLst>
            </a:prstGeom>
            <a:solidFill>
              <a:srgbClr val="7979FF"/>
            </a:solidFill>
            <a:ln>
              <a:noFill/>
            </a:ln>
          </p:spPr>
          <p:txBody>
            <a:bodyPr lIns="91425" tIns="45700" rIns="91425" bIns="45700" anchor="ctr" anchorCtr="0">
              <a:spAutoFit/>
            </a:bodyPr>
            <a:lstStyle/>
            <a:p>
              <a:pPr marL="0" marR="0" lvl="0" indent="0" algn="l" rtl="0">
                <a:lnSpc>
                  <a:spcPct val="100000"/>
                </a:lnSpc>
                <a:spcBef>
                  <a:spcPts val="0"/>
                </a:spcBef>
                <a:spcAft>
                  <a:spcPts val="0"/>
                </a:spcAft>
                <a:buClr>
                  <a:srgbClr val="000000"/>
                </a:buClr>
                <a:buSzPct val="25000"/>
                <a:buFont typeface="Arial"/>
                <a:buNone/>
              </a:pPr>
              <a:r>
                <a:rPr lang="en" sz="2400" b="0" i="0" u="none" strike="noStrike" cap="none" baseline="0">
                  <a:solidFill>
                    <a:schemeClr val="dk1"/>
                  </a:solidFill>
                  <a:latin typeface="Arial"/>
                  <a:ea typeface="Arial"/>
                  <a:cs typeface="Arial"/>
                  <a:sym typeface="Arial"/>
                  <a:rtl val="0"/>
                </a:rPr>
                <a:t>POSJETE KAZALIŠNIM PREDSTAVAMA/KINIMA</a:t>
              </a:r>
            </a:p>
          </p:txBody>
        </p:sp>
      </p:grpSp>
    </p:spTree>
  </p:cSld>
  <p:clrMapOvr>
    <a:masterClrMapping/>
  </p:clrMapOvr>
  <p:transition spd="slow">
    <p:cut/>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graphicFrame>
        <p:nvGraphicFramePr>
          <p:cNvPr id="1276" name="Shape 1276"/>
          <p:cNvGraphicFramePr/>
          <p:nvPr>
            <p:extLst>
              <p:ext uri="{D42A27DB-BD31-4B8C-83A1-F6EECF244321}">
                <p14:modId xmlns:p14="http://schemas.microsoft.com/office/powerpoint/2010/main" val="3153630113"/>
              </p:ext>
            </p:extLst>
          </p:nvPr>
        </p:nvGraphicFramePr>
        <p:xfrm>
          <a:off x="251524" y="164664"/>
          <a:ext cx="8640975" cy="6103984"/>
        </p:xfrm>
        <a:graphic>
          <a:graphicData uri="http://schemas.openxmlformats.org/drawingml/2006/table">
            <a:tbl>
              <a:tblPr>
                <a:noFill/>
                <a:tableStyleId>{C9F24DC6-B4D7-4504-B425-CD32BA6B58CD}</a:tableStyleId>
              </a:tblPr>
              <a:tblGrid>
                <a:gridCol w="2081600"/>
                <a:gridCol w="6559375"/>
              </a:tblGrid>
              <a:tr h="714900">
                <a:tc>
                  <a:txBody>
                    <a:bodyPr/>
                    <a:lstStyle/>
                    <a:p>
                      <a:pPr marL="0" marR="0" lvl="0" indent="0" algn="l" rtl="0">
                        <a:lnSpc>
                          <a:spcPct val="115000"/>
                        </a:lnSpc>
                        <a:spcBef>
                          <a:spcPts val="0"/>
                        </a:spcBef>
                        <a:spcAft>
                          <a:spcPts val="0"/>
                        </a:spcAft>
                        <a:buClr>
                          <a:srgbClr val="000000"/>
                        </a:buClr>
                        <a:buSzPct val="25000"/>
                        <a:buFont typeface="Verdana"/>
                        <a:buNone/>
                      </a:pPr>
                      <a:r>
                        <a:rPr lang="en" b="1" u="none" strike="noStrike" cap="none" baseline="0" dirty="0"/>
                        <a:t>NAZIV AKTIVNOSTI</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b="1" u="none" strike="noStrike" cap="none" baseline="0"/>
                        <a:t>POSJET KAZALIŠTU</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579650">
                <a:tc>
                  <a:txBody>
                    <a:bodyPr/>
                    <a:lstStyle/>
                    <a:p>
                      <a:pPr marL="0" marR="0" lvl="0" indent="0" algn="l" rtl="0">
                        <a:lnSpc>
                          <a:spcPct val="115000"/>
                        </a:lnSpc>
                        <a:spcBef>
                          <a:spcPts val="0"/>
                        </a:spcBef>
                        <a:spcAft>
                          <a:spcPts val="0"/>
                        </a:spcAft>
                        <a:buClr>
                          <a:srgbClr val="000000"/>
                        </a:buClr>
                        <a:buSzPct val="25000"/>
                        <a:buFont typeface="Verdana"/>
                        <a:buNone/>
                      </a:pPr>
                      <a:r>
                        <a:rPr lang="en" b="1" u="none" strike="noStrike" cap="none" baseline="0"/>
                        <a:t>CILJ AKTIVNOSTI</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baseline="0"/>
                        <a:t>Doživjeti kazališnu predstavu i integracija nastavnih sadržaja hrvatskog jezika, prirode i društva, glazbene i tjelesne,likovne kulture.</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1200825">
                <a:tc>
                  <a:txBody>
                    <a:bodyPr/>
                    <a:lstStyle/>
                    <a:p>
                      <a:pPr marL="0" marR="0" lvl="0" indent="0" algn="l" rtl="0">
                        <a:lnSpc>
                          <a:spcPct val="115000"/>
                        </a:lnSpc>
                        <a:spcBef>
                          <a:spcPts val="0"/>
                        </a:spcBef>
                        <a:spcAft>
                          <a:spcPts val="0"/>
                        </a:spcAft>
                        <a:buClr>
                          <a:srgbClr val="000000"/>
                        </a:buClr>
                        <a:buSzPct val="25000"/>
                        <a:buFont typeface="Verdana"/>
                        <a:buNone/>
                      </a:pPr>
                      <a:r>
                        <a:rPr lang="en" b="1" u="none" strike="noStrike" cap="none" baseline="0"/>
                        <a:t>NAMJENA</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baseline="0"/>
                        <a:t>-razvijati interes za kazališne predstave</a:t>
                      </a:r>
                    </a:p>
                    <a:p>
                      <a:pPr marL="0" marR="0" lvl="0" indent="0" algn="l" rtl="0">
                        <a:lnSpc>
                          <a:spcPct val="115000"/>
                        </a:lnSpc>
                        <a:spcBef>
                          <a:spcPts val="0"/>
                        </a:spcBef>
                        <a:spcAft>
                          <a:spcPts val="0"/>
                        </a:spcAft>
                        <a:buClr>
                          <a:srgbClr val="000000"/>
                        </a:buClr>
                        <a:buSzPct val="25000"/>
                        <a:buFont typeface="Verdana"/>
                        <a:buNone/>
                      </a:pPr>
                      <a:r>
                        <a:rPr lang="en" u="none" strike="noStrike" cap="none" baseline="0"/>
                        <a:t>-razvijati sposobnost gledanja,doživljavanja i uočavanja pojedinosti u predstavi</a:t>
                      </a:r>
                    </a:p>
                    <a:p>
                      <a:pPr marL="0" marR="0" lvl="0" indent="0" algn="l" rtl="0">
                        <a:lnSpc>
                          <a:spcPct val="115000"/>
                        </a:lnSpc>
                        <a:spcBef>
                          <a:spcPts val="0"/>
                        </a:spcBef>
                        <a:spcAft>
                          <a:spcPts val="0"/>
                        </a:spcAft>
                        <a:buClr>
                          <a:srgbClr val="000000"/>
                        </a:buClr>
                        <a:buSzPct val="25000"/>
                        <a:buFont typeface="Verdana"/>
                        <a:buNone/>
                      </a:pPr>
                      <a:r>
                        <a:rPr lang="en" u="none" strike="noStrike" cap="none" baseline="0"/>
                        <a:t>-uočavanje likova i njihovih osobina na osnovi njihovih postupaka</a:t>
                      </a:r>
                    </a:p>
                    <a:p>
                      <a:pPr marL="0" marR="0" lvl="0" indent="0" algn="l" rtl="0">
                        <a:lnSpc>
                          <a:spcPct val="115000"/>
                        </a:lnSpc>
                        <a:spcBef>
                          <a:spcPts val="0"/>
                        </a:spcBef>
                        <a:spcAft>
                          <a:spcPts val="0"/>
                        </a:spcAft>
                        <a:buClr>
                          <a:srgbClr val="000000"/>
                        </a:buClr>
                        <a:buSzPct val="25000"/>
                        <a:buFont typeface="Verdana"/>
                        <a:buNone/>
                      </a:pPr>
                      <a:r>
                        <a:rPr lang="en" u="none" strike="noStrike" cap="none" baseline="0"/>
                        <a:t>-uočavanje glazbe</a:t>
                      </a:r>
                    </a:p>
                    <a:p>
                      <a:pPr marL="0" marR="0" lvl="0" indent="0" algn="l" rtl="0">
                        <a:lnSpc>
                          <a:spcPct val="115000"/>
                        </a:lnSpc>
                        <a:spcBef>
                          <a:spcPts val="0"/>
                        </a:spcBef>
                        <a:spcAft>
                          <a:spcPts val="0"/>
                        </a:spcAft>
                        <a:buClr>
                          <a:srgbClr val="000000"/>
                        </a:buClr>
                        <a:buSzPct val="25000"/>
                        <a:buFont typeface="Verdana"/>
                        <a:buNone/>
                      </a:pPr>
                      <a:r>
                        <a:rPr lang="en" u="none" strike="noStrike" cap="none" baseline="0"/>
                        <a:t>-razvijati kulturu ponašanja</a:t>
                      </a:r>
                    </a:p>
                    <a:p>
                      <a:pPr marL="0" marR="0" lvl="0" indent="0" algn="l" rtl="0">
                        <a:lnSpc>
                          <a:spcPct val="115000"/>
                        </a:lnSpc>
                        <a:spcBef>
                          <a:spcPts val="0"/>
                        </a:spcBef>
                        <a:spcAft>
                          <a:spcPts val="0"/>
                        </a:spcAft>
                        <a:buClr>
                          <a:srgbClr val="000000"/>
                        </a:buClr>
                        <a:buSzPct val="25000"/>
                        <a:buFont typeface="Verdana"/>
                        <a:buNone/>
                      </a:pPr>
                      <a:r>
                        <a:rPr lang="en" u="none" strike="noStrike" cap="none" baseline="0"/>
                        <a:t>-utvrđivati znanja o prometu i prometnoj kulturi</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26675">
                <a:tc>
                  <a:txBody>
                    <a:bodyPr/>
                    <a:lstStyle/>
                    <a:p>
                      <a:pPr marL="0" marR="0" lvl="0" indent="0" algn="l" rtl="0">
                        <a:lnSpc>
                          <a:spcPct val="115000"/>
                        </a:lnSpc>
                        <a:spcBef>
                          <a:spcPts val="0"/>
                        </a:spcBef>
                        <a:spcAft>
                          <a:spcPts val="0"/>
                        </a:spcAft>
                        <a:buClr>
                          <a:srgbClr val="000000"/>
                        </a:buClr>
                        <a:buSzPct val="25000"/>
                        <a:buFont typeface="Verdana"/>
                        <a:buNone/>
                      </a:pPr>
                      <a:r>
                        <a:rPr lang="en" b="1" u="none" strike="noStrike" cap="none" baseline="0"/>
                        <a:t>NOSITELJI </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t>Aktiv 1. razreda</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715550">
                <a:tc>
                  <a:txBody>
                    <a:bodyPr/>
                    <a:lstStyle/>
                    <a:p>
                      <a:pPr marL="0" marR="0" lvl="0" indent="0" algn="l" rtl="0">
                        <a:lnSpc>
                          <a:spcPct val="115000"/>
                        </a:lnSpc>
                        <a:spcBef>
                          <a:spcPts val="0"/>
                        </a:spcBef>
                        <a:spcAft>
                          <a:spcPts val="0"/>
                        </a:spcAft>
                        <a:buClr>
                          <a:srgbClr val="000000"/>
                        </a:buClr>
                        <a:buSzPct val="25000"/>
                        <a:buFont typeface="Verdana"/>
                        <a:buNone/>
                      </a:pPr>
                      <a:r>
                        <a:rPr lang="en" b="1" u="none" strike="noStrike" cap="none" baseline="0"/>
                        <a:t>NAČIN REALIZACIJE</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baseline="0"/>
                        <a:t>Odlazak autobusom do kazališta,gledanje kazališne predstave, povratak autobusom.</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22800">
                <a:tc>
                  <a:txBody>
                    <a:bodyPr/>
                    <a:lstStyle/>
                    <a:p>
                      <a:pPr marL="0" marR="0" lvl="0" indent="0" algn="l" rtl="0">
                        <a:lnSpc>
                          <a:spcPct val="115000"/>
                        </a:lnSpc>
                        <a:spcBef>
                          <a:spcPts val="0"/>
                        </a:spcBef>
                        <a:spcAft>
                          <a:spcPts val="0"/>
                        </a:spcAft>
                        <a:buClr>
                          <a:srgbClr val="000000"/>
                        </a:buClr>
                        <a:buSzPct val="25000"/>
                        <a:buFont typeface="Verdana"/>
                        <a:buNone/>
                      </a:pPr>
                      <a:r>
                        <a:rPr lang="en" b="1" u="none" strike="noStrike" cap="none" baseline="0"/>
                        <a:t>VREMENIK</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dirty="0"/>
                        <a:t>-studeni </a:t>
                      </a:r>
                      <a:r>
                        <a:rPr lang="en" dirty="0" smtClean="0"/>
                        <a:t>2014</a:t>
                      </a:r>
                      <a:r>
                        <a:rPr lang="hr-HR" dirty="0" smtClean="0"/>
                        <a:t>.</a:t>
                      </a:r>
                      <a:r>
                        <a:rPr lang="en" dirty="0" smtClean="0"/>
                        <a:t> </a:t>
                      </a:r>
                      <a:r>
                        <a:rPr lang="en" dirty="0"/>
                        <a:t>i veljača </a:t>
                      </a:r>
                      <a:r>
                        <a:rPr lang="en" dirty="0" smtClean="0"/>
                        <a:t>2015</a:t>
                      </a:r>
                      <a:r>
                        <a:rPr lang="hr-HR" dirty="0" smtClean="0"/>
                        <a:t>.</a:t>
                      </a:r>
                      <a:endParaRPr lang="en" dirty="0"/>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598975">
                <a:tc>
                  <a:txBody>
                    <a:bodyPr/>
                    <a:lstStyle/>
                    <a:p>
                      <a:pPr marL="0" marR="0" lvl="0" indent="0" algn="l" rtl="0">
                        <a:lnSpc>
                          <a:spcPct val="115000"/>
                        </a:lnSpc>
                        <a:spcBef>
                          <a:spcPts val="0"/>
                        </a:spcBef>
                        <a:spcAft>
                          <a:spcPts val="0"/>
                        </a:spcAft>
                        <a:buClr>
                          <a:srgbClr val="000000"/>
                        </a:buClr>
                        <a:buSzPct val="25000"/>
                        <a:buFont typeface="Verdana"/>
                        <a:buNone/>
                      </a:pPr>
                      <a:r>
                        <a:rPr lang="en" b="1" u="none" strike="noStrike" cap="none" baseline="0"/>
                        <a:t>TROŠKOVNIK</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baseline="0"/>
                        <a:t>Oko =55,00 kn (autobus i kazališna karta).</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773250">
                <a:tc>
                  <a:txBody>
                    <a:bodyPr/>
                    <a:lstStyle/>
                    <a:p>
                      <a:pPr marL="0" marR="0" lvl="0" indent="0" algn="l" rtl="0">
                        <a:lnSpc>
                          <a:spcPct val="115000"/>
                        </a:lnSpc>
                        <a:spcBef>
                          <a:spcPts val="0"/>
                        </a:spcBef>
                        <a:spcAft>
                          <a:spcPts val="0"/>
                        </a:spcAft>
                        <a:buClr>
                          <a:srgbClr val="000000"/>
                        </a:buClr>
                        <a:buSzPct val="25000"/>
                        <a:buFont typeface="Verdana"/>
                        <a:buNone/>
                      </a:pPr>
                      <a:r>
                        <a:rPr lang="en" b="1" u="none" strike="noStrike" cap="none" baseline="0"/>
                        <a:t>VREDNOVANJE I KORIŠTENJE REZULTATA RADA</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u="none" strike="noStrike" cap="none" baseline="0"/>
                        <a:t>Vrednovanje u učionici nakon povratka.</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graphicFrame>
        <p:nvGraphicFramePr>
          <p:cNvPr id="1281" name="Shape 1281"/>
          <p:cNvGraphicFramePr/>
          <p:nvPr>
            <p:extLst>
              <p:ext uri="{D42A27DB-BD31-4B8C-83A1-F6EECF244321}">
                <p14:modId xmlns:p14="http://schemas.microsoft.com/office/powerpoint/2010/main" val="223800036"/>
              </p:ext>
            </p:extLst>
          </p:nvPr>
        </p:nvGraphicFramePr>
        <p:xfrm>
          <a:off x="251517" y="243881"/>
          <a:ext cx="8640975" cy="6393455"/>
        </p:xfrm>
        <a:graphic>
          <a:graphicData uri="http://schemas.openxmlformats.org/drawingml/2006/table">
            <a:tbl>
              <a:tblPr>
                <a:noFill/>
                <a:tableStyleId>{8E7F1E5F-B416-42CB-AEB0-FE49CE574273}</a:tableStyleId>
              </a:tblPr>
              <a:tblGrid>
                <a:gridCol w="2160250"/>
                <a:gridCol w="6480725"/>
              </a:tblGrid>
              <a:tr h="71490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dirty="0"/>
                        <a:t>NAZIV AKTIVNOSTI</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800" b="1" u="none" strike="noStrike" cap="none" baseline="0" dirty="0"/>
                        <a:t>POSJET </a:t>
                      </a:r>
                      <a:r>
                        <a:rPr lang="en" sz="1800" b="1" u="none" strike="noStrike" cap="none" baseline="0" dirty="0" smtClean="0"/>
                        <a:t>KAZALIŠTU</a:t>
                      </a:r>
                      <a:endParaRPr lang="hr-HR" sz="1800" b="1" u="none" strike="noStrike" cap="none" baseline="0" dirty="0" smtClean="0"/>
                    </a:p>
                    <a:p>
                      <a:pPr marL="0" marR="0" lvl="0" indent="0" algn="ctr" defTabSz="914400" rtl="0" eaLnBrk="1" fontAlgn="auto" latinLnBrk="0" hangingPunct="1">
                        <a:lnSpc>
                          <a:spcPct val="115000"/>
                        </a:lnSpc>
                        <a:spcBef>
                          <a:spcPts val="0"/>
                        </a:spcBef>
                        <a:spcAft>
                          <a:spcPts val="0"/>
                        </a:spcAft>
                        <a:buClr>
                          <a:srgbClr val="000000"/>
                        </a:buClr>
                        <a:buSzPct val="25000"/>
                        <a:buFont typeface="Verdana"/>
                        <a:buNone/>
                        <a:tabLst/>
                        <a:defRPr/>
                      </a:pPr>
                      <a:r>
                        <a:rPr lang="en" sz="1800" b="1" dirty="0" smtClean="0"/>
                        <a:t>- UČENICI </a:t>
                      </a:r>
                      <a:r>
                        <a:rPr lang="hr-HR" sz="1800" b="1" dirty="0" smtClean="0"/>
                        <a:t>2</a:t>
                      </a:r>
                      <a:r>
                        <a:rPr lang="en" sz="1800" b="1" dirty="0" smtClean="0"/>
                        <a:t>. RAZREDA</a:t>
                      </a:r>
                      <a:r>
                        <a:rPr lang="hr-HR" sz="1800" b="1" dirty="0" smtClean="0"/>
                        <a:t> -</a:t>
                      </a:r>
                      <a:endParaRPr lang="en" sz="1800" b="1" dirty="0" smtClean="0"/>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57965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CILJ AKTIVNOSTI</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457200" marR="0" lvl="0" indent="-342900" algn="l" rtl="0">
                        <a:lnSpc>
                          <a:spcPct val="115000"/>
                        </a:lnSpc>
                        <a:spcBef>
                          <a:spcPts val="0"/>
                        </a:spcBef>
                        <a:spcAft>
                          <a:spcPts val="0"/>
                        </a:spcAft>
                        <a:buClr>
                          <a:srgbClr val="000000"/>
                        </a:buClr>
                        <a:buSzPct val="100000"/>
                        <a:buFont typeface="Verdana"/>
                        <a:buChar char="●"/>
                      </a:pPr>
                      <a:r>
                        <a:rPr lang="en" sz="1800" u="none" strike="noStrike" cap="none" baseline="0" dirty="0"/>
                        <a:t>Upoznati kazalište, doživjeti primjerenu kazališnu predstavu i </a:t>
                      </a:r>
                      <a:r>
                        <a:rPr lang="en" sz="1800" u="none" strike="noStrike" cap="none" baseline="0" dirty="0" smtClean="0"/>
                        <a:t>iskazati </a:t>
                      </a:r>
                      <a:r>
                        <a:rPr lang="en" sz="1800" u="none" strike="noStrike" cap="none" baseline="0" dirty="0"/>
                        <a:t>doživljaje koje je ona pobudila;</a:t>
                      </a:r>
                    </a:p>
                    <a:p>
                      <a:pPr marL="457200" marR="0" lvl="0" indent="-342900" algn="l" rtl="0">
                        <a:lnSpc>
                          <a:spcPct val="115000"/>
                        </a:lnSpc>
                        <a:spcBef>
                          <a:spcPts val="0"/>
                        </a:spcBef>
                        <a:spcAft>
                          <a:spcPts val="0"/>
                        </a:spcAft>
                        <a:buClr>
                          <a:srgbClr val="000000"/>
                        </a:buClr>
                        <a:buSzPct val="100000"/>
                        <a:buFont typeface="Verdana"/>
                        <a:buChar char="●"/>
                      </a:pPr>
                      <a:r>
                        <a:rPr lang="en" sz="1800" u="none" strike="noStrike" cap="none" baseline="0" dirty="0"/>
                        <a:t>Razvijati kulturu ponašanja u kazalištu.</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7542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NAMJENA</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800" u="none" strike="noStrike" cap="none" baseline="0"/>
                        <a:t>Poticati ljubav i interes prema kazališnoj umjetnosti.</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2667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NOSITELJI </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Font typeface="Verdana"/>
                        <a:buNone/>
                      </a:pPr>
                      <a:r>
                        <a:rPr lang="hr-HR" sz="1800" u="none" strike="noStrike" cap="none" baseline="0" dirty="0" smtClean="0"/>
                        <a:t>Aktiv 2. razreda</a:t>
                      </a:r>
                      <a:endParaRPr sz="1800" u="none" strike="noStrike" cap="none" baseline="0" dirty="0"/>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71555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NAČIN REALIZACIJE</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457200" marR="0" lvl="0" indent="-342900" algn="l" rtl="0">
                        <a:lnSpc>
                          <a:spcPct val="115000"/>
                        </a:lnSpc>
                        <a:spcBef>
                          <a:spcPts val="0"/>
                        </a:spcBef>
                        <a:spcAft>
                          <a:spcPts val="0"/>
                        </a:spcAft>
                        <a:buClr>
                          <a:srgbClr val="000000"/>
                        </a:buClr>
                        <a:buSzPct val="100000"/>
                        <a:buFont typeface="Verdana"/>
                        <a:buChar char="●"/>
                      </a:pPr>
                      <a:r>
                        <a:rPr lang="en" sz="1800" u="none" strike="noStrike" cap="none" baseline="0"/>
                        <a:t>Posjet kazalištu i razgovor vođen pitanjima otvorenog i zatvorenog tipa;</a:t>
                      </a:r>
                    </a:p>
                    <a:p>
                      <a:pPr marL="457200" marR="0" lvl="0" indent="-342900" algn="l" rtl="0">
                        <a:lnSpc>
                          <a:spcPct val="115000"/>
                        </a:lnSpc>
                        <a:spcBef>
                          <a:spcPts val="0"/>
                        </a:spcBef>
                        <a:spcAft>
                          <a:spcPts val="0"/>
                        </a:spcAft>
                        <a:buClr>
                          <a:srgbClr val="000000"/>
                        </a:buClr>
                        <a:buSzPct val="100000"/>
                        <a:buFont typeface="Verdana"/>
                        <a:buChar char="●"/>
                      </a:pPr>
                      <a:r>
                        <a:rPr lang="en" sz="1800" u="none" strike="noStrike" cap="none" baseline="0"/>
                        <a:t>rad u radionicama u prostorijama kazališta.</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2280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VREMENIK</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Font typeface="Verdana"/>
                        <a:buNone/>
                      </a:pPr>
                      <a:r>
                        <a:rPr lang="en" sz="1800" dirty="0" smtClean="0"/>
                        <a:t>studeni 2014</a:t>
                      </a:r>
                      <a:r>
                        <a:rPr lang="hr-HR" sz="1800" dirty="0" smtClean="0"/>
                        <a:t>.</a:t>
                      </a:r>
                      <a:r>
                        <a:rPr lang="en" sz="1800" dirty="0" smtClean="0"/>
                        <a:t> i veljača 2015</a:t>
                      </a:r>
                      <a:r>
                        <a:rPr lang="hr-HR" sz="1800" dirty="0" smtClean="0"/>
                        <a:t>.</a:t>
                      </a:r>
                      <a:endParaRPr sz="1800" u="none" strike="noStrike" cap="none" baseline="0" dirty="0"/>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59897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TROŠKOVNIK</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800" u="none" strike="noStrike" cap="none" baseline="0" dirty="0"/>
                        <a:t>Cijena autobusa, </a:t>
                      </a:r>
                      <a:r>
                        <a:rPr lang="en" sz="1800" u="none" strike="noStrike" cap="none" baseline="0" dirty="0" smtClean="0"/>
                        <a:t>ulaznice</a:t>
                      </a:r>
                      <a:r>
                        <a:rPr lang="hr-HR" sz="1800" u="none" strike="noStrike" cap="none" baseline="0" dirty="0" smtClean="0"/>
                        <a:t>.</a:t>
                      </a:r>
                      <a:endParaRPr lang="en" sz="1800" u="none" strike="noStrike" cap="none" baseline="0" dirty="0"/>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77325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VREDNOVANJE I KORIŠTENJE REZULTATA RADA</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457200" marR="0" lvl="0" indent="-342900" algn="l" rtl="0">
                        <a:lnSpc>
                          <a:spcPct val="115000"/>
                        </a:lnSpc>
                        <a:spcBef>
                          <a:spcPts val="0"/>
                        </a:spcBef>
                        <a:spcAft>
                          <a:spcPts val="0"/>
                        </a:spcAft>
                        <a:buClr>
                          <a:srgbClr val="000000"/>
                        </a:buClr>
                        <a:buSzPct val="100000"/>
                        <a:buFont typeface="Verdana"/>
                        <a:buChar char="●"/>
                      </a:pPr>
                      <a:r>
                        <a:rPr lang="en" sz="1800" u="none" strike="noStrike" cap="none" baseline="0"/>
                        <a:t>Govorna vježba na nastavi hrvatskog jezika;</a:t>
                      </a:r>
                    </a:p>
                    <a:p>
                      <a:pPr marL="457200" marR="0" lvl="0" indent="-342900" algn="l" rtl="0">
                        <a:lnSpc>
                          <a:spcPct val="115000"/>
                        </a:lnSpc>
                        <a:spcBef>
                          <a:spcPts val="0"/>
                        </a:spcBef>
                        <a:spcAft>
                          <a:spcPts val="0"/>
                        </a:spcAft>
                        <a:buClr>
                          <a:srgbClr val="000000"/>
                        </a:buClr>
                        <a:buSzPct val="100000"/>
                        <a:buFont typeface="Verdana"/>
                        <a:buChar char="●"/>
                      </a:pPr>
                      <a:r>
                        <a:rPr lang="en" sz="1800" u="none" strike="noStrike" cap="none" baseline="0"/>
                        <a:t>rješavanje zadataka vezanih uz posjet kazalištu;</a:t>
                      </a:r>
                    </a:p>
                    <a:p>
                      <a:pPr marL="457200" marR="0" lvl="0" indent="-342900" algn="l" rtl="0">
                        <a:lnSpc>
                          <a:spcPct val="115000"/>
                        </a:lnSpc>
                        <a:spcBef>
                          <a:spcPts val="0"/>
                        </a:spcBef>
                        <a:spcAft>
                          <a:spcPts val="0"/>
                        </a:spcAft>
                        <a:buClr>
                          <a:srgbClr val="000000"/>
                        </a:buClr>
                        <a:buSzPct val="100000"/>
                        <a:buFont typeface="Verdana"/>
                        <a:buChar char="●"/>
                      </a:pPr>
                      <a:r>
                        <a:rPr lang="en" sz="1800" u="none" strike="noStrike" cap="none" baseline="0"/>
                        <a:t>praćenje kvalitete nast. rada i motivacija učenika.</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p:nvPr/>
        </p:nvSpPr>
        <p:spPr>
          <a:xfrm>
            <a:off x="7078660" y="0"/>
            <a:ext cx="2065199" cy="276300"/>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318" name="Shape 318"/>
          <p:cNvGraphicFramePr/>
          <p:nvPr/>
        </p:nvGraphicFramePr>
        <p:xfrm>
          <a:off x="251525" y="276300"/>
          <a:ext cx="8640950" cy="6131915"/>
        </p:xfrm>
        <a:graphic>
          <a:graphicData uri="http://schemas.openxmlformats.org/drawingml/2006/table">
            <a:tbl>
              <a:tblPr>
                <a:noFill/>
                <a:tableStyleId>{5D64491E-06FB-4CC6-8ECB-7B5C2E0EC810}</a:tableStyleId>
              </a:tblPr>
              <a:tblGrid>
                <a:gridCol w="1946150"/>
                <a:gridCol w="6694800"/>
              </a:tblGrid>
              <a:tr h="6445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NAZIV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IZBORNA NASTAVA IZ ENGLESKOG JEZIKA ZA OSM</a:t>
                      </a:r>
                      <a:r>
                        <a:rPr lang="en" sz="1600" b="1">
                          <a:solidFill>
                            <a:schemeClr val="dk1"/>
                          </a:solidFill>
                          <a:latin typeface="Times New Roman"/>
                          <a:ea typeface="Times New Roman"/>
                          <a:cs typeface="Times New Roman"/>
                          <a:sym typeface="Times New Roman"/>
                        </a:rPr>
                        <a:t>I</a:t>
                      </a:r>
                      <a:r>
                        <a:rPr lang="en" sz="1600" b="1" u="none" strike="noStrike" cap="none" baseline="0">
                          <a:solidFill>
                            <a:schemeClr val="dk1"/>
                          </a:solidFill>
                          <a:latin typeface="Times New Roman"/>
                          <a:ea typeface="Times New Roman"/>
                          <a:cs typeface="Times New Roman"/>
                          <a:sym typeface="Times New Roman"/>
                        </a:rPr>
                        <a:t> </a:t>
                      </a:r>
                      <a:r>
                        <a:rPr lang="en" sz="1600" b="1">
                          <a:solidFill>
                            <a:schemeClr val="dk1"/>
                          </a:solidFill>
                          <a:latin typeface="Times New Roman"/>
                          <a:ea typeface="Times New Roman"/>
                          <a:cs typeface="Times New Roman"/>
                          <a:sym typeface="Times New Roman"/>
                        </a:rPr>
                        <a:t>C </a:t>
                      </a:r>
                      <a:r>
                        <a:rPr lang="en" sz="1600" b="1" u="none" strike="noStrike" cap="none" baseline="0">
                          <a:solidFill>
                            <a:schemeClr val="dk1"/>
                          </a:solidFill>
                          <a:latin typeface="Times New Roman"/>
                          <a:ea typeface="Times New Roman"/>
                          <a:cs typeface="Times New Roman"/>
                          <a:sym typeface="Times New Roman"/>
                        </a:rPr>
                        <a:t>RAZRED</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588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CILJ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usvajanje leksičkih i gramatičkih znanja</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razvijanje komunikacije na engleskom jeziku u svakodnevnom životu te motiviranje učenika za cjeloživotno učenje stranih jezika</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stjecanje znanja o civilizacijskim vrijednostima zemalja engleskog govornog područja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NAMJENA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usvajanje osnovnih znanja engleskog jezika</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motiviranje učenika za daljnje učenje engleskog jezika</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poticanje aktivne komunikacije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445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NOSITELJI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latin typeface="Times New Roman"/>
                          <a:ea typeface="Times New Roman"/>
                          <a:cs typeface="Times New Roman"/>
                          <a:sym typeface="Times New Roman"/>
                        </a:rPr>
                        <a:t>Dubravka Špančić</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NAČIN REALIZACIJE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program propisuje 70 nastavnih sati tijekom godine i realizira se kroz pisane zadatke, usmene zadatke, jezične i kreativne aktivnosti, pisanje eseja, obradu tekstova, pjesama, rima i recitacija te izradu plakata i prezentacija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1910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VREMENIK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tijekom školske godine</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dva sata tjedno</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841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TROŠKOVNIK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otprilike 15 kuna po učeniku (testovi)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VREDNOVANJE I KORIŠTENJE REZULTATA RADA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izbor najuspješnijih učeničkih radova</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uređenje panoa</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 školske novine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graphicFrame>
        <p:nvGraphicFramePr>
          <p:cNvPr id="1286" name="Shape 1286"/>
          <p:cNvGraphicFramePr/>
          <p:nvPr>
            <p:extLst>
              <p:ext uri="{D42A27DB-BD31-4B8C-83A1-F6EECF244321}">
                <p14:modId xmlns:p14="http://schemas.microsoft.com/office/powerpoint/2010/main" val="1805658698"/>
              </p:ext>
            </p:extLst>
          </p:nvPr>
        </p:nvGraphicFramePr>
        <p:xfrm>
          <a:off x="251518" y="132631"/>
          <a:ext cx="8640975" cy="6443017"/>
        </p:xfrm>
        <a:graphic>
          <a:graphicData uri="http://schemas.openxmlformats.org/drawingml/2006/table">
            <a:tbl>
              <a:tblPr>
                <a:noFill/>
                <a:tableStyleId>{5796CBB5-B2A9-4867-9D20-0B8D3F9D4B51}</a:tableStyleId>
              </a:tblPr>
              <a:tblGrid>
                <a:gridCol w="2160250"/>
                <a:gridCol w="6480725"/>
              </a:tblGrid>
              <a:tr h="71490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dirty="0"/>
                        <a:t>NAZIV AKTIVNOSTI</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800" b="1" dirty="0"/>
                        <a:t>POSJET KAZALIŠNIM I KINO PREDSTAVAMA</a:t>
                      </a:r>
                    </a:p>
                    <a:p>
                      <a:pPr marL="0" marR="0" lvl="0" indent="0" algn="ctr" rtl="0">
                        <a:lnSpc>
                          <a:spcPct val="115000"/>
                        </a:lnSpc>
                        <a:spcBef>
                          <a:spcPts val="0"/>
                        </a:spcBef>
                        <a:spcAft>
                          <a:spcPts val="0"/>
                        </a:spcAft>
                        <a:buClr>
                          <a:srgbClr val="000000"/>
                        </a:buClr>
                        <a:buSzPct val="25000"/>
                        <a:buFont typeface="Verdana"/>
                        <a:buNone/>
                      </a:pPr>
                      <a:r>
                        <a:rPr lang="en" sz="1800" b="1" dirty="0"/>
                        <a:t>- UČENICI </a:t>
                      </a:r>
                      <a:r>
                        <a:rPr lang="hr-HR" sz="1800" b="1" dirty="0" smtClean="0"/>
                        <a:t>3</a:t>
                      </a:r>
                      <a:r>
                        <a:rPr lang="en" sz="1800" b="1" dirty="0" smtClean="0"/>
                        <a:t>. RAZREDA</a:t>
                      </a:r>
                      <a:r>
                        <a:rPr lang="hr-HR" sz="1800" b="1" dirty="0" smtClean="0"/>
                        <a:t> -</a:t>
                      </a:r>
                      <a:endParaRPr lang="en" sz="1800" b="1" dirty="0"/>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57965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CILJ AKTIVNOSTI</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chemeClr val="dk1"/>
                        </a:buClr>
                        <a:buSzPct val="25000"/>
                        <a:buFont typeface="Verdana"/>
                        <a:buNone/>
                      </a:pPr>
                      <a:r>
                        <a:rPr lang="en">
                          <a:solidFill>
                            <a:schemeClr val="dk1"/>
                          </a:solidFill>
                          <a:latin typeface="Times New Roman"/>
                          <a:ea typeface="Times New Roman"/>
                          <a:cs typeface="Times New Roman"/>
                          <a:sym typeface="Times New Roman"/>
                        </a:rPr>
                        <a:t>Upoznavanje učenika s kazalištem i kinom, njegovanje odnosa prema kulturi i kulturnim događanjima, značajnim obljetnicama i kulturnoj baštini, stjecanje novih iskustava, bogaćenje duha, razvijati kod djece navike kulturnog ponašanja u kulturnoj ustanovi, osposobiti učenike za komunikaciju s medijima, usvajanje temeljnih pojmova vezanih uz kazalište.</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7542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NAMJENA</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algn="just" rtl="0">
                        <a:spcBef>
                          <a:spcPts val="0"/>
                        </a:spcBef>
                        <a:buClr>
                          <a:schemeClr val="dk1"/>
                        </a:buClr>
                        <a:buSzPct val="25000"/>
                        <a:buFont typeface="Comic Sans MS"/>
                        <a:buNone/>
                      </a:pPr>
                      <a:r>
                        <a:rPr lang="en">
                          <a:solidFill>
                            <a:schemeClr val="dk1"/>
                          </a:solidFill>
                          <a:latin typeface="Times New Roman"/>
                          <a:ea typeface="Times New Roman"/>
                          <a:cs typeface="Times New Roman"/>
                          <a:sym typeface="Times New Roman"/>
                        </a:rPr>
                        <a:t>Usvajati sadržaje medijske kulture i uspostaviti korelaciju s lektirnim sadržajima i svakodnevnim životom.</a:t>
                      </a:r>
                    </a:p>
                    <a:p>
                      <a:pPr marL="0" marR="0" lvl="0" indent="0" algn="l" rtl="0">
                        <a:lnSpc>
                          <a:spcPct val="115000"/>
                        </a:lnSpc>
                        <a:spcBef>
                          <a:spcPts val="0"/>
                        </a:spcBef>
                        <a:spcAft>
                          <a:spcPts val="0"/>
                        </a:spcAft>
                        <a:buClr>
                          <a:srgbClr val="000000"/>
                        </a:buClr>
                        <a:buFont typeface="Verdana"/>
                        <a:buNone/>
                      </a:pPr>
                      <a:endParaRP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2667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NOSITELJI </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dirty="0">
                          <a:latin typeface="Times New Roman"/>
                          <a:ea typeface="Times New Roman"/>
                          <a:cs typeface="Times New Roman"/>
                          <a:sym typeface="Times New Roman"/>
                        </a:rPr>
                        <a:t>Aktiv 3</a:t>
                      </a:r>
                      <a:r>
                        <a:rPr lang="en" dirty="0" smtClean="0">
                          <a:latin typeface="Times New Roman"/>
                          <a:ea typeface="Times New Roman"/>
                          <a:cs typeface="Times New Roman"/>
                          <a:sym typeface="Times New Roman"/>
                        </a:rPr>
                        <a:t>.</a:t>
                      </a:r>
                      <a:r>
                        <a:rPr lang="hr-HR" dirty="0" smtClean="0">
                          <a:latin typeface="Times New Roman"/>
                          <a:ea typeface="Times New Roman"/>
                          <a:cs typeface="Times New Roman"/>
                          <a:sym typeface="Times New Roman"/>
                        </a:rPr>
                        <a:t> </a:t>
                      </a:r>
                      <a:r>
                        <a:rPr lang="en" dirty="0" smtClean="0">
                          <a:latin typeface="Times New Roman"/>
                          <a:ea typeface="Times New Roman"/>
                          <a:cs typeface="Times New Roman"/>
                          <a:sym typeface="Times New Roman"/>
                        </a:rPr>
                        <a:t>razreda</a:t>
                      </a:r>
                      <a:r>
                        <a:rPr lang="en" dirty="0">
                          <a:latin typeface="Times New Roman"/>
                          <a:ea typeface="Times New Roman"/>
                          <a:cs typeface="Times New Roman"/>
                          <a:sym typeface="Times New Roman"/>
                        </a:rPr>
                        <a:t>: Mirta Grgić-Mešić, Irena Koružnjak, Zorka Brekalo, Marija Krijan.</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71555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NAČIN REALIZACIJE</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None/>
                      </a:pPr>
                      <a:r>
                        <a:rPr lang="en">
                          <a:solidFill>
                            <a:schemeClr val="dk1"/>
                          </a:solidFill>
                          <a:latin typeface="Times New Roman"/>
                          <a:ea typeface="Times New Roman"/>
                          <a:cs typeface="Times New Roman"/>
                          <a:sym typeface="Times New Roman"/>
                        </a:rPr>
                        <a:t>Tijekom školske godine učenici će gledati jednu kazališnu i jednu kino predstavu ovisno o ponudi kazališta i kina i financijskim mogućnostima roditelja.</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2280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VREMENIK</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a:latin typeface="Times New Roman"/>
                          <a:ea typeface="Times New Roman"/>
                          <a:cs typeface="Times New Roman"/>
                          <a:sym typeface="Times New Roman"/>
                        </a:rPr>
                        <a:t>studeni 2014., veljača 2014.</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598975">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TROŠKOVNIK</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Times New Roman"/>
                        <a:buNone/>
                      </a:pPr>
                      <a:r>
                        <a:rPr lang="en">
                          <a:solidFill>
                            <a:schemeClr val="dk1"/>
                          </a:solidFill>
                          <a:latin typeface="Times New Roman"/>
                          <a:ea typeface="Times New Roman"/>
                          <a:cs typeface="Times New Roman"/>
                          <a:sym typeface="Times New Roman"/>
                        </a:rPr>
                        <a:t>Ulaznice za kazalište i kino , prijevoz, radionice i  ulaznice financiraju roditelji, samo uz unaprijed potpisanu suglasnost</a:t>
                      </a:r>
                      <a:r>
                        <a:rPr lang="en" sz="1600">
                          <a:solidFill>
                            <a:schemeClr val="dk1"/>
                          </a:solidFill>
                          <a:latin typeface="Times New Roman"/>
                          <a:ea typeface="Times New Roman"/>
                          <a:cs typeface="Times New Roman"/>
                          <a:sym typeface="Times New Roman"/>
                        </a:rPr>
                        <a:t> </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773250">
                <a:tc>
                  <a:txBody>
                    <a:bodyPr/>
                    <a:lstStyle/>
                    <a:p>
                      <a:pPr marL="0" marR="0" lvl="0" indent="0" algn="l" rtl="0">
                        <a:lnSpc>
                          <a:spcPct val="115000"/>
                        </a:lnSpc>
                        <a:spcBef>
                          <a:spcPts val="0"/>
                        </a:spcBef>
                        <a:spcAft>
                          <a:spcPts val="0"/>
                        </a:spcAft>
                        <a:buClr>
                          <a:srgbClr val="000000"/>
                        </a:buClr>
                        <a:buSzPct val="25000"/>
                        <a:buFont typeface="Verdana"/>
                        <a:buNone/>
                      </a:pPr>
                      <a:r>
                        <a:rPr lang="en" sz="1800" b="1" u="none" strike="noStrike" cap="none" baseline="0"/>
                        <a:t>VREDNOVANJE I KORIŠTENJE REZULTATA RADA</a:t>
                      </a: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chemeClr val="dk1"/>
                        </a:buClr>
                        <a:buSzPct val="25000"/>
                        <a:buFont typeface="Verdana"/>
                        <a:buNone/>
                      </a:pPr>
                      <a:r>
                        <a:rPr lang="en">
                          <a:latin typeface="Times New Roman"/>
                          <a:ea typeface="Times New Roman"/>
                          <a:cs typeface="Times New Roman"/>
                          <a:sym typeface="Times New Roman"/>
                        </a:rPr>
                        <a:t>Kroz razgovor, nastavne listiće ili izvještaj učenici izražavaju vlastiti doživljaj umjetničkog djela, te prepoznaju njegove dijelove, razlikuju likove po izgledu i ponašanju, povezuju likove i događaje s vremenom radnje i mjestom.</a:t>
                      </a:r>
                    </a:p>
                    <a:p>
                      <a:pPr marL="0" marR="0" lvl="0" indent="0" algn="l" rtl="0">
                        <a:lnSpc>
                          <a:spcPct val="115000"/>
                        </a:lnSpc>
                        <a:spcBef>
                          <a:spcPts val="0"/>
                        </a:spcBef>
                        <a:spcAft>
                          <a:spcPts val="0"/>
                        </a:spcAft>
                        <a:buClr>
                          <a:schemeClr val="dk1"/>
                        </a:buClr>
                        <a:buFont typeface="Verdana"/>
                        <a:buNone/>
                      </a:pPr>
                      <a:endParaRPr>
                        <a:latin typeface="Times New Roman"/>
                        <a:ea typeface="Times New Roman"/>
                        <a:cs typeface="Times New Roman"/>
                        <a:sym typeface="Times New Roman"/>
                      </a:endParaRPr>
                    </a:p>
                    <a:p>
                      <a:pPr marL="0" marR="0" lvl="0" indent="0" algn="l" rtl="0">
                        <a:lnSpc>
                          <a:spcPct val="115000"/>
                        </a:lnSpc>
                        <a:spcBef>
                          <a:spcPts val="0"/>
                        </a:spcBef>
                        <a:spcAft>
                          <a:spcPts val="0"/>
                        </a:spcAft>
                        <a:buClr>
                          <a:schemeClr val="dk1"/>
                        </a:buClr>
                        <a:buFont typeface="Verdana"/>
                        <a:buNone/>
                      </a:pPr>
                      <a:endParaRPr/>
                    </a:p>
                  </a:txBody>
                  <a:tcPr marL="52725" marR="527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Shape 1291"/>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292" name="Shape 1292"/>
          <p:cNvGraphicFramePr/>
          <p:nvPr/>
        </p:nvGraphicFramePr>
        <p:xfrm>
          <a:off x="468312" y="548679"/>
          <a:ext cx="8207375" cy="5750865"/>
        </p:xfrm>
        <a:graphic>
          <a:graphicData uri="http://schemas.openxmlformats.org/drawingml/2006/table">
            <a:tbl>
              <a:tblPr>
                <a:noFill/>
                <a:tableStyleId>{ADAE3110-3BD3-4B66-89FD-66217438E145}</a:tableStyleId>
              </a:tblPr>
              <a:tblGrid>
                <a:gridCol w="1943100"/>
                <a:gridCol w="6264275"/>
              </a:tblGrid>
              <a:tr h="41750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NAZIV AKTIVNOSTI</a:t>
                      </a:r>
                    </a:p>
                  </a:txBody>
                  <a:tcPr marL="50600" marR="506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POSJET KAZALIŠNIM  I KINO PREDSTAVAMA - UČENICI </a:t>
                      </a:r>
                      <a:r>
                        <a:rPr lang="en" sz="1600" b="1">
                          <a:solidFill>
                            <a:schemeClr val="dk1"/>
                          </a:solidFill>
                          <a:latin typeface="Times New Roman"/>
                          <a:ea typeface="Times New Roman"/>
                          <a:cs typeface="Times New Roman"/>
                          <a:sym typeface="Times New Roman"/>
                        </a:rPr>
                        <a:t>4</a:t>
                      </a:r>
                      <a:r>
                        <a:rPr lang="en" sz="1600" b="1" u="none" strike="noStrike" cap="none" baseline="0">
                          <a:solidFill>
                            <a:schemeClr val="dk1"/>
                          </a:solidFill>
                          <a:latin typeface="Times New Roman"/>
                          <a:ea typeface="Times New Roman"/>
                          <a:cs typeface="Times New Roman"/>
                          <a:sym typeface="Times New Roman"/>
                        </a:rPr>
                        <a:t>. RAZREDA</a:t>
                      </a:r>
                    </a:p>
                  </a:txBody>
                  <a:tcPr marL="50600" marR="506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4636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CILJ AKTIVNOSTI</a:t>
                      </a:r>
                    </a:p>
                  </a:txBody>
                  <a:tcPr marL="50600" marR="506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Upoznavanje učenika s kazalištem i kinom, njegovanje odnosa prema kulturi i kulturnim događanjima, značajnim obljetnicama i kulturnoj baštini, stjecanje novih iskustava, bogaćenje duha, razvijati kod djece navike kulturnog ponašanja u kulturnoj ustanovi, osposobiti učenike za komunikaciju s medijima, usvajanje temeljnih pojmova vezanih uz kazalište.</a:t>
                      </a:r>
                    </a:p>
                  </a:txBody>
                  <a:tcPr marL="50600" marR="506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5405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NAMJENA</a:t>
                      </a:r>
                    </a:p>
                  </a:txBody>
                  <a:tcPr marL="50600" marR="506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Posjet kazalištu i kinu, te gledanjem predstave usvajati sadržaje medijske kulture i uspostaviti korelaciju s lektirnim sadržajima i svakodnevnim životom.</a:t>
                      </a:r>
                    </a:p>
                  </a:txBody>
                  <a:tcPr marL="50600" marR="506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7150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NOSITELJI </a:t>
                      </a:r>
                    </a:p>
                  </a:txBody>
                  <a:tcPr marL="50600" marR="506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a:solidFill>
                            <a:schemeClr val="dk1"/>
                          </a:solidFill>
                          <a:latin typeface="Times New Roman"/>
                          <a:ea typeface="Times New Roman"/>
                          <a:cs typeface="Times New Roman"/>
                          <a:sym typeface="Times New Roman"/>
                        </a:rPr>
                        <a:t>Aktiv 4. </a:t>
                      </a:r>
                      <a:r>
                        <a:rPr lang="en" sz="1600" u="none" strike="noStrike" cap="none" baseline="0">
                          <a:solidFill>
                            <a:schemeClr val="dk1"/>
                          </a:solidFill>
                          <a:latin typeface="Times New Roman"/>
                          <a:ea typeface="Times New Roman"/>
                          <a:cs typeface="Times New Roman"/>
                          <a:sym typeface="Times New Roman"/>
                        </a:rPr>
                        <a:t>razreda: Ksenija Borović, Jasminka Španić, Ljerka Ivković, Natalija Kovač</a:t>
                      </a:r>
                    </a:p>
                  </a:txBody>
                  <a:tcPr marL="50600" marR="506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2705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NAČIN REALIZACIJE</a:t>
                      </a:r>
                    </a:p>
                  </a:txBody>
                  <a:tcPr marL="50600" marR="506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Tijekom školske godine učenici će gledati jednu kazališnu i jednu kino predstavu ovisno o ponudi kazališta i kina i financijskim mogućnostima roditelja.</a:t>
                      </a:r>
                    </a:p>
                  </a:txBody>
                  <a:tcPr marL="50600" marR="506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7940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VREMENIK</a:t>
                      </a:r>
                    </a:p>
                  </a:txBody>
                  <a:tcPr marL="50600" marR="506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prosinac 2014., ožujak 2015.</a:t>
                      </a:r>
                    </a:p>
                  </a:txBody>
                  <a:tcPr marL="50600" marR="506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4925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TROŠKOVNIK</a:t>
                      </a:r>
                    </a:p>
                  </a:txBody>
                  <a:tcPr marL="50600" marR="506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Ulaznice za kazalište i kino , prijevoz i ulaznice financiraju roditelji, samo uz unaprijed potpisanu suglasnost do </a:t>
                      </a:r>
                      <a:r>
                        <a:rPr lang="en" sz="1600">
                          <a:solidFill>
                            <a:schemeClr val="dk1"/>
                          </a:solidFill>
                          <a:latin typeface="Times New Roman"/>
                          <a:ea typeface="Times New Roman"/>
                          <a:cs typeface="Times New Roman"/>
                          <a:sym typeface="Times New Roman"/>
                        </a:rPr>
                        <a:t>75</a:t>
                      </a:r>
                      <a:r>
                        <a:rPr lang="en" sz="1600" u="none" strike="noStrike" cap="none" baseline="0">
                          <a:solidFill>
                            <a:schemeClr val="dk1"/>
                          </a:solidFill>
                          <a:latin typeface="Times New Roman"/>
                          <a:ea typeface="Times New Roman"/>
                          <a:cs typeface="Times New Roman"/>
                          <a:sym typeface="Times New Roman"/>
                        </a:rPr>
                        <a:t>,00 kn po učeniku</a:t>
                      </a:r>
                    </a:p>
                  </a:txBody>
                  <a:tcPr marL="50600" marR="506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3660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VREDNOVANJE I KORIŠTENJE REZULTATA RADA</a:t>
                      </a:r>
                    </a:p>
                  </a:txBody>
                  <a:tcPr marL="50600" marR="506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Učenici kroz razgovor ocjenjuju zanimljivost i poučnost predstave, vrednuje se motiviranost, aktivnost učenika i samostalnost u radu.</a:t>
                      </a:r>
                    </a:p>
                  </a:txBody>
                  <a:tcPr marL="50600" marR="506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Shape 1303"/>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304" name="Shape 1304"/>
          <p:cNvGraphicFramePr/>
          <p:nvPr/>
        </p:nvGraphicFramePr>
        <p:xfrm>
          <a:off x="323850" y="1412875"/>
          <a:ext cx="8424850" cy="4477055"/>
        </p:xfrm>
        <a:graphic>
          <a:graphicData uri="http://schemas.openxmlformats.org/drawingml/2006/table">
            <a:tbl>
              <a:tblPr>
                <a:noFill/>
                <a:tableStyleId>{53FB2E76-B0D7-48A7-886A-79A171F55BD5}</a:tableStyleId>
              </a:tblPr>
              <a:tblGrid>
                <a:gridCol w="2311675"/>
                <a:gridCol w="6113175"/>
              </a:tblGrid>
              <a:tr h="2540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NAZIV AKTIVNOSTI</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POSJET KAZALIŠTU</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8585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CILJ AKTIVNOSTI</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Stvaranje zanimanja i potrebe za sadržajima medijske kulture. Osposobljavanje za primanje i vrednovanje kazališne predstave. Razvoj </a:t>
                      </a:r>
                      <a:r>
                        <a:rPr lang="en">
                          <a:solidFill>
                            <a:schemeClr val="dk1"/>
                          </a:solidFill>
                          <a:latin typeface="Times New Roman"/>
                          <a:ea typeface="Times New Roman"/>
                          <a:cs typeface="Times New Roman"/>
                          <a:sym typeface="Times New Roman"/>
                        </a:rPr>
                        <a:t>glazbenog ukusa</a:t>
                      </a:r>
                      <a:r>
                        <a:rPr lang="en" sz="1400" u="none" strike="noStrike" cap="none" baseline="0">
                          <a:solidFill>
                            <a:schemeClr val="dk1"/>
                          </a:solidFill>
                          <a:latin typeface="Times New Roman"/>
                          <a:ea typeface="Times New Roman"/>
                          <a:cs typeface="Times New Roman"/>
                          <a:sym typeface="Times New Roman"/>
                        </a:rPr>
                        <a:t>, poštovanja prema jeziku hrvatskoga naroda, njegovoj književnosti i kulturi, </a:t>
                      </a:r>
                      <a:r>
                        <a:rPr lang="en">
                          <a:solidFill>
                            <a:schemeClr val="dk1"/>
                          </a:solidFill>
                          <a:latin typeface="Times New Roman"/>
                          <a:ea typeface="Times New Roman"/>
                          <a:cs typeface="Times New Roman"/>
                          <a:sym typeface="Times New Roman"/>
                        </a:rPr>
                        <a:t>tradicijskim</a:t>
                      </a:r>
                      <a:r>
                        <a:rPr lang="en" sz="1400" u="none" strike="noStrike" cap="none" baseline="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vrijednostima </a:t>
                      </a:r>
                      <a:r>
                        <a:rPr lang="en" sz="1400" u="none" strike="noStrike" cap="none" baseline="0">
                          <a:solidFill>
                            <a:schemeClr val="dk1"/>
                          </a:solidFill>
                          <a:latin typeface="Times New Roman"/>
                          <a:ea typeface="Times New Roman"/>
                          <a:cs typeface="Times New Roman"/>
                          <a:sym typeface="Times New Roman"/>
                        </a:rPr>
                        <a:t> </a:t>
                      </a:r>
                      <a:r>
                        <a:rPr lang="en">
                          <a:solidFill>
                            <a:schemeClr val="dk1"/>
                          </a:solidFill>
                          <a:latin typeface="Times New Roman"/>
                          <a:ea typeface="Times New Roman"/>
                          <a:cs typeface="Times New Roman"/>
                          <a:sym typeface="Times New Roman"/>
                        </a:rPr>
                        <a:t>materijalne</a:t>
                      </a:r>
                      <a:r>
                        <a:rPr lang="en" sz="1400" u="none" strike="noStrike" cap="none" baseline="0">
                          <a:solidFill>
                            <a:schemeClr val="dk1"/>
                          </a:solidFill>
                          <a:latin typeface="Times New Roman"/>
                          <a:ea typeface="Times New Roman"/>
                          <a:cs typeface="Times New Roman"/>
                          <a:sym typeface="Times New Roman"/>
                        </a:rPr>
                        <a:t> i nematerijalne baštine. Usvajanje novih spoznaja u interakciji sa živom riječi, živom glazbenom </a:t>
                      </a:r>
                      <a:r>
                        <a:rPr lang="en">
                          <a:solidFill>
                            <a:schemeClr val="dk1"/>
                          </a:solidFill>
                          <a:latin typeface="Times New Roman"/>
                          <a:ea typeface="Times New Roman"/>
                          <a:cs typeface="Times New Roman"/>
                          <a:sym typeface="Times New Roman"/>
                        </a:rPr>
                        <a:t>interpretacijom,</a:t>
                      </a:r>
                      <a:r>
                        <a:rPr lang="en" sz="1400" u="none" strike="noStrike" cap="none" baseline="0">
                          <a:solidFill>
                            <a:schemeClr val="dk1"/>
                          </a:solidFill>
                          <a:latin typeface="Times New Roman"/>
                          <a:ea typeface="Times New Roman"/>
                          <a:cs typeface="Times New Roman"/>
                          <a:sym typeface="Times New Roman"/>
                        </a:rPr>
                        <a:t> mimikom i gestama </a:t>
                      </a:r>
                      <a:r>
                        <a:rPr lang="en">
                          <a:solidFill>
                            <a:schemeClr val="dk1"/>
                          </a:solidFill>
                          <a:latin typeface="Times New Roman"/>
                          <a:ea typeface="Times New Roman"/>
                          <a:cs typeface="Times New Roman"/>
                          <a:sym typeface="Times New Roman"/>
                        </a:rPr>
                        <a:t>pjevača - plesača</a:t>
                      </a:r>
                      <a:r>
                        <a:rPr lang="en" sz="1400" u="none" strike="noStrike" cap="none" baseline="0">
                          <a:solidFill>
                            <a:schemeClr val="dk1"/>
                          </a:solidFill>
                          <a:latin typeface="Times New Roman"/>
                          <a:ea typeface="Times New Roman"/>
                          <a:cs typeface="Times New Roman"/>
                          <a:sym typeface="Times New Roman"/>
                        </a:rPr>
                        <a:t>.</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chemeClr val="lt2"/>
                    </a:solidFill>
                  </a:tcPr>
                </a:tc>
              </a:tr>
              <a:tr h="79215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NAMJENA</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Kulturno-umjetnički doživljaj te u skladu s tim i primjereno ponašanje u kazališnoj zgradi (garderobi, predvorju, gledalištu)</a:t>
                      </a:r>
                      <a:r>
                        <a:rPr lang="en">
                          <a:solidFill>
                            <a:schemeClr val="dk1"/>
                          </a:solidFill>
                          <a:latin typeface="Times New Roman"/>
                          <a:ea typeface="Times New Roman"/>
                          <a:cs typeface="Times New Roman"/>
                          <a:sym typeface="Times New Roman"/>
                        </a:rPr>
                        <a:t>, te tijekom izvedbenog programa.</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080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NOSITELJI</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Verdana"/>
                        <a:buNone/>
                      </a:pPr>
                      <a:r>
                        <a:rPr lang="en">
                          <a:solidFill>
                            <a:schemeClr val="dk1"/>
                          </a:solidFill>
                          <a:latin typeface="Times New Roman"/>
                          <a:ea typeface="Times New Roman"/>
                          <a:cs typeface="Times New Roman"/>
                          <a:sym typeface="Times New Roman"/>
                        </a:rPr>
                        <a:t>Razrednici 5. razreda.</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540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NAČIN REALIZACIJE</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Prijevoz autobusom.</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540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VREMENIK</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a:solidFill>
                            <a:schemeClr val="dk1"/>
                          </a:solidFill>
                          <a:latin typeface="Times New Roman"/>
                          <a:ea typeface="Times New Roman"/>
                          <a:cs typeface="Times New Roman"/>
                          <a:sym typeface="Times New Roman"/>
                        </a:rPr>
                        <a:t>studeni 2014</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52425">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TROŠKOVNIK</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Cca 50 kn; u cijenu je uključen prijevoz autobusom te ulaznice.</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620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VREDNOVANJE I KORIŠTENJE </a:t>
                      </a:r>
                    </a:p>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REZULTATA RADA</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Vrednovanje i korištenje rezultata rada nakon povratka u školu.</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
        <p:nvSpPr>
          <p:cNvPr id="1305" name="Shape 1305"/>
          <p:cNvSpPr txBox="1"/>
          <p:nvPr/>
        </p:nvSpPr>
        <p:spPr>
          <a:xfrm>
            <a:off x="971600" y="516283"/>
            <a:ext cx="7139729" cy="523178"/>
          </a:xfrm>
          <a:prstGeom prst="rect">
            <a:avLst/>
          </a:prstGeom>
          <a:noFill/>
          <a:ln>
            <a:noFill/>
          </a:ln>
        </p:spPr>
        <p:txBody>
          <a:bodyPr lIns="91425" tIns="45700" rIns="91425" bIns="45700" anchor="ctr" anchorCtr="0">
            <a:spAutoFit/>
          </a:bodyPr>
          <a:lstStyle/>
          <a:p>
            <a:pPr marL="0" marR="0" lvl="0" indent="0" algn="ctr" rtl="0">
              <a:lnSpc>
                <a:spcPct val="100000"/>
              </a:lnSpc>
              <a:spcBef>
                <a:spcPts val="0"/>
              </a:spcBef>
              <a:spcAft>
                <a:spcPts val="0"/>
              </a:spcAft>
              <a:buClr>
                <a:schemeClr val="dk1"/>
              </a:buClr>
              <a:buSzPct val="25000"/>
              <a:buFont typeface="Times New Roman"/>
              <a:buNone/>
            </a:pPr>
            <a:r>
              <a:rPr lang="en" sz="1400" b="1" i="0" u="none" strike="noStrike" cap="none" baseline="0">
                <a:solidFill>
                  <a:schemeClr val="dk1"/>
                </a:solidFill>
                <a:latin typeface="Times New Roman"/>
                <a:ea typeface="Times New Roman"/>
                <a:cs typeface="Times New Roman"/>
                <a:sym typeface="Times New Roman"/>
                <a:rtl val="0"/>
              </a:rPr>
              <a:t>PRIJEDLOG IZVANUČIONIČKE NASTAVE </a:t>
            </a:r>
            <a:r>
              <a:rPr lang="en" sz="1800" b="1" i="0" u="none" strike="noStrike" cap="none" baseline="0">
                <a:solidFill>
                  <a:schemeClr val="dk1"/>
                </a:solidFill>
                <a:latin typeface="Times New Roman"/>
                <a:ea typeface="Times New Roman"/>
                <a:cs typeface="Times New Roman"/>
                <a:sym typeface="Times New Roman"/>
                <a:rtl val="0"/>
              </a:rPr>
              <a:t>5. </a:t>
            </a:r>
            <a:r>
              <a:rPr lang="en" sz="1400" b="1" i="0" u="none" strike="noStrike" cap="none" baseline="0">
                <a:solidFill>
                  <a:schemeClr val="dk1"/>
                </a:solidFill>
                <a:latin typeface="Times New Roman"/>
                <a:ea typeface="Times New Roman"/>
                <a:cs typeface="Times New Roman"/>
                <a:sym typeface="Times New Roman"/>
                <a:rtl val="0"/>
              </a:rPr>
              <a:t>RAZREDA U ŠKOLSKOJ GODINI </a:t>
            </a:r>
            <a:r>
              <a:rPr lang="en" b="1">
                <a:solidFill>
                  <a:schemeClr val="dk1"/>
                </a:solidFill>
                <a:latin typeface="Times New Roman"/>
                <a:ea typeface="Times New Roman"/>
                <a:cs typeface="Times New Roman"/>
                <a:sym typeface="Times New Roman"/>
                <a:rtl val="0"/>
              </a:rPr>
              <a:t>2014./2015.</a:t>
            </a:r>
          </a:p>
        </p:txBody>
      </p:sp>
    </p:spTree>
  </p:cSld>
  <p:clrMapOvr>
    <a:masterClrMapping/>
  </p:clrMapOvr>
  <p:transition spd="slow">
    <p:cut/>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10" name="Shape 1310"/>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311" name="Shape 1311"/>
          <p:cNvGraphicFramePr/>
          <p:nvPr/>
        </p:nvGraphicFramePr>
        <p:xfrm>
          <a:off x="395287" y="1125537"/>
          <a:ext cx="8208950" cy="5045050"/>
        </p:xfrm>
        <a:graphic>
          <a:graphicData uri="http://schemas.openxmlformats.org/drawingml/2006/table">
            <a:tbl>
              <a:tblPr>
                <a:noFill/>
                <a:tableStyleId>{0CCF569B-949B-4C53-A642-8EFF7B1F7E14}</a:tableStyleId>
              </a:tblPr>
              <a:tblGrid>
                <a:gridCol w="2016475"/>
                <a:gridCol w="6192475"/>
              </a:tblGrid>
              <a:tr h="427025">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NAZIV AKTIVNOSTI</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POSJET KINU</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176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CILJ AKTIVNOSTI</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Stvaranje zanimanja i potrebe za sadržajima medijske kulture. Osposobljavanje za primanje i vrednovanje filma.</a:t>
                      </a:r>
                    </a:p>
                    <a:p>
                      <a:pPr marL="0" marR="0" lvl="0" indent="0" algn="l"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Razvijanje socijalizacije, prijateljstva te intelektualne radoznalosti.</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382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NAMJENA</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Upoznavanje različitih medija komuniciranja te primjereno ponašanje u javnim prostorima. Upoznavanje s filmskom adaptacijom književnog djela vezanog uz dječji svijet.</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588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NOSITELJI</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Razrednic</a:t>
                      </a:r>
                      <a:r>
                        <a:rPr lang="en">
                          <a:solidFill>
                            <a:schemeClr val="dk1"/>
                          </a:solidFill>
                          <a:latin typeface="Times New Roman"/>
                          <a:ea typeface="Times New Roman"/>
                          <a:cs typeface="Times New Roman"/>
                          <a:sym typeface="Times New Roman"/>
                        </a:rPr>
                        <a:t>i</a:t>
                      </a:r>
                      <a:r>
                        <a:rPr lang="en" sz="1400" u="none" strike="noStrike" cap="none" baseline="0">
                          <a:solidFill>
                            <a:schemeClr val="dk1"/>
                          </a:solidFill>
                          <a:latin typeface="Times New Roman"/>
                          <a:ea typeface="Times New Roman"/>
                          <a:cs typeface="Times New Roman"/>
                          <a:sym typeface="Times New Roman"/>
                        </a:rPr>
                        <a:t> </a:t>
                      </a:r>
                      <a:r>
                        <a:rPr lang="en" sz="1800" u="none" strike="noStrike" cap="none" baseline="0">
                          <a:solidFill>
                            <a:schemeClr val="dk1"/>
                          </a:solidFill>
                          <a:latin typeface="Times New Roman"/>
                          <a:ea typeface="Times New Roman"/>
                          <a:cs typeface="Times New Roman"/>
                          <a:sym typeface="Times New Roman"/>
                        </a:rPr>
                        <a:t>5. </a:t>
                      </a:r>
                      <a:r>
                        <a:rPr lang="en" sz="1400" u="none" strike="noStrike" cap="none" baseline="0">
                          <a:solidFill>
                            <a:schemeClr val="dk1"/>
                          </a:solidFill>
                          <a:latin typeface="Times New Roman"/>
                          <a:ea typeface="Times New Roman"/>
                          <a:cs typeface="Times New Roman"/>
                          <a:sym typeface="Times New Roman"/>
                        </a:rPr>
                        <a:t>razreda</a:t>
                      </a:r>
                      <a:r>
                        <a:rPr lang="en" sz="1800" u="none" strike="noStrike" cap="none" baseline="0">
                          <a:solidFill>
                            <a:schemeClr val="dk1"/>
                          </a:solidFill>
                          <a:latin typeface="Times New Roman"/>
                          <a:ea typeface="Times New Roman"/>
                          <a:cs typeface="Times New Roman"/>
                          <a:sym typeface="Times New Roman"/>
                        </a:rPr>
                        <a:t>.</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27025">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NAČIN REALIZACIJE</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Prijevoz autobusom.</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794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VREMENIK</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a:solidFill>
                            <a:schemeClr val="dk1"/>
                          </a:solidFill>
                          <a:latin typeface="Times New Roman"/>
                          <a:ea typeface="Times New Roman"/>
                          <a:cs typeface="Times New Roman"/>
                          <a:sym typeface="Times New Roman"/>
                        </a:rPr>
                        <a:t>Kino</a:t>
                      </a:r>
                      <a:r>
                        <a:rPr lang="en" sz="1800" u="none" strike="noStrike" cap="none" baseline="0">
                          <a:solidFill>
                            <a:schemeClr val="dk1"/>
                          </a:solidFill>
                          <a:latin typeface="Times New Roman"/>
                          <a:ea typeface="Times New Roman"/>
                          <a:cs typeface="Times New Roman"/>
                          <a:sym typeface="Times New Roman"/>
                        </a:rPr>
                        <a:t> u </a:t>
                      </a:r>
                      <a:r>
                        <a:rPr lang="en" sz="1800">
                          <a:solidFill>
                            <a:schemeClr val="dk1"/>
                          </a:solidFill>
                          <a:latin typeface="Times New Roman"/>
                          <a:ea typeface="Times New Roman"/>
                          <a:cs typeface="Times New Roman"/>
                          <a:sym typeface="Times New Roman"/>
                        </a:rPr>
                        <a:t>2</a:t>
                      </a:r>
                      <a:r>
                        <a:rPr lang="en" sz="1800" u="none" strike="noStrike" cap="none" baseline="0">
                          <a:solidFill>
                            <a:schemeClr val="dk1"/>
                          </a:solidFill>
                          <a:latin typeface="Times New Roman"/>
                          <a:ea typeface="Times New Roman"/>
                          <a:cs typeface="Times New Roman"/>
                          <a:sym typeface="Times New Roman"/>
                        </a:rPr>
                        <a:t> ili </a:t>
                      </a:r>
                      <a:r>
                        <a:rPr lang="en" sz="1800">
                          <a:solidFill>
                            <a:schemeClr val="dk1"/>
                          </a:solidFill>
                          <a:latin typeface="Times New Roman"/>
                          <a:ea typeface="Times New Roman"/>
                          <a:cs typeface="Times New Roman"/>
                          <a:sym typeface="Times New Roman"/>
                        </a:rPr>
                        <a:t>3</a:t>
                      </a:r>
                      <a:r>
                        <a:rPr lang="en" sz="1800" u="none" strike="noStrike" cap="none" baseline="0">
                          <a:solidFill>
                            <a:schemeClr val="dk1"/>
                          </a:solidFill>
                          <a:latin typeface="Times New Roman"/>
                          <a:ea typeface="Times New Roman"/>
                          <a:cs typeface="Times New Roman"/>
                          <a:sym typeface="Times New Roman"/>
                        </a:rPr>
                        <a:t> mjesecu ovisno o repertoaru.</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588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TROŠKOVNIK</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Cca 50 kn; u cijenu je uključen prijevoz autobusom te ulaznica.</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382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VREDNOVANJE I KORIŠTENJE </a:t>
                      </a:r>
                    </a:p>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REZULTATA RADA</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Vrednovanje i korištenje rezultata rada nakon povratka u školu</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
        <p:nvSpPr>
          <p:cNvPr id="1312" name="Shape 1312"/>
          <p:cNvSpPr txBox="1"/>
          <p:nvPr/>
        </p:nvSpPr>
        <p:spPr>
          <a:xfrm>
            <a:off x="929887" y="547258"/>
            <a:ext cx="7139699" cy="523200"/>
          </a:xfrm>
          <a:prstGeom prst="rect">
            <a:avLst/>
          </a:prstGeom>
          <a:noFill/>
          <a:ln>
            <a:noFill/>
          </a:ln>
        </p:spPr>
        <p:txBody>
          <a:bodyPr lIns="91425" tIns="45700" rIns="91425" bIns="45700" anchor="ctr" anchorCtr="0">
            <a:spAutoFit/>
          </a:bodyPr>
          <a:lstStyle/>
          <a:p>
            <a:pPr marL="0" marR="0" lvl="0" indent="0" algn="ctr" rtl="0">
              <a:lnSpc>
                <a:spcPct val="100000"/>
              </a:lnSpc>
              <a:spcBef>
                <a:spcPts val="0"/>
              </a:spcBef>
              <a:spcAft>
                <a:spcPts val="0"/>
              </a:spcAft>
              <a:buClr>
                <a:schemeClr val="dk1"/>
              </a:buClr>
              <a:buSzPct val="25000"/>
              <a:buFont typeface="Times New Roman"/>
              <a:buNone/>
            </a:pPr>
            <a:r>
              <a:rPr lang="en" sz="1400" b="1" i="0" u="none" strike="noStrike" cap="none" baseline="0">
                <a:solidFill>
                  <a:schemeClr val="dk1"/>
                </a:solidFill>
                <a:latin typeface="Times New Roman"/>
                <a:ea typeface="Times New Roman"/>
                <a:cs typeface="Times New Roman"/>
                <a:sym typeface="Times New Roman"/>
                <a:rtl val="0"/>
              </a:rPr>
              <a:t>PRIJEDLOG IZVANUČIONIČKE NASTAVE </a:t>
            </a:r>
            <a:r>
              <a:rPr lang="en" sz="1800" b="1" i="0" u="none" strike="noStrike" cap="none" baseline="0">
                <a:solidFill>
                  <a:schemeClr val="dk1"/>
                </a:solidFill>
                <a:latin typeface="Times New Roman"/>
                <a:ea typeface="Times New Roman"/>
                <a:cs typeface="Times New Roman"/>
                <a:sym typeface="Times New Roman"/>
                <a:rtl val="0"/>
              </a:rPr>
              <a:t>5. </a:t>
            </a:r>
            <a:r>
              <a:rPr lang="en" sz="1400" b="1" i="0" u="none" strike="noStrike" cap="none" baseline="0">
                <a:solidFill>
                  <a:schemeClr val="dk1"/>
                </a:solidFill>
                <a:latin typeface="Times New Roman"/>
                <a:ea typeface="Times New Roman"/>
                <a:cs typeface="Times New Roman"/>
                <a:sym typeface="Times New Roman"/>
                <a:rtl val="0"/>
              </a:rPr>
              <a:t>RAZREDA U ŠKOLSKOJ GODINI </a:t>
            </a:r>
            <a:r>
              <a:rPr lang="en" b="1">
                <a:solidFill>
                  <a:schemeClr val="dk1"/>
                </a:solidFill>
                <a:latin typeface="Times New Roman"/>
                <a:ea typeface="Times New Roman"/>
                <a:cs typeface="Times New Roman"/>
                <a:sym typeface="Times New Roman"/>
                <a:rtl val="0"/>
              </a:rPr>
              <a:t>2014./2015.</a:t>
            </a:r>
          </a:p>
        </p:txBody>
      </p:sp>
    </p:spTree>
  </p:cSld>
  <p:clrMapOvr>
    <a:masterClrMapping/>
  </p:clrMapOvr>
  <p:transition spd="slow">
    <p:cut/>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7" name="Shape 1317"/>
          <p:cNvSpPr txBox="1"/>
          <p:nvPr/>
        </p:nvSpPr>
        <p:spPr>
          <a:xfrm>
            <a:off x="7078660" y="0"/>
            <a:ext cx="2065199" cy="276300"/>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318" name="Shape 1318"/>
          <p:cNvGraphicFramePr/>
          <p:nvPr>
            <p:extLst>
              <p:ext uri="{D42A27DB-BD31-4B8C-83A1-F6EECF244321}">
                <p14:modId xmlns:p14="http://schemas.microsoft.com/office/powerpoint/2010/main" val="3858710677"/>
              </p:ext>
            </p:extLst>
          </p:nvPr>
        </p:nvGraphicFramePr>
        <p:xfrm>
          <a:off x="395287" y="1125537"/>
          <a:ext cx="8208950" cy="4965688"/>
        </p:xfrm>
        <a:graphic>
          <a:graphicData uri="http://schemas.openxmlformats.org/drawingml/2006/table">
            <a:tbl>
              <a:tblPr>
                <a:noFill/>
                <a:tableStyleId>{E6E9E720-C3F4-4258-A833-4473F0C4D2A0}</a:tableStyleId>
              </a:tblPr>
              <a:tblGrid>
                <a:gridCol w="2016475"/>
                <a:gridCol w="6192475"/>
              </a:tblGrid>
              <a:tr h="427025">
                <a:tc>
                  <a:txBody>
                    <a:bodyPr/>
                    <a:lstStyle/>
                    <a:p>
                      <a:pPr marL="0" marR="0" lvl="0" indent="0" algn="l" rtl="0">
                        <a:spcBef>
                          <a:spcPts val="0"/>
                        </a:spcBef>
                        <a:buClr>
                          <a:srgbClr val="000000"/>
                        </a:buClr>
                        <a:buSzPct val="25000"/>
                        <a:buFont typeface="Times New Roman"/>
                        <a:buNone/>
                      </a:pPr>
                      <a:r>
                        <a:rPr lang="en" sz="1400" b="1" u="none" strike="noStrike" cap="none" baseline="0" dirty="0">
                          <a:solidFill>
                            <a:schemeClr val="dk1"/>
                          </a:solidFill>
                          <a:latin typeface="Times New Roman"/>
                          <a:ea typeface="Times New Roman"/>
                          <a:cs typeface="Times New Roman"/>
                          <a:sym typeface="Times New Roman"/>
                        </a:rPr>
                        <a:t>NAZIV AKTIVNOSTI</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POSJET KAZALIŠTU</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176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CILJ AKTIVNOSTI</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lnSpc>
                          <a:spcPct val="115000"/>
                        </a:lnSpc>
                        <a:spcBef>
                          <a:spcPts val="0"/>
                        </a:spcBef>
                        <a:buClr>
                          <a:schemeClr val="dk1"/>
                        </a:buClr>
                        <a:buSzPct val="25000"/>
                        <a:buFont typeface="Verdana"/>
                        <a:buNone/>
                      </a:pPr>
                      <a:r>
                        <a:rPr lang="en">
                          <a:solidFill>
                            <a:schemeClr val="dk1"/>
                          </a:solidFill>
                          <a:latin typeface="Times New Roman"/>
                          <a:ea typeface="Times New Roman"/>
                          <a:cs typeface="Times New Roman"/>
                          <a:sym typeface="Times New Roman"/>
                        </a:rPr>
                        <a:t>Upoznavanje učenika s kazalištem, njegovanje odnosa prema kulturi i kulturnim događajima, značajnim obljetnicama i kulturnoj baštini, stjecanje novih iskustava, bogaćenje duha, razvijanje navika kulturnog ponašanja u kulturnoj ustanovi, usvajanje temeljnih pojmova vezanih uz kazalište. </a:t>
                      </a:r>
                      <a:r>
                        <a:rPr lang="en" sz="1400" u="none" strike="noStrike" cap="none" baseline="0">
                          <a:solidFill>
                            <a:schemeClr val="dk1"/>
                          </a:solidFill>
                          <a:latin typeface="Times New Roman"/>
                          <a:ea typeface="Times New Roman"/>
                          <a:cs typeface="Times New Roman"/>
                          <a:sym typeface="Times New Roman"/>
                        </a:rPr>
                        <a:t>Razvijanje socijalizacije, prijateljstva te intelektualne radoznalosti.</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49618">
                <a:tc>
                  <a:txBody>
                    <a:bodyPr/>
                    <a:lstStyle/>
                    <a:p>
                      <a:pPr marL="0" marR="0" lvl="0" indent="0" algn="l" rtl="0">
                        <a:spcBef>
                          <a:spcPts val="0"/>
                        </a:spcBef>
                        <a:buClr>
                          <a:srgbClr val="000000"/>
                        </a:buClr>
                        <a:buSzPct val="25000"/>
                        <a:buFont typeface="Times New Roman"/>
                        <a:buNone/>
                      </a:pPr>
                      <a:r>
                        <a:rPr lang="en" sz="1400" b="1" u="none" strike="noStrike" cap="none" baseline="0" dirty="0">
                          <a:solidFill>
                            <a:schemeClr val="dk1"/>
                          </a:solidFill>
                          <a:latin typeface="Times New Roman"/>
                          <a:ea typeface="Times New Roman"/>
                          <a:cs typeface="Times New Roman"/>
                          <a:sym typeface="Times New Roman"/>
                        </a:rPr>
                        <a:t>NAMJENA</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400" u="none" strike="noStrike" cap="none" baseline="0" dirty="0">
                          <a:solidFill>
                            <a:schemeClr val="dk1"/>
                          </a:solidFill>
                          <a:latin typeface="Times New Roman"/>
                          <a:ea typeface="Times New Roman"/>
                          <a:cs typeface="Times New Roman"/>
                          <a:sym typeface="Times New Roman"/>
                        </a:rPr>
                        <a:t>Upoznavanje </a:t>
                      </a:r>
                      <a:r>
                        <a:rPr lang="en" dirty="0">
                          <a:solidFill>
                            <a:schemeClr val="dk1"/>
                          </a:solidFill>
                          <a:latin typeface="Times New Roman"/>
                          <a:ea typeface="Times New Roman"/>
                          <a:cs typeface="Times New Roman"/>
                          <a:sym typeface="Times New Roman"/>
                        </a:rPr>
                        <a:t>kazališta</a:t>
                      </a:r>
                      <a:r>
                        <a:rPr lang="en" sz="1400" u="none" strike="noStrike" cap="none" baseline="0" dirty="0">
                          <a:solidFill>
                            <a:schemeClr val="dk1"/>
                          </a:solidFill>
                          <a:latin typeface="Times New Roman"/>
                          <a:ea typeface="Times New Roman"/>
                          <a:cs typeface="Times New Roman"/>
                          <a:sym typeface="Times New Roman"/>
                        </a:rPr>
                        <a:t> te primjereno ponašanje u javnim prostorima. Upoznavanje s </a:t>
                      </a:r>
                      <a:r>
                        <a:rPr lang="en" dirty="0">
                          <a:solidFill>
                            <a:schemeClr val="dk1"/>
                          </a:solidFill>
                          <a:latin typeface="Times New Roman"/>
                          <a:ea typeface="Times New Roman"/>
                          <a:cs typeface="Times New Roman"/>
                          <a:sym typeface="Times New Roman"/>
                        </a:rPr>
                        <a:t>kazališnim prikazom </a:t>
                      </a:r>
                      <a:r>
                        <a:rPr lang="en" sz="1400" u="none" strike="noStrike" cap="none" baseline="0" dirty="0">
                          <a:solidFill>
                            <a:schemeClr val="dk1"/>
                          </a:solidFill>
                          <a:latin typeface="Times New Roman"/>
                          <a:ea typeface="Times New Roman"/>
                          <a:cs typeface="Times New Roman"/>
                          <a:sym typeface="Times New Roman"/>
                        </a:rPr>
                        <a:t>književnog djela vezanog uz dječji svijet.</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588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NOSITELJI</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Verdana"/>
                        <a:buNone/>
                      </a:pPr>
                      <a:r>
                        <a:rPr lang="en">
                          <a:solidFill>
                            <a:schemeClr val="dk1"/>
                          </a:solidFill>
                          <a:latin typeface="Times New Roman"/>
                          <a:ea typeface="Times New Roman"/>
                          <a:cs typeface="Times New Roman"/>
                          <a:sym typeface="Times New Roman"/>
                        </a:rPr>
                        <a:t>Valentina Ćosić (6.a), Snježana Grgec (6.b), Michaela Lulić (6.c), Silvija Jurić (6.d), predmetni profesor glazbene kulture.</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27025">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NAČIN REALIZACIJE</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Prijevoz autobusom.</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794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VREMENIK</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a:solidFill>
                            <a:schemeClr val="dk1"/>
                          </a:solidFill>
                          <a:latin typeface="Times New Roman"/>
                          <a:ea typeface="Times New Roman"/>
                          <a:cs typeface="Times New Roman"/>
                          <a:sym typeface="Times New Roman"/>
                        </a:rPr>
                        <a:t>Dvaput</a:t>
                      </a:r>
                      <a:r>
                        <a:rPr lang="en" sz="1400" u="none" strike="noStrike" cap="none" baseline="0">
                          <a:solidFill>
                            <a:schemeClr val="dk1"/>
                          </a:solidFill>
                          <a:latin typeface="Times New Roman"/>
                          <a:ea typeface="Times New Roman"/>
                          <a:cs typeface="Times New Roman"/>
                          <a:sym typeface="Times New Roman"/>
                        </a:rPr>
                        <a:t> tijek</a:t>
                      </a:r>
                      <a:r>
                        <a:rPr lang="en">
                          <a:solidFill>
                            <a:schemeClr val="dk1"/>
                          </a:solidFill>
                          <a:latin typeface="Times New Roman"/>
                          <a:ea typeface="Times New Roman"/>
                          <a:cs typeface="Times New Roman"/>
                          <a:sym typeface="Times New Roman"/>
                        </a:rPr>
                        <a:t>om</a:t>
                      </a:r>
                      <a:r>
                        <a:rPr lang="en" sz="1400" u="none" strike="noStrike" cap="none" baseline="0">
                          <a:solidFill>
                            <a:schemeClr val="dk1"/>
                          </a:solidFill>
                          <a:latin typeface="Times New Roman"/>
                          <a:ea typeface="Times New Roman"/>
                          <a:cs typeface="Times New Roman"/>
                          <a:sym typeface="Times New Roman"/>
                        </a:rPr>
                        <a:t> šk. g., a u skladu s</a:t>
                      </a:r>
                      <a:r>
                        <a:rPr lang="en">
                          <a:solidFill>
                            <a:schemeClr val="dk1"/>
                          </a:solidFill>
                          <a:latin typeface="Times New Roman"/>
                          <a:ea typeface="Times New Roman"/>
                          <a:cs typeface="Times New Roman"/>
                          <a:sym typeface="Times New Roman"/>
                        </a:rPr>
                        <a:t> kazališnim repertoarom.</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588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TROŠKOVNIK</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Cca 50-70 kn; u cijenu je uključen prijevoz autobusom te ulaznica.</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382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VREDNOVANJE I KORIŠTENJE </a:t>
                      </a:r>
                    </a:p>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REZULTATA RADA</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Vrednovanje i korištenje rezultata rada nakon povratka u školu.</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
        <p:nvSpPr>
          <p:cNvPr id="1319" name="Shape 1319"/>
          <p:cNvSpPr txBox="1"/>
          <p:nvPr/>
        </p:nvSpPr>
        <p:spPr>
          <a:xfrm>
            <a:off x="929887" y="547258"/>
            <a:ext cx="7139699" cy="523200"/>
          </a:xfrm>
          <a:prstGeom prst="rect">
            <a:avLst/>
          </a:prstGeom>
          <a:noFill/>
          <a:ln>
            <a:noFill/>
          </a:ln>
        </p:spPr>
        <p:txBody>
          <a:bodyPr lIns="91425" tIns="45700" rIns="91425" bIns="45700" anchor="ctr" anchorCtr="0">
            <a:spAutoFit/>
          </a:bodyPr>
          <a:lstStyle/>
          <a:p>
            <a:pPr marL="0" marR="0" lvl="0" indent="0" algn="ctr" rtl="0">
              <a:lnSpc>
                <a:spcPct val="100000"/>
              </a:lnSpc>
              <a:spcBef>
                <a:spcPts val="0"/>
              </a:spcBef>
              <a:spcAft>
                <a:spcPts val="0"/>
              </a:spcAft>
              <a:buClr>
                <a:schemeClr val="dk1"/>
              </a:buClr>
              <a:buSzPct val="25000"/>
              <a:buFont typeface="Times New Roman"/>
              <a:buNone/>
            </a:pPr>
            <a:r>
              <a:rPr lang="en" sz="1400" b="1" i="0" u="none" strike="noStrike" cap="none" baseline="0">
                <a:solidFill>
                  <a:schemeClr val="dk1"/>
                </a:solidFill>
                <a:latin typeface="Times New Roman"/>
                <a:ea typeface="Times New Roman"/>
                <a:cs typeface="Times New Roman"/>
                <a:sym typeface="Times New Roman"/>
              </a:rPr>
              <a:t>PRIJEDLOG IZVANUČIONIČKE NASTAVE </a:t>
            </a:r>
            <a:r>
              <a:rPr lang="en" sz="1800" b="1" i="0" u="none" strike="noStrike" cap="none" baseline="0">
                <a:solidFill>
                  <a:schemeClr val="dk1"/>
                </a:solidFill>
                <a:latin typeface="Times New Roman"/>
                <a:ea typeface="Times New Roman"/>
                <a:cs typeface="Times New Roman"/>
                <a:sym typeface="Times New Roman"/>
              </a:rPr>
              <a:t>6. </a:t>
            </a:r>
            <a:r>
              <a:rPr lang="en" sz="1400" b="1" i="0" u="none" strike="noStrike" cap="none" baseline="0">
                <a:solidFill>
                  <a:schemeClr val="dk1"/>
                </a:solidFill>
                <a:latin typeface="Times New Roman"/>
                <a:ea typeface="Times New Roman"/>
                <a:cs typeface="Times New Roman"/>
                <a:sym typeface="Times New Roman"/>
              </a:rPr>
              <a:t> RAZREDA U ŠKOLSKOJ GODINI 201</a:t>
            </a:r>
            <a:r>
              <a:rPr lang="en" b="1">
                <a:solidFill>
                  <a:schemeClr val="dk1"/>
                </a:solidFill>
                <a:latin typeface="Times New Roman"/>
                <a:ea typeface="Times New Roman"/>
                <a:cs typeface="Times New Roman"/>
                <a:sym typeface="Times New Roman"/>
              </a:rPr>
              <a:t>4</a:t>
            </a:r>
            <a:r>
              <a:rPr lang="en" sz="1400" b="1" i="0" u="none" strike="noStrike" cap="none" baseline="0">
                <a:solidFill>
                  <a:schemeClr val="dk1"/>
                </a:solidFill>
                <a:latin typeface="Times New Roman"/>
                <a:ea typeface="Times New Roman"/>
                <a:cs typeface="Times New Roman"/>
                <a:sym typeface="Times New Roman"/>
              </a:rPr>
              <a:t>./ 201</a:t>
            </a:r>
            <a:r>
              <a:rPr lang="en" b="1">
                <a:solidFill>
                  <a:schemeClr val="dk1"/>
                </a:solidFill>
                <a:latin typeface="Times New Roman"/>
                <a:ea typeface="Times New Roman"/>
                <a:cs typeface="Times New Roman"/>
                <a:sym typeface="Times New Roman"/>
              </a:rPr>
              <a:t>5</a:t>
            </a:r>
            <a:r>
              <a:rPr lang="en" sz="1400" b="1" i="0" u="none" strike="noStrike" cap="none" baseline="0">
                <a:solidFill>
                  <a:schemeClr val="dk1"/>
                </a:solidFill>
                <a:latin typeface="Times New Roman"/>
                <a:ea typeface="Times New Roman"/>
                <a:cs typeface="Times New Roman"/>
                <a:sym typeface="Times New Roman"/>
              </a:rPr>
              <a:t>.</a:t>
            </a:r>
          </a:p>
        </p:txBody>
      </p:sp>
    </p:spTree>
  </p:cSld>
  <p:clrMapOvr>
    <a:masterClrMapping/>
  </p:clrMapOvr>
  <p:transition spd="slow">
    <p:cut/>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Shape 1324"/>
          <p:cNvSpPr txBox="1"/>
          <p:nvPr/>
        </p:nvSpPr>
        <p:spPr>
          <a:xfrm>
            <a:off x="7078660" y="0"/>
            <a:ext cx="2065199" cy="276300"/>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325" name="Shape 1325"/>
          <p:cNvGraphicFramePr/>
          <p:nvPr/>
        </p:nvGraphicFramePr>
        <p:xfrm>
          <a:off x="323850" y="1412875"/>
          <a:ext cx="8424850" cy="4619625"/>
        </p:xfrm>
        <a:graphic>
          <a:graphicData uri="http://schemas.openxmlformats.org/drawingml/2006/table">
            <a:tbl>
              <a:tblPr>
                <a:noFill/>
                <a:tableStyleId>{55784A08-88D1-40B7-8061-5611AD058184}</a:tableStyleId>
              </a:tblPr>
              <a:tblGrid>
                <a:gridCol w="2087550"/>
                <a:gridCol w="6337300"/>
              </a:tblGrid>
              <a:tr h="2540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NAZIV AKTIVNOSTI</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b="1">
                          <a:solidFill>
                            <a:schemeClr val="dk1"/>
                          </a:solidFill>
                          <a:latin typeface="Times New Roman"/>
                          <a:ea typeface="Times New Roman"/>
                          <a:cs typeface="Times New Roman"/>
                          <a:sym typeface="Times New Roman"/>
                        </a:rPr>
                        <a:t>SIMFONIJSKI ORKESTAR</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8585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CILJ AKTIVNOSTI</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800">
                          <a:latin typeface="Times New Roman"/>
                          <a:ea typeface="Times New Roman"/>
                          <a:cs typeface="Times New Roman"/>
                          <a:sym typeface="Times New Roman"/>
                        </a:rPr>
                        <a:t>Odgoj kompetentnog i kritičkog slušatelja i poznavatalja glazbe, a zadatak je slušanje i upoznavanje glazbe općenito i glazbenih umjetničkih djela napose, te, na toj osnovi, razvijanje glazbenog ukusa. Susret sa izvođačima žive glazbene izvedbe i njenom stavrnom doživlaju</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9215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NAMJENA</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800">
                          <a:latin typeface="Times New Roman"/>
                          <a:ea typeface="Times New Roman"/>
                          <a:cs typeface="Times New Roman"/>
                          <a:sym typeface="Times New Roman"/>
                        </a:rPr>
                        <a:t>Kulturno umjetnički doživljaj, te u skladu s tim i primjereno ponašanje u koncetnoj dvorani, prije, za, i nakon glazbene izvedbe u prostorima predvorja, garderobe i sam koncetne dvorane.</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080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NOSITELJI</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800">
                          <a:latin typeface="Times New Roman"/>
                          <a:ea typeface="Times New Roman"/>
                          <a:cs typeface="Times New Roman"/>
                          <a:sym typeface="Times New Roman"/>
                        </a:rPr>
                        <a:t>razrednici 7. razreda i profesor glazbene kulture</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540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NAČIN REALIZACIJE</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800">
                          <a:latin typeface="Times New Roman"/>
                          <a:ea typeface="Times New Roman"/>
                          <a:cs typeface="Times New Roman"/>
                          <a:sym typeface="Times New Roman"/>
                        </a:rPr>
                        <a:t>Prijevoz autobusom</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540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VREMENIK</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800">
                          <a:latin typeface="Times New Roman"/>
                          <a:ea typeface="Times New Roman"/>
                          <a:cs typeface="Times New Roman"/>
                          <a:sym typeface="Times New Roman"/>
                        </a:rPr>
                        <a:t>Drugo polugodište 3 - 4 mjesec</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52425">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TROŠKOVNIK</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800">
                          <a:latin typeface="Times New Roman"/>
                          <a:ea typeface="Times New Roman"/>
                          <a:cs typeface="Times New Roman"/>
                          <a:sym typeface="Times New Roman"/>
                        </a:rPr>
                        <a:t>cca 50,00 - 70,00 kn, koji uljučuje prijevou i nabavu ulaznice</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620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VREDNOVANJE I KORIŠTENJE </a:t>
                      </a:r>
                    </a:p>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REZULTATA RADA</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800">
                          <a:latin typeface="Times New Roman"/>
                          <a:ea typeface="Times New Roman"/>
                          <a:cs typeface="Times New Roman"/>
                          <a:sym typeface="Times New Roman"/>
                        </a:rPr>
                        <a:t>Vrednovanje i korištenje rrezultata nakon povratka u školu.</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
        <p:nvSpPr>
          <p:cNvPr id="1326" name="Shape 1326"/>
          <p:cNvSpPr txBox="1"/>
          <p:nvPr/>
        </p:nvSpPr>
        <p:spPr>
          <a:xfrm>
            <a:off x="1240550" y="582995"/>
            <a:ext cx="7139699" cy="523200"/>
          </a:xfrm>
          <a:prstGeom prst="rect">
            <a:avLst/>
          </a:prstGeom>
          <a:noFill/>
          <a:ln>
            <a:noFill/>
          </a:ln>
        </p:spPr>
        <p:txBody>
          <a:bodyPr lIns="91425" tIns="45700" rIns="91425" bIns="45700" anchor="ctr" anchorCtr="0">
            <a:spAutoFit/>
          </a:bodyPr>
          <a:lstStyle/>
          <a:p>
            <a:pPr marL="0" marR="0" lvl="0" indent="0" algn="ctr" rtl="0">
              <a:lnSpc>
                <a:spcPct val="100000"/>
              </a:lnSpc>
              <a:spcBef>
                <a:spcPts val="0"/>
              </a:spcBef>
              <a:spcAft>
                <a:spcPts val="0"/>
              </a:spcAft>
              <a:buClr>
                <a:schemeClr val="dk1"/>
              </a:buClr>
              <a:buSzPct val="25000"/>
              <a:buFont typeface="Times New Roman"/>
              <a:buNone/>
            </a:pPr>
            <a:r>
              <a:rPr lang="en" sz="1600" b="1" i="0" u="none" strike="noStrike" cap="none" baseline="0">
                <a:solidFill>
                  <a:schemeClr val="dk1"/>
                </a:solidFill>
              </a:rPr>
              <a:t>PRIJEDLOG IZVANUČIONIČKE NASTAVE </a:t>
            </a:r>
          </a:p>
          <a:p>
            <a:pPr marL="0" marR="0" lvl="0" indent="0" algn="ctr" rtl="0">
              <a:lnSpc>
                <a:spcPct val="100000"/>
              </a:lnSpc>
              <a:spcBef>
                <a:spcPts val="0"/>
              </a:spcBef>
              <a:spcAft>
                <a:spcPts val="0"/>
              </a:spcAft>
              <a:buClr>
                <a:schemeClr val="dk1"/>
              </a:buClr>
              <a:buSzPct val="25000"/>
              <a:buFont typeface="Times New Roman"/>
              <a:buNone/>
            </a:pPr>
            <a:r>
              <a:rPr lang="en" sz="1600" b="1">
                <a:solidFill>
                  <a:schemeClr val="dk1"/>
                </a:solidFill>
              </a:rPr>
              <a:t>7</a:t>
            </a:r>
            <a:r>
              <a:rPr lang="en" sz="1600" b="1" i="0" u="none" strike="noStrike" cap="none" baseline="0">
                <a:solidFill>
                  <a:schemeClr val="dk1"/>
                </a:solidFill>
              </a:rPr>
              <a:t>.  RAZREDA U ŠKOLSKOJ GODINI 201</a:t>
            </a:r>
            <a:r>
              <a:rPr lang="en" sz="1600" b="1">
                <a:solidFill>
                  <a:schemeClr val="dk1"/>
                </a:solidFill>
              </a:rPr>
              <a:t>4</a:t>
            </a:r>
            <a:r>
              <a:rPr lang="en" sz="1600" b="1" i="0" u="none" strike="noStrike" cap="none" baseline="0">
                <a:solidFill>
                  <a:schemeClr val="dk1"/>
                </a:solidFill>
              </a:rPr>
              <a:t>./ 201</a:t>
            </a:r>
            <a:r>
              <a:rPr lang="en" sz="1600" b="1">
                <a:solidFill>
                  <a:schemeClr val="dk1"/>
                </a:solidFill>
              </a:rPr>
              <a:t>5.</a:t>
            </a:r>
          </a:p>
        </p:txBody>
      </p:sp>
    </p:spTree>
  </p:cSld>
  <p:clrMapOvr>
    <a:masterClrMapping/>
  </p:clrMapOvr>
  <p:transition spd="slow">
    <p:cut/>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Shape 1331"/>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332" name="Shape 1332"/>
          <p:cNvGraphicFramePr/>
          <p:nvPr/>
        </p:nvGraphicFramePr>
        <p:xfrm>
          <a:off x="323850" y="141125"/>
          <a:ext cx="8424850" cy="6157322"/>
        </p:xfrm>
        <a:graphic>
          <a:graphicData uri="http://schemas.openxmlformats.org/drawingml/2006/table">
            <a:tbl>
              <a:tblPr>
                <a:noFill/>
                <a:tableStyleId>{BA8154E0-BCEF-46D0-9256-3B023584A3EB}</a:tableStyleId>
              </a:tblPr>
              <a:tblGrid>
                <a:gridCol w="2087550"/>
                <a:gridCol w="6337300"/>
              </a:tblGrid>
              <a:tr h="297775">
                <a:tc>
                  <a:txBody>
                    <a:bodyPr/>
                    <a:lstStyle/>
                    <a:p>
                      <a:pPr marL="0" marR="0" lvl="0" indent="0" algn="l" rtl="0">
                        <a:lnSpc>
                          <a:spcPct val="115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NAZIV AKTIVNOSTI</a:t>
                      </a:r>
                    </a:p>
                  </a:txBody>
                  <a:tcPr marL="57550" marR="575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sz="1400" b="1" u="none" strike="noStrike" cap="none" baseline="0">
                          <a:solidFill>
                            <a:schemeClr val="dk1"/>
                          </a:solidFill>
                        </a:rPr>
                        <a:t>KAZALIŠNI PROGRAM - 7. RAZREDI </a:t>
                      </a:r>
                      <a:r>
                        <a:rPr lang="en" b="1">
                          <a:solidFill>
                            <a:schemeClr val="dk1"/>
                          </a:solidFill>
                        </a:rPr>
                        <a:t>2014./2015.</a:t>
                      </a:r>
                    </a:p>
                  </a:txBody>
                  <a:tcPr marL="57550" marR="575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472175">
                <a:tc>
                  <a:txBody>
                    <a:bodyPr/>
                    <a:lstStyle/>
                    <a:p>
                      <a:pPr marL="0" marR="0" lvl="0" indent="0" algn="l" rtl="0">
                        <a:lnSpc>
                          <a:spcPct val="115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CILJ AKTIVNOSTI</a:t>
                      </a:r>
                    </a:p>
                  </a:txBody>
                  <a:tcPr marL="57550" marR="575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400" u="none" strike="noStrike" cap="none" baseline="0"/>
                        <a:t>Upoznavanje učenika s kazalištem, njegovanje odnosa prema kulturi i kulturnim događajima, značajnim obljetnicama i kulturnoj baštini, stjecanje novih iskustava, bogaćenje duha, razvijanje navika kulturnog ponašanja u kulturnoj ustanovi, osposobljavanje učenika za komunikaciju s medijima i usvajanje temeljnih pojmova vezanih uz kazalište.</a:t>
                      </a:r>
                    </a:p>
                    <a:p>
                      <a:pPr marL="0" marR="0" lvl="0" indent="0" algn="l" rtl="0">
                        <a:spcBef>
                          <a:spcPts val="0"/>
                        </a:spcBef>
                        <a:buNone/>
                      </a:pPr>
                      <a:endParaRPr sz="1400" u="none" strike="noStrike" cap="none" baseline="0"/>
                    </a:p>
                  </a:txBody>
                  <a:tcPr marL="57550" marR="575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73500">
                <a:tc>
                  <a:txBody>
                    <a:bodyPr/>
                    <a:lstStyle/>
                    <a:p>
                      <a:pPr marL="0" marR="0" lvl="0" indent="0" algn="l" rtl="0">
                        <a:lnSpc>
                          <a:spcPct val="115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NAMJENA</a:t>
                      </a:r>
                    </a:p>
                  </a:txBody>
                  <a:tcPr marL="57550" marR="575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400" u="none" strike="noStrike" cap="none" baseline="0"/>
                        <a:t>Posjet kazalištu te gledanjem predstave i</a:t>
                      </a:r>
                      <a:r>
                        <a:rPr lang="en"/>
                        <a:t> </a:t>
                      </a:r>
                      <a:r>
                        <a:rPr lang="en" sz="1400" u="none" strike="noStrike" cap="none" baseline="0"/>
                        <a:t>usvojiti sadržaje medijske kulture i uspostaviti korelaciju s lektirnim sadržajem.</a:t>
                      </a:r>
                    </a:p>
                  </a:txBody>
                  <a:tcPr marL="57550" marR="575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46175">
                <a:tc>
                  <a:txBody>
                    <a:bodyPr/>
                    <a:lstStyle/>
                    <a:p>
                      <a:pPr marL="0" marR="0" lvl="0" indent="0" algn="l" rtl="0">
                        <a:lnSpc>
                          <a:spcPct val="115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NOSITELJI </a:t>
                      </a:r>
                    </a:p>
                  </a:txBody>
                  <a:tcPr marL="57550" marR="575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57200" lvl="0" indent="-317500" rtl="0">
                        <a:spcBef>
                          <a:spcPts val="0"/>
                        </a:spcBef>
                        <a:buClr>
                          <a:schemeClr val="dk1"/>
                        </a:buClr>
                        <a:buSzPct val="100000"/>
                        <a:buFont typeface="Arial"/>
                        <a:buChar char="●"/>
                      </a:pPr>
                      <a:r>
                        <a:rPr lang="en">
                          <a:solidFill>
                            <a:schemeClr val="dk1"/>
                          </a:solidFill>
                        </a:rPr>
                        <a:t>Renata Kovačićek, Kornelija Branimira Bojanić, Snježana Lažeta, Zrinka Jurić-Avmedoski. </a:t>
                      </a:r>
                    </a:p>
                    <a:p>
                      <a:pPr marL="457200" lvl="0" indent="-317500" rtl="0">
                        <a:spcBef>
                          <a:spcPts val="0"/>
                        </a:spcBef>
                        <a:buClr>
                          <a:schemeClr val="dk1"/>
                        </a:buClr>
                        <a:buSzPct val="100000"/>
                        <a:buFont typeface="Arial"/>
                        <a:buChar char="●"/>
                      </a:pPr>
                      <a:r>
                        <a:rPr lang="en">
                          <a:solidFill>
                            <a:schemeClr val="dk1"/>
                          </a:solidFill>
                        </a:rPr>
                        <a:t>Učenici 7. razreda.</a:t>
                      </a:r>
                    </a:p>
                  </a:txBody>
                  <a:tcPr marL="57550" marR="575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16000">
                <a:tc>
                  <a:txBody>
                    <a:bodyPr/>
                    <a:lstStyle/>
                    <a:p>
                      <a:pPr marL="0" marR="0" lvl="0" indent="0" algn="l" rtl="0">
                        <a:lnSpc>
                          <a:spcPct val="115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NAČIN REALIZACIJE</a:t>
                      </a:r>
                    </a:p>
                  </a:txBody>
                  <a:tcPr marL="57550" marR="575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400" u="none" strike="noStrike" cap="none" baseline="0"/>
                        <a:t>Jedan odlazak u kazalište tijekom školske godine organiziranim prijevozom.</a:t>
                      </a:r>
                    </a:p>
                  </a:txBody>
                  <a:tcPr marL="57550" marR="575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05700">
                <a:tc>
                  <a:txBody>
                    <a:bodyPr/>
                    <a:lstStyle/>
                    <a:p>
                      <a:pPr marL="0" marR="0" lvl="0" indent="0" algn="l" rtl="0">
                        <a:lnSpc>
                          <a:spcPct val="115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VREMENIK</a:t>
                      </a:r>
                    </a:p>
                  </a:txBody>
                  <a:tcPr marL="57550" marR="575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a:t>Prvo polugodište školske godine 2014./2015.</a:t>
                      </a:r>
                    </a:p>
                  </a:txBody>
                  <a:tcPr marL="57550" marR="575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30925">
                <a:tc>
                  <a:txBody>
                    <a:bodyPr/>
                    <a:lstStyle/>
                    <a:p>
                      <a:pPr marL="0" marR="0" lvl="0" indent="0" algn="l" rtl="0">
                        <a:lnSpc>
                          <a:spcPct val="115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TROŠKOVNIK</a:t>
                      </a:r>
                    </a:p>
                  </a:txBody>
                  <a:tcPr marL="57550" marR="575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400" u="none" strike="noStrike" cap="none" baseline="0"/>
                        <a:t> </a:t>
                      </a:r>
                    </a:p>
                    <a:p>
                      <a:pPr marL="0" marR="0" lvl="0" indent="0" algn="l" rtl="0">
                        <a:lnSpc>
                          <a:spcPct val="115000"/>
                        </a:lnSpc>
                        <a:spcBef>
                          <a:spcPts val="0"/>
                        </a:spcBef>
                        <a:buClr>
                          <a:srgbClr val="000000"/>
                        </a:buClr>
                        <a:buSzPct val="25000"/>
                        <a:buFont typeface="Verdana"/>
                        <a:buNone/>
                      </a:pPr>
                      <a:r>
                        <a:rPr lang="en" sz="1400" u="none" strike="noStrike" cap="none" baseline="0"/>
                        <a:t>Ulaznica i autobus oko 50 kn.</a:t>
                      </a:r>
                    </a:p>
                    <a:p>
                      <a:pPr marL="0" marR="0" lvl="0" indent="0" algn="l" rtl="0">
                        <a:lnSpc>
                          <a:spcPct val="115000"/>
                        </a:lnSpc>
                        <a:spcBef>
                          <a:spcPts val="0"/>
                        </a:spcBef>
                        <a:buClr>
                          <a:srgbClr val="000000"/>
                        </a:buClr>
                        <a:buSzPct val="25000"/>
                        <a:buFont typeface="Verdana"/>
                        <a:buNone/>
                      </a:pPr>
                      <a:r>
                        <a:rPr lang="en" sz="1400" u="none" strike="noStrike" cap="none" baseline="0"/>
                        <a:t> </a:t>
                      </a:r>
                    </a:p>
                  </a:txBody>
                  <a:tcPr marL="57550" marR="575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16000">
                <a:tc>
                  <a:txBody>
                    <a:bodyPr/>
                    <a:lstStyle/>
                    <a:p>
                      <a:pPr marL="0" marR="0" lvl="0" indent="0" algn="l" rtl="0">
                        <a:lnSpc>
                          <a:spcPct val="115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VREDNOVANJE I KORIŠTENJE REZULTATA RADA</a:t>
                      </a:r>
                    </a:p>
                  </a:txBody>
                  <a:tcPr marL="57550" marR="575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400" u="none" strike="noStrike" cap="none" baseline="0"/>
                        <a:t>Učenici kroz razgovor ocjenjuju zanimljivost i poučnost predstave </a:t>
                      </a:r>
                      <a:r>
                        <a:rPr lang="en"/>
                        <a:t>te se</a:t>
                      </a:r>
                      <a:r>
                        <a:rPr lang="en" sz="1400" u="none" strike="noStrike" cap="none" baseline="0"/>
                        <a:t> vrednuje motiviranost, aktivnost učenika i samostalnost u radu.</a:t>
                      </a:r>
                    </a:p>
                    <a:p>
                      <a:pPr marL="0" marR="0" lvl="0" indent="0" algn="l" rtl="0">
                        <a:spcBef>
                          <a:spcPts val="0"/>
                        </a:spcBef>
                        <a:buNone/>
                      </a:pPr>
                      <a:endParaRPr sz="1400" u="none" strike="noStrike" cap="none" baseline="0"/>
                    </a:p>
                  </a:txBody>
                  <a:tcPr marL="57550" marR="575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graphicFrame>
        <p:nvGraphicFramePr>
          <p:cNvPr id="1337" name="Shape 1337"/>
          <p:cNvGraphicFramePr/>
          <p:nvPr>
            <p:extLst>
              <p:ext uri="{D42A27DB-BD31-4B8C-83A1-F6EECF244321}">
                <p14:modId xmlns:p14="http://schemas.microsoft.com/office/powerpoint/2010/main" val="1463259979"/>
              </p:ext>
            </p:extLst>
          </p:nvPr>
        </p:nvGraphicFramePr>
        <p:xfrm>
          <a:off x="304800" y="304800"/>
          <a:ext cx="8463275" cy="5767840"/>
        </p:xfrm>
        <a:graphic>
          <a:graphicData uri="http://schemas.openxmlformats.org/drawingml/2006/table">
            <a:tbl>
              <a:tblPr>
                <a:noFill/>
                <a:tableStyleId>{B66BB3A8-231D-4D5F-BA43-E3B004E81209}</a:tableStyleId>
              </a:tblPr>
              <a:tblGrid>
                <a:gridCol w="2861450"/>
                <a:gridCol w="5601825"/>
              </a:tblGrid>
              <a:tr h="584800">
                <a:tc>
                  <a:txBody>
                    <a:bodyPr/>
                    <a:lstStyle/>
                    <a:p>
                      <a:pPr marL="0" marR="0" lvl="0" indent="0" algn="l" rtl="0">
                        <a:lnSpc>
                          <a:spcPct val="115000"/>
                        </a:lnSpc>
                        <a:spcBef>
                          <a:spcPts val="0"/>
                        </a:spcBef>
                        <a:buClr>
                          <a:srgbClr val="000000"/>
                        </a:buClr>
                        <a:buSzPct val="25000"/>
                        <a:buFont typeface="Verdana"/>
                        <a:buNone/>
                      </a:pPr>
                      <a:r>
                        <a:rPr lang="en" sz="1400" b="1" u="none" strike="noStrike" cap="none" baseline="0"/>
                        <a:t>NAZIV AKTIVNOSTI</a:t>
                      </a:r>
                    </a:p>
                    <a:p>
                      <a:pPr marL="0" marR="0" lvl="0" indent="0" algn="l" rtl="0">
                        <a:spcBef>
                          <a:spcPts val="0"/>
                        </a:spcBef>
                        <a:buNone/>
                      </a:pPr>
                      <a:endParaRPr sz="14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sz="1400" b="1" u="none" strike="noStrike" cap="none" baseline="0"/>
                        <a:t>KAZALIŠNI I FILMSKI PROGRAM</a:t>
                      </a:r>
                    </a:p>
                    <a:p>
                      <a:pPr marL="0" marR="0" lvl="0" indent="0" algn="ctr" rtl="0">
                        <a:lnSpc>
                          <a:spcPct val="115000"/>
                        </a:lnSpc>
                        <a:spcBef>
                          <a:spcPts val="0"/>
                        </a:spcBef>
                        <a:buClr>
                          <a:srgbClr val="000000"/>
                        </a:buClr>
                        <a:buSzPct val="25000"/>
                        <a:buFont typeface="Verdana"/>
                        <a:buNone/>
                      </a:pPr>
                      <a:r>
                        <a:rPr lang="en" sz="1400" b="1" u="none" strike="noStrike" cap="none" baseline="0"/>
                        <a:t>- 8. RAZREDI</a:t>
                      </a:r>
                    </a:p>
                    <a:p>
                      <a:pPr marL="0" marR="0" lvl="0" indent="0" algn="l" rtl="0">
                        <a:spcBef>
                          <a:spcPts val="0"/>
                        </a:spcBef>
                        <a:buNone/>
                      </a:pPr>
                      <a:endParaRPr sz="14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85825">
                <a:tc>
                  <a:txBody>
                    <a:bodyPr/>
                    <a:lstStyle/>
                    <a:p>
                      <a:pPr marL="0" marR="0" lvl="0" indent="0" algn="l" rtl="0">
                        <a:spcBef>
                          <a:spcPts val="0"/>
                        </a:spcBef>
                        <a:buClr>
                          <a:srgbClr val="000000"/>
                        </a:buClr>
                        <a:buSzPct val="25000"/>
                        <a:buFont typeface="Verdana"/>
                        <a:buNone/>
                      </a:pPr>
                      <a:r>
                        <a:rPr lang="en" sz="1400" b="1" u="none" strike="noStrike" cap="none" baseline="0"/>
                        <a:t>CILJ AKTIVNOSTI</a:t>
                      </a:r>
                    </a:p>
                    <a:p>
                      <a:pPr marL="0" marR="0" lvl="0" indent="0" algn="l" rtl="0">
                        <a:spcBef>
                          <a:spcPts val="0"/>
                        </a:spcBef>
                        <a:buNone/>
                      </a:pPr>
                      <a:endParaRPr sz="14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 njegovanje odnosa prema kulturi, kulturnim događanjima i baštini</a:t>
                      </a:r>
                    </a:p>
                    <a:p>
                      <a:pPr marL="0" marR="0" lvl="0" indent="0" algn="l" rtl="0">
                        <a:spcBef>
                          <a:spcPts val="0"/>
                        </a:spcBef>
                        <a:buClr>
                          <a:srgbClr val="000000"/>
                        </a:buClr>
                        <a:buSzPct val="25000"/>
                        <a:buFont typeface="Verdana"/>
                        <a:buNone/>
                      </a:pPr>
                      <a:r>
                        <a:rPr lang="en" sz="1400" u="none" strike="noStrike" cap="none" baseline="0"/>
                        <a:t>- stjecanje novih iskustava i bogaćenje duha</a:t>
                      </a:r>
                    </a:p>
                    <a:p>
                      <a:pPr marL="0" marR="0" lvl="0" indent="0" algn="l" rtl="0">
                        <a:spcBef>
                          <a:spcPts val="0"/>
                        </a:spcBef>
                        <a:buClr>
                          <a:srgbClr val="000000"/>
                        </a:buClr>
                        <a:buSzPct val="25000"/>
                        <a:buFont typeface="Verdana"/>
                        <a:buNone/>
                      </a:pPr>
                      <a:r>
                        <a:rPr lang="en" sz="1400" u="none" strike="noStrike" cap="none" baseline="0"/>
                        <a:t>- razvijanje kulture ponašanja u javnim ustanovama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61950">
                <a:tc>
                  <a:txBody>
                    <a:bodyPr/>
                    <a:lstStyle/>
                    <a:p>
                      <a:pPr marL="0" marR="0" lvl="0" indent="0" algn="l" rtl="0">
                        <a:spcBef>
                          <a:spcPts val="0"/>
                        </a:spcBef>
                        <a:buClr>
                          <a:srgbClr val="000000"/>
                        </a:buClr>
                        <a:buSzPct val="25000"/>
                        <a:buFont typeface="Verdana"/>
                        <a:buNone/>
                      </a:pPr>
                      <a:r>
                        <a:rPr lang="en" sz="1400" b="1" u="none" strike="noStrike" cap="none" baseline="0"/>
                        <a:t>NAMJENA</a:t>
                      </a:r>
                    </a:p>
                    <a:p>
                      <a:pPr marL="0" marR="0" lvl="0" indent="0" algn="l" rtl="0">
                        <a:spcBef>
                          <a:spcPts val="0"/>
                        </a:spcBef>
                        <a:buNone/>
                      </a:pPr>
                      <a:endParaRPr sz="14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 razvijati senzibilitet za umjetnost i kulturu kroz posjete kazalištu i kinu</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69859">
                <a:tc>
                  <a:txBody>
                    <a:bodyPr/>
                    <a:lstStyle/>
                    <a:p>
                      <a:pPr marL="0" marR="0" lvl="0" indent="0" algn="l" rtl="0">
                        <a:spcBef>
                          <a:spcPts val="0"/>
                        </a:spcBef>
                        <a:buClr>
                          <a:srgbClr val="000000"/>
                        </a:buClr>
                        <a:buSzPct val="25000"/>
                        <a:buFont typeface="Verdana"/>
                        <a:buNone/>
                      </a:pPr>
                      <a:r>
                        <a:rPr lang="en" sz="1400" b="1" u="none" strike="noStrike" cap="none" baseline="0"/>
                        <a:t>NOSITELJI</a:t>
                      </a:r>
                    </a:p>
                    <a:p>
                      <a:pPr marL="0" marR="0" lvl="0" indent="0" algn="l" rtl="0">
                        <a:spcBef>
                          <a:spcPts val="0"/>
                        </a:spcBef>
                        <a:buNone/>
                      </a:pPr>
                      <a:endParaRPr sz="14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t>Aktiv 8. razreda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57200">
                <a:tc>
                  <a:txBody>
                    <a:bodyPr/>
                    <a:lstStyle/>
                    <a:p>
                      <a:pPr marL="0" marR="0" lvl="0" indent="0" algn="l" rtl="0">
                        <a:spcBef>
                          <a:spcPts val="0"/>
                        </a:spcBef>
                        <a:buClr>
                          <a:srgbClr val="000000"/>
                        </a:buClr>
                        <a:buSzPct val="25000"/>
                        <a:buFont typeface="Verdana"/>
                        <a:buNone/>
                      </a:pPr>
                      <a:r>
                        <a:rPr lang="en" sz="1400" b="1" u="none" strike="noStrike" cap="none" baseline="0"/>
                        <a:t>NAČIN REALIZACIJE</a:t>
                      </a:r>
                    </a:p>
                    <a:p>
                      <a:pPr marL="0" marR="0" lvl="0" indent="0" algn="l" rtl="0">
                        <a:spcBef>
                          <a:spcPts val="0"/>
                        </a:spcBef>
                        <a:buNone/>
                      </a:pPr>
                      <a:endParaRPr sz="14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 organizirani posjeti kazalištu i kinu</a:t>
                      </a:r>
                    </a:p>
                    <a:p>
                      <a:pPr marL="0" marR="0" lvl="0" indent="0" algn="l" rtl="0">
                        <a:spcBef>
                          <a:spcPts val="0"/>
                        </a:spcBef>
                        <a:buNone/>
                      </a:pPr>
                      <a:endParaRPr sz="1400"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42925">
                <a:tc>
                  <a:txBody>
                    <a:bodyPr/>
                    <a:lstStyle/>
                    <a:p>
                      <a:pPr marL="0" marR="0" lvl="0" indent="0" algn="l" rtl="0">
                        <a:spcBef>
                          <a:spcPts val="0"/>
                        </a:spcBef>
                        <a:buClr>
                          <a:srgbClr val="000000"/>
                        </a:buClr>
                        <a:buSzPct val="25000"/>
                        <a:buFont typeface="Verdana"/>
                        <a:buNone/>
                      </a:pPr>
                      <a:r>
                        <a:rPr lang="en" sz="1400" b="1" u="none" strike="noStrike" cap="none" baseline="0"/>
                        <a:t>VREMENIK</a:t>
                      </a:r>
                    </a:p>
                    <a:p>
                      <a:pPr marL="0" marR="0" lvl="0" indent="0" algn="l" rtl="0">
                        <a:spcBef>
                          <a:spcPts val="0"/>
                        </a:spcBef>
                        <a:buNone/>
                      </a:pPr>
                      <a:endParaRPr sz="14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228600" marR="0" lvl="0" indent="0" algn="l" rtl="0">
                        <a:lnSpc>
                          <a:spcPct val="115000"/>
                        </a:lnSpc>
                        <a:spcBef>
                          <a:spcPts val="0"/>
                        </a:spcBef>
                        <a:buClr>
                          <a:srgbClr val="000000"/>
                        </a:buClr>
                        <a:buSzPct val="25000"/>
                        <a:buFont typeface="Verdana"/>
                        <a:buNone/>
                      </a:pPr>
                      <a:r>
                        <a:rPr lang="en"/>
                        <a:t>- prosinac 2014. - kazalište</a:t>
                      </a:r>
                    </a:p>
                    <a:p>
                      <a:pPr marL="228600" marR="0" lvl="0" indent="0" algn="l" rtl="0">
                        <a:lnSpc>
                          <a:spcPct val="115000"/>
                        </a:lnSpc>
                        <a:spcBef>
                          <a:spcPts val="0"/>
                        </a:spcBef>
                        <a:buClr>
                          <a:srgbClr val="000000"/>
                        </a:buClr>
                        <a:buSzPct val="25000"/>
                        <a:buFont typeface="Verdana"/>
                        <a:buNone/>
                      </a:pPr>
                      <a:r>
                        <a:rPr lang="en"/>
                        <a:t>- ožujak/travanj 2015. - kino</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38150">
                <a:tc>
                  <a:txBody>
                    <a:bodyPr/>
                    <a:lstStyle/>
                    <a:p>
                      <a:pPr marL="0" marR="0" lvl="0" indent="0" algn="l" rtl="0">
                        <a:spcBef>
                          <a:spcPts val="0"/>
                        </a:spcBef>
                        <a:buClr>
                          <a:srgbClr val="000000"/>
                        </a:buClr>
                        <a:buSzPct val="25000"/>
                        <a:buFont typeface="Verdana"/>
                        <a:buNone/>
                      </a:pPr>
                      <a:r>
                        <a:rPr lang="en" sz="1400" b="1" u="none" strike="noStrike" cap="none" baseline="0"/>
                        <a:t>TROŠKOVNIK</a:t>
                      </a:r>
                    </a:p>
                    <a:p>
                      <a:pPr marL="0" marR="0" lvl="0" indent="0" algn="l" rtl="0">
                        <a:spcBef>
                          <a:spcPts val="0"/>
                        </a:spcBef>
                        <a:buNone/>
                      </a:pPr>
                      <a:endParaRPr sz="14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t>- u dogovoru s roditeljima učenika troškove snose </a:t>
                      </a:r>
                      <a:r>
                        <a:rPr lang="en"/>
                        <a:t>roditelji</a:t>
                      </a:r>
                      <a:r>
                        <a:rPr lang="en" sz="1400" u="none" strike="noStrike" cap="none" baseline="0"/>
                        <a:t> (troškovi prijevoza i ulaznice)</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81025">
                <a:tc>
                  <a:txBody>
                    <a:bodyPr/>
                    <a:lstStyle/>
                    <a:p>
                      <a:pPr marL="0" marR="0" lvl="0" indent="0" algn="l" rtl="0">
                        <a:spcBef>
                          <a:spcPts val="0"/>
                        </a:spcBef>
                        <a:buClr>
                          <a:srgbClr val="000000"/>
                        </a:buClr>
                        <a:buSzPct val="25000"/>
                        <a:buFont typeface="Verdana"/>
                        <a:buNone/>
                      </a:pPr>
                      <a:r>
                        <a:rPr lang="en" sz="1400" b="1" u="none" strike="noStrike" cap="none" baseline="0"/>
                        <a:t>VREDNOVANJE I KORIŠTENJE REZULTATA RADA</a:t>
                      </a:r>
                    </a:p>
                    <a:p>
                      <a:pPr marL="0" marR="0" lvl="0" indent="0" algn="l" rtl="0">
                        <a:spcBef>
                          <a:spcPts val="0"/>
                        </a:spcBef>
                        <a:buNone/>
                      </a:pPr>
                      <a:endParaRPr sz="14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dirty="0"/>
                        <a:t>- zadovoljstvo učenika i učitelja</a:t>
                      </a:r>
                    </a:p>
                    <a:p>
                      <a:pPr marL="0" marR="0" lvl="0" indent="0" algn="l" rtl="0">
                        <a:spcBef>
                          <a:spcPts val="0"/>
                        </a:spcBef>
                        <a:buClr>
                          <a:srgbClr val="000000"/>
                        </a:buClr>
                        <a:buSzPct val="25000"/>
                        <a:buFont typeface="Verdana"/>
                        <a:buNone/>
                      </a:pPr>
                      <a:r>
                        <a:rPr lang="en" sz="1400" u="none" strike="noStrike" cap="none" baseline="0" dirty="0"/>
                        <a:t>- razvoj opće kulture</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Shape 1342"/>
          <p:cNvSpPr/>
          <p:nvPr/>
        </p:nvSpPr>
        <p:spPr>
          <a:xfrm>
            <a:off x="971600" y="588525"/>
            <a:ext cx="5894747" cy="4299799"/>
          </a:xfrm>
          <a:prstGeom prst="rect">
            <a:avLst/>
          </a:prstGeom>
          <a:blipFill rotWithShape="1">
            <a:blip r:embed="rId3">
              <a:alphaModFix/>
            </a:blip>
            <a:stretch>
              <a:fillRect/>
            </a:stretch>
          </a:blipFill>
          <a:ln>
            <a:noFill/>
          </a:ln>
        </p:spPr>
        <p:txBody>
          <a:bodyPr lIns="91425" tIns="91425" rIns="91425" bIns="91425" anchor="ctr" anchorCtr="0">
            <a:spAutoFit/>
          </a:bodyPr>
          <a:lstStyle/>
          <a:p>
            <a:pPr>
              <a:spcBef>
                <a:spcPts val="0"/>
              </a:spcBef>
              <a:buNone/>
            </a:pPr>
            <a:endParaRPr/>
          </a:p>
        </p:txBody>
      </p:sp>
      <p:sp>
        <p:nvSpPr>
          <p:cNvPr id="1343" name="Shape 1343"/>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Tree>
  </p:cSld>
  <p:clrMapOvr>
    <a:masterClrMapping/>
  </p:clrMapOvr>
  <p:transition spd="slow">
    <p:cut/>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sp>
        <p:nvSpPr>
          <p:cNvPr id="1349" name="Shape 1349"/>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350" name="Shape 1350"/>
          <p:cNvGraphicFramePr/>
          <p:nvPr/>
        </p:nvGraphicFramePr>
        <p:xfrm>
          <a:off x="323862" y="274637"/>
          <a:ext cx="8496275" cy="5894350"/>
        </p:xfrm>
        <a:graphic>
          <a:graphicData uri="http://schemas.openxmlformats.org/drawingml/2006/table">
            <a:tbl>
              <a:tblPr>
                <a:noFill/>
                <a:tableStyleId>{F605DAD0-4FEA-4B20-9817-CE79E4CD24C8}</a:tableStyleId>
              </a:tblPr>
              <a:tblGrid>
                <a:gridCol w="2255825"/>
                <a:gridCol w="6240450"/>
              </a:tblGrid>
              <a:tr h="373050">
                <a:tc>
                  <a:txBody>
                    <a:bodyPr/>
                    <a:lstStyle/>
                    <a:p>
                      <a:pPr marL="0" marR="0" lvl="0" indent="0" algn="l" rtl="0">
                        <a:spcBef>
                          <a:spcPts val="0"/>
                        </a:spcBef>
                        <a:buClr>
                          <a:srgbClr val="000000"/>
                        </a:buClr>
                        <a:buSzPct val="25000"/>
                        <a:buFont typeface="Arial"/>
                        <a:buNone/>
                      </a:pPr>
                      <a:r>
                        <a:rPr lang="en" sz="1200" b="1" u="none" strike="noStrike" cap="none" baseline="0">
                          <a:solidFill>
                            <a:schemeClr val="dk1"/>
                          </a:solidFill>
                          <a:latin typeface="Arial"/>
                          <a:ea typeface="Arial"/>
                          <a:cs typeface="Arial"/>
                          <a:sym typeface="Arial"/>
                        </a:rPr>
                        <a:t>NAZIV AKTIVNOSTI</a:t>
                      </a:r>
                    </a:p>
                  </a:txBody>
                  <a:tcPr marL="56975" marR="569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Comic Sans MS"/>
                        <a:buNone/>
                      </a:pPr>
                      <a:r>
                        <a:rPr lang="en" sz="1200" b="1" u="none" strike="noStrike" cap="none" baseline="0">
                          <a:solidFill>
                            <a:schemeClr val="dk1"/>
                          </a:solidFill>
                          <a:latin typeface="Comic Sans MS"/>
                          <a:ea typeface="Comic Sans MS"/>
                          <a:cs typeface="Comic Sans MS"/>
                          <a:sym typeface="Comic Sans MS"/>
                        </a:rPr>
                        <a:t>ŠKOLA U PRIRODI DUGA UVALA – UČENICI 4. RAZREDA</a:t>
                      </a:r>
                    </a:p>
                  </a:txBody>
                  <a:tcPr marL="56975" marR="569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4075">
                <a:tc>
                  <a:txBody>
                    <a:bodyPr/>
                    <a:lstStyle/>
                    <a:p>
                      <a:pPr marL="0" marR="0" lvl="0" indent="0" algn="l" rtl="0">
                        <a:spcBef>
                          <a:spcPts val="0"/>
                        </a:spcBef>
                        <a:buClr>
                          <a:srgbClr val="000000"/>
                        </a:buClr>
                        <a:buSzPct val="25000"/>
                        <a:buFont typeface="Arial"/>
                        <a:buNone/>
                      </a:pPr>
                      <a:r>
                        <a:rPr lang="en" sz="1200" b="1" u="none" strike="noStrike" cap="none" baseline="0">
                          <a:solidFill>
                            <a:schemeClr val="dk1"/>
                          </a:solidFill>
                          <a:latin typeface="Arial"/>
                          <a:ea typeface="Arial"/>
                          <a:cs typeface="Arial"/>
                          <a:sym typeface="Arial"/>
                        </a:rPr>
                        <a:t>CILJ AKTIVNOSTI</a:t>
                      </a:r>
                    </a:p>
                  </a:txBody>
                  <a:tcPr marL="56975" marR="569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200" u="none" strike="noStrike" cap="none" baseline="0">
                          <a:solidFill>
                            <a:schemeClr val="dk1"/>
                          </a:solidFill>
                          <a:latin typeface="Comic Sans MS"/>
                          <a:ea typeface="Comic Sans MS"/>
                          <a:cs typeface="Comic Sans MS"/>
                          <a:sym typeface="Comic Sans MS"/>
                        </a:rPr>
                        <a:t>Upoznati gorsko-planinski i primorski zavičaj. Razvijati uljudno ponašanje i svjesnu di</a:t>
                      </a:r>
                      <a:r>
                        <a:rPr lang="en" sz="1200">
                          <a:solidFill>
                            <a:schemeClr val="dk1"/>
                          </a:solidFill>
                          <a:latin typeface="Comic Sans MS"/>
                          <a:ea typeface="Comic Sans MS"/>
                          <a:cs typeface="Comic Sans MS"/>
                          <a:sym typeface="Comic Sans MS"/>
                        </a:rPr>
                        <a:t>s</a:t>
                      </a:r>
                      <a:r>
                        <a:rPr lang="en" sz="1200" u="none" strike="noStrike" cap="none" baseline="0">
                          <a:solidFill>
                            <a:schemeClr val="dk1"/>
                          </a:solidFill>
                          <a:latin typeface="Comic Sans MS"/>
                          <a:ea typeface="Comic Sans MS"/>
                          <a:cs typeface="Comic Sans MS"/>
                          <a:sym typeface="Comic Sans MS"/>
                        </a:rPr>
                        <a:t>ciplinu. Razvijati ispravan odnos prema svojoj i tuđoj imovini. Razvijati socijalne vještine. Širiti učenikove interese. Razvijati ekološku svjest.</a:t>
                      </a:r>
                    </a:p>
                  </a:txBody>
                  <a:tcPr marL="56975" marR="569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2475">
                <a:tc>
                  <a:txBody>
                    <a:bodyPr/>
                    <a:lstStyle/>
                    <a:p>
                      <a:pPr marL="0" marR="0" lvl="0" indent="0" algn="l" rtl="0">
                        <a:spcBef>
                          <a:spcPts val="0"/>
                        </a:spcBef>
                        <a:buClr>
                          <a:srgbClr val="000000"/>
                        </a:buClr>
                        <a:buSzPct val="25000"/>
                        <a:buFont typeface="Arial"/>
                        <a:buNone/>
                      </a:pPr>
                      <a:r>
                        <a:rPr lang="en" sz="1200" b="1" u="none" strike="noStrike" cap="none" baseline="0">
                          <a:solidFill>
                            <a:schemeClr val="dk1"/>
                          </a:solidFill>
                          <a:latin typeface="Arial"/>
                          <a:ea typeface="Arial"/>
                          <a:cs typeface="Arial"/>
                          <a:sym typeface="Arial"/>
                        </a:rPr>
                        <a:t>NAMJENA</a:t>
                      </a:r>
                    </a:p>
                  </a:txBody>
                  <a:tcPr marL="56975" marR="569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200" u="none" strike="noStrike" cap="none" baseline="0">
                          <a:solidFill>
                            <a:schemeClr val="dk1"/>
                          </a:solidFill>
                          <a:latin typeface="Comic Sans MS"/>
                          <a:ea typeface="Comic Sans MS"/>
                          <a:cs typeface="Comic Sans MS"/>
                          <a:sym typeface="Comic Sans MS"/>
                        </a:rPr>
                        <a:t>Škola u prirodi ima odgojnu i obrazovnu zadaću te svojom organizacijom osigurava povoljne uvjete za zdrav i siguran boravak djece. Osigurava kontinuitet rada škole te osposobljava učenike da u novim uvjetima uspješno uče i primjereno svojoj dobi organiziraju slobodno vrijeme.</a:t>
                      </a:r>
                    </a:p>
                  </a:txBody>
                  <a:tcPr marL="56975" marR="569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35000">
                <a:tc>
                  <a:txBody>
                    <a:bodyPr/>
                    <a:lstStyle/>
                    <a:p>
                      <a:pPr marL="0" marR="0" lvl="0" indent="0" algn="l" rtl="0">
                        <a:spcBef>
                          <a:spcPts val="0"/>
                        </a:spcBef>
                        <a:buClr>
                          <a:srgbClr val="000000"/>
                        </a:buClr>
                        <a:buSzPct val="25000"/>
                        <a:buFont typeface="Arial"/>
                        <a:buNone/>
                      </a:pPr>
                      <a:r>
                        <a:rPr lang="en" sz="1200" b="1" u="none" strike="noStrike" cap="none" baseline="0">
                          <a:solidFill>
                            <a:schemeClr val="dk1"/>
                          </a:solidFill>
                          <a:latin typeface="Arial"/>
                          <a:ea typeface="Arial"/>
                          <a:cs typeface="Arial"/>
                          <a:sym typeface="Arial"/>
                        </a:rPr>
                        <a:t>NOSITELJI </a:t>
                      </a:r>
                    </a:p>
                  </a:txBody>
                  <a:tcPr marL="56975" marR="569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sz="1200">
                          <a:solidFill>
                            <a:schemeClr val="dk1"/>
                          </a:solidFill>
                          <a:latin typeface="Comic Sans MS"/>
                          <a:ea typeface="Comic Sans MS"/>
                          <a:cs typeface="Comic Sans MS"/>
                          <a:sym typeface="Comic Sans MS"/>
                        </a:rPr>
                        <a:t>Gradski ured za obrazovanje,kulturu i šport, Poduzeće Vladimir Nazor, učiteljice četvrtih razreda - Ksenija Borović,Ljerka Ivković,Jasminka Španić,Natalija Kovač,učiteljice u pratnji Danijela Divna Dujić i Martina Delišimunović Čmigović</a:t>
                      </a:r>
                    </a:p>
                  </a:txBody>
                  <a:tcPr marL="56975" marR="569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63575">
                <a:tc>
                  <a:txBody>
                    <a:bodyPr/>
                    <a:lstStyle/>
                    <a:p>
                      <a:pPr marL="0" marR="0" lvl="0" indent="0" algn="l" rtl="0">
                        <a:spcBef>
                          <a:spcPts val="0"/>
                        </a:spcBef>
                        <a:buClr>
                          <a:srgbClr val="000000"/>
                        </a:buClr>
                        <a:buSzPct val="25000"/>
                        <a:buFont typeface="Arial"/>
                        <a:buNone/>
                      </a:pPr>
                      <a:r>
                        <a:rPr lang="en" sz="1200" b="1" u="none" strike="noStrike" cap="none" baseline="0">
                          <a:solidFill>
                            <a:schemeClr val="dk1"/>
                          </a:solidFill>
                          <a:latin typeface="Arial"/>
                          <a:ea typeface="Arial"/>
                          <a:cs typeface="Arial"/>
                          <a:sym typeface="Arial"/>
                        </a:rPr>
                        <a:t>NAČIN REALIZACIJE</a:t>
                      </a:r>
                    </a:p>
                  </a:txBody>
                  <a:tcPr marL="56975" marR="569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200" u="none" strike="noStrike" cap="none" baseline="0">
                          <a:solidFill>
                            <a:schemeClr val="dk1"/>
                          </a:solidFill>
                          <a:latin typeface="Comic Sans MS"/>
                          <a:ea typeface="Comic Sans MS"/>
                          <a:cs typeface="Comic Sans MS"/>
                          <a:sym typeface="Comic Sans MS"/>
                        </a:rPr>
                        <a:t>U organizaciji Gradskog ureda za za obrazovanje kulturu i sport učenici borave u odmaralištu V. Nazora u Dugoj Uvali. Program traje pet dana i planirani su izleti na Brijune, </a:t>
                      </a:r>
                      <a:r>
                        <a:rPr lang="en" sz="1200">
                          <a:solidFill>
                            <a:schemeClr val="dk1"/>
                          </a:solidFill>
                          <a:latin typeface="Comic Sans MS"/>
                          <a:ea typeface="Comic Sans MS"/>
                          <a:cs typeface="Comic Sans MS"/>
                          <a:sym typeface="Comic Sans MS"/>
                        </a:rPr>
                        <a:t>Rovinj,Poreč</a:t>
                      </a:r>
                      <a:r>
                        <a:rPr lang="en" sz="1200" u="none" strike="noStrike" cap="none" baseline="0">
                          <a:solidFill>
                            <a:schemeClr val="dk1"/>
                          </a:solidFill>
                          <a:latin typeface="Comic Sans MS"/>
                          <a:ea typeface="Comic Sans MS"/>
                          <a:cs typeface="Comic Sans MS"/>
                          <a:sym typeface="Comic Sans MS"/>
                        </a:rPr>
                        <a:t> i Pulu, akvarij i </a:t>
                      </a:r>
                      <a:r>
                        <a:rPr lang="en" sz="1200">
                          <a:solidFill>
                            <a:schemeClr val="dk1"/>
                          </a:solidFill>
                          <a:latin typeface="Comic Sans MS"/>
                          <a:ea typeface="Comic Sans MS"/>
                          <a:cs typeface="Comic Sans MS"/>
                          <a:sym typeface="Comic Sans MS"/>
                        </a:rPr>
                        <a:t>A</a:t>
                      </a:r>
                      <a:r>
                        <a:rPr lang="en" sz="1200" u="none" strike="noStrike" cap="none" baseline="0">
                          <a:solidFill>
                            <a:schemeClr val="dk1"/>
                          </a:solidFill>
                          <a:latin typeface="Comic Sans MS"/>
                          <a:ea typeface="Comic Sans MS"/>
                          <a:cs typeface="Comic Sans MS"/>
                          <a:sym typeface="Comic Sans MS"/>
                        </a:rPr>
                        <a:t>renu.</a:t>
                      </a:r>
                    </a:p>
                  </a:txBody>
                  <a:tcPr marL="56975" marR="569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11150">
                <a:tc>
                  <a:txBody>
                    <a:bodyPr/>
                    <a:lstStyle/>
                    <a:p>
                      <a:pPr marL="0" marR="0" lvl="0" indent="0" algn="l" rtl="0">
                        <a:spcBef>
                          <a:spcPts val="0"/>
                        </a:spcBef>
                        <a:buClr>
                          <a:srgbClr val="000000"/>
                        </a:buClr>
                        <a:buSzPct val="25000"/>
                        <a:buFont typeface="Arial"/>
                        <a:buNone/>
                      </a:pPr>
                      <a:r>
                        <a:rPr lang="en" sz="1200" b="1" u="none" strike="noStrike" cap="none" baseline="0">
                          <a:solidFill>
                            <a:schemeClr val="dk1"/>
                          </a:solidFill>
                          <a:latin typeface="Arial"/>
                          <a:ea typeface="Arial"/>
                          <a:cs typeface="Arial"/>
                          <a:sym typeface="Arial"/>
                        </a:rPr>
                        <a:t>VREMENIK</a:t>
                      </a:r>
                    </a:p>
                  </a:txBody>
                  <a:tcPr marL="56975" marR="569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sz="1200">
                          <a:solidFill>
                            <a:schemeClr val="dk1"/>
                          </a:solidFill>
                          <a:latin typeface="Comic Sans MS"/>
                          <a:ea typeface="Comic Sans MS"/>
                          <a:cs typeface="Comic Sans MS"/>
                          <a:sym typeface="Comic Sans MS"/>
                        </a:rPr>
                        <a:t>8.9.2014.-12.9.2014.</a:t>
                      </a:r>
                    </a:p>
                  </a:txBody>
                  <a:tcPr marL="56975" marR="569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98475">
                <a:tc>
                  <a:txBody>
                    <a:bodyPr/>
                    <a:lstStyle/>
                    <a:p>
                      <a:pPr marL="0" marR="0" lvl="0" indent="0" algn="l" rtl="0">
                        <a:spcBef>
                          <a:spcPts val="0"/>
                        </a:spcBef>
                        <a:buClr>
                          <a:srgbClr val="000000"/>
                        </a:buClr>
                        <a:buSzPct val="25000"/>
                        <a:buFont typeface="Arial"/>
                        <a:buNone/>
                      </a:pPr>
                      <a:r>
                        <a:rPr lang="en" sz="1200" b="1" u="none" strike="noStrike" cap="none" baseline="0">
                          <a:solidFill>
                            <a:schemeClr val="dk1"/>
                          </a:solidFill>
                          <a:latin typeface="Arial"/>
                          <a:ea typeface="Arial"/>
                          <a:cs typeface="Arial"/>
                          <a:sym typeface="Arial"/>
                        </a:rPr>
                        <a:t>TROŠKOVNIK</a:t>
                      </a:r>
                    </a:p>
                  </a:txBody>
                  <a:tcPr marL="56975" marR="569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200" u="none" strike="noStrike" cap="none" baseline="0">
                          <a:solidFill>
                            <a:schemeClr val="dk1"/>
                          </a:solidFill>
                          <a:latin typeface="Comic Sans MS"/>
                          <a:ea typeface="Comic Sans MS"/>
                          <a:cs typeface="Comic Sans MS"/>
                          <a:sym typeface="Comic Sans MS"/>
                        </a:rPr>
                        <a:t>Roditelji plaćaju 360,00 smještaj (a ostatak refundira Gradski ured za obrazovanje kulturu i sport) + izlete</a:t>
                      </a:r>
                      <a:r>
                        <a:rPr lang="en" sz="1200">
                          <a:solidFill>
                            <a:schemeClr val="dk1"/>
                          </a:solidFill>
                          <a:latin typeface="Comic Sans MS"/>
                          <a:ea typeface="Comic Sans MS"/>
                          <a:cs typeface="Comic Sans MS"/>
                          <a:sym typeface="Comic Sans MS"/>
                        </a:rPr>
                        <a:t> 290,00kn.</a:t>
                      </a:r>
                    </a:p>
                  </a:txBody>
                  <a:tcPr marL="56975" marR="569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706550">
                <a:tc>
                  <a:txBody>
                    <a:bodyPr/>
                    <a:lstStyle/>
                    <a:p>
                      <a:pPr marL="0" marR="0" lvl="0" indent="0" algn="l" rtl="0">
                        <a:spcBef>
                          <a:spcPts val="0"/>
                        </a:spcBef>
                        <a:buClr>
                          <a:srgbClr val="000000"/>
                        </a:buClr>
                        <a:buSzPct val="25000"/>
                        <a:buFont typeface="Arial"/>
                        <a:buNone/>
                      </a:pPr>
                      <a:r>
                        <a:rPr lang="en" sz="1200" b="1" u="none" strike="noStrike" cap="none" baseline="0">
                          <a:solidFill>
                            <a:schemeClr val="dk1"/>
                          </a:solidFill>
                          <a:latin typeface="Arial"/>
                          <a:ea typeface="Arial"/>
                          <a:cs typeface="Arial"/>
                          <a:sym typeface="Arial"/>
                        </a:rPr>
                        <a:t>VREDNOVANJE I KORIŠTENJE REZULTATA RADA</a:t>
                      </a:r>
                    </a:p>
                  </a:txBody>
                  <a:tcPr marL="56975" marR="569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Comic Sans MS"/>
                        <a:buNone/>
                      </a:pPr>
                      <a:r>
                        <a:rPr lang="en" sz="1200" u="none" strike="noStrike" cap="none" baseline="0">
                          <a:solidFill>
                            <a:schemeClr val="dk1"/>
                          </a:solidFill>
                          <a:latin typeface="Comic Sans MS"/>
                          <a:ea typeface="Comic Sans MS"/>
                          <a:cs typeface="Comic Sans MS"/>
                          <a:sym typeface="Comic Sans MS"/>
                        </a:rPr>
                        <a:t>Kroz razgovor nakon provedene aktivnosti dobivamo rezultate o razumijevanju, primjeni i promišljanju okoline koja nas okruţuje. Naučeno primijeniti u nastavi i svakodnevnom životu, izrada zajedničkih plakata po skupinama, kratke prezentacije doživljaja.</a:t>
                      </a:r>
                      <a:r>
                        <a:rPr lang="en" sz="1200" u="none" strike="noStrike" cap="none" baseline="0">
                          <a:solidFill>
                            <a:schemeClr val="dk1"/>
                          </a:solidFill>
                          <a:latin typeface="Times New Roman"/>
                          <a:ea typeface="Times New Roman"/>
                          <a:cs typeface="Times New Roman"/>
                          <a:sym typeface="Times New Roman"/>
                        </a:rPr>
                        <a:t> </a:t>
                      </a:r>
                      <a:r>
                        <a:rPr lang="en" sz="1200" u="none" strike="noStrike" cap="none" baseline="0">
                          <a:solidFill>
                            <a:schemeClr val="dk1"/>
                          </a:solidFill>
                          <a:latin typeface="Comic Sans MS"/>
                          <a:ea typeface="Comic Sans MS"/>
                          <a:cs typeface="Comic Sans MS"/>
                          <a:sym typeface="Comic Sans MS"/>
                        </a:rPr>
                        <a:t>Radove i plakate iskoristiti za određene svrhe u školi (izložbe, godišnjice, prigodne svečanosti, dan otvorenih vrata),korištenje u nastavi. Rezultati vrjednovanja izvanučionične nastave pokazatelji su svrsishodnosti takvog oblika nastave.</a:t>
                      </a:r>
                    </a:p>
                  </a:txBody>
                  <a:tcPr marL="56975" marR="569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324" name="Shape 324"/>
          <p:cNvGraphicFramePr/>
          <p:nvPr/>
        </p:nvGraphicFramePr>
        <p:xfrm>
          <a:off x="251517" y="548679"/>
          <a:ext cx="8640950" cy="5665615"/>
        </p:xfrm>
        <a:graphic>
          <a:graphicData uri="http://schemas.openxmlformats.org/drawingml/2006/table">
            <a:tbl>
              <a:tblPr>
                <a:noFill/>
                <a:tableStyleId>{0570CAF1-AD37-4D97-9FCB-B10AA408ACFD}</a:tableStyleId>
              </a:tblPr>
              <a:tblGrid>
                <a:gridCol w="2123100"/>
                <a:gridCol w="6517850"/>
              </a:tblGrid>
              <a:tr h="6549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NAZIV AKTIVNOSTI</a:t>
                      </a:r>
                    </a:p>
                  </a:txBody>
                  <a:tcPr marL="31825" marR="31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baseline="0">
                          <a:solidFill>
                            <a:schemeClr val="dk1"/>
                          </a:solidFill>
                        </a:rPr>
                        <a:t>IZBORNA NASTAVA IZ ENGLESKOG JEZIKA ZA OSM</a:t>
                      </a:r>
                      <a:r>
                        <a:rPr lang="en" sz="1600" b="1">
                          <a:solidFill>
                            <a:schemeClr val="dk1"/>
                          </a:solidFill>
                        </a:rPr>
                        <a:t>I</a:t>
                      </a:r>
                      <a:r>
                        <a:rPr lang="en" sz="1600" b="1" u="none" strike="noStrike" cap="none" baseline="0">
                          <a:solidFill>
                            <a:schemeClr val="dk1"/>
                          </a:solidFill>
                        </a:rPr>
                        <a:t> RAZRED</a:t>
                      </a:r>
                    </a:p>
                    <a:p>
                      <a:pPr marL="0" marR="0" lvl="0" indent="0" algn="ctr" rtl="0">
                        <a:spcBef>
                          <a:spcPts val="0"/>
                        </a:spcBef>
                        <a:buClr>
                          <a:srgbClr val="000000"/>
                        </a:buClr>
                        <a:buSzPct val="25000"/>
                        <a:buFont typeface="Arial"/>
                        <a:buNone/>
                      </a:pPr>
                      <a:r>
                        <a:rPr lang="en" sz="1600" b="1" u="none" strike="noStrike" cap="none" baseline="0">
                          <a:solidFill>
                            <a:schemeClr val="dk1"/>
                          </a:solidFill>
                        </a:rPr>
                        <a:t>(8. </a:t>
                      </a:r>
                      <a:r>
                        <a:rPr lang="en" sz="1600" b="1">
                          <a:solidFill>
                            <a:schemeClr val="dk1"/>
                          </a:solidFill>
                        </a:rPr>
                        <a:t>C</a:t>
                      </a:r>
                      <a:r>
                        <a:rPr lang="en" sz="1600" b="1" u="none" strike="noStrike" cap="none" baseline="0">
                          <a:solidFill>
                            <a:schemeClr val="dk1"/>
                          </a:solidFill>
                        </a:rPr>
                        <a:t> RAZREDNI ODJEL)</a:t>
                      </a:r>
                    </a:p>
                  </a:txBody>
                  <a:tcPr marL="31825" marR="31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128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CILJ AKTIVNOSTI</a:t>
                      </a:r>
                    </a:p>
                  </a:txBody>
                  <a:tcPr marL="31825" marR="31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Osposobiti učenike za usmenu i pisanu komunikaciju na engleskom jeziku.</a:t>
                      </a:r>
                    </a:p>
                    <a:p>
                      <a:pPr marL="0" marR="0" lvl="0" indent="0" algn="l" rtl="0">
                        <a:spcBef>
                          <a:spcPts val="0"/>
                        </a:spcBef>
                        <a:buClr>
                          <a:srgbClr val="000000"/>
                        </a:buClr>
                        <a:buSzPct val="25000"/>
                        <a:buFont typeface="Arial"/>
                        <a:buNone/>
                      </a:pPr>
                      <a:r>
                        <a:rPr lang="en" sz="1600" u="none" strike="noStrike" cap="none" baseline="0">
                          <a:solidFill>
                            <a:schemeClr val="dk1"/>
                          </a:solidFill>
                        </a:rPr>
                        <a:t>Upoznati tipične običaje zemalja engleskog govornog područja</a:t>
                      </a:r>
                    </a:p>
                    <a:p>
                      <a:pPr marL="0" marR="0" lvl="0" indent="0" algn="l" rtl="0">
                        <a:spcBef>
                          <a:spcPts val="0"/>
                        </a:spcBef>
                        <a:buClr>
                          <a:srgbClr val="000000"/>
                        </a:buClr>
                        <a:buSzPct val="25000"/>
                        <a:buFont typeface="Arial"/>
                        <a:buNone/>
                      </a:pPr>
                      <a:r>
                        <a:rPr lang="en" sz="1600" u="none" strike="noStrike" cap="none" baseline="0">
                          <a:solidFill>
                            <a:schemeClr val="dk1"/>
                          </a:solidFill>
                        </a:rPr>
                        <a:t>Razvijati temeljne jezične kompetencije: čitanje, pisanje, govorenje i slušanje.</a:t>
                      </a:r>
                    </a:p>
                  </a:txBody>
                  <a:tcPr marL="31825" marR="31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49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NAMJENA</a:t>
                      </a:r>
                    </a:p>
                  </a:txBody>
                  <a:tcPr marL="31825" marR="31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Proširiti vokabular.</a:t>
                      </a:r>
                    </a:p>
                    <a:p>
                      <a:pPr marL="0" marR="0" lvl="0" indent="0" algn="l" rtl="0">
                        <a:spcBef>
                          <a:spcPts val="0"/>
                        </a:spcBef>
                        <a:buClr>
                          <a:srgbClr val="000000"/>
                        </a:buClr>
                        <a:buSzPct val="25000"/>
                        <a:buFont typeface="Arial"/>
                        <a:buNone/>
                      </a:pPr>
                      <a:r>
                        <a:rPr lang="en" sz="1600" u="none" strike="noStrike" cap="none" baseline="0">
                          <a:solidFill>
                            <a:schemeClr val="dk1"/>
                          </a:solidFill>
                        </a:rPr>
                        <a:t>Pojačati gramatička znanja.</a:t>
                      </a:r>
                    </a:p>
                    <a:p>
                      <a:pPr marL="0" marR="0" lvl="0" indent="0" algn="l" rtl="0">
                        <a:spcBef>
                          <a:spcPts val="0"/>
                        </a:spcBef>
                        <a:buClr>
                          <a:srgbClr val="000000"/>
                        </a:buClr>
                        <a:buSzPct val="25000"/>
                        <a:buFont typeface="Arial"/>
                        <a:buNone/>
                      </a:pPr>
                      <a:r>
                        <a:rPr lang="en" sz="1600" u="none" strike="noStrike" cap="none" baseline="0">
                          <a:solidFill>
                            <a:schemeClr val="dk1"/>
                          </a:solidFill>
                        </a:rPr>
                        <a:t>Aktivna komunikacija na engleskom jeziku.</a:t>
                      </a:r>
                    </a:p>
                  </a:txBody>
                  <a:tcPr marL="31825" marR="31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635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NOSITELJI</a:t>
                      </a:r>
                    </a:p>
                  </a:txBody>
                  <a:tcPr marL="31825" marR="31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t>Dubravka Špančić</a:t>
                      </a:r>
                    </a:p>
                  </a:txBody>
                  <a:tcPr marL="31825" marR="31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49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NAČIN REALIZACIJE</a:t>
                      </a:r>
                    </a:p>
                  </a:txBody>
                  <a:tcPr marL="31825" marR="31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Prema planu i programu.</a:t>
                      </a:r>
                    </a:p>
                  </a:txBody>
                  <a:tcPr marL="31825" marR="31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49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VREMENIK</a:t>
                      </a:r>
                    </a:p>
                  </a:txBody>
                  <a:tcPr marL="31825" marR="31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2 sata tjedno tijekom školske godine.</a:t>
                      </a:r>
                    </a:p>
                  </a:txBody>
                  <a:tcPr marL="31825" marR="31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49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TROŠKOVNIK</a:t>
                      </a:r>
                    </a:p>
                  </a:txBody>
                  <a:tcPr marL="31825" marR="31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Nabava pribora i opreme.</a:t>
                      </a:r>
                    </a:p>
                  </a:txBody>
                  <a:tcPr marL="31825" marR="31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903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VREDNOVANJE I KORIŠTENJE REZULTATA RADA</a:t>
                      </a:r>
                    </a:p>
                  </a:txBody>
                  <a:tcPr marL="31825" marR="31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Usmena i pismena provjera učenika te opisno praćenje napredovanja učenika.</a:t>
                      </a:r>
                    </a:p>
                  </a:txBody>
                  <a:tcPr marL="31825" marR="31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Shape 1355"/>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356" name="Shape 1356"/>
          <p:cNvSpPr/>
          <p:nvPr/>
        </p:nvSpPr>
        <p:spPr>
          <a:xfrm>
            <a:off x="2411758" y="274617"/>
            <a:ext cx="4320599" cy="1440300"/>
          </a:xfrm>
          <a:prstGeom prst="roundRect">
            <a:avLst>
              <a:gd name="adj" fmla="val 16667"/>
            </a:avLst>
          </a:prstGeom>
          <a:solidFill>
            <a:schemeClr val="lt1"/>
          </a:solidFill>
          <a:ln w="25400" cap="flat">
            <a:solidFill>
              <a:schemeClr val="accent6"/>
            </a:solidFill>
            <a:prstDash val="solid"/>
            <a:round/>
            <a:headEnd type="none" w="med" len="med"/>
            <a:tailEnd type="none" w="med" len="med"/>
          </a:ln>
        </p:spPr>
        <p:txBody>
          <a:bodyPr lIns="91425" tIns="45700" rIns="91425" bIns="45700" anchor="ctr" anchorCtr="0">
            <a:spAutoFit/>
          </a:bodyPr>
          <a:lstStyle/>
          <a:p>
            <a:pPr marL="0" marR="0" lvl="0" indent="0" algn="ctr" rtl="0">
              <a:lnSpc>
                <a:spcPct val="90000"/>
              </a:lnSpc>
              <a:spcBef>
                <a:spcPts val="0"/>
              </a:spcBef>
              <a:spcAft>
                <a:spcPts val="945"/>
              </a:spcAft>
              <a:buClr>
                <a:schemeClr val="dk1"/>
              </a:buClr>
              <a:buSzPct val="25000"/>
              <a:buFont typeface="Arial"/>
              <a:buNone/>
            </a:pPr>
            <a:r>
              <a:rPr lang="en" sz="2400" b="1" i="0" u="none" strike="noStrike" cap="none" baseline="0">
                <a:solidFill>
                  <a:schemeClr val="dk1"/>
                </a:solidFill>
                <a:latin typeface="Arial"/>
                <a:ea typeface="Arial"/>
                <a:cs typeface="Arial"/>
                <a:sym typeface="Arial"/>
                <a:rtl val="0"/>
              </a:rPr>
              <a:t>VII. PROJEKTI</a:t>
            </a:r>
          </a:p>
        </p:txBody>
      </p:sp>
      <p:pic>
        <p:nvPicPr>
          <p:cNvPr id="1357" name="Shape 1357"/>
          <p:cNvPicPr preferRelativeResize="0"/>
          <p:nvPr/>
        </p:nvPicPr>
        <p:blipFill rotWithShape="1">
          <a:blip r:embed="rId3">
            <a:alphaModFix/>
          </a:blip>
          <a:srcRect r="6950"/>
          <a:stretch/>
        </p:blipFill>
        <p:spPr>
          <a:xfrm>
            <a:off x="5054599" y="3906800"/>
            <a:ext cx="3787474" cy="2676499"/>
          </a:xfrm>
          <a:prstGeom prst="rect">
            <a:avLst/>
          </a:prstGeom>
          <a:noFill/>
          <a:ln>
            <a:noFill/>
          </a:ln>
        </p:spPr>
      </p:pic>
      <p:pic>
        <p:nvPicPr>
          <p:cNvPr id="1358" name="Shape 1358"/>
          <p:cNvPicPr preferRelativeResize="0"/>
          <p:nvPr/>
        </p:nvPicPr>
        <p:blipFill rotWithShape="1">
          <a:blip r:embed="rId4">
            <a:alphaModFix/>
          </a:blip>
          <a:srcRect l="16727" t="13479" r="10735" b="17886"/>
          <a:stretch/>
        </p:blipFill>
        <p:spPr>
          <a:xfrm>
            <a:off x="225850" y="3906800"/>
            <a:ext cx="3787478" cy="2676500"/>
          </a:xfrm>
          <a:prstGeom prst="rect">
            <a:avLst/>
          </a:prstGeom>
          <a:noFill/>
          <a:ln>
            <a:noFill/>
          </a:ln>
        </p:spPr>
      </p:pic>
      <p:pic>
        <p:nvPicPr>
          <p:cNvPr id="1359" name="Shape 1359"/>
          <p:cNvPicPr preferRelativeResize="0"/>
          <p:nvPr/>
        </p:nvPicPr>
        <p:blipFill rotWithShape="1">
          <a:blip r:embed="rId5">
            <a:alphaModFix/>
          </a:blip>
          <a:srcRect t="22287" b="37488"/>
          <a:stretch/>
        </p:blipFill>
        <p:spPr>
          <a:xfrm>
            <a:off x="1811950" y="1981624"/>
            <a:ext cx="5520175" cy="1658474"/>
          </a:xfrm>
          <a:prstGeom prst="rect">
            <a:avLst/>
          </a:prstGeom>
          <a:noFill/>
          <a:ln>
            <a:noFill/>
          </a:ln>
        </p:spPr>
      </p:pic>
      <p:pic>
        <p:nvPicPr>
          <p:cNvPr id="1360" name="Shape 1360"/>
          <p:cNvPicPr preferRelativeResize="0"/>
          <p:nvPr/>
        </p:nvPicPr>
        <p:blipFill rotWithShape="1">
          <a:blip r:embed="rId6">
            <a:alphaModFix/>
          </a:blip>
          <a:srcRect l="5641" t="11736" r="21758" b="29581"/>
          <a:stretch/>
        </p:blipFill>
        <p:spPr>
          <a:xfrm>
            <a:off x="4009550" y="4516405"/>
            <a:ext cx="1045049" cy="1501670"/>
          </a:xfrm>
          <a:prstGeom prst="rect">
            <a:avLst/>
          </a:prstGeom>
          <a:noFill/>
          <a:ln>
            <a:noFill/>
          </a:ln>
        </p:spPr>
      </p:pic>
      <p:pic>
        <p:nvPicPr>
          <p:cNvPr id="1361" name="Shape 1361"/>
          <p:cNvPicPr preferRelativeResize="0"/>
          <p:nvPr/>
        </p:nvPicPr>
        <p:blipFill rotWithShape="1">
          <a:blip r:embed="rId7">
            <a:alphaModFix/>
          </a:blip>
          <a:srcRect l="25716" t="31824" r="21239" b="34167"/>
          <a:stretch/>
        </p:blipFill>
        <p:spPr>
          <a:xfrm>
            <a:off x="7332100" y="0"/>
            <a:ext cx="1754600" cy="1999799"/>
          </a:xfrm>
          <a:prstGeom prst="rect">
            <a:avLst/>
          </a:prstGeom>
          <a:noFill/>
          <a:ln>
            <a:noFill/>
          </a:ln>
        </p:spPr>
      </p:pic>
      <p:pic>
        <p:nvPicPr>
          <p:cNvPr id="1362" name="Shape 1362"/>
          <p:cNvPicPr preferRelativeResize="0"/>
          <p:nvPr/>
        </p:nvPicPr>
        <p:blipFill rotWithShape="1">
          <a:blip r:embed="rId8">
            <a:alphaModFix/>
          </a:blip>
          <a:srcRect l="19322" t="23006" r="12881" b="33528"/>
          <a:stretch/>
        </p:blipFill>
        <p:spPr>
          <a:xfrm>
            <a:off x="57399" y="-5125"/>
            <a:ext cx="1754600" cy="19997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Shape 1368"/>
          <p:cNvSpPr txBox="1"/>
          <p:nvPr/>
        </p:nvSpPr>
        <p:spPr>
          <a:xfrm>
            <a:off x="7078660" y="0"/>
            <a:ext cx="2046298" cy="274498"/>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369" name="Shape 1369"/>
          <p:cNvSpPr txBox="1"/>
          <p:nvPr/>
        </p:nvSpPr>
        <p:spPr>
          <a:xfrm>
            <a:off x="321048" y="1772816"/>
            <a:ext cx="8138699" cy="4092598"/>
          </a:xfrm>
          <a:prstGeom prst="rect">
            <a:avLst/>
          </a:prstGeom>
          <a:noFill/>
          <a:ln>
            <a:noFill/>
          </a:ln>
        </p:spPr>
        <p:txBody>
          <a:bodyPr lIns="91425" tIns="45700" rIns="91425" bIns="45700" anchor="t" anchorCtr="0">
            <a:spAutoFit/>
          </a:bodyPr>
          <a:lstStyle/>
          <a:p>
            <a:pPr marL="457200" marR="0" lvl="0" indent="-342900" algn="l" rtl="0">
              <a:spcBef>
                <a:spcPts val="0"/>
              </a:spcBef>
              <a:buClr>
                <a:srgbClr val="000000"/>
              </a:buClr>
              <a:buSzPct val="100000"/>
              <a:buFont typeface="Verdana"/>
              <a:buChar char="●"/>
            </a:pPr>
            <a:r>
              <a:rPr lang="en" sz="1600" b="0" i="0" u="none" strike="noStrike" cap="none" baseline="0">
                <a:solidFill>
                  <a:schemeClr val="dk1"/>
                </a:solidFill>
                <a:latin typeface="Verdana"/>
                <a:ea typeface="Verdana"/>
                <a:cs typeface="Verdana"/>
                <a:sym typeface="Verdana"/>
                <a:rtl val="0"/>
              </a:rPr>
              <a:t>U Osnovnoj školi Sesvetska Sela u školskoj godini 201</a:t>
            </a:r>
            <a:r>
              <a:rPr lang="en" sz="1600">
                <a:solidFill>
                  <a:schemeClr val="dk1"/>
                </a:solidFill>
                <a:latin typeface="Verdana"/>
                <a:ea typeface="Verdana"/>
                <a:cs typeface="Verdana"/>
                <a:sym typeface="Verdana"/>
                <a:rtl val="0"/>
              </a:rPr>
              <a:t>4</a:t>
            </a:r>
            <a:r>
              <a:rPr lang="en" sz="1600" b="0" i="0" u="none" strike="noStrike" cap="none" baseline="0">
                <a:solidFill>
                  <a:schemeClr val="dk1"/>
                </a:solidFill>
                <a:latin typeface="Verdana"/>
                <a:ea typeface="Verdana"/>
                <a:cs typeface="Verdana"/>
                <a:sym typeface="Verdana"/>
                <a:rtl val="0"/>
              </a:rPr>
              <a:t>./201</a:t>
            </a:r>
            <a:r>
              <a:rPr lang="en" sz="1600">
                <a:solidFill>
                  <a:schemeClr val="dk1"/>
                </a:solidFill>
                <a:latin typeface="Verdana"/>
                <a:ea typeface="Verdana"/>
                <a:cs typeface="Verdana"/>
                <a:sym typeface="Verdana"/>
                <a:rtl val="0"/>
              </a:rPr>
              <a:t>5</a:t>
            </a:r>
            <a:r>
              <a:rPr lang="en" sz="1600" b="0" i="0" u="none" strike="noStrike" cap="none" baseline="0">
                <a:solidFill>
                  <a:schemeClr val="dk1"/>
                </a:solidFill>
                <a:latin typeface="Verdana"/>
                <a:ea typeface="Verdana"/>
                <a:cs typeface="Verdana"/>
                <a:sym typeface="Verdana"/>
                <a:rtl val="0"/>
              </a:rPr>
              <a:t>. nastavit će se provedba i rad na projektima: </a:t>
            </a:r>
          </a:p>
          <a:p>
            <a:pPr marL="914400" marR="0" lvl="0" indent="-342900" algn="l" rtl="0">
              <a:spcBef>
                <a:spcPts val="0"/>
              </a:spcBef>
              <a:buClr>
                <a:srgbClr val="000000"/>
              </a:buClr>
              <a:buSzPct val="100000"/>
              <a:buFont typeface="Verdana"/>
              <a:buChar char="●"/>
            </a:pPr>
            <a:r>
              <a:rPr lang="en" sz="1600" b="0" i="0" u="none" strike="noStrike" cap="none" baseline="0">
                <a:solidFill>
                  <a:schemeClr val="dk1"/>
                </a:solidFill>
                <a:latin typeface="Verdana"/>
                <a:ea typeface="Verdana"/>
                <a:cs typeface="Verdana"/>
                <a:sym typeface="Verdana"/>
                <a:rtl val="0"/>
              </a:rPr>
              <a:t>Projekt prevencije ovisnosti – Imam stav (unplugged</a:t>
            </a:r>
            <a:r>
              <a:rPr lang="en" sz="1600">
                <a:solidFill>
                  <a:schemeClr val="dk1"/>
                </a:solidFill>
                <a:latin typeface="Verdana"/>
                <a:ea typeface="Verdana"/>
                <a:cs typeface="Verdana"/>
                <a:sym typeface="Verdana"/>
                <a:rtl val="0"/>
              </a:rPr>
              <a:t>)</a:t>
            </a:r>
          </a:p>
          <a:p>
            <a:pPr marL="914400" marR="0" lvl="0" indent="-342900" algn="l" rtl="0">
              <a:spcBef>
                <a:spcPts val="0"/>
              </a:spcBef>
              <a:buClr>
                <a:schemeClr val="dk1"/>
              </a:buClr>
              <a:buSzPct val="100000"/>
              <a:buFont typeface="Verdana"/>
              <a:buChar char="●"/>
            </a:pPr>
            <a:r>
              <a:rPr lang="en" sz="1600" b="0" i="0" u="none" strike="noStrike" cap="none" baseline="0">
                <a:solidFill>
                  <a:schemeClr val="dk1"/>
                </a:solidFill>
                <a:latin typeface="Verdana"/>
                <a:ea typeface="Verdana"/>
                <a:cs typeface="Verdana"/>
                <a:sym typeface="Verdana"/>
                <a:rtl val="0"/>
              </a:rPr>
              <a:t>Rad s darovitim učenicima</a:t>
            </a:r>
          </a:p>
          <a:p>
            <a:pPr marL="914400" marR="0" lvl="0" indent="-342900" algn="l" rtl="0">
              <a:spcBef>
                <a:spcPts val="0"/>
              </a:spcBef>
              <a:buClr>
                <a:srgbClr val="000000"/>
              </a:buClr>
              <a:buSzPct val="100000"/>
              <a:buFont typeface="Verdana"/>
              <a:buChar char="●"/>
            </a:pPr>
            <a:r>
              <a:rPr lang="en" sz="1600" b="0" i="0" u="none" strike="noStrike" cap="none" baseline="0">
                <a:solidFill>
                  <a:schemeClr val="dk1"/>
                </a:solidFill>
                <a:latin typeface="Verdana"/>
                <a:ea typeface="Verdana"/>
                <a:cs typeface="Verdana"/>
                <a:sym typeface="Verdana"/>
                <a:rtl val="0"/>
              </a:rPr>
              <a:t>Učenička zadruga</a:t>
            </a:r>
          </a:p>
          <a:p>
            <a:pPr marL="914400" marR="0" lvl="0" indent="-342900" algn="l" rtl="0">
              <a:spcBef>
                <a:spcPts val="0"/>
              </a:spcBef>
              <a:buClr>
                <a:srgbClr val="000000"/>
              </a:buClr>
              <a:buSzPct val="100000"/>
              <a:buFont typeface="Verdana"/>
              <a:buChar char="●"/>
            </a:pPr>
            <a:r>
              <a:rPr lang="en" sz="1600" b="0" i="0" u="none" strike="noStrike" cap="none" baseline="0">
                <a:solidFill>
                  <a:schemeClr val="dk1"/>
                </a:solidFill>
                <a:latin typeface="Verdana"/>
                <a:ea typeface="Verdana"/>
                <a:cs typeface="Verdana"/>
                <a:sym typeface="Verdana"/>
                <a:rtl val="0"/>
              </a:rPr>
              <a:t>Profesionalna orijentacija učenika</a:t>
            </a:r>
          </a:p>
          <a:p>
            <a:pPr marL="914400" marR="0" lvl="0" indent="-342900" algn="l" rtl="0">
              <a:spcBef>
                <a:spcPts val="0"/>
              </a:spcBef>
              <a:buClr>
                <a:srgbClr val="000000"/>
              </a:buClr>
              <a:buSzPct val="100000"/>
              <a:buFont typeface="Verdana"/>
              <a:buChar char="●"/>
            </a:pPr>
            <a:r>
              <a:rPr lang="en" sz="1600" b="0" i="0" u="none" strike="noStrike" cap="none" baseline="0">
                <a:solidFill>
                  <a:schemeClr val="dk1"/>
                </a:solidFill>
                <a:latin typeface="Verdana"/>
                <a:ea typeface="Verdana"/>
                <a:cs typeface="Verdana"/>
                <a:sym typeface="Verdana"/>
                <a:rtl val="0"/>
              </a:rPr>
              <a:t>Štednja energije</a:t>
            </a:r>
          </a:p>
          <a:p>
            <a:pPr marL="914400" marR="0" lvl="0" indent="-342900" algn="l" rtl="0">
              <a:spcBef>
                <a:spcPts val="0"/>
              </a:spcBef>
              <a:buClr>
                <a:srgbClr val="000000"/>
              </a:buClr>
              <a:buSzPct val="100000"/>
              <a:buFont typeface="Verdana"/>
              <a:buChar char="●"/>
            </a:pPr>
            <a:r>
              <a:rPr lang="en" sz="1600" b="0" i="0" u="none" strike="noStrike" cap="none" baseline="0">
                <a:solidFill>
                  <a:schemeClr val="dk1"/>
                </a:solidFill>
                <a:latin typeface="Verdana"/>
                <a:ea typeface="Verdana"/>
                <a:cs typeface="Verdana"/>
                <a:sym typeface="Verdana"/>
                <a:rtl val="0"/>
              </a:rPr>
              <a:t>Plastičnim čepovima do skupih lijekova</a:t>
            </a:r>
          </a:p>
          <a:p>
            <a:pPr marL="914400" marR="0" lvl="0" indent="-342900" algn="l" rtl="0">
              <a:spcBef>
                <a:spcPts val="0"/>
              </a:spcBef>
              <a:buClr>
                <a:schemeClr val="dk1"/>
              </a:buClr>
              <a:buSzPct val="100000"/>
              <a:buFont typeface="Verdana"/>
              <a:buChar char="●"/>
            </a:pPr>
            <a:r>
              <a:rPr lang="en" sz="1600" b="0" i="0" u="none" strike="noStrike" cap="none" baseline="0">
                <a:solidFill>
                  <a:schemeClr val="dk1"/>
                </a:solidFill>
                <a:latin typeface="Verdana"/>
                <a:ea typeface="Verdana"/>
                <a:cs typeface="Verdana"/>
                <a:sym typeface="Verdana"/>
                <a:rtl val="0"/>
              </a:rPr>
              <a:t>Školski vrt</a:t>
            </a:r>
          </a:p>
          <a:p>
            <a:pPr marL="914400" marR="0" lvl="0" indent="-342900" algn="l" rtl="0">
              <a:spcBef>
                <a:spcPts val="0"/>
              </a:spcBef>
              <a:buClr>
                <a:schemeClr val="dk1"/>
              </a:buClr>
              <a:buSzPct val="100000"/>
              <a:buFont typeface="Verdana"/>
              <a:buChar char="●"/>
            </a:pPr>
            <a:r>
              <a:rPr lang="en" sz="1600" b="0" i="0" u="none" strike="noStrike" cap="none" baseline="0">
                <a:solidFill>
                  <a:schemeClr val="dk1"/>
                </a:solidFill>
                <a:latin typeface="Verdana"/>
                <a:ea typeface="Verdana"/>
                <a:cs typeface="Verdana"/>
                <a:sym typeface="Verdana"/>
                <a:rtl val="0"/>
              </a:rPr>
              <a:t>Forum za slobodu odgoja</a:t>
            </a:r>
          </a:p>
          <a:p>
            <a:pPr marL="914400" marR="0" lvl="0" indent="-342900" algn="l" rtl="0">
              <a:spcBef>
                <a:spcPts val="0"/>
              </a:spcBef>
              <a:buClr>
                <a:schemeClr val="dk1"/>
              </a:buClr>
              <a:buSzPct val="100000"/>
              <a:buFont typeface="Verdana"/>
              <a:buChar char="●"/>
            </a:pPr>
            <a:r>
              <a:rPr lang="en" sz="1600">
                <a:solidFill>
                  <a:schemeClr val="dk1"/>
                </a:solidFill>
                <a:latin typeface="Verdana"/>
                <a:ea typeface="Verdana"/>
                <a:cs typeface="Verdana"/>
                <a:sym typeface="Verdana"/>
                <a:rtl val="0"/>
              </a:rPr>
              <a:t>Globe projekt</a:t>
            </a:r>
          </a:p>
          <a:p>
            <a:pPr marL="0" marR="0" lvl="0" indent="0" algn="l" rtl="0">
              <a:spcBef>
                <a:spcPts val="0"/>
              </a:spcBef>
              <a:buClr>
                <a:schemeClr val="dk1"/>
              </a:buClr>
              <a:buSzPct val="25000"/>
              <a:buFont typeface="Verdana"/>
              <a:buNone/>
            </a:pPr>
            <a:r>
              <a:rPr lang="en" sz="1600" b="0" i="0" u="none" strike="noStrike" cap="none" baseline="0">
                <a:solidFill>
                  <a:schemeClr val="dk1"/>
                </a:solidFill>
                <a:latin typeface="Verdana"/>
                <a:ea typeface="Verdana"/>
                <a:cs typeface="Verdana"/>
                <a:sym typeface="Verdana"/>
                <a:rtl val="0"/>
              </a:rPr>
              <a:t> </a:t>
            </a:r>
          </a:p>
          <a:p>
            <a:pPr marL="457200" marR="0" lvl="0" indent="-342900" algn="l" rtl="0">
              <a:lnSpc>
                <a:spcPct val="100000"/>
              </a:lnSpc>
              <a:spcBef>
                <a:spcPts val="0"/>
              </a:spcBef>
              <a:spcAft>
                <a:spcPts val="0"/>
              </a:spcAft>
              <a:buClr>
                <a:srgbClr val="000000"/>
              </a:buClr>
              <a:buSzPct val="100000"/>
              <a:buFont typeface="Verdana"/>
              <a:buChar char="●"/>
            </a:pPr>
            <a:r>
              <a:rPr lang="en" sz="1600" b="0" i="0" u="none" strike="noStrike" cap="none" baseline="0">
                <a:solidFill>
                  <a:schemeClr val="dk1"/>
                </a:solidFill>
                <a:latin typeface="Verdana"/>
                <a:ea typeface="Verdana"/>
                <a:cs typeface="Verdana"/>
                <a:sym typeface="Verdana"/>
                <a:rtl val="0"/>
              </a:rPr>
              <a:t>Cilj provedbi projekata je informiranje i jačanje djece, izgradnja pravilnih stavova, povećavanje izvora podrške djeci te poticanje pozitivnog i zdravog ponašanja općenito prema sebi i drugima kao i razvijanje osjetljivosti i pozitivnog odnosa prema okolišu i  estetskim vrijednostima.</a:t>
            </a:r>
          </a:p>
          <a:p>
            <a:pPr marL="457200" marR="0" lvl="0" indent="-342900" algn="l" rtl="0">
              <a:lnSpc>
                <a:spcPct val="100000"/>
              </a:lnSpc>
              <a:spcBef>
                <a:spcPts val="0"/>
              </a:spcBef>
              <a:spcAft>
                <a:spcPts val="0"/>
              </a:spcAft>
              <a:buClr>
                <a:srgbClr val="000000"/>
              </a:buClr>
              <a:buSzPct val="100000"/>
              <a:buFont typeface="Verdana"/>
              <a:buChar char="●"/>
            </a:pPr>
            <a:r>
              <a:rPr lang="en" sz="1600" b="0" i="0" u="none" strike="noStrike" cap="none" baseline="0">
                <a:solidFill>
                  <a:schemeClr val="dk1"/>
                </a:solidFill>
                <a:latin typeface="Verdana"/>
                <a:ea typeface="Verdana"/>
                <a:cs typeface="Verdana"/>
                <a:sym typeface="Verdana"/>
                <a:rtl val="0"/>
              </a:rPr>
              <a:t>Korist od provedbe projekata primarno bi trebali osjetiti učenici, a očekivanu dobit trebali bi imati roditelji, škola te šira zajednica.</a:t>
            </a:r>
          </a:p>
          <a:p>
            <a:pPr marL="0" marR="0" lvl="0" indent="0" algn="l" rtl="0">
              <a:spcBef>
                <a:spcPts val="0"/>
              </a:spcBef>
              <a:buNone/>
            </a:pPr>
            <a:endParaRPr sz="1600" b="0" i="0" u="none" strike="noStrike" cap="none" baseline="0">
              <a:solidFill>
                <a:schemeClr val="dk1"/>
              </a:solidFill>
              <a:latin typeface="Verdana"/>
              <a:ea typeface="Verdana"/>
              <a:cs typeface="Verdana"/>
              <a:sym typeface="Verdana"/>
              <a:rtl val="0"/>
            </a:endParaRPr>
          </a:p>
        </p:txBody>
      </p:sp>
      <p:sp>
        <p:nvSpPr>
          <p:cNvPr id="1370" name="Shape 1370"/>
          <p:cNvSpPr/>
          <p:nvPr/>
        </p:nvSpPr>
        <p:spPr>
          <a:xfrm>
            <a:off x="2411758" y="274497"/>
            <a:ext cx="4320480" cy="1296142"/>
          </a:xfrm>
          <a:prstGeom prst="roundRect">
            <a:avLst>
              <a:gd name="adj" fmla="val 16667"/>
            </a:avLst>
          </a:prstGeom>
          <a:solidFill>
            <a:schemeClr val="lt1"/>
          </a:solidFill>
          <a:ln w="25400" cap="flat">
            <a:solidFill>
              <a:schemeClr val="accent6"/>
            </a:solidFill>
            <a:prstDash val="solid"/>
            <a:round/>
            <a:headEnd type="none" w="med" len="med"/>
            <a:tailEnd type="none" w="med" len="med"/>
          </a:ln>
        </p:spPr>
        <p:txBody>
          <a:bodyPr lIns="91425" tIns="45700" rIns="91425" bIns="45700" anchor="ctr" anchorCtr="0">
            <a:spAutoFit/>
          </a:bodyPr>
          <a:lstStyle/>
          <a:p>
            <a:pPr marL="0" marR="0" lvl="0" indent="0" algn="ctr" rtl="0">
              <a:lnSpc>
                <a:spcPct val="90000"/>
              </a:lnSpc>
              <a:spcBef>
                <a:spcPts val="0"/>
              </a:spcBef>
              <a:spcAft>
                <a:spcPts val="945"/>
              </a:spcAft>
              <a:buClr>
                <a:schemeClr val="dk1"/>
              </a:buClr>
              <a:buSzPct val="25000"/>
              <a:buFont typeface="Arial"/>
              <a:buNone/>
            </a:pPr>
            <a:r>
              <a:rPr lang="en" sz="2400" b="1" i="0" u="none" strike="noStrike" cap="none" baseline="0">
                <a:solidFill>
                  <a:schemeClr val="dk1"/>
                </a:solidFill>
                <a:latin typeface="Arial"/>
                <a:ea typeface="Arial"/>
                <a:cs typeface="Arial"/>
                <a:sym typeface="Arial"/>
                <a:rtl val="0"/>
              </a:rPr>
              <a:t>VII. PROJEKTI</a:t>
            </a:r>
          </a:p>
        </p:txBody>
      </p:sp>
    </p:spTree>
  </p:cSld>
  <p:clrMapOvr>
    <a:masterClrMapping/>
  </p:clrMapOvr>
  <p:transition spd="slow">
    <p:cut/>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Shape 1376"/>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377" name="Shape 1377"/>
          <p:cNvGraphicFramePr/>
          <p:nvPr/>
        </p:nvGraphicFramePr>
        <p:xfrm>
          <a:off x="107504" y="229338"/>
          <a:ext cx="8784975" cy="6185674"/>
        </p:xfrm>
        <a:graphic>
          <a:graphicData uri="http://schemas.openxmlformats.org/drawingml/2006/table">
            <a:tbl>
              <a:tblPr>
                <a:noFill/>
                <a:tableStyleId>{FB4005E9-815F-43BA-AF74-9159BDA87DFE}</a:tableStyleId>
              </a:tblPr>
              <a:tblGrid>
                <a:gridCol w="2088225"/>
                <a:gridCol w="6696750"/>
              </a:tblGrid>
              <a:tr h="580175">
                <a:tc>
                  <a:txBody>
                    <a:bodyPr/>
                    <a:lstStyle/>
                    <a:p>
                      <a:pPr marL="0" marR="0" lvl="0" indent="0" algn="l" rtl="0">
                        <a:lnSpc>
                          <a:spcPct val="115000"/>
                        </a:lnSpc>
                        <a:spcBef>
                          <a:spcPts val="0"/>
                        </a:spcBef>
                        <a:buClr>
                          <a:schemeClr val="dk1"/>
                        </a:buClr>
                        <a:buSzPct val="25000"/>
                        <a:buFont typeface="Verdana"/>
                        <a:buNone/>
                      </a:pPr>
                      <a:r>
                        <a:rPr lang="en" b="1" u="none" strike="noStrike" cap="none" baseline="0"/>
                        <a:t>NAZIV AKTIVNOSTI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chemeClr val="dk1"/>
                        </a:buClr>
                        <a:buSzPct val="25000"/>
                        <a:buFont typeface="Verdana"/>
                        <a:buNone/>
                      </a:pPr>
                      <a:r>
                        <a:rPr lang="en" b="1" u="none" strike="noStrike" cap="none" baseline="0"/>
                        <a:t>PROJEKT PREVENCIJE</a:t>
                      </a:r>
                    </a:p>
                    <a:p>
                      <a:pPr marL="0" marR="0" lvl="0" indent="0" algn="ctr" rtl="0">
                        <a:lnSpc>
                          <a:spcPct val="115000"/>
                        </a:lnSpc>
                        <a:spcBef>
                          <a:spcPts val="0"/>
                        </a:spcBef>
                        <a:buClr>
                          <a:schemeClr val="dk1"/>
                        </a:buClr>
                        <a:buSzPct val="25000"/>
                        <a:buFont typeface="Verdana"/>
                        <a:buNone/>
                      </a:pPr>
                      <a:r>
                        <a:rPr lang="en" b="1" u="none" strike="noStrike" cap="none" baseline="0"/>
                        <a:t>“IMAM STAV” (“UNPLUGGED”)</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984550">
                <a:tc>
                  <a:txBody>
                    <a:bodyPr/>
                    <a:lstStyle/>
                    <a:p>
                      <a:pPr marL="0" marR="0" lvl="0" indent="0" algn="l" rtl="0">
                        <a:lnSpc>
                          <a:spcPct val="115000"/>
                        </a:lnSpc>
                        <a:spcBef>
                          <a:spcPts val="0"/>
                        </a:spcBef>
                        <a:buClr>
                          <a:schemeClr val="dk1"/>
                        </a:buClr>
                        <a:buSzPct val="25000"/>
                        <a:buFont typeface="Verdana"/>
                        <a:buNone/>
                      </a:pPr>
                      <a:r>
                        <a:rPr lang="en" b="1" u="none" strike="noStrike" cap="none" baseline="0"/>
                        <a:t>CILJ AKTIVNOSTI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u="none" strike="noStrike" cap="none" baseline="0"/>
                        <a:t>- prevencija konzumiranja duhana, alkohola i drugih sredstava ovisnosti</a:t>
                      </a:r>
                    </a:p>
                    <a:p>
                      <a:pPr marL="0" marR="0" lvl="0" indent="0" algn="l" rtl="0">
                        <a:lnSpc>
                          <a:spcPct val="115000"/>
                        </a:lnSpc>
                        <a:spcBef>
                          <a:spcPts val="0"/>
                        </a:spcBef>
                        <a:buClr>
                          <a:schemeClr val="dk1"/>
                        </a:buClr>
                        <a:buSzPct val="25000"/>
                        <a:buFont typeface="Verdana"/>
                        <a:buNone/>
                      </a:pPr>
                      <a:r>
                        <a:rPr lang="en" u="none" strike="noStrike" cap="none" baseline="0"/>
                        <a:t>- informiranjem i normativnim uvjeravanjem utjecati na formiranje ispravnog stava prema sredstvima ovisnosti i njihovom utjecaju na mlade</a:t>
                      </a:r>
                    </a:p>
                    <a:p>
                      <a:pPr marL="0" marR="0" lvl="0" indent="0" algn="l" rtl="0">
                        <a:lnSpc>
                          <a:spcPct val="115000"/>
                        </a:lnSpc>
                        <a:spcBef>
                          <a:spcPts val="0"/>
                        </a:spcBef>
                        <a:buClr>
                          <a:schemeClr val="dk1"/>
                        </a:buClr>
                        <a:buSzPct val="25000"/>
                        <a:buFont typeface="Verdana"/>
                        <a:buNone/>
                      </a:pPr>
                      <a:r>
                        <a:rPr lang="en" u="none" strike="noStrike" cap="none" baseline="0"/>
                        <a:t>- uključivanje roditelja u projekt</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93200">
                <a:tc>
                  <a:txBody>
                    <a:bodyPr/>
                    <a:lstStyle/>
                    <a:p>
                      <a:pPr marL="0" marR="0" lvl="0" indent="0" algn="l" rtl="0">
                        <a:lnSpc>
                          <a:spcPct val="115000"/>
                        </a:lnSpc>
                        <a:spcBef>
                          <a:spcPts val="0"/>
                        </a:spcBef>
                        <a:buClr>
                          <a:schemeClr val="dk1"/>
                        </a:buClr>
                        <a:buSzPct val="25000"/>
                        <a:buFont typeface="Verdana"/>
                        <a:buNone/>
                      </a:pPr>
                      <a:r>
                        <a:rPr lang="en" b="1" u="none" strike="noStrike" cap="none" baseline="0"/>
                        <a:t>NAMJENA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u="none" strike="noStrike" cap="none" baseline="0"/>
                        <a:t>- program je namijenjen učenicima u dobi od 12 do 14. i bazira se na učenju životnih vještina i konceptu socijalnih utjecaja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469550">
                <a:tc>
                  <a:txBody>
                    <a:bodyPr/>
                    <a:lstStyle/>
                    <a:p>
                      <a:pPr marL="0" marR="0" lvl="0" indent="0" algn="l" rtl="0">
                        <a:lnSpc>
                          <a:spcPct val="115000"/>
                        </a:lnSpc>
                        <a:spcBef>
                          <a:spcPts val="0"/>
                        </a:spcBef>
                        <a:buClr>
                          <a:schemeClr val="dk1"/>
                        </a:buClr>
                        <a:buSzPct val="25000"/>
                        <a:buFont typeface="Verdana"/>
                        <a:buNone/>
                      </a:pPr>
                      <a:r>
                        <a:rPr lang="en" b="1" u="none" strike="noStrike" cap="none" baseline="0"/>
                        <a:t>NOSITELJI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a:t>Snježana Čukelj, dipl. def. - soc. pedagog</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984550">
                <a:tc>
                  <a:txBody>
                    <a:bodyPr/>
                    <a:lstStyle/>
                    <a:p>
                      <a:pPr marL="0" marR="0" lvl="0" indent="0" algn="l" rtl="0">
                        <a:lnSpc>
                          <a:spcPct val="115000"/>
                        </a:lnSpc>
                        <a:spcBef>
                          <a:spcPts val="0"/>
                        </a:spcBef>
                        <a:buClr>
                          <a:schemeClr val="dk1"/>
                        </a:buClr>
                        <a:buSzPct val="25000"/>
                        <a:buFont typeface="Verdana"/>
                        <a:buNone/>
                      </a:pPr>
                      <a:r>
                        <a:rPr lang="en" b="1" u="none" strike="noStrike" cap="none" baseline="0"/>
                        <a:t>NAČIN REALIZACIJE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u="none" strike="noStrike" cap="none" baseline="0"/>
                        <a:t>- predavanja i radionic</a:t>
                      </a:r>
                      <a:r>
                        <a:rPr lang="en"/>
                        <a:t>a</a:t>
                      </a:r>
                      <a:r>
                        <a:rPr lang="en" u="none" strike="noStrike" cap="none" baseline="0"/>
                        <a:t> namijenjene roditeljima učenika 8. razreda</a:t>
                      </a:r>
                    </a:p>
                    <a:p>
                      <a:pPr marL="0" marR="0" lvl="0" indent="0" algn="l" rtl="0">
                        <a:lnSpc>
                          <a:spcPct val="115000"/>
                        </a:lnSpc>
                        <a:spcBef>
                          <a:spcPts val="0"/>
                        </a:spcBef>
                        <a:buClr>
                          <a:schemeClr val="dk1"/>
                        </a:buClr>
                        <a:buSzPct val="25000"/>
                        <a:buFont typeface="Verdana"/>
                        <a:buNone/>
                      </a:pPr>
                      <a:r>
                        <a:rPr lang="en" u="none" strike="noStrike" cap="none" baseline="0"/>
                        <a:t>-12 radionica namjenjenih učenicima jednog osmog razreda: provode se u </a:t>
                      </a:r>
                      <a:r>
                        <a:rPr lang="en"/>
                        <a:t> razredu</a:t>
                      </a:r>
                      <a:r>
                        <a:rPr lang="en" u="none" strike="noStrike" cap="none" baseline="0"/>
                        <a:t> (predviđeno trajanje radionice je 45 minuta)</a:t>
                      </a:r>
                    </a:p>
                    <a:p>
                      <a:pPr marL="0" marR="0" lvl="0" indent="0" algn="l" rtl="0">
                        <a:lnSpc>
                          <a:spcPct val="115000"/>
                        </a:lnSpc>
                        <a:spcBef>
                          <a:spcPts val="0"/>
                        </a:spcBef>
                        <a:buClr>
                          <a:schemeClr val="dk1"/>
                        </a:buClr>
                        <a:buSzPct val="25000"/>
                        <a:buFont typeface="Verdana"/>
                        <a:buNone/>
                      </a:pPr>
                      <a:r>
                        <a:rPr lang="en" u="none" strike="noStrike" cap="none" baseline="0"/>
                        <a:t>- supervizija učitelja i socijalnog pedagoga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77975">
                <a:tc>
                  <a:txBody>
                    <a:bodyPr/>
                    <a:lstStyle/>
                    <a:p>
                      <a:pPr marL="0" marR="0" lvl="0" indent="0" algn="l" rtl="0">
                        <a:lnSpc>
                          <a:spcPct val="115000"/>
                        </a:lnSpc>
                        <a:spcBef>
                          <a:spcPts val="0"/>
                        </a:spcBef>
                        <a:buClr>
                          <a:schemeClr val="dk1"/>
                        </a:buClr>
                        <a:buSzPct val="25000"/>
                        <a:buFont typeface="Verdana"/>
                        <a:buNone/>
                      </a:pPr>
                      <a:r>
                        <a:rPr lang="en" b="1" u="none" strike="noStrike" cap="none" baseline="0"/>
                        <a:t>VREMENIK</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u="none" strike="noStrike" cap="none" baseline="0"/>
                        <a:t>- tijekom školske godine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580175">
                <a:tc>
                  <a:txBody>
                    <a:bodyPr/>
                    <a:lstStyle/>
                    <a:p>
                      <a:pPr marL="0" marR="0" lvl="0" indent="0" algn="l" rtl="0">
                        <a:lnSpc>
                          <a:spcPct val="115000"/>
                        </a:lnSpc>
                        <a:spcBef>
                          <a:spcPts val="0"/>
                        </a:spcBef>
                        <a:buClr>
                          <a:schemeClr val="dk1"/>
                        </a:buClr>
                        <a:buSzPct val="25000"/>
                        <a:buFont typeface="Verdana"/>
                        <a:buNone/>
                      </a:pPr>
                      <a:r>
                        <a:rPr lang="en" b="1" u="none" strike="noStrike" cap="none" baseline="0"/>
                        <a:t>TROŠKOVNIK</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u="none" strike="noStrike" cap="none" baseline="0"/>
                        <a:t>- troškove nastavnih sredstava snosi AZOO</a:t>
                      </a:r>
                    </a:p>
                    <a:p>
                      <a:pPr marL="0" marR="0" lvl="0" indent="0" algn="l" rtl="0">
                        <a:lnSpc>
                          <a:spcPct val="115000"/>
                        </a:lnSpc>
                        <a:spcBef>
                          <a:spcPts val="0"/>
                        </a:spcBef>
                        <a:buClr>
                          <a:schemeClr val="dk1"/>
                        </a:buClr>
                        <a:buSzPct val="25000"/>
                        <a:buFont typeface="Verdana"/>
                        <a:buNone/>
                      </a:pPr>
                      <a:r>
                        <a:rPr lang="en" u="none" strike="noStrike" cap="none" baseline="0"/>
                        <a:t>- troškove dodatnih umnoženih materijala snosi škola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19450">
                <a:tc>
                  <a:txBody>
                    <a:bodyPr/>
                    <a:lstStyle/>
                    <a:p>
                      <a:pPr marL="0" marR="0" lvl="0" indent="0" algn="l" rtl="0">
                        <a:lnSpc>
                          <a:spcPct val="115000"/>
                        </a:lnSpc>
                        <a:spcBef>
                          <a:spcPts val="0"/>
                        </a:spcBef>
                        <a:buClr>
                          <a:schemeClr val="dk1"/>
                        </a:buClr>
                        <a:buSzPct val="25000"/>
                        <a:buFont typeface="Verdana"/>
                        <a:buNone/>
                      </a:pPr>
                      <a:r>
                        <a:rPr lang="en" b="1" u="none" strike="noStrike" cap="none" baseline="0"/>
                        <a:t>VREDNOVANJE I KORIŠTENJE REZULTATA RADA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u="none" strike="noStrike" cap="none" baseline="0"/>
                        <a:t>- popunjavanje anketnih upitnika prije i poslije provođenja programa</a:t>
                      </a:r>
                    </a:p>
                    <a:p>
                      <a:pPr marL="0" marR="0" lvl="0" indent="0" algn="l" rtl="0">
                        <a:lnSpc>
                          <a:spcPct val="115000"/>
                        </a:lnSpc>
                        <a:spcBef>
                          <a:spcPts val="0"/>
                        </a:spcBef>
                        <a:buClr>
                          <a:schemeClr val="dk1"/>
                        </a:buClr>
                        <a:buSzPct val="25000"/>
                        <a:buFont typeface="Verdana"/>
                        <a:buNone/>
                      </a:pPr>
                      <a:r>
                        <a:rPr lang="en" u="none" strike="noStrike" cap="none" baseline="0"/>
                        <a:t>- dobit od programa primarno bi trebali imati učenici a potom i učitelji, roditelji, škola te šira zajednica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Shape 1382"/>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383" name="Shape 1383"/>
          <p:cNvGraphicFramePr/>
          <p:nvPr/>
        </p:nvGraphicFramePr>
        <p:xfrm>
          <a:off x="302000" y="58449"/>
          <a:ext cx="8342300" cy="6699977"/>
        </p:xfrm>
        <a:graphic>
          <a:graphicData uri="http://schemas.openxmlformats.org/drawingml/2006/table">
            <a:tbl>
              <a:tblPr>
                <a:noFill/>
                <a:tableStyleId>{62F78864-A949-4C97-B305-04DB879537A8}</a:tableStyleId>
              </a:tblPr>
              <a:tblGrid>
                <a:gridCol w="2021575"/>
                <a:gridCol w="6320725"/>
              </a:tblGrid>
              <a:tr h="421175">
                <a:tc>
                  <a:txBody>
                    <a:bodyPr/>
                    <a:lstStyle/>
                    <a:p>
                      <a:pPr marL="12700" marR="0" lvl="0" indent="0" algn="l" rtl="0">
                        <a:lnSpc>
                          <a:spcPct val="115000"/>
                        </a:lnSpc>
                        <a:spcBef>
                          <a:spcPts val="0"/>
                        </a:spcBef>
                        <a:buClr>
                          <a:schemeClr val="dk1"/>
                        </a:buClr>
                        <a:buSzPct val="25000"/>
                        <a:buFont typeface="Verdana"/>
                        <a:buNone/>
                      </a:pPr>
                      <a:r>
                        <a:rPr lang="en" sz="1400" b="1" u="none" strike="noStrike" cap="none" baseline="0"/>
                        <a:t>NAZIV AKTIVNOSTI</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12700" marR="0" lvl="0" indent="0" algn="ctr" rtl="0">
                        <a:lnSpc>
                          <a:spcPct val="115000"/>
                        </a:lnSpc>
                        <a:spcBef>
                          <a:spcPts val="0"/>
                        </a:spcBef>
                        <a:buClr>
                          <a:schemeClr val="dk1"/>
                        </a:buClr>
                        <a:buSzPct val="25000"/>
                        <a:buFont typeface="Verdana"/>
                        <a:buNone/>
                      </a:pPr>
                      <a:r>
                        <a:rPr lang="en" sz="1400" b="1" u="none" strike="noStrike" cap="none" baseline="0"/>
                        <a:t> Rad s darovitim učenicima </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26825">
                <a:tc>
                  <a:txBody>
                    <a:bodyPr/>
                    <a:lstStyle/>
                    <a:p>
                      <a:pPr marL="12700" marR="0" lvl="0" indent="0" algn="l" rtl="0">
                        <a:lnSpc>
                          <a:spcPct val="115000"/>
                        </a:lnSpc>
                        <a:spcBef>
                          <a:spcPts val="0"/>
                        </a:spcBef>
                        <a:buClr>
                          <a:schemeClr val="dk1"/>
                        </a:buClr>
                        <a:buSzPct val="25000"/>
                        <a:buFont typeface="Verdana"/>
                        <a:buNone/>
                      </a:pPr>
                      <a:r>
                        <a:rPr lang="en" sz="1400" b="1" u="none" strike="noStrike" cap="none" baseline="0"/>
                        <a:t>CILJ AKTIVNOSTI</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400" u="none" strike="noStrike" cap="none" baseline="0"/>
                        <a:t>Identifikacija, poticanje i praćenje darovitih učenika.</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63475">
                <a:tc>
                  <a:txBody>
                    <a:bodyPr/>
                    <a:lstStyle/>
                    <a:p>
                      <a:pPr marL="12700" marR="0" lvl="0" indent="0" algn="l" rtl="0">
                        <a:lnSpc>
                          <a:spcPct val="115000"/>
                        </a:lnSpc>
                        <a:spcBef>
                          <a:spcPts val="0"/>
                        </a:spcBef>
                        <a:buClr>
                          <a:schemeClr val="dk1"/>
                        </a:buClr>
                        <a:buSzPct val="25000"/>
                        <a:buFont typeface="Verdana"/>
                        <a:buNone/>
                      </a:pPr>
                      <a:r>
                        <a:rPr lang="en" sz="1400" b="1" u="none" strike="noStrike" cap="none" baseline="0"/>
                        <a:t>NAMJENA</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12700" marR="0" lvl="0" indent="0" algn="l" rtl="0">
                        <a:lnSpc>
                          <a:spcPct val="115000"/>
                        </a:lnSpc>
                        <a:spcBef>
                          <a:spcPts val="0"/>
                        </a:spcBef>
                        <a:buClr>
                          <a:schemeClr val="dk1"/>
                        </a:buClr>
                        <a:buSzPct val="25000"/>
                        <a:buFont typeface="Verdana"/>
                        <a:buNone/>
                      </a:pPr>
                      <a:r>
                        <a:rPr lang="en" sz="1400" u="none" strike="noStrike" cap="none" baseline="0"/>
                        <a:t>Namjenjen je osobnom rastu i razvoju darovitih učenika kroz rad s učenicima i suradnju škole i roditelja.</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398575">
                <a:tc>
                  <a:txBody>
                    <a:bodyPr/>
                    <a:lstStyle/>
                    <a:p>
                      <a:pPr marL="12700" marR="0" lvl="0" indent="0" algn="l" rtl="0">
                        <a:lnSpc>
                          <a:spcPct val="115000"/>
                        </a:lnSpc>
                        <a:spcBef>
                          <a:spcPts val="0"/>
                        </a:spcBef>
                        <a:buClr>
                          <a:schemeClr val="dk1"/>
                        </a:buClr>
                        <a:buSzPct val="25000"/>
                        <a:buFont typeface="Verdana"/>
                        <a:buNone/>
                      </a:pPr>
                      <a:r>
                        <a:rPr lang="en" sz="1400" b="1" u="none" strike="noStrike" cap="none" baseline="0"/>
                        <a:t>NOSITELJI</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12700" marR="0" lvl="0" indent="0" algn="l" rtl="0">
                        <a:lnSpc>
                          <a:spcPct val="115000"/>
                        </a:lnSpc>
                        <a:spcBef>
                          <a:spcPts val="0"/>
                        </a:spcBef>
                        <a:buClr>
                          <a:schemeClr val="dk1"/>
                        </a:buClr>
                        <a:buSzPct val="25000"/>
                        <a:buFont typeface="Verdana"/>
                        <a:buNone/>
                      </a:pPr>
                      <a:r>
                        <a:rPr lang="en"/>
                        <a:t>Psihologinja Silvija Ravić</a:t>
                      </a:r>
                    </a:p>
                    <a:p>
                      <a:pPr marL="12700" marR="0" lvl="0" indent="0" algn="l" rtl="0">
                        <a:lnSpc>
                          <a:spcPct val="115000"/>
                        </a:lnSpc>
                        <a:spcBef>
                          <a:spcPts val="0"/>
                        </a:spcBef>
                        <a:buClr>
                          <a:schemeClr val="dk1"/>
                        </a:buClr>
                        <a:buSzPct val="25000"/>
                        <a:buFont typeface="Verdana"/>
                        <a:buNone/>
                      </a:pPr>
                      <a:r>
                        <a:rPr lang="en"/>
                        <a:t>Pedagoginja Marina Margetić</a:t>
                      </a:r>
                    </a:p>
                    <a:p>
                      <a:pPr marL="12700" marR="0" lvl="0" indent="0" algn="l" rtl="0">
                        <a:lnSpc>
                          <a:spcPct val="115000"/>
                        </a:lnSpc>
                        <a:spcBef>
                          <a:spcPts val="0"/>
                        </a:spcBef>
                        <a:buClr>
                          <a:schemeClr val="dk1"/>
                        </a:buClr>
                        <a:buSzPct val="25000"/>
                        <a:buFont typeface="Verdana"/>
                        <a:buNone/>
                      </a:pPr>
                      <a:r>
                        <a:rPr lang="en"/>
                        <a:t>Psiholog pripravnik Ivan-Pavao Matić</a:t>
                      </a:r>
                    </a:p>
                    <a:p>
                      <a:pPr marL="12700" marR="0" lvl="0" indent="0" algn="l" rtl="0">
                        <a:lnSpc>
                          <a:spcPct val="115000"/>
                        </a:lnSpc>
                        <a:spcBef>
                          <a:spcPts val="0"/>
                        </a:spcBef>
                        <a:buClr>
                          <a:schemeClr val="dk1"/>
                        </a:buClr>
                        <a:buSzPct val="25000"/>
                        <a:buFont typeface="Verdana"/>
                        <a:buNone/>
                      </a:pPr>
                      <a:r>
                        <a:rPr lang="en"/>
                        <a:t>Razrednici 4. razreda - Ksenija Borović, Ljerka Ivković, Jasminka Španić, Natalija Kovač</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05775">
                <a:tc>
                  <a:txBody>
                    <a:bodyPr/>
                    <a:lstStyle/>
                    <a:p>
                      <a:pPr marL="12700" marR="0" lvl="0" indent="0" algn="l" rtl="0">
                        <a:lnSpc>
                          <a:spcPct val="115000"/>
                        </a:lnSpc>
                        <a:spcBef>
                          <a:spcPts val="0"/>
                        </a:spcBef>
                        <a:buClr>
                          <a:schemeClr val="dk1"/>
                        </a:buClr>
                        <a:buSzPct val="25000"/>
                        <a:buFont typeface="Verdana"/>
                        <a:buNone/>
                      </a:pPr>
                      <a:r>
                        <a:rPr lang="en" sz="1400" b="1" u="none" strike="noStrike" cap="none" baseline="0"/>
                        <a:t>NAČIN REALIZACIJE</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12700" marR="0" lvl="0" indent="0" algn="l" rtl="0">
                        <a:lnSpc>
                          <a:spcPct val="115000"/>
                        </a:lnSpc>
                        <a:spcBef>
                          <a:spcPts val="0"/>
                        </a:spcBef>
                        <a:buClr>
                          <a:schemeClr val="dk1"/>
                        </a:buClr>
                        <a:buSzPct val="25000"/>
                        <a:buFont typeface="Verdana"/>
                        <a:buNone/>
                      </a:pPr>
                      <a:r>
                        <a:rPr lang="en" sz="1400" u="none" strike="noStrike" cap="none" baseline="0"/>
                        <a:t>1. Identifikacija darovitih učenika psihologijskim instrumentima.</a:t>
                      </a:r>
                    </a:p>
                    <a:p>
                      <a:pPr marL="12700" marR="0" lvl="0" indent="0" algn="l" rtl="0">
                        <a:lnSpc>
                          <a:spcPct val="115000"/>
                        </a:lnSpc>
                        <a:spcBef>
                          <a:spcPts val="0"/>
                        </a:spcBef>
                        <a:buClr>
                          <a:schemeClr val="dk1"/>
                        </a:buClr>
                        <a:buSzPct val="25000"/>
                        <a:buFont typeface="Verdana"/>
                        <a:buNone/>
                      </a:pPr>
                      <a:r>
                        <a:rPr lang="en" sz="1400" u="none" strike="noStrike" cap="none" baseline="0"/>
                        <a:t>2. Individualni i grupni rad s učenicima, kroz dodatnu nastavu, izvannastavne aktivnosti i radionice za grupu darovitih.</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48075">
                <a:tc>
                  <a:txBody>
                    <a:bodyPr/>
                    <a:lstStyle/>
                    <a:p>
                      <a:pPr marL="12700" marR="0" lvl="0" indent="0" algn="l" rtl="0">
                        <a:lnSpc>
                          <a:spcPct val="115000"/>
                        </a:lnSpc>
                        <a:spcBef>
                          <a:spcPts val="0"/>
                        </a:spcBef>
                        <a:buClr>
                          <a:schemeClr val="dk1"/>
                        </a:buClr>
                        <a:buSzPct val="25000"/>
                        <a:buFont typeface="Verdana"/>
                        <a:buNone/>
                      </a:pPr>
                      <a:r>
                        <a:rPr lang="en" sz="1400" b="1" u="none" strike="noStrike" cap="none" baseline="0"/>
                        <a:t>VREMENIK</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400" u="none" strike="noStrike" cap="none" baseline="0"/>
                        <a:t>Identifikacija darovitih učenika – </a:t>
                      </a:r>
                      <a:r>
                        <a:rPr lang="en"/>
                        <a:t>u 1. polugodištu</a:t>
                      </a:r>
                      <a:r>
                        <a:rPr lang="en" sz="1400" u="none" strike="noStrike" cap="none" baseline="0"/>
                        <a:t> – uključeni svi učenici 4. razreda.</a:t>
                      </a:r>
                    </a:p>
                    <a:p>
                      <a:pPr marL="12700" marR="0" lvl="0" indent="0" algn="l" rtl="0">
                        <a:lnSpc>
                          <a:spcPct val="115000"/>
                        </a:lnSpc>
                        <a:spcBef>
                          <a:spcPts val="0"/>
                        </a:spcBef>
                        <a:buClr>
                          <a:schemeClr val="dk1"/>
                        </a:buClr>
                        <a:buSzPct val="25000"/>
                        <a:buFont typeface="Verdana"/>
                        <a:buNone/>
                      </a:pPr>
                      <a:r>
                        <a:rPr lang="en" sz="1400" u="none" strike="noStrike" cap="none" baseline="0"/>
                        <a:t>Rad s potencijalno darovitim učenicima – tijekom nastavne godine – uključeni identificirani učenici 4., 5., 6. i </a:t>
                      </a:r>
                      <a:r>
                        <a:rPr lang="en"/>
                        <a:t>7</a:t>
                      </a:r>
                      <a:r>
                        <a:rPr lang="en" sz="1400" u="none" strike="noStrike" cap="none" baseline="0"/>
                        <a:t>. razreda.</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63475">
                <a:tc>
                  <a:txBody>
                    <a:bodyPr/>
                    <a:lstStyle/>
                    <a:p>
                      <a:pPr marL="12700" marR="0" lvl="0" indent="0" algn="l" rtl="0">
                        <a:lnSpc>
                          <a:spcPct val="115000"/>
                        </a:lnSpc>
                        <a:spcBef>
                          <a:spcPts val="0"/>
                        </a:spcBef>
                        <a:buClr>
                          <a:schemeClr val="dk1"/>
                        </a:buClr>
                        <a:buSzPct val="25000"/>
                        <a:buFont typeface="Verdana"/>
                        <a:buNone/>
                      </a:pPr>
                      <a:r>
                        <a:rPr lang="en" sz="1400" b="1" u="none" strike="noStrike" cap="none" baseline="0"/>
                        <a:t>TROŠKOVNIK</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12700" marR="0" lvl="0" indent="0" algn="l" rtl="0">
                        <a:lnSpc>
                          <a:spcPct val="115000"/>
                        </a:lnSpc>
                        <a:spcBef>
                          <a:spcPts val="0"/>
                        </a:spcBef>
                        <a:buClr>
                          <a:schemeClr val="dk1"/>
                        </a:buClr>
                        <a:buSzPct val="25000"/>
                        <a:buFont typeface="Verdana"/>
                        <a:buNone/>
                      </a:pPr>
                      <a:r>
                        <a:rPr lang="en" sz="1400" u="none" strike="noStrike" cap="none" baseline="0"/>
                        <a:t>Standardizirani psihologijski instrument za identifikaciju darovitih i dodatni materijali za rad.</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03475">
                <a:tc>
                  <a:txBody>
                    <a:bodyPr/>
                    <a:lstStyle/>
                    <a:p>
                      <a:pPr marL="12700" marR="0" lvl="0" indent="0" algn="l" rtl="0">
                        <a:lnSpc>
                          <a:spcPct val="115000"/>
                        </a:lnSpc>
                        <a:spcBef>
                          <a:spcPts val="0"/>
                        </a:spcBef>
                        <a:buClr>
                          <a:schemeClr val="dk1"/>
                        </a:buClr>
                        <a:buSzPct val="25000"/>
                        <a:buFont typeface="Verdana"/>
                        <a:buNone/>
                      </a:pPr>
                      <a:r>
                        <a:rPr lang="en" sz="1400" b="1" u="none" strike="noStrike" cap="none" baseline="0"/>
                        <a:t>VREDNOVANJE I KORIŠTENJE REZULTATA RADA</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12700" marR="0" lvl="0" indent="0" algn="l" rtl="0">
                        <a:lnSpc>
                          <a:spcPct val="115000"/>
                        </a:lnSpc>
                        <a:spcBef>
                          <a:spcPts val="0"/>
                        </a:spcBef>
                        <a:buClr>
                          <a:schemeClr val="dk1"/>
                        </a:buClr>
                        <a:buSzPct val="25000"/>
                        <a:buFont typeface="Verdana"/>
                        <a:buNone/>
                      </a:pPr>
                      <a:r>
                        <a:rPr lang="en" sz="1400" u="none" strike="noStrike" cap="none" baseline="0"/>
                        <a:t>Tijekom nastavne godine pratit će se uspješnost učenika.</a:t>
                      </a:r>
                    </a:p>
                    <a:p>
                      <a:pPr marL="12700" marR="0" lvl="0" indent="0" algn="l" rtl="0">
                        <a:lnSpc>
                          <a:spcPct val="115000"/>
                        </a:lnSpc>
                        <a:spcBef>
                          <a:spcPts val="0"/>
                        </a:spcBef>
                        <a:buClr>
                          <a:schemeClr val="dk1"/>
                        </a:buClr>
                        <a:buSzPct val="25000"/>
                        <a:buFont typeface="Verdana"/>
                        <a:buNone/>
                      </a:pPr>
                      <a:r>
                        <a:rPr lang="en" sz="1400" u="none" strike="noStrike" cap="none" baseline="0"/>
                        <a:t>Najveću korist od provedbe programa trebali bi imati učenic</a:t>
                      </a:r>
                      <a:r>
                        <a:rPr lang="en"/>
                        <a:t>i</a:t>
                      </a:r>
                      <a:r>
                        <a:rPr lang="en" sz="1400" u="none" strike="noStrike" cap="none" baseline="0"/>
                        <a:t> i njihovi roditelji</a:t>
                      </a:r>
                      <a:r>
                        <a:rPr lang="en"/>
                        <a:t>.</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1388" name="Shape 1388"/>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1389" name="Shape 1389"/>
          <p:cNvGraphicFramePr/>
          <p:nvPr/>
        </p:nvGraphicFramePr>
        <p:xfrm>
          <a:off x="259425" y="213125"/>
          <a:ext cx="8625150" cy="6388316"/>
        </p:xfrm>
        <a:graphic>
          <a:graphicData uri="http://schemas.openxmlformats.org/drawingml/2006/table">
            <a:tbl>
              <a:tblPr>
                <a:noFill/>
                <a:tableStyleId>{6080DE0D-C215-4641-B535-080FA35C5AF6}</a:tableStyleId>
              </a:tblPr>
              <a:tblGrid>
                <a:gridCol w="2114850"/>
                <a:gridCol w="6510300"/>
              </a:tblGrid>
              <a:tr h="446450">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NAZIV AKTIVNOSTI</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chemeClr val="dk1"/>
                        </a:buClr>
                        <a:buSzPct val="25000"/>
                        <a:buFont typeface="Verdana"/>
                        <a:buNone/>
                      </a:pPr>
                      <a:r>
                        <a:rPr lang="en" sz="1400" b="1" u="none" strike="noStrike" cap="none" baseline="0"/>
                        <a:t>PROFESIONALNA ORIJENTACIJA UČENIKA </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14350">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CILJ AKTIVNOSTI</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R="0" lvl="0" algn="l" rtl="0">
                        <a:lnSpc>
                          <a:spcPct val="115000"/>
                        </a:lnSpc>
                        <a:spcBef>
                          <a:spcPts val="0"/>
                        </a:spcBef>
                        <a:buNone/>
                      </a:pPr>
                      <a:r>
                        <a:rPr lang="en" sz="1400" u="none" strike="noStrike" cap="none" baseline="0"/>
                        <a:t>Stjecanje informacija o različitim zanimanjima te osposobljavanje za samostalni i odgovorni odabir zvanja.</a:t>
                      </a:r>
                    </a:p>
                    <a:p>
                      <a:pPr marR="0" lvl="0" algn="l" rtl="0">
                        <a:lnSpc>
                          <a:spcPct val="115000"/>
                        </a:lnSpc>
                        <a:spcBef>
                          <a:spcPts val="0"/>
                        </a:spcBef>
                        <a:buNone/>
                      </a:pPr>
                      <a:r>
                        <a:rPr lang="en" sz="1400" u="none" strike="noStrike" cap="none" baseline="0"/>
                        <a:t>Podrška učenicima i njihovim roditeljima u donošenju odluke o izboru profesionalne budućnosti.</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19125">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NAMJENA</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400" u="none" strike="noStrike" cap="none" baseline="0"/>
                        <a:t>Informirati učenike osmih razreda o mogućnostima daljnjeg školovanja i upoznati ih s raznolikim svijetom zanimanja.</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5800">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NOSITELJI</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a:t>Razrednici 8. razreda - Vedran Bobšić, Anita Baranašić, Željka Šibalić, Olgica Pavičić Čović</a:t>
                      </a:r>
                    </a:p>
                    <a:p>
                      <a:pPr marL="0" marR="0" lvl="0" indent="0" algn="l" rtl="0">
                        <a:lnSpc>
                          <a:spcPct val="115000"/>
                        </a:lnSpc>
                        <a:spcBef>
                          <a:spcPts val="0"/>
                        </a:spcBef>
                        <a:buClr>
                          <a:srgbClr val="000000"/>
                        </a:buClr>
                        <a:buSzPct val="25000"/>
                        <a:buFont typeface="Verdana"/>
                        <a:buNone/>
                      </a:pPr>
                      <a:r>
                        <a:rPr lang="en"/>
                        <a:t>Pedagoginja Marina Margetić</a:t>
                      </a:r>
                    </a:p>
                    <a:p>
                      <a:pPr marL="0" marR="0" lvl="0" indent="0" algn="l" rtl="0">
                        <a:lnSpc>
                          <a:spcPct val="115000"/>
                        </a:lnSpc>
                        <a:spcBef>
                          <a:spcPts val="0"/>
                        </a:spcBef>
                        <a:buClr>
                          <a:srgbClr val="000000"/>
                        </a:buClr>
                        <a:buSzPct val="25000"/>
                        <a:buFont typeface="Verdana"/>
                        <a:buNone/>
                      </a:pPr>
                      <a:r>
                        <a:rPr lang="en"/>
                        <a:t>Psihologinja Silvija Ravić</a:t>
                      </a:r>
                    </a:p>
                    <a:p>
                      <a:pPr marL="0" marR="0" lvl="0" indent="0" algn="l" rtl="0">
                        <a:lnSpc>
                          <a:spcPct val="115000"/>
                        </a:lnSpc>
                        <a:spcBef>
                          <a:spcPts val="0"/>
                        </a:spcBef>
                        <a:buClr>
                          <a:srgbClr val="000000"/>
                        </a:buClr>
                        <a:buSzPct val="25000"/>
                        <a:buFont typeface="Verdana"/>
                        <a:buNone/>
                      </a:pPr>
                      <a:r>
                        <a:rPr lang="en"/>
                        <a:t>Defektologinja Snježana Čukelj</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66725">
                <a:tc>
                  <a:txBody>
                    <a:bodyPr/>
                    <a:lstStyle/>
                    <a:p>
                      <a:pPr marL="0" marR="0" lvl="0" indent="0" algn="l" rtl="0">
                        <a:lnSpc>
                          <a:spcPct val="115000"/>
                        </a:lnSpc>
                        <a:spcBef>
                          <a:spcPts val="0"/>
                        </a:spcBef>
                        <a:buClr>
                          <a:schemeClr val="dk1"/>
                        </a:buClr>
                        <a:buSzPct val="25000"/>
                        <a:buFont typeface="Verdana"/>
                        <a:buNone/>
                      </a:pPr>
                      <a:r>
                        <a:rPr lang="en" b="1"/>
                        <a:t> </a:t>
                      </a:r>
                      <a:r>
                        <a:rPr lang="en" sz="1400" b="1" u="none" strike="noStrike" cap="none" baseline="0"/>
                        <a:t>NAČIN REALIZACIJE</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400" u="none" strike="noStrike" cap="none" baseline="0"/>
                        <a:t>Informiranje na satovima razrednika, grupno i individualno savjetovanje.</a:t>
                      </a:r>
                    </a:p>
                    <a:p>
                      <a:pPr marL="0" marR="0" lvl="0" indent="0" algn="l" rtl="0">
                        <a:lnSpc>
                          <a:spcPct val="115000"/>
                        </a:lnSpc>
                        <a:spcBef>
                          <a:spcPts val="0"/>
                        </a:spcBef>
                        <a:buClr>
                          <a:schemeClr val="dk1"/>
                        </a:buClr>
                        <a:buSzPct val="25000"/>
                        <a:buFont typeface="Verdana"/>
                        <a:buNone/>
                      </a:pPr>
                      <a:r>
                        <a:rPr lang="en" sz="1400" u="none" strike="noStrike" cap="none" baseline="0"/>
                        <a:t>Intenzivna suradnja sa Službom školske medicine i Zavodom za zapošljavanje u Zagrebu</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28600">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VREMENIK</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a:t>Tijekom š</a:t>
                      </a:r>
                      <a:r>
                        <a:rPr lang="en" sz="1400" u="none" strike="noStrike" cap="none" baseline="0"/>
                        <a:t>kolsk</a:t>
                      </a:r>
                      <a:r>
                        <a:rPr lang="en"/>
                        <a:t>e godine</a:t>
                      </a:r>
                      <a:r>
                        <a:rPr lang="en" sz="1400" u="none" strike="noStrike" cap="none" baseline="0"/>
                        <a:t> </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61950">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TROŠKOVNIK</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400" u="none" strike="noStrike" cap="none" baseline="0"/>
                        <a:t>-------</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47675">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VREDNOVANJE I KORIŠTENJE REZULTATA RADA</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400" u="none" strike="noStrike" cap="none" baseline="0"/>
                        <a:t>Ozbiljnim pristupom i ispravnim vrednovanjem ove aktivnosti, korist bi prvenstveno trebali osjetiti učenici i njihovi roditelji.</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graphicFrame>
        <p:nvGraphicFramePr>
          <p:cNvPr id="1394" name="Shape 1394"/>
          <p:cNvGraphicFramePr/>
          <p:nvPr/>
        </p:nvGraphicFramePr>
        <p:xfrm>
          <a:off x="480075" y="826800"/>
          <a:ext cx="8158225" cy="5401353"/>
        </p:xfrm>
        <a:graphic>
          <a:graphicData uri="http://schemas.openxmlformats.org/drawingml/2006/table">
            <a:tbl>
              <a:tblPr>
                <a:noFill/>
                <a:tableStyleId>{B4F74A79-49FC-426B-BE2A-13AAC531DFDA}</a:tableStyleId>
              </a:tblPr>
              <a:tblGrid>
                <a:gridCol w="2419675"/>
                <a:gridCol w="5738550"/>
              </a:tblGrid>
              <a:tr h="457200">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dirty="0"/>
                        <a:t>NAZIV AKTIVNOSTI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chemeClr val="dk1"/>
                        </a:buClr>
                        <a:buSzPct val="25000"/>
                        <a:buFont typeface="Verdana"/>
                        <a:buNone/>
                      </a:pPr>
                      <a:r>
                        <a:rPr lang="en" sz="1400" b="1" u="none" strike="noStrike" cap="none" baseline="0"/>
                        <a:t>ŠTEDNJA ELEKTRIČNE ENERGIJE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1066800">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CILJ AKTIVNOSTI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400" u="none" strike="noStrike" cap="none" baseline="0"/>
                        <a:t>Upoznati učenike sa potrošnjom energije u svom domaćinstvu i u školi. Naučiti učenike kako štedjeti energiju za buduće generacije i utjecaj na prirodu, te ekonomski razlozi štednje.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430125">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NAMJENA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a:t>učenici šestih razreda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438150">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NOSITELJI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dirty="0"/>
                        <a:t>Gordana Pintar, Marijana Magdić</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457200">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NAČIN REALIZACIJE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400" u="none" strike="noStrike" cap="none" baseline="0"/>
                        <a:t>Kroz samostalne i zajedničke projekte prećenja potrošnje energije.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23850">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VREMENIK</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400" u="none" strike="noStrike" cap="none" baseline="0"/>
                        <a:t>Tijekom godine.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257175">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TROŠKOVNIK</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400" u="none" strike="noStrike" cap="none" baseline="0"/>
                        <a:t>Troškova nema.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1695450">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VREDNOVANJE I KORIŠTENJE REZULTATA RADA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400" u="none" strike="noStrike" cap="none" baseline="0"/>
                        <a:t>Učenici će vrednovati međusobno svoje projekte i nakon njihovog prezentiranja, svako će domaćinstvo samostalno donijeti odluku što učiniti s sredstvima koja su ostala zbog štednje energije.</a:t>
                      </a:r>
                    </a:p>
                    <a:p>
                      <a:pPr marL="0" marR="0" lvl="0" indent="0" algn="l" rtl="0">
                        <a:lnSpc>
                          <a:spcPct val="115000"/>
                        </a:lnSpc>
                        <a:spcBef>
                          <a:spcPts val="0"/>
                        </a:spcBef>
                        <a:buClr>
                          <a:schemeClr val="dk1"/>
                        </a:buClr>
                        <a:buSzPct val="25000"/>
                        <a:buFont typeface="Verdana"/>
                        <a:buNone/>
                      </a:pPr>
                      <a:r>
                        <a:rPr lang="en" sz="1400" u="none" strike="noStrike" cap="none" baseline="0"/>
                        <a:t>U školi će se također prezentirati na učizteljskom vijeću i dati primjer ššto činiti nakon dobivenih rezultata.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1398"/>
        <p:cNvGrpSpPr/>
        <p:nvPr/>
      </p:nvGrpSpPr>
      <p:grpSpPr>
        <a:xfrm>
          <a:off x="0" y="0"/>
          <a:ext cx="0" cy="0"/>
          <a:chOff x="0" y="0"/>
          <a:chExt cx="0" cy="0"/>
        </a:xfrm>
      </p:grpSpPr>
      <p:graphicFrame>
        <p:nvGraphicFramePr>
          <p:cNvPr id="1399" name="Shape 1399"/>
          <p:cNvGraphicFramePr/>
          <p:nvPr/>
        </p:nvGraphicFramePr>
        <p:xfrm>
          <a:off x="622575" y="660575"/>
          <a:ext cx="8039475" cy="5388624"/>
        </p:xfrm>
        <a:graphic>
          <a:graphicData uri="http://schemas.openxmlformats.org/drawingml/2006/table">
            <a:tbl>
              <a:tblPr>
                <a:noFill/>
                <a:tableStyleId>{CF19B6D0-9F92-4EAB-AC82-B1D6CC23CF58}</a:tableStyleId>
              </a:tblPr>
              <a:tblGrid>
                <a:gridCol w="2384450"/>
                <a:gridCol w="5655025"/>
              </a:tblGrid>
              <a:tr h="414175">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dirty="0"/>
                        <a:t>NAZIV AKTIVNOSTI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chemeClr val="dk1"/>
                        </a:buClr>
                        <a:buSzPct val="25000"/>
                        <a:buFont typeface="Verdana"/>
                        <a:buNone/>
                      </a:pPr>
                      <a:r>
                        <a:rPr lang="en" sz="1400" b="1" u="none" strike="noStrike" cap="none" baseline="0"/>
                        <a:t>PLASTIČNIM ČEPOVIMA DO SKUPIH LIJEKOVA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1156200">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CILJ AKTIVNOSTI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400" u="none" strike="noStrike" cap="none" baseline="0"/>
                        <a:t>Upoznati uenike sa projektom i važnošću projekta u cilju zaštite okoliša, a istovremeno čineći dobro djelo. Tako bi se pomoglo oboljeloj djeci od leukemije i malignog limfoma da bi mogli kupiti skupe lijekove koji im mogu pomoći u njihovom liječenju.</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81350">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NAMJENA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400" u="none" strike="noStrike" cap="none" baseline="0"/>
                        <a:t>Svi razredni odjeli.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96900">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NOSITELJI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dirty="0"/>
                        <a:t>Marijana Magdić, Gordana Pintar</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966375">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NAČIN REALIZACIJE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400" u="none" strike="noStrike" cap="none" baseline="0"/>
                        <a:t>Kroz satove razredne zajednice motivirati učenike da kod kuće plastične čepove sačuvaju umjesto da ih bace. Tako sakupljeni čepovi se dostave Udrugi oboljelih od leukemije i limfoma čije je sjedište u Čakovcu.</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81350">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VREMENIK</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400" u="none" strike="noStrike" cap="none" baseline="0"/>
                        <a:t>Tijekom godine.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81350">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TROŠKOVNIK</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400" u="none" strike="noStrike" cap="none" baseline="0"/>
                        <a:t>Troškova nema.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812775">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VREDNOVANJE I KORIŠTENJE REZULTATA RADA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400" u="none" strike="noStrike" cap="none" baseline="0"/>
                        <a:t>Rezultate rada tijekom projekta koristit će krajnji korisnici lijekova kupljenih kroz ovaj projekt.</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graphicFrame>
        <p:nvGraphicFramePr>
          <p:cNvPr id="1404" name="Shape 1404"/>
          <p:cNvGraphicFramePr/>
          <p:nvPr/>
        </p:nvGraphicFramePr>
        <p:xfrm>
          <a:off x="552250" y="625912"/>
          <a:ext cx="8039475" cy="5669040"/>
        </p:xfrm>
        <a:graphic>
          <a:graphicData uri="http://schemas.openxmlformats.org/drawingml/2006/table">
            <a:tbl>
              <a:tblPr>
                <a:noFill/>
                <a:tableStyleId>{C18A4A6E-A256-4462-9E00-46E67050A2BC}</a:tableStyleId>
              </a:tblPr>
              <a:tblGrid>
                <a:gridCol w="2294825"/>
                <a:gridCol w="5744650"/>
              </a:tblGrid>
              <a:tr h="414175">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NAZIV AKTIVNOSTI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chemeClr val="dk1"/>
                        </a:buClr>
                        <a:buSzPct val="25000"/>
                        <a:buFont typeface="Verdana"/>
                        <a:buNone/>
                      </a:pPr>
                      <a:r>
                        <a:rPr lang="en" sz="1600" b="1"/>
                        <a:t>GLOBE DRUŽINA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528675">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CILJ AKTIVNOSTI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68750"/>
                        <a:buFont typeface="Arial"/>
                        <a:buNone/>
                      </a:pPr>
                      <a:r>
                        <a:rPr lang="en" sz="1600">
                          <a:solidFill>
                            <a:schemeClr val="dk1"/>
                          </a:solidFill>
                        </a:rPr>
                        <a:t>Razvoj svijesti o potrebi očuvanja i zaštite lokalnog i globalnog okoliša.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81350">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NAMJENA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68750"/>
                        <a:buFont typeface="Arial"/>
                        <a:buNone/>
                      </a:pPr>
                      <a:r>
                        <a:rPr lang="en" sz="1600">
                          <a:solidFill>
                            <a:schemeClr val="dk1"/>
                          </a:solidFill>
                        </a:rPr>
                        <a:t>Osposobljavanje učenika za mjerenja i opažanja, omogućavanje suradnje sa znanstvenicima; nadopunjavanje nast. programa prirodoslovnih predmeta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96900">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NOSITELJI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a:t>Vedran Bobšić, učenici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518150">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NAČIN REALIZACIJE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68750"/>
                        <a:buFont typeface="Arial"/>
                        <a:buNone/>
                      </a:pPr>
                      <a:r>
                        <a:rPr lang="en" sz="1600">
                          <a:solidFill>
                            <a:schemeClr val="dk1"/>
                          </a:solidFill>
                        </a:rPr>
                        <a:t>Svakodnevna atmosferska mjerenja temperature zraka i tla (70 sati)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81350">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VREMENIK</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baseline="0"/>
                        <a:t>Tijekom godine.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81350">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TROŠKOVNIK</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68750"/>
                        <a:buFont typeface="Arial"/>
                        <a:buNone/>
                      </a:pPr>
                      <a:r>
                        <a:rPr lang="en" sz="1600">
                          <a:solidFill>
                            <a:schemeClr val="dk1"/>
                          </a:solidFill>
                        </a:rPr>
                        <a:t>Meteorološka kućica, osnovni pribor, umreženo računalo.</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812775">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VREDNOVANJE I KORIŠTENJE REZULTATA RADA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68750"/>
                        <a:buFont typeface="Arial"/>
                        <a:buNone/>
                      </a:pPr>
                      <a:r>
                        <a:rPr lang="en" sz="1600">
                          <a:solidFill>
                            <a:schemeClr val="dk1"/>
                          </a:solidFill>
                        </a:rPr>
                        <a:t>Rezultate mjerenja šaljemo u Središnji Globe server u</a:t>
                      </a:r>
                    </a:p>
                    <a:p>
                      <a:pPr marL="0" marR="0" lvl="0" indent="0" algn="l" rtl="0">
                        <a:lnSpc>
                          <a:spcPct val="115000"/>
                        </a:lnSpc>
                        <a:spcBef>
                          <a:spcPts val="0"/>
                        </a:spcBef>
                        <a:buClr>
                          <a:schemeClr val="dk1"/>
                        </a:buClr>
                        <a:buSzPct val="68750"/>
                        <a:buFont typeface="Arial"/>
                        <a:buNone/>
                      </a:pPr>
                      <a:r>
                        <a:rPr lang="en" sz="1600">
                          <a:solidFill>
                            <a:schemeClr val="dk1"/>
                          </a:solidFill>
                        </a:rPr>
                        <a:t>Miami na Floridi gdje se skupljaju podaci iz cijeloga svijeta pa su i nama dostupni; redovitodobivamo izvješća o našim podacima.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graphicFrame>
        <p:nvGraphicFramePr>
          <p:cNvPr id="1409" name="Shape 1409"/>
          <p:cNvGraphicFramePr/>
          <p:nvPr/>
        </p:nvGraphicFramePr>
        <p:xfrm>
          <a:off x="251519" y="283705"/>
          <a:ext cx="8640975" cy="5720445"/>
        </p:xfrm>
        <a:graphic>
          <a:graphicData uri="http://schemas.openxmlformats.org/drawingml/2006/table">
            <a:tbl>
              <a:tblPr>
                <a:noFill/>
                <a:tableStyleId>{E866CE35-FC57-481C-A037-FE3AAAFDE727}</a:tableStyleId>
              </a:tblPr>
              <a:tblGrid>
                <a:gridCol w="2376275"/>
                <a:gridCol w="6264700"/>
              </a:tblGrid>
              <a:tr h="363525">
                <a:tc>
                  <a:txBody>
                    <a:bodyPr/>
                    <a:lstStyle/>
                    <a:p>
                      <a:pPr marL="0" marR="0" lvl="0" indent="0" algn="l" rtl="0">
                        <a:spcBef>
                          <a:spcPts val="0"/>
                        </a:spcBef>
                        <a:buClr>
                          <a:srgbClr val="000000"/>
                        </a:buClr>
                        <a:buSzPct val="25000"/>
                        <a:buFont typeface="Verdana"/>
                        <a:buNone/>
                      </a:pPr>
                      <a:r>
                        <a:rPr lang="en" sz="1600" b="1" u="none" strike="noStrike" cap="none" baseline="0">
                          <a:solidFill>
                            <a:schemeClr val="dk1"/>
                          </a:solidFill>
                        </a:rPr>
                        <a:t>NAZIV AKTIVNOSTI</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Verdana"/>
                        <a:buNone/>
                      </a:pPr>
                      <a:r>
                        <a:rPr lang="en" sz="1600" b="1" u="none" strike="noStrike" cap="none" baseline="0"/>
                        <a:t>HUMANITARNA AKCIJA; UČENICI I DJELATNICI ŠKOLE ZA POTREBITE U ŽUPI “Božićno darivanje”</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635125">
                <a:tc>
                  <a:txBody>
                    <a:bodyPr/>
                    <a:lstStyle/>
                    <a:p>
                      <a:pPr marL="0" marR="0" lvl="0" indent="0" algn="l" rtl="0">
                        <a:spcBef>
                          <a:spcPts val="0"/>
                        </a:spcBef>
                        <a:buClr>
                          <a:srgbClr val="000000"/>
                        </a:buClr>
                        <a:buSzPct val="25000"/>
                        <a:buFont typeface="Verdana"/>
                        <a:buNone/>
                      </a:pPr>
                      <a:r>
                        <a:rPr lang="en" sz="1600" b="1" u="none" strike="noStrike" cap="none" baseline="0">
                          <a:solidFill>
                            <a:schemeClr val="dk1"/>
                          </a:solidFill>
                        </a:rPr>
                        <a:t>CILJ AKTIVNOSTI</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a:solidFill>
                            <a:schemeClr val="dk1"/>
                          </a:solidFill>
                        </a:rPr>
                        <a:t>Njegovanje i razvijanje humanitarnog rada kod učenika</a:t>
                      </a:r>
                      <a:r>
                        <a:rPr lang="en" sz="1600">
                          <a:solidFill>
                            <a:schemeClr val="dk1"/>
                          </a:solidFill>
                        </a:rPr>
                        <a:t>.</a:t>
                      </a:r>
                    </a:p>
                    <a:p>
                      <a:pPr marL="0" marR="0" lvl="0" indent="0" algn="l" rtl="0">
                        <a:spcBef>
                          <a:spcPts val="0"/>
                        </a:spcBef>
                        <a:buClr>
                          <a:srgbClr val="000000"/>
                        </a:buClr>
                        <a:buSzPct val="25000"/>
                        <a:buFont typeface="Verdana"/>
                        <a:buNone/>
                      </a:pPr>
                      <a:r>
                        <a:rPr lang="en" sz="1600">
                          <a:solidFill>
                            <a:schemeClr val="dk1"/>
                          </a:solidFill>
                        </a:rPr>
                        <a:t>P</a:t>
                      </a:r>
                      <a:r>
                        <a:rPr lang="en" sz="1600" u="none" strike="noStrike" cap="none" baseline="0">
                          <a:solidFill>
                            <a:schemeClr val="dk1"/>
                          </a:solidFill>
                        </a:rPr>
                        <a:t>rikupljanjem osnovnih prehrambenih namirnica (ulje.brašno,šećer,griz..)</a:t>
                      </a:r>
                      <a:r>
                        <a:rPr lang="en" sz="1600">
                          <a:solidFill>
                            <a:schemeClr val="dk1"/>
                          </a:solidFill>
                        </a:rPr>
                        <a:t>, </a:t>
                      </a:r>
                      <a:r>
                        <a:rPr lang="en" sz="1600" u="none" strike="noStrike" cap="none" baseline="0">
                          <a:solidFill>
                            <a:schemeClr val="dk1"/>
                          </a:solidFill>
                        </a:rPr>
                        <a:t>te higijenskog pribora razvijati kod učenika svijest o potrebi da se čini dobro i pomaže obitelji lošijeg imovinskog statusa</a:t>
                      </a:r>
                      <a:r>
                        <a:rPr lang="en" sz="1600">
                          <a:solidFill>
                            <a:schemeClr val="dk1"/>
                          </a:solidFill>
                        </a:rPr>
                        <a:t>.</a:t>
                      </a:r>
                    </a:p>
                    <a:p>
                      <a:pPr marL="0" marR="0" lvl="0" indent="0" algn="l" rtl="0">
                        <a:spcBef>
                          <a:spcPts val="0"/>
                        </a:spcBef>
                        <a:buClr>
                          <a:srgbClr val="000000"/>
                        </a:buClr>
                        <a:buSzPct val="25000"/>
                        <a:buFont typeface="Verdana"/>
                        <a:buNone/>
                      </a:pPr>
                      <a:r>
                        <a:rPr lang="en" sz="1600">
                          <a:solidFill>
                            <a:schemeClr val="dk1"/>
                          </a:solidFill>
                        </a:rPr>
                        <a:t>P</a:t>
                      </a:r>
                      <a:r>
                        <a:rPr lang="en" sz="1600" u="none" strike="noStrike" cap="none" baseline="0">
                          <a:solidFill>
                            <a:schemeClr val="dk1"/>
                          </a:solidFill>
                        </a:rPr>
                        <a:t>rofesionalno informiranje, razvoj sposobnosti, znanja i vještina kroz samostalni i suradnički, praktički rad.</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36575">
                <a:tc>
                  <a:txBody>
                    <a:bodyPr/>
                    <a:lstStyle/>
                    <a:p>
                      <a:pPr marL="0" marR="0" lvl="0" indent="0" algn="l" rtl="0">
                        <a:spcBef>
                          <a:spcPts val="0"/>
                        </a:spcBef>
                        <a:buClr>
                          <a:srgbClr val="000000"/>
                        </a:buClr>
                        <a:buSzPct val="25000"/>
                        <a:buFont typeface="Verdana"/>
                        <a:buNone/>
                      </a:pPr>
                      <a:r>
                        <a:rPr lang="en" sz="1600" b="1" u="none" strike="noStrike" cap="none" baseline="0">
                          <a:solidFill>
                            <a:schemeClr val="dk1"/>
                          </a:solidFill>
                        </a:rPr>
                        <a:t>NAMJENA</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a:solidFill>
                            <a:schemeClr val="dk1"/>
                          </a:solidFill>
                        </a:rPr>
                        <a:t>Projekt  slaganja humanitarnih paketa se provodi za potrebite obitelji u župi</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44500">
                <a:tc>
                  <a:txBody>
                    <a:bodyPr/>
                    <a:lstStyle/>
                    <a:p>
                      <a:pPr marL="0" marR="0" lvl="0" indent="0" algn="l" rtl="0">
                        <a:spcBef>
                          <a:spcPts val="0"/>
                        </a:spcBef>
                        <a:buClr>
                          <a:srgbClr val="000000"/>
                        </a:buClr>
                        <a:buSzPct val="25000"/>
                        <a:buFont typeface="Verdana"/>
                        <a:buNone/>
                      </a:pPr>
                      <a:r>
                        <a:rPr lang="en" sz="1600" b="1" u="none" strike="noStrike" cap="none" baseline="0">
                          <a:solidFill>
                            <a:schemeClr val="dk1"/>
                          </a:solidFill>
                        </a:rPr>
                        <a:t>NOSITELJI </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rPr>
                        <a:t>Jasminka Španić, dipl.učitelj RN</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54025">
                <a:tc>
                  <a:txBody>
                    <a:bodyPr/>
                    <a:lstStyle/>
                    <a:p>
                      <a:pPr marL="0" marR="0" lvl="0" indent="0" algn="l" rtl="0">
                        <a:spcBef>
                          <a:spcPts val="0"/>
                        </a:spcBef>
                        <a:buClr>
                          <a:srgbClr val="000000"/>
                        </a:buClr>
                        <a:buSzPct val="25000"/>
                        <a:buFont typeface="Verdana"/>
                        <a:buNone/>
                      </a:pPr>
                      <a:r>
                        <a:rPr lang="en" sz="1600" b="1" u="none" strike="noStrike" cap="none" baseline="0">
                          <a:solidFill>
                            <a:schemeClr val="dk1"/>
                          </a:solidFill>
                        </a:rPr>
                        <a:t>NAČIN REALIZACIJE</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a:solidFill>
                            <a:schemeClr val="dk1"/>
                          </a:solidFill>
                        </a:rPr>
                        <a:t>Aktivnosti će se provoditi u vidu prikupljanja osnovnih prehrambenih namirnica i higijenskog pribora u dogovoru sa svakim razrednim odjelom)</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36525">
                <a:tc>
                  <a:txBody>
                    <a:bodyPr/>
                    <a:lstStyle/>
                    <a:p>
                      <a:pPr marL="0" marR="0" lvl="0" indent="0" algn="l" rtl="0">
                        <a:spcBef>
                          <a:spcPts val="0"/>
                        </a:spcBef>
                        <a:buClr>
                          <a:srgbClr val="000000"/>
                        </a:buClr>
                        <a:buSzPct val="25000"/>
                        <a:buFont typeface="Verdana"/>
                        <a:buNone/>
                      </a:pPr>
                      <a:r>
                        <a:rPr lang="en" sz="1600" b="1" u="none" strike="noStrike" cap="none" baseline="0">
                          <a:solidFill>
                            <a:schemeClr val="dk1"/>
                          </a:solidFill>
                        </a:rPr>
                        <a:t>VREMENIK</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rPr>
                        <a:t>prosinac 2014.</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78850">
                <a:tc>
                  <a:txBody>
                    <a:bodyPr/>
                    <a:lstStyle/>
                    <a:p>
                      <a:pPr marL="0" marR="0" lvl="0" indent="0" algn="l" rtl="0">
                        <a:spcBef>
                          <a:spcPts val="0"/>
                        </a:spcBef>
                        <a:buClr>
                          <a:srgbClr val="000000"/>
                        </a:buClr>
                        <a:buSzPct val="25000"/>
                        <a:buFont typeface="Verdana"/>
                        <a:buNone/>
                      </a:pPr>
                      <a:r>
                        <a:rPr lang="en" sz="1600" b="1" u="none" strike="noStrike" cap="none" baseline="0">
                          <a:solidFill>
                            <a:schemeClr val="dk1"/>
                          </a:solidFill>
                        </a:rPr>
                        <a:t>TROŠKOVNIK</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a:solidFill>
                            <a:schemeClr val="dk1"/>
                          </a:solidFill>
                        </a:rPr>
                        <a:t>do 20,00 kuna po učeniku</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90600">
                <a:tc>
                  <a:txBody>
                    <a:bodyPr/>
                    <a:lstStyle/>
                    <a:p>
                      <a:pPr marL="0" marR="0" lvl="0" indent="0" algn="l" rtl="0">
                        <a:spcBef>
                          <a:spcPts val="0"/>
                        </a:spcBef>
                        <a:buClr>
                          <a:srgbClr val="000000"/>
                        </a:buClr>
                        <a:buSzPct val="25000"/>
                        <a:buFont typeface="Verdana"/>
                        <a:buNone/>
                      </a:pPr>
                      <a:r>
                        <a:rPr lang="en" sz="1600" b="1" u="none" strike="noStrike" cap="none" baseline="0">
                          <a:solidFill>
                            <a:schemeClr val="dk1"/>
                          </a:solidFill>
                        </a:rPr>
                        <a:t>VREDNOVANJE I KORIŠTENJE REZULTATA RADA</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a:t> </a:t>
                      </a:r>
                      <a:r>
                        <a:rPr lang="en" sz="1600" u="none" strike="noStrike" cap="none" baseline="0">
                          <a:solidFill>
                            <a:schemeClr val="dk1"/>
                          </a:solidFill>
                        </a:rPr>
                        <a:t>Povratna informacija za roditelje i učenike iz Župe sv.Antuna Padovanskog o količini prikupljenih sredstava te o podijeli istih prema listi prioriteta</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graphicFrame>
        <p:nvGraphicFramePr>
          <p:cNvPr id="1414" name="Shape 1414"/>
          <p:cNvGraphicFramePr/>
          <p:nvPr/>
        </p:nvGraphicFramePr>
        <p:xfrm>
          <a:off x="395298" y="585037"/>
          <a:ext cx="8353425" cy="5805120"/>
        </p:xfrm>
        <a:graphic>
          <a:graphicData uri="http://schemas.openxmlformats.org/drawingml/2006/table">
            <a:tbl>
              <a:tblPr>
                <a:noFill/>
                <a:tableStyleId>{05C8F5EB-BDE6-4F6E-88C8-C20D3136D689}</a:tableStyleId>
              </a:tblPr>
              <a:tblGrid>
                <a:gridCol w="2016125"/>
                <a:gridCol w="6337300"/>
              </a:tblGrid>
              <a:tr h="3635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NAZIV AKTIVNOSTI</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600" b="1" u="none" strike="noStrike" cap="none" baseline="0">
                          <a:solidFill>
                            <a:srgbClr val="000000"/>
                          </a:solidFill>
                        </a:rPr>
                        <a:t>UČENIČKA ZADRUGA SESVETSKA SELA</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6351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CILJ AKTIVNOSTI</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Zadovoljavanje individualnih potreba učenika, profesionalno informiranje, razvoj sposobnosti, znanja i vještina kroz samostalni i suradnički, praktički i stvaralački rad. Razvijanje vizualnog, kritičkog i stvaralačkog mišljenja, te poznavanje baštine, pozitivan odnos prema estetskim vrijednostima. Razvijanje poduzetničkog i stvaralačkog mišljenja, te prepoznavanje i primjena tehničkih sadržaja u životnom okružju.</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365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NAMJENA</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rPr>
                        <a:t>Projekt  slaganja humanitarnih paketa se provodi za potrebite obitelji.</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445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NOSITELJI </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rPr>
                        <a:t>Anđelko Fofić</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540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NAČIN REALIZACIJE</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rPr>
                        <a:t>Aktivnosti će se provoditi u vidu izvannastavne, projektne i izvanučioničke aktivnosti</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365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VREMENIK</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Font typeface="Verdana"/>
                        <a:buNone/>
                      </a:pPr>
                      <a:endParaRPr sz="1600" u="none" strike="noStrike" cap="none" baseline="0">
                        <a:solidFill>
                          <a:schemeClr val="dk1"/>
                        </a:solidFill>
                      </a:endParaRP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270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TROŠKOVNIK</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materijal i sredstva za rad ( 2 radionica x 700,00 ) = 1.400,00 Kn</a:t>
                      </a:r>
                    </a:p>
                    <a:p>
                      <a:pPr marL="0" marR="0" lvl="0" indent="0" algn="l" rtl="0">
                        <a:spcBef>
                          <a:spcPts val="0"/>
                        </a:spcBef>
                        <a:buClr>
                          <a:srgbClr val="000000"/>
                        </a:buClr>
                        <a:buSzPct val="25000"/>
                        <a:buFont typeface="Arial"/>
                        <a:buNone/>
                      </a:pPr>
                      <a:r>
                        <a:rPr lang="en" sz="1600" u="sng" strike="noStrike" cap="none" baseline="0">
                          <a:solidFill>
                            <a:schemeClr val="dk1"/>
                          </a:solidFill>
                        </a:rPr>
                        <a:t>smotre = 1.000,00 Kn</a:t>
                      </a:r>
                    </a:p>
                    <a:p>
                      <a:pPr marL="0" marR="0" lvl="0" indent="0" algn="l" rtl="0">
                        <a:spcBef>
                          <a:spcPts val="0"/>
                        </a:spcBef>
                        <a:buClr>
                          <a:srgbClr val="000000"/>
                        </a:buClr>
                        <a:buSzPct val="25000"/>
                        <a:buFont typeface="Arial"/>
                        <a:buNone/>
                      </a:pPr>
                      <a:r>
                        <a:rPr lang="en" sz="1600" u="none" strike="noStrike" cap="none" baseline="0">
                          <a:solidFill>
                            <a:schemeClr val="dk1"/>
                          </a:solidFill>
                        </a:rPr>
                        <a:t>UKUPNO : 2.400,00 Kn</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906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VREDNOVANJE I KORIŠTENJE REZULTATA RADA</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Samovrednovanje ( voditelji i sudionici radionica, sekcija).</a:t>
                      </a:r>
                    </a:p>
                    <a:p>
                      <a:pPr marL="0" marR="0" lvl="0" indent="0" algn="l" rtl="0">
                        <a:spcBef>
                          <a:spcPts val="0"/>
                        </a:spcBef>
                        <a:buClr>
                          <a:srgbClr val="000000"/>
                        </a:buClr>
                        <a:buSzPct val="25000"/>
                        <a:buFont typeface="Arial"/>
                        <a:buNone/>
                      </a:pPr>
                      <a:r>
                        <a:rPr lang="en" sz="1600" u="none" strike="noStrike" cap="none" baseline="0">
                          <a:solidFill>
                            <a:schemeClr val="dk1"/>
                          </a:solidFill>
                        </a:rPr>
                        <a:t>Smotre, susreti i natjecanja učeničkog stvaralaštva, tim za samovrednovanje OŠ „Sesvetska Sela“.</a:t>
                      </a:r>
                    </a:p>
                  </a:txBody>
                  <a:tcPr marL="42800" marR="42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330" name="Shape 330"/>
          <p:cNvGraphicFramePr/>
          <p:nvPr/>
        </p:nvGraphicFramePr>
        <p:xfrm>
          <a:off x="251517" y="546100"/>
          <a:ext cx="8640950" cy="5464275"/>
        </p:xfrm>
        <a:graphic>
          <a:graphicData uri="http://schemas.openxmlformats.org/drawingml/2006/table">
            <a:tbl>
              <a:tblPr>
                <a:noFill/>
                <a:tableStyleId>{83C581B2-F535-485F-A586-6B79E818FD75}</a:tableStyleId>
              </a:tblPr>
              <a:tblGrid>
                <a:gridCol w="2105000"/>
                <a:gridCol w="6535950"/>
              </a:tblGrid>
              <a:tr h="640825">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NAZIV AKTIVNOSTI</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                       IZBORNA NASTAVA IZ NJEMAČKOG JEZIKA</a:t>
                      </a:r>
                    </a:p>
                    <a:p>
                      <a:pPr marL="0" marR="0" lvl="0" indent="0" algn="l" rtl="0">
                        <a:lnSpc>
                          <a:spcPct val="150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                                           ZA  4. </a:t>
                      </a:r>
                      <a:r>
                        <a:rPr lang="en" b="1">
                          <a:solidFill>
                            <a:schemeClr val="dk1"/>
                          </a:solidFill>
                          <a:latin typeface="Times New Roman"/>
                          <a:ea typeface="Times New Roman"/>
                          <a:cs typeface="Times New Roman"/>
                          <a:sym typeface="Times New Roman"/>
                        </a:rPr>
                        <a:t>RAZRED</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22100">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CILJ AKTIVNOSTI</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sz="1400" u="none" strike="noStrike" cap="none" baseline="0"/>
                        <a:t>Razvijanje zanimanja i želje za učenjem njemačkog jezika, usvajanje vještina usmenog i pisanog izražavanja na stranom jeziku, upoznavanje kulture i običaja zemalja njemačkoga govornog područja</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42425">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NAMJENA</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Motivirati učenika za </a:t>
                      </a:r>
                      <a:r>
                        <a:rPr lang="en" sz="1400" u="none" strike="noStrike" cap="none" baseline="0">
                          <a:solidFill>
                            <a:schemeClr val="dk1"/>
                          </a:solidFill>
                        </a:rPr>
                        <a:t>učenje drugog stranog jezika. Razvijati vještine komuniciranja, timskog rada, poticati učenike na kreativnost</a:t>
                      </a:r>
                      <a:r>
                        <a:rPr lang="en" sz="1400" u="none" strike="noStrike" cap="none" baseline="0">
                          <a:solidFill>
                            <a:schemeClr val="dk1"/>
                          </a:solidFill>
                          <a:latin typeface="Arial"/>
                          <a:ea typeface="Arial"/>
                          <a:cs typeface="Arial"/>
                          <a:sym typeface="Arial"/>
                        </a:rPr>
                        <a:t>.</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40825">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NOSITELJI</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a:solidFill>
                            <a:schemeClr val="dk1"/>
                          </a:solidFill>
                        </a:rPr>
                        <a:t>Antonija Barišić, prof. njemačkoga jezika</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6725">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NAČIN REALIZACIJE</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Individualni rad, rad u paru, rad u grupama, timski rad. </a:t>
                      </a:r>
                      <a:r>
                        <a:rPr lang="en" sz="1400" u="none" strike="noStrike" cap="none" baseline="0">
                          <a:solidFill>
                            <a:schemeClr val="dk1"/>
                          </a:solidFill>
                        </a:rPr>
                        <a:t>Obrada </a:t>
                      </a:r>
                      <a:r>
                        <a:rPr lang="en" sz="1400" u="none" strike="noStrike" cap="none" baseline="0">
                          <a:solidFill>
                            <a:schemeClr val="dk1"/>
                          </a:solidFill>
                          <a:latin typeface="Arial"/>
                          <a:ea typeface="Arial"/>
                          <a:cs typeface="Arial"/>
                          <a:sym typeface="Arial"/>
                        </a:rPr>
                        <a:t>tekstova, prezentacij</a:t>
                      </a:r>
                      <a:r>
                        <a:rPr lang="en" sz="1400" u="none" strike="noStrike" cap="none" baseline="0">
                          <a:solidFill>
                            <a:schemeClr val="dk1"/>
                          </a:solidFill>
                        </a:rPr>
                        <a:t>a</a:t>
                      </a:r>
                      <a:r>
                        <a:rPr lang="en" sz="1400" u="none" strike="noStrike" cap="none" baseline="0">
                          <a:solidFill>
                            <a:schemeClr val="dk1"/>
                          </a:solidFill>
                          <a:latin typeface="Arial"/>
                          <a:ea typeface="Arial"/>
                          <a:cs typeface="Arial"/>
                          <a:sym typeface="Arial"/>
                        </a:rPr>
                        <a:t>, izrada plakata</a:t>
                      </a:r>
                      <a:r>
                        <a:rPr lang="en" sz="1400" u="none" strike="noStrike" cap="none" baseline="0">
                          <a:solidFill>
                            <a:schemeClr val="dk1"/>
                          </a:solidFill>
                        </a:rPr>
                        <a:t>, igre, kvizovi.</a:t>
                      </a:r>
                      <a:r>
                        <a:rPr lang="en" sz="1400" u="none" strike="noStrike" cap="none" baseline="0">
                          <a:solidFill>
                            <a:schemeClr val="dk1"/>
                          </a:solidFill>
                          <a:latin typeface="Arial"/>
                          <a:ea typeface="Arial"/>
                          <a:cs typeface="Arial"/>
                          <a:sym typeface="Arial"/>
                        </a:rPr>
                        <a:t> Korištenje razne literature, interneta.</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17000">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VREMENIK</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sz="1400" u="none" strike="noStrike" cap="none" baseline="0">
                          <a:solidFill>
                            <a:schemeClr val="dk1"/>
                          </a:solidFill>
                        </a:rPr>
                        <a:t>Dv</a:t>
                      </a:r>
                      <a:r>
                        <a:rPr lang="en" sz="1400" u="none" strike="noStrike" cap="none" baseline="0">
                          <a:solidFill>
                            <a:schemeClr val="dk1"/>
                          </a:solidFill>
                          <a:latin typeface="Arial"/>
                          <a:ea typeface="Arial"/>
                          <a:cs typeface="Arial"/>
                          <a:sym typeface="Arial"/>
                        </a:rPr>
                        <a:t>a </a:t>
                      </a:r>
                      <a:r>
                        <a:rPr lang="en" sz="1400" u="none" strike="noStrike" cap="none" baseline="0">
                          <a:solidFill>
                            <a:schemeClr val="dk1"/>
                          </a:solidFill>
                        </a:rPr>
                        <a:t>sata </a:t>
                      </a:r>
                      <a:r>
                        <a:rPr lang="en" sz="1400" u="none" strike="noStrike" cap="none" baseline="0">
                          <a:solidFill>
                            <a:schemeClr val="dk1"/>
                          </a:solidFill>
                          <a:latin typeface="Arial"/>
                          <a:ea typeface="Arial"/>
                          <a:cs typeface="Arial"/>
                          <a:sym typeface="Arial"/>
                        </a:rPr>
                        <a:t>tjedno tijekom nastavne godine </a:t>
                      </a:r>
                      <a:r>
                        <a:rPr lang="en">
                          <a:solidFill>
                            <a:schemeClr val="dk1"/>
                          </a:solidFill>
                        </a:rPr>
                        <a:t>2014./2015</a:t>
                      </a:r>
                      <a:r>
                        <a:rPr lang="en" sz="1400" u="none" strike="noStrike" cap="none" baseline="0">
                          <a:solidFill>
                            <a:schemeClr val="dk1"/>
                          </a:solidFill>
                        </a:rPr>
                        <a:t>.</a:t>
                      </a:r>
                      <a:r>
                        <a:rPr lang="en" sz="1400" u="none" strike="noStrike" cap="none" baseline="0">
                          <a:solidFill>
                            <a:schemeClr val="dk1"/>
                          </a:solidFill>
                          <a:latin typeface="Arial"/>
                          <a:ea typeface="Arial"/>
                          <a:cs typeface="Arial"/>
                          <a:sym typeface="Arial"/>
                        </a:rPr>
                        <a:t> u </a:t>
                      </a:r>
                      <a:r>
                        <a:rPr lang="en" sz="1400" u="none" strike="noStrike" cap="none" baseline="0">
                          <a:solidFill>
                            <a:schemeClr val="dk1"/>
                          </a:solidFill>
                        </a:rPr>
                        <a:t>razrednim </a:t>
                      </a:r>
                      <a:r>
                        <a:rPr lang="en">
                          <a:solidFill>
                            <a:schemeClr val="dk1"/>
                          </a:solidFill>
                        </a:rPr>
                        <a:t>odjeljenjima 4.a/b, te dva sata tjedno u razrednim odjeljenjima 4.c/d.</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21225">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TROŠKOVNIK</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Kreda, fotokopirni papir, toner, magneti, kartice.</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62050">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VREDNOVANJE I KORIŠTENJE REZULTATA RADA</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Permanentno praćenje i analiza postignutog znanja učenika</a:t>
                      </a:r>
                      <a:r>
                        <a:rPr lang="en">
                          <a:solidFill>
                            <a:schemeClr val="dk1"/>
                          </a:solidFill>
                        </a:rPr>
                        <a:t>, izrada plakata za školski pano, sudjelovanje u radionicama.</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graphicFrame>
        <p:nvGraphicFramePr>
          <p:cNvPr id="1419" name="Shape 1419"/>
          <p:cNvGraphicFramePr/>
          <p:nvPr/>
        </p:nvGraphicFramePr>
        <p:xfrm>
          <a:off x="251517" y="620689"/>
          <a:ext cx="8640950" cy="5125080"/>
        </p:xfrm>
        <a:graphic>
          <a:graphicData uri="http://schemas.openxmlformats.org/drawingml/2006/table">
            <a:tbl>
              <a:tblPr>
                <a:noFill/>
                <a:tableStyleId>{8414598A-D9C3-4EBA-B40C-D5AD458EC7D8}</a:tableStyleId>
              </a:tblPr>
              <a:tblGrid>
                <a:gridCol w="2736300"/>
                <a:gridCol w="5904650"/>
              </a:tblGrid>
              <a:tr h="360050">
                <a:tc>
                  <a:txBody>
                    <a:bodyPr/>
                    <a:lstStyle/>
                    <a:p>
                      <a:pPr marL="0" marR="0" lvl="0" indent="0" algn="l" rtl="0">
                        <a:spcBef>
                          <a:spcPts val="0"/>
                        </a:spcBef>
                        <a:spcAft>
                          <a:spcPts val="0"/>
                        </a:spcAft>
                        <a:buClr>
                          <a:srgbClr val="000000"/>
                        </a:buClr>
                        <a:buSzPct val="25000"/>
                        <a:buFont typeface="Verdana"/>
                        <a:buNone/>
                      </a:pPr>
                      <a:r>
                        <a:rPr lang="en" sz="1800" b="1" u="none" strike="noStrike" cap="none" baseline="0"/>
                        <a:t>NAZIV AKTIVNOSTI</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Clr>
                          <a:srgbClr val="000000"/>
                        </a:buClr>
                        <a:buSzPct val="25000"/>
                        <a:buFont typeface="Verdana"/>
                        <a:buNone/>
                      </a:pPr>
                      <a:r>
                        <a:rPr lang="en" sz="1800" b="1"/>
                        <a:t>KLUB MLADIH TEHNIČARA</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1237450">
                <a:tc>
                  <a:txBody>
                    <a:bodyPr/>
                    <a:lstStyle/>
                    <a:p>
                      <a:pPr marL="0" marR="0" lvl="0" indent="0" algn="l" rtl="0">
                        <a:spcBef>
                          <a:spcPts val="0"/>
                        </a:spcBef>
                        <a:spcAft>
                          <a:spcPts val="0"/>
                        </a:spcAft>
                        <a:buClr>
                          <a:srgbClr val="000000"/>
                        </a:buClr>
                        <a:buSzPct val="25000"/>
                        <a:buFont typeface="Verdana"/>
                        <a:buNone/>
                      </a:pPr>
                      <a:r>
                        <a:rPr lang="en" sz="1800" b="1" u="none" strike="noStrike" cap="none" baseline="0"/>
                        <a:t>CILJ AKTIVNOSTI</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a:t>Cilj naših aktivnosti je motiviranje učenika da aktivno provode svoje slobodno vrijeme, poticanje njihove mašte i kreativnosti, učenje kroz igru.</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498725">
                <a:tc>
                  <a:txBody>
                    <a:bodyPr/>
                    <a:lstStyle/>
                    <a:p>
                      <a:pPr marL="0" marR="0" lvl="0" indent="0" algn="l" rtl="0">
                        <a:spcBef>
                          <a:spcPts val="0"/>
                        </a:spcBef>
                        <a:spcAft>
                          <a:spcPts val="0"/>
                        </a:spcAft>
                        <a:buClr>
                          <a:srgbClr val="000000"/>
                        </a:buClr>
                        <a:buSzPct val="25000"/>
                        <a:buFont typeface="Verdana"/>
                        <a:buNone/>
                      </a:pPr>
                      <a:r>
                        <a:rPr lang="en" sz="1800" b="1" u="none" strike="noStrike" cap="none" baseline="0"/>
                        <a:t>NAMJENA</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baseline="0"/>
                        <a:t>Za sve učenike razredne i predmetne nastave.</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408425">
                <a:tc>
                  <a:txBody>
                    <a:bodyPr/>
                    <a:lstStyle/>
                    <a:p>
                      <a:pPr marL="0" marR="0" lvl="0" indent="0" algn="l" rtl="0">
                        <a:spcBef>
                          <a:spcPts val="0"/>
                        </a:spcBef>
                        <a:spcAft>
                          <a:spcPts val="0"/>
                        </a:spcAft>
                        <a:buClr>
                          <a:srgbClr val="000000"/>
                        </a:buClr>
                        <a:buSzPct val="25000"/>
                        <a:buFont typeface="Verdana"/>
                        <a:buNone/>
                      </a:pPr>
                      <a:r>
                        <a:rPr lang="en" sz="1800" b="1" u="none" strike="noStrike" cap="none" baseline="0"/>
                        <a:t>NOSITELJI </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baseline="0"/>
                        <a:t>Branko Latas</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951975">
                <a:tc>
                  <a:txBody>
                    <a:bodyPr/>
                    <a:lstStyle/>
                    <a:p>
                      <a:pPr marL="0" marR="0" lvl="0" indent="0" algn="l" rtl="0">
                        <a:spcBef>
                          <a:spcPts val="0"/>
                        </a:spcBef>
                        <a:spcAft>
                          <a:spcPts val="0"/>
                        </a:spcAft>
                        <a:buClr>
                          <a:srgbClr val="000000"/>
                        </a:buClr>
                        <a:buSzPct val="25000"/>
                        <a:buFont typeface="Verdana"/>
                        <a:buNone/>
                      </a:pPr>
                      <a:r>
                        <a:rPr lang="en" sz="1800" b="1" u="none" strike="noStrike" cap="none" baseline="0"/>
                        <a:t>NAČIN REALIZACIJE</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a:t>Dva sata tjedno.</a:t>
                      </a:r>
                    </a:p>
                    <a:p>
                      <a:pPr marL="0" marR="0" lvl="0" indent="0" algn="l" rtl="0">
                        <a:spcBef>
                          <a:spcPts val="0"/>
                        </a:spcBef>
                        <a:spcAft>
                          <a:spcPts val="0"/>
                        </a:spcAft>
                        <a:buClr>
                          <a:srgbClr val="000000"/>
                        </a:buClr>
                        <a:buSzPct val="25000"/>
                        <a:buFont typeface="Verdana"/>
                        <a:buNone/>
                      </a:pPr>
                      <a:r>
                        <a:rPr lang="en" sz="1800" u="none" strike="noStrike" cap="none" baseline="0"/>
                        <a:t>Sudjelovanje na školskim natjecanjima.</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571175">
                <a:tc>
                  <a:txBody>
                    <a:bodyPr/>
                    <a:lstStyle/>
                    <a:p>
                      <a:pPr marL="0" marR="0" lvl="0" indent="0" algn="l" rtl="0">
                        <a:spcBef>
                          <a:spcPts val="0"/>
                        </a:spcBef>
                        <a:spcAft>
                          <a:spcPts val="0"/>
                        </a:spcAft>
                        <a:buClr>
                          <a:srgbClr val="000000"/>
                        </a:buClr>
                        <a:buSzPct val="25000"/>
                        <a:buFont typeface="Verdana"/>
                        <a:buNone/>
                      </a:pPr>
                      <a:r>
                        <a:rPr lang="en" sz="1800" b="1" u="none" strike="noStrike" cap="none" baseline="0"/>
                        <a:t>VREMENIK</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baseline="0"/>
                        <a:t>Tijekom školske godine 201</a:t>
                      </a:r>
                      <a:r>
                        <a:rPr lang="en" sz="1800"/>
                        <a:t>4</a:t>
                      </a:r>
                      <a:r>
                        <a:rPr lang="en" sz="1800" u="none" strike="noStrike" cap="none" baseline="0"/>
                        <a:t>./201</a:t>
                      </a:r>
                      <a:r>
                        <a:rPr lang="en" sz="1800"/>
                        <a:t>5</a:t>
                      </a:r>
                      <a:r>
                        <a:rPr lang="en" sz="1800" u="none" strike="noStrike" cap="none" baseline="0"/>
                        <a:t>.</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235100">
                <a:tc>
                  <a:txBody>
                    <a:bodyPr/>
                    <a:lstStyle/>
                    <a:p>
                      <a:pPr marL="0" marR="0" lvl="0" indent="0" algn="l" rtl="0">
                        <a:spcBef>
                          <a:spcPts val="0"/>
                        </a:spcBef>
                        <a:spcAft>
                          <a:spcPts val="0"/>
                        </a:spcAft>
                        <a:buClr>
                          <a:srgbClr val="000000"/>
                        </a:buClr>
                        <a:buSzPct val="25000"/>
                        <a:buFont typeface="Verdana"/>
                        <a:buNone/>
                      </a:pPr>
                      <a:r>
                        <a:rPr lang="en" sz="1800" b="1" u="none" strike="noStrike" cap="none" baseline="0"/>
                        <a:t>TROŠKOVNIK</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a:t>10000 kn</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761575">
                <a:tc>
                  <a:txBody>
                    <a:bodyPr/>
                    <a:lstStyle/>
                    <a:p>
                      <a:pPr marL="0" marR="0" lvl="0" indent="0" algn="l" rtl="0">
                        <a:spcBef>
                          <a:spcPts val="0"/>
                        </a:spcBef>
                        <a:spcAft>
                          <a:spcPts val="0"/>
                        </a:spcAft>
                        <a:buClr>
                          <a:srgbClr val="000000"/>
                        </a:buClr>
                        <a:buSzPct val="25000"/>
                        <a:buFont typeface="Verdana"/>
                        <a:buNone/>
                      </a:pPr>
                      <a:r>
                        <a:rPr lang="en" sz="1800" b="1" u="none" strike="noStrike" cap="none" baseline="0"/>
                        <a:t>VREDNOVANJE I KORIŠTENJE REZULTATA RADA</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lvl="0" rtl="0">
                        <a:spcBef>
                          <a:spcPts val="0"/>
                        </a:spcBef>
                        <a:buClr>
                          <a:schemeClr val="dk1"/>
                        </a:buClr>
                        <a:buSzPct val="25000"/>
                        <a:buFont typeface="Arial"/>
                        <a:buNone/>
                      </a:pPr>
                      <a:r>
                        <a:rPr lang="en" sz="1800">
                          <a:solidFill>
                            <a:schemeClr val="dk1"/>
                          </a:solidFill>
                        </a:rPr>
                        <a:t>Ocjena crteža i modela.</a:t>
                      </a:r>
                    </a:p>
                    <a:p>
                      <a:pPr lvl="0" rtl="0">
                        <a:spcBef>
                          <a:spcPts val="0"/>
                        </a:spcBef>
                        <a:buClr>
                          <a:schemeClr val="dk1"/>
                        </a:buClr>
                        <a:buSzPct val="25000"/>
                        <a:buFont typeface="Arial"/>
                        <a:buNone/>
                      </a:pPr>
                      <a:r>
                        <a:rPr lang="en" sz="1800">
                          <a:solidFill>
                            <a:schemeClr val="dk1"/>
                          </a:solidFill>
                        </a:rPr>
                        <a:t>Natjecanja.</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graphicFrame>
        <p:nvGraphicFramePr>
          <p:cNvPr id="1424" name="Shape 1424"/>
          <p:cNvGraphicFramePr/>
          <p:nvPr/>
        </p:nvGraphicFramePr>
        <p:xfrm>
          <a:off x="251517" y="620689"/>
          <a:ext cx="8640950" cy="5270385"/>
        </p:xfrm>
        <a:graphic>
          <a:graphicData uri="http://schemas.openxmlformats.org/drawingml/2006/table">
            <a:tbl>
              <a:tblPr>
                <a:noFill/>
                <a:tableStyleId>{57D0A05C-024F-4E73-87ED-90F98D8B2496}</a:tableStyleId>
              </a:tblPr>
              <a:tblGrid>
                <a:gridCol w="2736300"/>
                <a:gridCol w="5904650"/>
              </a:tblGrid>
              <a:tr h="360050">
                <a:tc>
                  <a:txBody>
                    <a:bodyPr/>
                    <a:lstStyle/>
                    <a:p>
                      <a:pPr marL="0" marR="0" lvl="0" indent="0" algn="l" rtl="0">
                        <a:spcBef>
                          <a:spcPts val="0"/>
                        </a:spcBef>
                        <a:spcAft>
                          <a:spcPts val="0"/>
                        </a:spcAft>
                        <a:buClr>
                          <a:srgbClr val="000000"/>
                        </a:buClr>
                        <a:buSzPct val="25000"/>
                        <a:buFont typeface="Verdana"/>
                        <a:buNone/>
                      </a:pPr>
                      <a:r>
                        <a:rPr lang="en" sz="1800" b="1" u="none" strike="noStrike" cap="none" baseline="0"/>
                        <a:t>NAZIV AKTIVNOSTI</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ctr" rtl="0">
                        <a:spcBef>
                          <a:spcPts val="0"/>
                        </a:spcBef>
                        <a:spcAft>
                          <a:spcPts val="0"/>
                        </a:spcAft>
                        <a:buClr>
                          <a:srgbClr val="000000"/>
                        </a:buClr>
                        <a:buSzPct val="25000"/>
                        <a:buFont typeface="Verdana"/>
                        <a:buNone/>
                      </a:pPr>
                      <a:r>
                        <a:rPr lang="en" sz="1800" b="1" u="none" strike="noStrike" cap="none" baseline="0"/>
                        <a:t>Školski sportski klub „Sokoli“ </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1237450">
                <a:tc>
                  <a:txBody>
                    <a:bodyPr/>
                    <a:lstStyle/>
                    <a:p>
                      <a:pPr marL="0" marR="0" lvl="0" indent="0" algn="l" rtl="0">
                        <a:spcBef>
                          <a:spcPts val="0"/>
                        </a:spcBef>
                        <a:spcAft>
                          <a:spcPts val="0"/>
                        </a:spcAft>
                        <a:buClr>
                          <a:srgbClr val="000000"/>
                        </a:buClr>
                        <a:buSzPct val="25000"/>
                        <a:buFont typeface="Verdana"/>
                        <a:buNone/>
                      </a:pPr>
                      <a:r>
                        <a:rPr lang="en" sz="1800" b="1" u="none" strike="noStrike" cap="none" baseline="0"/>
                        <a:t>CILJ AKTIVNOSTI</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baseline="0"/>
                        <a:t>Upoznavanje učenika sa sportskim aktivnostima s ciljem očuvanja i unapređenja zdravlja, zadovoljenja potrebe za kretanjem i stvaranja navike svakodnevnog vjezbanja</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498725">
                <a:tc>
                  <a:txBody>
                    <a:bodyPr/>
                    <a:lstStyle/>
                    <a:p>
                      <a:pPr marL="0" marR="0" lvl="0" indent="0" algn="l" rtl="0">
                        <a:spcBef>
                          <a:spcPts val="0"/>
                        </a:spcBef>
                        <a:spcAft>
                          <a:spcPts val="0"/>
                        </a:spcAft>
                        <a:buClr>
                          <a:srgbClr val="000000"/>
                        </a:buClr>
                        <a:buSzPct val="25000"/>
                        <a:buFont typeface="Verdana"/>
                        <a:buNone/>
                      </a:pPr>
                      <a:r>
                        <a:rPr lang="en" sz="1800" b="1" u="none" strike="noStrike" cap="none" baseline="0"/>
                        <a:t>NAMJENA</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baseline="0"/>
                        <a:t>Za sve učenike razredne i predmetne nastave.</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408425">
                <a:tc>
                  <a:txBody>
                    <a:bodyPr/>
                    <a:lstStyle/>
                    <a:p>
                      <a:pPr marL="0" marR="0" lvl="0" indent="0" algn="l" rtl="0">
                        <a:spcBef>
                          <a:spcPts val="0"/>
                        </a:spcBef>
                        <a:spcAft>
                          <a:spcPts val="0"/>
                        </a:spcAft>
                        <a:buClr>
                          <a:srgbClr val="000000"/>
                        </a:buClr>
                        <a:buSzPct val="25000"/>
                        <a:buFont typeface="Verdana"/>
                        <a:buNone/>
                      </a:pPr>
                      <a:r>
                        <a:rPr lang="en" sz="1800" b="1" u="none" strike="noStrike" cap="none" baseline="0"/>
                        <a:t>NOSITELJI </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a:t>Katarina Ciprić, prof.</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951975">
                <a:tc>
                  <a:txBody>
                    <a:bodyPr/>
                    <a:lstStyle/>
                    <a:p>
                      <a:pPr marL="0" marR="0" lvl="0" indent="0" algn="l" rtl="0">
                        <a:spcBef>
                          <a:spcPts val="0"/>
                        </a:spcBef>
                        <a:spcAft>
                          <a:spcPts val="0"/>
                        </a:spcAft>
                        <a:buClr>
                          <a:srgbClr val="000000"/>
                        </a:buClr>
                        <a:buSzPct val="25000"/>
                        <a:buFont typeface="Verdana"/>
                        <a:buNone/>
                      </a:pPr>
                      <a:r>
                        <a:rPr lang="en" sz="1800" b="1" u="none" strike="noStrike" cap="none" baseline="0"/>
                        <a:t>NAČIN REALIZACIJE</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baseline="0"/>
                        <a:t>Treninzi u školskoj dvorani pod nadzorom prof. tjelesne kulture i trenera prema planu i programu sportskih aktivnosti.</a:t>
                      </a:r>
                    </a:p>
                    <a:p>
                      <a:pPr marL="0" marR="0" lvl="0" indent="0" algn="l" rtl="0">
                        <a:spcBef>
                          <a:spcPts val="0"/>
                        </a:spcBef>
                        <a:spcAft>
                          <a:spcPts val="0"/>
                        </a:spcAft>
                        <a:buClr>
                          <a:srgbClr val="000000"/>
                        </a:buClr>
                        <a:buSzPct val="25000"/>
                        <a:buFont typeface="Verdana"/>
                        <a:buNone/>
                      </a:pPr>
                      <a:r>
                        <a:rPr lang="en" sz="1800" u="none" strike="noStrike" cap="none" baseline="0"/>
                        <a:t>Sudjelovanje na školskim natjecanjima.</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571175">
                <a:tc>
                  <a:txBody>
                    <a:bodyPr/>
                    <a:lstStyle/>
                    <a:p>
                      <a:pPr marL="0" marR="0" lvl="0" indent="0" algn="l" rtl="0">
                        <a:spcBef>
                          <a:spcPts val="0"/>
                        </a:spcBef>
                        <a:spcAft>
                          <a:spcPts val="0"/>
                        </a:spcAft>
                        <a:buClr>
                          <a:srgbClr val="000000"/>
                        </a:buClr>
                        <a:buSzPct val="25000"/>
                        <a:buFont typeface="Verdana"/>
                        <a:buNone/>
                      </a:pPr>
                      <a:r>
                        <a:rPr lang="en" sz="1800" b="1" u="none" strike="noStrike" cap="none" baseline="0"/>
                        <a:t>VREMENIK</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baseline="0"/>
                        <a:t>Tijekom školske godine 201</a:t>
                      </a:r>
                      <a:r>
                        <a:rPr lang="en" sz="1800"/>
                        <a:t>4</a:t>
                      </a:r>
                      <a:r>
                        <a:rPr lang="en" sz="1800" u="none" strike="noStrike" cap="none" baseline="0"/>
                        <a:t>./201</a:t>
                      </a:r>
                      <a:r>
                        <a:rPr lang="en" sz="1800"/>
                        <a:t>5</a:t>
                      </a:r>
                      <a:r>
                        <a:rPr lang="en" sz="1800" u="none" strike="noStrike" cap="none" baseline="0"/>
                        <a:t>.</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235100">
                <a:tc>
                  <a:txBody>
                    <a:bodyPr/>
                    <a:lstStyle/>
                    <a:p>
                      <a:pPr marL="0" marR="0" lvl="0" indent="0" algn="l" rtl="0">
                        <a:spcBef>
                          <a:spcPts val="0"/>
                        </a:spcBef>
                        <a:spcAft>
                          <a:spcPts val="0"/>
                        </a:spcAft>
                        <a:buClr>
                          <a:srgbClr val="000000"/>
                        </a:buClr>
                        <a:buSzPct val="25000"/>
                        <a:buFont typeface="Verdana"/>
                        <a:buNone/>
                      </a:pPr>
                      <a:r>
                        <a:rPr lang="en" sz="1800" b="1" u="none" strike="noStrike" cap="none" baseline="0"/>
                        <a:t>TROŠKOVNIK</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baseline="0"/>
                        <a:t>Nema.</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761575">
                <a:tc>
                  <a:txBody>
                    <a:bodyPr/>
                    <a:lstStyle/>
                    <a:p>
                      <a:pPr marL="0" marR="0" lvl="0" indent="0" algn="l" rtl="0">
                        <a:spcBef>
                          <a:spcPts val="0"/>
                        </a:spcBef>
                        <a:spcAft>
                          <a:spcPts val="0"/>
                        </a:spcAft>
                        <a:buClr>
                          <a:srgbClr val="000000"/>
                        </a:buClr>
                        <a:buSzPct val="25000"/>
                        <a:buFont typeface="Verdana"/>
                        <a:buNone/>
                      </a:pPr>
                      <a:r>
                        <a:rPr lang="en" sz="1800" b="1" u="none" strike="noStrike" cap="none" baseline="0"/>
                        <a:t>VREDNOVANJE I KORIŠTENJE REZULTATA RADA</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800" u="none" strike="noStrike" cap="none" baseline="0"/>
                        <a:t>Praćenje i provjeravanje motoričkih sposobnosti, znanja i dostignuća tijekom školske godine.</a:t>
                      </a:r>
                    </a:p>
                  </a:txBody>
                  <a:tcPr marL="34525" marR="3452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graphicFrame>
        <p:nvGraphicFramePr>
          <p:cNvPr id="1429" name="Shape 1429"/>
          <p:cNvGraphicFramePr/>
          <p:nvPr/>
        </p:nvGraphicFramePr>
        <p:xfrm>
          <a:off x="168600" y="454925"/>
          <a:ext cx="8806775" cy="5711930"/>
        </p:xfrm>
        <a:graphic>
          <a:graphicData uri="http://schemas.openxmlformats.org/drawingml/2006/table">
            <a:tbl>
              <a:tblPr>
                <a:noFill/>
                <a:tableStyleId>{BD6B029F-2C2F-4474-B6BE-374B671A3B1D}</a:tableStyleId>
              </a:tblPr>
              <a:tblGrid>
                <a:gridCol w="1917975"/>
                <a:gridCol w="6888800"/>
              </a:tblGrid>
              <a:tr h="420650">
                <a:tc>
                  <a:txBody>
                    <a:bodyPr/>
                    <a:lstStyle/>
                    <a:p>
                      <a:pPr marL="0" marR="0" lvl="0" indent="0" algn="l" rtl="0">
                        <a:spcBef>
                          <a:spcPts val="0"/>
                        </a:spcBef>
                        <a:buClr>
                          <a:schemeClr val="dk1"/>
                        </a:buClr>
                        <a:buSzPct val="25000"/>
                        <a:buFont typeface="Verdana"/>
                        <a:buNone/>
                      </a:pPr>
                      <a:r>
                        <a:rPr lang="en" sz="1300" b="1" u="none" strike="noStrike" cap="none" baseline="0"/>
                        <a:t>NAZIV AKTIVNOSTI</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alpha val="0"/>
                      </a:srgbClr>
                    </a:solidFill>
                  </a:tcPr>
                </a:tc>
                <a:tc>
                  <a:txBody>
                    <a:bodyPr/>
                    <a:lstStyle/>
                    <a:p>
                      <a:pPr marL="0" marR="0" lvl="0" indent="0" algn="ctr" rtl="0">
                        <a:lnSpc>
                          <a:spcPct val="115000"/>
                        </a:lnSpc>
                        <a:spcBef>
                          <a:spcPts val="0"/>
                        </a:spcBef>
                        <a:buClr>
                          <a:schemeClr val="dk1"/>
                        </a:buClr>
                        <a:buSzPct val="25000"/>
                        <a:buFont typeface="Verdana"/>
                        <a:buNone/>
                      </a:pPr>
                      <a:r>
                        <a:rPr lang="en" sz="1300" b="1" u="none" strike="noStrike" cap="none" baseline="0"/>
                        <a:t>ŠKOLSKI VRT</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alpha val="0"/>
                      </a:srgbClr>
                    </a:solidFill>
                  </a:tcPr>
                </a:tc>
              </a:tr>
              <a:tr h="969975">
                <a:tc>
                  <a:txBody>
                    <a:bodyPr/>
                    <a:lstStyle/>
                    <a:p>
                      <a:pPr marL="0" marR="0" lvl="0" indent="0" algn="l" rtl="0">
                        <a:lnSpc>
                          <a:spcPct val="115000"/>
                        </a:lnSpc>
                        <a:spcBef>
                          <a:spcPts val="0"/>
                        </a:spcBef>
                        <a:buClr>
                          <a:schemeClr val="dk1"/>
                        </a:buClr>
                        <a:buSzPct val="25000"/>
                        <a:buFont typeface="Verdana"/>
                        <a:buNone/>
                      </a:pPr>
                      <a:r>
                        <a:rPr lang="en" sz="1300" b="1" u="none" strike="noStrike" cap="none" baseline="0"/>
                        <a:t>CILJ AKTIVNOSTI</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alpha val="0"/>
                      </a:srgbClr>
                    </a:solidFill>
                  </a:tcPr>
                </a:tc>
                <a:tc>
                  <a:txBody>
                    <a:bodyPr/>
                    <a:lstStyle/>
                    <a:p>
                      <a:pPr marL="0" marR="0" lvl="0" indent="0" algn="l" rtl="0">
                        <a:lnSpc>
                          <a:spcPct val="115000"/>
                        </a:lnSpc>
                        <a:spcBef>
                          <a:spcPts val="0"/>
                        </a:spcBef>
                        <a:spcAft>
                          <a:spcPts val="600"/>
                        </a:spcAft>
                        <a:buClr>
                          <a:schemeClr val="dk1"/>
                        </a:buClr>
                        <a:buSzPct val="25000"/>
                        <a:buFont typeface="Verdana"/>
                        <a:buNone/>
                      </a:pPr>
                      <a:r>
                        <a:rPr lang="en" sz="1300" u="none" strike="noStrike" cap="none" baseline="0"/>
                        <a:t>Školski vrt je učionica na otvorenom u kojoj učenici uče o ekološkom uzgoju i zaštiti biljaka te promatranjem i aktivnim radom stječu određena saznanja o onome što rade.Cilj je razvijati ekološku svijest i svijest o djelovanju na svoju okolinu, poticanje učenika na samostalan rad u vrtu i oko njega, poticanje učenika na zdravu prehranu.</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alpha val="0"/>
                      </a:srgbClr>
                    </a:solidFill>
                  </a:tcPr>
                </a:tc>
              </a:tr>
              <a:tr h="508400">
                <a:tc>
                  <a:txBody>
                    <a:bodyPr/>
                    <a:lstStyle/>
                    <a:p>
                      <a:pPr marL="0" marR="0" lvl="0" indent="0" algn="l" rtl="0">
                        <a:lnSpc>
                          <a:spcPct val="115000"/>
                        </a:lnSpc>
                        <a:spcBef>
                          <a:spcPts val="0"/>
                        </a:spcBef>
                        <a:buClr>
                          <a:schemeClr val="dk1"/>
                        </a:buClr>
                        <a:buSzPct val="25000"/>
                        <a:buFont typeface="Verdana"/>
                        <a:buNone/>
                      </a:pPr>
                      <a:r>
                        <a:rPr lang="en" sz="1300" b="1" u="none" strike="noStrike" cap="none" baseline="0"/>
                        <a:t>NAMJENA</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alpha val="0"/>
                      </a:srgbClr>
                    </a:solidFill>
                  </a:tcPr>
                </a:tc>
                <a:tc>
                  <a:txBody>
                    <a:bodyPr/>
                    <a:lstStyle/>
                    <a:p>
                      <a:pPr marL="0" marR="0" lvl="0" indent="0" algn="l" rtl="0">
                        <a:lnSpc>
                          <a:spcPct val="115000"/>
                        </a:lnSpc>
                        <a:spcBef>
                          <a:spcPts val="0"/>
                        </a:spcBef>
                        <a:spcAft>
                          <a:spcPts val="600"/>
                        </a:spcAft>
                        <a:buClr>
                          <a:schemeClr val="dk1"/>
                        </a:buClr>
                        <a:buSzPct val="25000"/>
                        <a:buFont typeface="Verdana"/>
                        <a:buNone/>
                      </a:pPr>
                      <a:r>
                        <a:rPr lang="en" sz="1300" u="none" strike="noStrike" cap="none" baseline="0"/>
                        <a:t>Učenicima produženog boravka 1. i 2. razreda i ostalim zainteresiranim razrednim odjelima, učiteljima i roditeljima koji svojim radom i idejama mogu pridonijeti razvoju projekta.</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alpha val="0"/>
                      </a:srgbClr>
                    </a:solidFill>
                  </a:tcPr>
                </a:tc>
              </a:tr>
              <a:tr h="495100">
                <a:tc>
                  <a:txBody>
                    <a:bodyPr/>
                    <a:lstStyle/>
                    <a:p>
                      <a:pPr marL="0" marR="0" lvl="0" indent="0" algn="l" rtl="0">
                        <a:lnSpc>
                          <a:spcPct val="115000"/>
                        </a:lnSpc>
                        <a:spcBef>
                          <a:spcPts val="0"/>
                        </a:spcBef>
                        <a:buClr>
                          <a:schemeClr val="dk1"/>
                        </a:buClr>
                        <a:buSzPct val="25000"/>
                        <a:buFont typeface="Verdana"/>
                        <a:buNone/>
                      </a:pPr>
                      <a:r>
                        <a:rPr lang="en" sz="1300" b="1" u="none" strike="noStrike" cap="none" baseline="0"/>
                        <a:t>NOSITELJI</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alpha val="0"/>
                      </a:srgbClr>
                    </a:solidFill>
                  </a:tcPr>
                </a:tc>
                <a:tc>
                  <a:txBody>
                    <a:bodyPr/>
                    <a:lstStyle/>
                    <a:p>
                      <a:pPr marL="0" marR="0" lvl="0" indent="0" algn="l" rtl="0">
                        <a:lnSpc>
                          <a:spcPct val="115000"/>
                        </a:lnSpc>
                        <a:spcBef>
                          <a:spcPts val="0"/>
                        </a:spcBef>
                        <a:spcAft>
                          <a:spcPts val="600"/>
                        </a:spcAft>
                        <a:buClr>
                          <a:schemeClr val="dk1"/>
                        </a:buClr>
                        <a:buSzPct val="25000"/>
                        <a:buFont typeface="Verdana"/>
                        <a:buNone/>
                      </a:pPr>
                      <a:r>
                        <a:rPr lang="en" sz="1300"/>
                        <a:t>Ivana Vlajčić, Katica Gojanović, Ivana Sudar</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alpha val="0"/>
                      </a:srgbClr>
                    </a:solidFill>
                  </a:tcPr>
                </a:tc>
              </a:tr>
              <a:tr h="902725">
                <a:tc>
                  <a:txBody>
                    <a:bodyPr/>
                    <a:lstStyle/>
                    <a:p>
                      <a:pPr marL="0" marR="0" lvl="0" indent="0" algn="l" rtl="0">
                        <a:lnSpc>
                          <a:spcPct val="115000"/>
                        </a:lnSpc>
                        <a:spcBef>
                          <a:spcPts val="0"/>
                        </a:spcBef>
                        <a:buClr>
                          <a:schemeClr val="dk1"/>
                        </a:buClr>
                        <a:buSzPct val="25000"/>
                        <a:buFont typeface="Verdana"/>
                        <a:buNone/>
                      </a:pPr>
                      <a:r>
                        <a:rPr lang="en" sz="1300" b="1" u="none" strike="noStrike" cap="none" baseline="0"/>
                        <a:t>NAČIN REALIZACIJE</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alpha val="0"/>
                      </a:srgbClr>
                    </a:solidFill>
                  </a:tcPr>
                </a:tc>
                <a:tc>
                  <a:txBody>
                    <a:bodyPr/>
                    <a:lstStyle/>
                    <a:p>
                      <a:pPr marL="0" marR="0" lvl="0" indent="0" algn="l" rtl="0">
                        <a:lnSpc>
                          <a:spcPct val="115000"/>
                        </a:lnSpc>
                        <a:spcBef>
                          <a:spcPts val="0"/>
                        </a:spcBef>
                        <a:spcAft>
                          <a:spcPts val="600"/>
                        </a:spcAft>
                        <a:buClr>
                          <a:schemeClr val="dk1"/>
                        </a:buClr>
                        <a:buSzPct val="25000"/>
                        <a:buFont typeface="Verdana"/>
                        <a:buNone/>
                      </a:pPr>
                      <a:r>
                        <a:rPr lang="en" sz="1300" u="none" strike="noStrike" cap="none" baseline="0"/>
                        <a:t>Rad u vrtu tijekom cijele godine: gnojidba tla organskim gnojivom, priprema tla, organizacija gredica, uzgoj biljaka sijanjem i sadnjom, uzgoj ljekovitog i začinskog bilja, okopavanje i čišćenje vrta od korova, ubiranje plodova, uređenje cvjetnjaka, sadnja starih autohtonih cvjetnih sorti (božura, perunika i kadifica), izrada komposišta,</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alpha val="0"/>
                      </a:srgbClr>
                    </a:solidFill>
                  </a:tcPr>
                </a:tc>
              </a:tr>
              <a:tr h="495100">
                <a:tc>
                  <a:txBody>
                    <a:bodyPr/>
                    <a:lstStyle/>
                    <a:p>
                      <a:pPr marL="0" marR="0" lvl="0" indent="0" algn="l" rtl="0">
                        <a:lnSpc>
                          <a:spcPct val="115000"/>
                        </a:lnSpc>
                        <a:spcBef>
                          <a:spcPts val="0"/>
                        </a:spcBef>
                        <a:buClr>
                          <a:schemeClr val="dk1"/>
                        </a:buClr>
                        <a:buSzPct val="25000"/>
                        <a:buFont typeface="Verdana"/>
                        <a:buNone/>
                      </a:pPr>
                      <a:r>
                        <a:rPr lang="en" sz="1300" b="1" u="none" strike="noStrike" cap="none" baseline="0"/>
                        <a:t>VREMENIK</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alpha val="0"/>
                      </a:srgbClr>
                    </a:solidFill>
                  </a:tcPr>
                </a:tc>
                <a:tc>
                  <a:txBody>
                    <a:bodyPr/>
                    <a:lstStyle/>
                    <a:p>
                      <a:pPr marL="0" marR="0" lvl="0" indent="0" algn="l" rtl="0">
                        <a:lnSpc>
                          <a:spcPct val="115000"/>
                        </a:lnSpc>
                        <a:spcBef>
                          <a:spcPts val="0"/>
                        </a:spcBef>
                        <a:spcAft>
                          <a:spcPts val="600"/>
                        </a:spcAft>
                        <a:buClr>
                          <a:schemeClr val="dk1"/>
                        </a:buClr>
                        <a:buSzPct val="25000"/>
                        <a:buFont typeface="Verdana"/>
                        <a:buNone/>
                      </a:pPr>
                      <a:r>
                        <a:rPr lang="en" sz="1300" u="none" strike="noStrike" cap="none" baseline="0"/>
                        <a:t>Tijekom šk.g. 20</a:t>
                      </a:r>
                      <a:r>
                        <a:rPr lang="en" sz="1300"/>
                        <a:t>14/2015.</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alpha val="0"/>
                      </a:srgbClr>
                    </a:solidFill>
                  </a:tcPr>
                </a:tc>
              </a:tr>
              <a:tr h="495100">
                <a:tc>
                  <a:txBody>
                    <a:bodyPr/>
                    <a:lstStyle/>
                    <a:p>
                      <a:pPr marL="0" marR="0" lvl="0" indent="0" algn="l" rtl="0">
                        <a:lnSpc>
                          <a:spcPct val="115000"/>
                        </a:lnSpc>
                        <a:spcBef>
                          <a:spcPts val="0"/>
                        </a:spcBef>
                        <a:buClr>
                          <a:schemeClr val="dk1"/>
                        </a:buClr>
                        <a:buSzPct val="25000"/>
                        <a:buFont typeface="Verdana"/>
                        <a:buNone/>
                      </a:pPr>
                      <a:r>
                        <a:rPr lang="en" sz="1300" b="1" u="none" strike="noStrike" cap="none" baseline="0"/>
                        <a:t>TROŠKOVNIK</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alpha val="0"/>
                      </a:srgbClr>
                    </a:solidFill>
                  </a:tcPr>
                </a:tc>
                <a:tc>
                  <a:txBody>
                    <a:bodyPr/>
                    <a:lstStyle/>
                    <a:p>
                      <a:pPr marL="0" marR="0" lvl="0" indent="0" algn="l" rtl="0">
                        <a:lnSpc>
                          <a:spcPct val="115000"/>
                        </a:lnSpc>
                        <a:spcBef>
                          <a:spcPts val="0"/>
                        </a:spcBef>
                        <a:spcAft>
                          <a:spcPts val="600"/>
                        </a:spcAft>
                        <a:buClr>
                          <a:schemeClr val="dk1"/>
                        </a:buClr>
                        <a:buSzPct val="25000"/>
                        <a:buFont typeface="Verdana"/>
                        <a:buNone/>
                      </a:pPr>
                      <a:r>
                        <a:rPr lang="en" sz="1300" u="none" strike="noStrike" cap="none" baseline="0"/>
                        <a:t>Troškovi za zemlju, sjemenje, sadnice, gnojivo, alat; donacije roditelja</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alpha val="0"/>
                      </a:srgbClr>
                    </a:solidFill>
                  </a:tcPr>
                </a:tc>
              </a:tr>
              <a:tr h="979050">
                <a:tc>
                  <a:txBody>
                    <a:bodyPr/>
                    <a:lstStyle/>
                    <a:p>
                      <a:pPr marL="0" marR="0" lvl="0" indent="0" algn="l" rtl="0">
                        <a:lnSpc>
                          <a:spcPct val="115000"/>
                        </a:lnSpc>
                        <a:spcBef>
                          <a:spcPts val="0"/>
                        </a:spcBef>
                        <a:buClr>
                          <a:schemeClr val="dk1"/>
                        </a:buClr>
                        <a:buSzPct val="25000"/>
                        <a:buFont typeface="Verdana"/>
                        <a:buNone/>
                      </a:pPr>
                      <a:r>
                        <a:rPr lang="en" sz="1300" b="1" u="none" strike="noStrike" cap="none" baseline="0"/>
                        <a:t>VREDNOVANJE I KORIŠTENJE REZULTATA RADA</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alpha val="0"/>
                      </a:srgbClr>
                    </a:solidFill>
                  </a:tcPr>
                </a:tc>
                <a:tc>
                  <a:txBody>
                    <a:bodyPr/>
                    <a:lstStyle/>
                    <a:p>
                      <a:pPr marL="0" marR="0" lvl="0" indent="0" algn="l" rtl="0">
                        <a:lnSpc>
                          <a:spcPct val="115000"/>
                        </a:lnSpc>
                        <a:spcBef>
                          <a:spcPts val="0"/>
                        </a:spcBef>
                        <a:spcAft>
                          <a:spcPts val="600"/>
                        </a:spcAft>
                        <a:buClr>
                          <a:schemeClr val="dk1"/>
                        </a:buClr>
                        <a:buSzPct val="25000"/>
                        <a:buFont typeface="Verdana"/>
                        <a:buNone/>
                      </a:pPr>
                      <a:r>
                        <a:rPr lang="en" sz="1300" u="none" strike="noStrike" cap="none" baseline="0"/>
                        <a:t>Fotografiranje, prezentacija vrta, motivacija budućim naraštajima za daljnji rad, ubiranje plodova te prodaja uzgojenih mladih sadnica preko Učeničke zadruge, poduzetnička aktivnost učenika, suradnja s eko proizvođačima</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alpha val="0"/>
                      </a:srgbClr>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sp>
        <p:nvSpPr>
          <p:cNvPr id="1434" name="Shape 1434"/>
          <p:cNvSpPr/>
          <p:nvPr/>
        </p:nvSpPr>
        <p:spPr>
          <a:xfrm>
            <a:off x="328612" y="261937"/>
            <a:ext cx="8291509" cy="5857875"/>
          </a:xfrm>
          <a:prstGeom prst="rect">
            <a:avLst/>
          </a:prstGeom>
          <a:blipFill rotWithShape="1">
            <a:blip r:embed="rId3">
              <a:alphaModFix/>
            </a:blip>
            <a:stretch>
              <a:fillRect/>
            </a:stretch>
          </a:blipFill>
          <a:ln>
            <a:noFill/>
          </a:ln>
        </p:spPr>
        <p:txBody>
          <a:bodyPr lIns="91425" tIns="91425" rIns="91425" bIns="91425" anchor="ctr" anchorCtr="0">
            <a:spAutoFit/>
          </a:bodyPr>
          <a:lstStyle/>
          <a:p>
            <a:pPr>
              <a:spcBef>
                <a:spcPts val="0"/>
              </a:spcBef>
              <a:buNone/>
            </a:pPr>
            <a:endParaRPr/>
          </a:p>
        </p:txBody>
      </p:sp>
      <p:sp>
        <p:nvSpPr>
          <p:cNvPr id="1435" name="Shape 1435"/>
          <p:cNvSpPr txBox="1"/>
          <p:nvPr/>
        </p:nvSpPr>
        <p:spPr>
          <a:xfrm>
            <a:off x="755650" y="2565400"/>
            <a:ext cx="863597" cy="366710"/>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1436" name="Shape 1436"/>
          <p:cNvSpPr/>
          <p:nvPr/>
        </p:nvSpPr>
        <p:spPr>
          <a:xfrm>
            <a:off x="2411758" y="2748755"/>
            <a:ext cx="4320480" cy="1400325"/>
          </a:xfrm>
          <a:prstGeom prst="roundRect">
            <a:avLst>
              <a:gd name="adj" fmla="val 16667"/>
            </a:avLst>
          </a:prstGeom>
          <a:solidFill>
            <a:schemeClr val="lt1"/>
          </a:solidFill>
          <a:ln w="25400" cap="flat">
            <a:solidFill>
              <a:schemeClr val="accent6"/>
            </a:solidFill>
            <a:prstDash val="solid"/>
            <a:round/>
            <a:headEnd type="none" w="med" len="med"/>
            <a:tailEnd type="none" w="med" len="med"/>
          </a:ln>
        </p:spPr>
        <p:txBody>
          <a:bodyPr lIns="91425" tIns="45700" rIns="91425" bIns="45700" anchor="ctr" anchorCtr="0">
            <a:spAutoFit/>
          </a:bodyPr>
          <a:lstStyle/>
          <a:p>
            <a:pPr marL="0" marR="0" lvl="0" indent="0" algn="ctr" rtl="0">
              <a:lnSpc>
                <a:spcPct val="90000"/>
              </a:lnSpc>
              <a:spcBef>
                <a:spcPts val="0"/>
              </a:spcBef>
              <a:spcAft>
                <a:spcPts val="945"/>
              </a:spcAft>
              <a:buClr>
                <a:schemeClr val="dk1"/>
              </a:buClr>
              <a:buSzPct val="25000"/>
              <a:buFont typeface="Arial"/>
              <a:buNone/>
            </a:pPr>
            <a:r>
              <a:rPr lang="en" sz="2400" b="1" i="0" u="none" strike="noStrike" cap="none" baseline="0">
                <a:solidFill>
                  <a:schemeClr val="dk1"/>
                </a:solidFill>
                <a:latin typeface="Arial"/>
                <a:ea typeface="Arial"/>
                <a:cs typeface="Arial"/>
                <a:sym typeface="Arial"/>
                <a:rtl val="0"/>
              </a:rPr>
              <a:t>VIII. </a:t>
            </a:r>
            <a:r>
              <a:rPr lang="en" sz="2400" b="1" i="0" u="none" strike="noStrike" cap="none" baseline="0">
                <a:solidFill>
                  <a:srgbClr val="000000"/>
                </a:solidFill>
                <a:latin typeface="Arial"/>
                <a:ea typeface="Arial"/>
                <a:cs typeface="Arial"/>
                <a:sym typeface="Arial"/>
                <a:rtl val="0"/>
              </a:rPr>
              <a:t>ŽUPANIJSKA VIJEĆA</a:t>
            </a:r>
          </a:p>
        </p:txBody>
      </p:sp>
    </p:spTree>
  </p:cSld>
  <p:clrMapOvr>
    <a:masterClrMapping/>
  </p:clrMapOvr>
  <p:transition spd="slow">
    <p:cut/>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441"/>
        <p:cNvGrpSpPr/>
        <p:nvPr/>
      </p:nvGrpSpPr>
      <p:grpSpPr>
        <a:xfrm>
          <a:off x="0" y="0"/>
          <a:ext cx="0" cy="0"/>
          <a:chOff x="0" y="0"/>
          <a:chExt cx="0" cy="0"/>
        </a:xfrm>
      </p:grpSpPr>
      <p:graphicFrame>
        <p:nvGraphicFramePr>
          <p:cNvPr id="1442" name="Shape 1442"/>
          <p:cNvGraphicFramePr/>
          <p:nvPr/>
        </p:nvGraphicFramePr>
        <p:xfrm>
          <a:off x="251519" y="323270"/>
          <a:ext cx="8153475" cy="4929990"/>
        </p:xfrm>
        <a:graphic>
          <a:graphicData uri="http://schemas.openxmlformats.org/drawingml/2006/table">
            <a:tbl>
              <a:tblPr>
                <a:noFill/>
                <a:tableStyleId>{C32E4482-340A-441D-B7FF-42113A569769}</a:tableStyleId>
              </a:tblPr>
              <a:tblGrid>
                <a:gridCol w="2418275"/>
                <a:gridCol w="5735200"/>
              </a:tblGrid>
              <a:tr h="457200">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NAZIV AKTIVNOSTI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chemeClr val="dk1"/>
                        </a:buClr>
                        <a:buSzPct val="25000"/>
                        <a:buFont typeface="Verdana"/>
                        <a:buNone/>
                      </a:pPr>
                      <a:r>
                        <a:rPr lang="en" sz="1400" b="1" u="none" strike="noStrike" cap="none" baseline="0"/>
                        <a:t>ŽSV BIOLOGIJE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47700">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CILJ AKTIVNOSTI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400" u="none" strike="noStrike" cap="none" baseline="0"/>
                        <a:t>Cilj aktivnosti je permanentno usavršavanje članova ŽSV biologije Zagreb – istok</a:t>
                      </a:r>
                      <a:r>
                        <a:rPr lang="en"/>
                        <a:t> i Zagreb-jug </a:t>
                      </a:r>
                      <a:r>
                        <a:rPr lang="en" sz="1400" u="none" strike="noStrike" cap="none" baseline="0"/>
                        <a:t>kroz tri susreta učitelja biologije t</a:t>
                      </a:r>
                      <a:r>
                        <a:rPr lang="en"/>
                        <a:t>ih </a:t>
                      </a:r>
                      <a:r>
                        <a:rPr lang="en" sz="1400" u="none" strike="noStrike" cap="none" baseline="0"/>
                        <a:t>područja.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33375">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NAMJENA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400" u="none" strike="noStrike" cap="none" baseline="0"/>
                        <a:t>Namijenjeno je učiteljima biologije – Zagreb - istok</a:t>
                      </a:r>
                      <a:r>
                        <a:rPr lang="en"/>
                        <a:t> i jug</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33375">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NOSITELJI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a:t>Gordana Pintar</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457200">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NAČIN REALIZACIJE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400" u="none" strike="noStrike" cap="none" baseline="0"/>
                        <a:t>Aktivnost će se realizirati kroz tri skupa na poziv voditelja.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47700">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VREMENIK</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a:t>Tijekom školske godine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438150">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TROŠKOVNIK</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400" u="none" strike="noStrike" cap="none" baseline="0"/>
                        <a:t>Za troškove organizacije i potrošni materijal, te predavača predviđeno je 1.</a:t>
                      </a:r>
                      <a:r>
                        <a:rPr lang="en"/>
                        <a:t>3</a:t>
                      </a:r>
                      <a:r>
                        <a:rPr lang="en" sz="1400" u="none" strike="noStrike" cap="none" baseline="0"/>
                        <a:t>00 KN.</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895350">
                <a:tc>
                  <a:txBody>
                    <a:bodyPr/>
                    <a:lstStyle/>
                    <a:p>
                      <a:pPr marL="0" marR="0" lvl="0" indent="0" algn="l" rtl="0">
                        <a:lnSpc>
                          <a:spcPct val="115000"/>
                        </a:lnSpc>
                        <a:spcBef>
                          <a:spcPts val="0"/>
                        </a:spcBef>
                        <a:buClr>
                          <a:schemeClr val="dk1"/>
                        </a:buClr>
                        <a:buSzPct val="25000"/>
                        <a:buFont typeface="Verdana"/>
                        <a:buNone/>
                      </a:pPr>
                      <a:r>
                        <a:rPr lang="en" sz="1400" b="1" u="none" strike="noStrike" cap="none" baseline="0"/>
                        <a:t>VREDNOVANJE I KORIŠTENJE REZULTATA RADA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400" u="none" strike="noStrike" cap="none" baseline="0"/>
                        <a:t>Na skupovima će se provoditi vrednovanje za organizaciju skupa te za predavače.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611560" y="1052736"/>
            <a:ext cx="8136904" cy="3477875"/>
          </a:xfrm>
          <a:prstGeom prst="rect">
            <a:avLst/>
          </a:prstGeom>
          <a:noFill/>
        </p:spPr>
        <p:txBody>
          <a:bodyPr wrap="square" rtlCol="0">
            <a:spAutoFit/>
          </a:bodyPr>
          <a:lstStyle/>
          <a:p>
            <a:r>
              <a:rPr lang="hr-HR" sz="2000" dirty="0" smtClean="0">
                <a:latin typeface="Times New Roman" panose="02020603050405020304" pitchFamily="18" charset="0"/>
                <a:cs typeface="Times New Roman" panose="02020603050405020304" pitchFamily="18" charset="0"/>
              </a:rPr>
              <a:t>Školski kurikulum Osnovne škole Sesvetska Sela za školsku godinu 2014./</a:t>
            </a:r>
            <a:r>
              <a:rPr lang="hr-HR" sz="2000" dirty="0" err="1" smtClean="0">
                <a:latin typeface="Times New Roman" panose="02020603050405020304" pitchFamily="18" charset="0"/>
                <a:cs typeface="Times New Roman" panose="02020603050405020304" pitchFamily="18" charset="0"/>
              </a:rPr>
              <a:t>2015</a:t>
            </a:r>
            <a:r>
              <a:rPr lang="hr-HR" sz="2000" dirty="0" smtClean="0">
                <a:latin typeface="Times New Roman" panose="02020603050405020304" pitchFamily="18" charset="0"/>
                <a:cs typeface="Times New Roman" panose="02020603050405020304" pitchFamily="18" charset="0"/>
              </a:rPr>
              <a:t>. donio </a:t>
            </a:r>
            <a:r>
              <a:rPr lang="hr-HR" sz="2000" dirty="0" smtClean="0">
                <a:latin typeface="Times New Roman" panose="02020603050405020304" pitchFamily="18" charset="0"/>
                <a:cs typeface="Times New Roman" panose="02020603050405020304" pitchFamily="18" charset="0"/>
              </a:rPr>
              <a:t>je Školski odbor na XII. sjednici održanoj </a:t>
            </a:r>
            <a:r>
              <a:rPr lang="hr-HR" sz="2000" dirty="0" err="1" smtClean="0">
                <a:latin typeface="Times New Roman" panose="02020603050405020304" pitchFamily="18" charset="0"/>
                <a:cs typeface="Times New Roman" panose="02020603050405020304" pitchFamily="18" charset="0"/>
              </a:rPr>
              <a:t>15</a:t>
            </a:r>
            <a:r>
              <a:rPr lang="hr-HR" sz="2000" smtClean="0">
                <a:latin typeface="Times New Roman" panose="02020603050405020304" pitchFamily="18" charset="0"/>
                <a:cs typeface="Times New Roman" panose="02020603050405020304" pitchFamily="18" charset="0"/>
              </a:rPr>
              <a:t>. rujna </a:t>
            </a:r>
            <a:r>
              <a:rPr lang="hr-HR" sz="2000" dirty="0" smtClean="0">
                <a:latin typeface="Times New Roman" panose="02020603050405020304" pitchFamily="18" charset="0"/>
                <a:cs typeface="Times New Roman" panose="02020603050405020304" pitchFamily="18" charset="0"/>
              </a:rPr>
              <a:t>2014.</a:t>
            </a:r>
          </a:p>
          <a:p>
            <a:endParaRPr lang="hr-HR" sz="2000" dirty="0">
              <a:latin typeface="Times New Roman" panose="02020603050405020304" pitchFamily="18" charset="0"/>
              <a:cs typeface="Times New Roman" panose="02020603050405020304" pitchFamily="18" charset="0"/>
            </a:endParaRPr>
          </a:p>
          <a:p>
            <a:r>
              <a:rPr lang="hr-HR" sz="2000" dirty="0" smtClean="0">
                <a:latin typeface="Times New Roman" panose="02020603050405020304" pitchFamily="18" charset="0"/>
                <a:cs typeface="Times New Roman" panose="02020603050405020304" pitchFamily="18" charset="0"/>
              </a:rPr>
              <a:t>KLASA: 003-05/14-01/2</a:t>
            </a:r>
          </a:p>
          <a:p>
            <a:r>
              <a:rPr lang="hr-HR" sz="2000" dirty="0" smtClean="0">
                <a:latin typeface="Times New Roman" panose="02020603050405020304" pitchFamily="18" charset="0"/>
                <a:cs typeface="Times New Roman" panose="02020603050405020304" pitchFamily="18" charset="0"/>
              </a:rPr>
              <a:t>URBROJ: 251-460-14-01</a:t>
            </a:r>
          </a:p>
          <a:p>
            <a:r>
              <a:rPr lang="hr-HR" sz="2000" dirty="0" smtClean="0">
                <a:latin typeface="Times New Roman" panose="02020603050405020304" pitchFamily="18" charset="0"/>
                <a:cs typeface="Times New Roman" panose="02020603050405020304" pitchFamily="18" charset="0"/>
              </a:rPr>
              <a:t>U Sesvetama, </a:t>
            </a:r>
            <a:r>
              <a:rPr lang="hr-HR" sz="2000" dirty="0" err="1" smtClean="0">
                <a:latin typeface="Times New Roman" panose="02020603050405020304" pitchFamily="18" charset="0"/>
                <a:cs typeface="Times New Roman" panose="02020603050405020304" pitchFamily="18" charset="0"/>
              </a:rPr>
              <a:t>15</a:t>
            </a:r>
            <a:r>
              <a:rPr lang="hr-HR" sz="2000" dirty="0" smtClean="0">
                <a:latin typeface="Times New Roman" panose="02020603050405020304" pitchFamily="18" charset="0"/>
                <a:cs typeface="Times New Roman" panose="02020603050405020304" pitchFamily="18" charset="0"/>
              </a:rPr>
              <a:t>. rujna </a:t>
            </a:r>
            <a:r>
              <a:rPr lang="hr-HR" sz="2000" dirty="0" smtClean="0">
                <a:latin typeface="Times New Roman" panose="02020603050405020304" pitchFamily="18" charset="0"/>
                <a:cs typeface="Times New Roman" panose="02020603050405020304" pitchFamily="18" charset="0"/>
              </a:rPr>
              <a:t>2014.</a:t>
            </a:r>
          </a:p>
          <a:p>
            <a:endParaRPr lang="hr-HR" sz="2000" dirty="0">
              <a:latin typeface="Times New Roman" panose="02020603050405020304" pitchFamily="18" charset="0"/>
              <a:cs typeface="Times New Roman" panose="02020603050405020304" pitchFamily="18" charset="0"/>
            </a:endParaRPr>
          </a:p>
          <a:p>
            <a:r>
              <a:rPr lang="hr-HR" sz="2000" dirty="0" smtClean="0">
                <a:latin typeface="Times New Roman" panose="02020603050405020304" pitchFamily="18" charset="0"/>
                <a:cs typeface="Times New Roman" panose="02020603050405020304" pitchFamily="18" charset="0"/>
              </a:rPr>
              <a:t>Ravnateljica:			</a:t>
            </a:r>
            <a:r>
              <a:rPr lang="hr-HR" sz="2000" dirty="0" smtClean="0">
                <a:latin typeface="Times New Roman" panose="02020603050405020304" pitchFamily="18" charset="0"/>
                <a:cs typeface="Times New Roman" panose="02020603050405020304" pitchFamily="18" charset="0"/>
              </a:rPr>
              <a:t>	Predsjednica </a:t>
            </a:r>
            <a:r>
              <a:rPr lang="hr-HR" sz="2000" dirty="0" smtClean="0">
                <a:latin typeface="Times New Roman" panose="02020603050405020304" pitchFamily="18" charset="0"/>
                <a:cs typeface="Times New Roman" panose="02020603050405020304" pitchFamily="18" charset="0"/>
              </a:rPr>
              <a:t>Školskog odbora:</a:t>
            </a:r>
          </a:p>
          <a:p>
            <a:endParaRPr lang="hr-HR" sz="2000" dirty="0">
              <a:latin typeface="Times New Roman" panose="02020603050405020304" pitchFamily="18" charset="0"/>
              <a:cs typeface="Times New Roman" panose="02020603050405020304" pitchFamily="18" charset="0"/>
            </a:endParaRPr>
          </a:p>
          <a:p>
            <a:r>
              <a:rPr lang="hr-HR" sz="2000" dirty="0" smtClean="0">
                <a:latin typeface="Times New Roman" panose="02020603050405020304" pitchFamily="18" charset="0"/>
                <a:cs typeface="Times New Roman" panose="02020603050405020304" pitchFamily="18" charset="0"/>
              </a:rPr>
              <a:t>______________________		_______________________ </a:t>
            </a:r>
          </a:p>
          <a:p>
            <a:r>
              <a:rPr lang="hr-HR" sz="2000" dirty="0" smtClean="0">
                <a:latin typeface="Times New Roman" panose="02020603050405020304" pitchFamily="18" charset="0"/>
                <a:cs typeface="Times New Roman" panose="02020603050405020304" pitchFamily="18" charset="0"/>
              </a:rPr>
              <a:t>Gordana Vojnović</a:t>
            </a:r>
            <a:r>
              <a:rPr lang="hr-HR" sz="2000" dirty="0" smtClean="0">
                <a:latin typeface="Times New Roman" panose="02020603050405020304" pitchFamily="18" charset="0"/>
                <a:cs typeface="Times New Roman" panose="02020603050405020304" pitchFamily="18" charset="0"/>
              </a:rPr>
              <a:t>, prof</a:t>
            </a:r>
            <a:r>
              <a:rPr lang="hr-HR" sz="2000" dirty="0" smtClean="0">
                <a:latin typeface="Times New Roman" panose="02020603050405020304" pitchFamily="18" charset="0"/>
                <a:cs typeface="Times New Roman" panose="02020603050405020304" pitchFamily="18" charset="0"/>
              </a:rPr>
              <a:t>.			Zorka Brekalo, učitelj mentor</a:t>
            </a:r>
            <a:endParaRPr lang="hr-H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911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p:nvPr/>
        </p:nvSpPr>
        <p:spPr>
          <a:xfrm>
            <a:off x="287785" y="332656"/>
            <a:ext cx="8460679" cy="1616492"/>
          </a:xfrm>
          <a:prstGeom prst="rect">
            <a:avLst/>
          </a:prstGeom>
          <a:noFill/>
          <a:ln>
            <a:noFill/>
          </a:ln>
        </p:spPr>
        <p:txBody>
          <a:bodyPr wrap="square" lIns="91425" tIns="45700" rIns="91425" bIns="45700" anchor="ctr" anchorCtr="0">
            <a:spAutoFit/>
          </a:bodyPr>
          <a:lstStyle/>
          <a:p>
            <a:pPr lvl="0" algn="ctr">
              <a:lnSpc>
                <a:spcPct val="115000"/>
              </a:lnSpc>
              <a:buClr>
                <a:schemeClr val="dk1"/>
              </a:buClr>
              <a:buSzPct val="25000"/>
            </a:pPr>
            <a:r>
              <a:rPr lang="en" sz="2200" dirty="0">
                <a:solidFill>
                  <a:schemeClr val="dk1"/>
                </a:solidFill>
              </a:rPr>
              <a:t>Na temelju članka 28. Zakona o odgoju i obrazovanju u osnovnoj i srednjoj školi te članka 26. Statuta OŠ Sesvetska Sela, na prijedlog ravnateljice škole i Učiteljskog vijeća, Školski odbor na sjednici održanoj </a:t>
            </a:r>
            <a:r>
              <a:rPr lang="hr-HR" sz="2200" dirty="0" err="1" smtClean="0">
                <a:solidFill>
                  <a:schemeClr val="dk1"/>
                </a:solidFill>
              </a:rPr>
              <a:t>15</a:t>
            </a:r>
            <a:r>
              <a:rPr lang="hr-HR" sz="2200" dirty="0" smtClean="0">
                <a:solidFill>
                  <a:schemeClr val="dk1"/>
                </a:solidFill>
              </a:rPr>
              <a:t>. rujna </a:t>
            </a:r>
            <a:r>
              <a:rPr lang="hr-HR" sz="2200" dirty="0" err="1" smtClean="0">
                <a:solidFill>
                  <a:schemeClr val="dk1"/>
                </a:solidFill>
              </a:rPr>
              <a:t>2014</a:t>
            </a:r>
            <a:r>
              <a:rPr lang="en" sz="2200" dirty="0" smtClean="0">
                <a:solidFill>
                  <a:schemeClr val="dk1"/>
                </a:solidFill>
              </a:rPr>
              <a:t>. </a:t>
            </a:r>
            <a:r>
              <a:rPr lang="en" sz="2200" dirty="0">
                <a:solidFill>
                  <a:schemeClr val="dk1"/>
                </a:solidFill>
              </a:rPr>
              <a:t>donio je:</a:t>
            </a:r>
          </a:p>
        </p:txBody>
      </p:sp>
      <p:sp>
        <p:nvSpPr>
          <p:cNvPr id="218" name="Shape 218"/>
          <p:cNvSpPr txBox="1"/>
          <p:nvPr/>
        </p:nvSpPr>
        <p:spPr>
          <a:xfrm>
            <a:off x="53984" y="1820416"/>
            <a:ext cx="9144000" cy="1752600"/>
          </a:xfrm>
          <a:prstGeom prst="rect">
            <a:avLst/>
          </a:prstGeom>
          <a:noFill/>
          <a:ln>
            <a:noFill/>
          </a:ln>
        </p:spPr>
        <p:txBody>
          <a:bodyPr lIns="91425" tIns="45700" rIns="91425" bIns="45700" anchor="ctr" anchorCtr="0">
            <a:spAutoFit/>
          </a:bodyPr>
          <a:lstStyle/>
          <a:p>
            <a:pPr marL="0" marR="0" lvl="0" indent="0" algn="ctr" rtl="0">
              <a:lnSpc>
                <a:spcPct val="100000"/>
              </a:lnSpc>
              <a:spcBef>
                <a:spcPts val="0"/>
              </a:spcBef>
              <a:spcAft>
                <a:spcPts val="0"/>
              </a:spcAft>
              <a:buClr>
                <a:schemeClr val="dk1"/>
              </a:buClr>
              <a:buSzPct val="25000"/>
              <a:buFont typeface="Arial"/>
              <a:buNone/>
            </a:pPr>
            <a:r>
              <a:rPr lang="en" sz="3200" b="1" i="0" u="none" strike="noStrike" cap="none" baseline="0" dirty="0">
                <a:solidFill>
                  <a:schemeClr val="dk1"/>
                </a:solidFill>
                <a:latin typeface="Arial"/>
                <a:ea typeface="Arial"/>
                <a:cs typeface="Arial"/>
                <a:sym typeface="Arial"/>
                <a:rtl val="0"/>
              </a:rPr>
              <a:t>ŠKOLSKI  KURIKULUM</a:t>
            </a:r>
          </a:p>
          <a:p>
            <a:pPr marL="0" marR="0" lvl="0" indent="0" algn="ctr" rtl="0">
              <a:lnSpc>
                <a:spcPct val="100000"/>
              </a:lnSpc>
              <a:spcBef>
                <a:spcPts val="640"/>
              </a:spcBef>
              <a:spcAft>
                <a:spcPts val="0"/>
              </a:spcAft>
              <a:buClr>
                <a:schemeClr val="dk1"/>
              </a:buClr>
              <a:buSzPct val="25000"/>
              <a:buFont typeface="Arial"/>
              <a:buNone/>
            </a:pPr>
            <a:r>
              <a:rPr lang="en" sz="3200" b="1" i="0" u="none" strike="noStrike" cap="none" baseline="0" dirty="0">
                <a:solidFill>
                  <a:schemeClr val="dk1"/>
                </a:solidFill>
                <a:latin typeface="Arial"/>
                <a:ea typeface="Arial"/>
                <a:cs typeface="Arial"/>
                <a:sym typeface="Arial"/>
                <a:rtl val="0"/>
              </a:rPr>
              <a:t>za školsku godinu 2014./2015.</a:t>
            </a:r>
          </a:p>
        </p:txBody>
      </p:sp>
      <p:pic>
        <p:nvPicPr>
          <p:cNvPr id="219" name="Shape 219"/>
          <p:cNvPicPr preferRelativeResize="0"/>
          <p:nvPr/>
        </p:nvPicPr>
        <p:blipFill rotWithShape="1">
          <a:blip r:embed="rId3">
            <a:alphaModFix/>
          </a:blip>
          <a:srcRect t="7024" r="7209" b="13427"/>
          <a:stretch/>
        </p:blipFill>
        <p:spPr>
          <a:xfrm>
            <a:off x="2059012" y="3440118"/>
            <a:ext cx="5133923" cy="3301250"/>
          </a:xfrm>
          <a:prstGeom prst="rect">
            <a:avLst/>
          </a:prstGeom>
          <a:ln>
            <a:noFill/>
          </a:ln>
          <a:effectLst>
            <a:softEdge rad="112500"/>
          </a:effectLst>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graphicFrame>
        <p:nvGraphicFramePr>
          <p:cNvPr id="335" name="Shape 335"/>
          <p:cNvGraphicFramePr/>
          <p:nvPr/>
        </p:nvGraphicFramePr>
        <p:xfrm>
          <a:off x="251169" y="548679"/>
          <a:ext cx="8641325" cy="5959725"/>
        </p:xfrm>
        <a:graphic>
          <a:graphicData uri="http://schemas.openxmlformats.org/drawingml/2006/table">
            <a:tbl>
              <a:tblPr>
                <a:noFill/>
                <a:tableStyleId>{20CCA862-0269-4346-89DB-8AABC67B07AC}</a:tableStyleId>
              </a:tblPr>
              <a:tblGrid>
                <a:gridCol w="2105100"/>
                <a:gridCol w="6536225"/>
              </a:tblGrid>
              <a:tr h="744850">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NAZIV AKTIVNOSTI</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                       IZBORNA NASTAVA IZ NJEMAČKOG JEZIKA</a:t>
                      </a:r>
                    </a:p>
                    <a:p>
                      <a:pPr marL="0" marR="0" lvl="0" indent="0" algn="l" rtl="0">
                        <a:lnSpc>
                          <a:spcPct val="150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                                              ZA 5</a:t>
                      </a:r>
                      <a:r>
                        <a:rPr lang="en" b="1">
                          <a:solidFill>
                            <a:schemeClr val="dk1"/>
                          </a:solidFill>
                          <a:latin typeface="Times New Roman"/>
                          <a:ea typeface="Times New Roman"/>
                          <a:cs typeface="Times New Roman"/>
                          <a:sym typeface="Times New Roman"/>
                        </a:rPr>
                        <a:t>.,</a:t>
                      </a:r>
                      <a:r>
                        <a:rPr lang="en" sz="1400" b="1" u="none" strike="noStrike" cap="none" baseline="0">
                          <a:solidFill>
                            <a:schemeClr val="dk1"/>
                          </a:solidFill>
                          <a:latin typeface="Times New Roman"/>
                          <a:ea typeface="Times New Roman"/>
                          <a:cs typeface="Times New Roman"/>
                          <a:sym typeface="Times New Roman"/>
                        </a:rPr>
                        <a:t> 6., i 8. RAZREDE</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44850">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CILJ AKTIVNOSTI</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Razvijati kod učenika zanimanje i želju za učenjem njemačkog jezika te ljubav prema njemačkom jeziku. Poticati interes za strani jezik i kulturu.</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46700">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NAMJENA</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Motivirati učenika za strani jezik i primjenu rezultata u svakodnevnom životu. Poticati učenika na kreativnost i stjecanje trajnih i uporabljivih znanja.</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44850">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NOSITELJI</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a:solidFill>
                            <a:schemeClr val="dk1"/>
                          </a:solidFill>
                        </a:rPr>
                        <a:t>Sanela Cifer, prof. njemačkoga jezika</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63300">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NAČIN REALIZACIJE</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Individualni rad, rad u paru, rad u grupama, timski rad. </a:t>
                      </a:r>
                      <a:r>
                        <a:rPr lang="en" sz="1400" u="none" strike="noStrike" cap="none" baseline="0">
                          <a:solidFill>
                            <a:schemeClr val="dk1"/>
                          </a:solidFill>
                        </a:rPr>
                        <a:t>Obrada </a:t>
                      </a:r>
                      <a:r>
                        <a:rPr lang="en" sz="1400" u="none" strike="noStrike" cap="none" baseline="0">
                          <a:solidFill>
                            <a:schemeClr val="dk1"/>
                          </a:solidFill>
                          <a:latin typeface="Arial"/>
                          <a:ea typeface="Arial"/>
                          <a:cs typeface="Arial"/>
                          <a:sym typeface="Arial"/>
                        </a:rPr>
                        <a:t>tekstova, prezentacija, izrada plakata, igre, kvizovi. Korištenje razne literature, interneta.</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23625">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VREMENIK</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Dva puta tjedno tijekom nastavne godine </a:t>
                      </a:r>
                      <a:r>
                        <a:rPr lang="en" sz="1400" u="none" strike="noStrike" cap="none" baseline="0">
                          <a:solidFill>
                            <a:schemeClr val="dk1"/>
                          </a:solidFill>
                        </a:rPr>
                        <a:t>201</a:t>
                      </a:r>
                      <a:r>
                        <a:rPr lang="en">
                          <a:solidFill>
                            <a:schemeClr val="dk1"/>
                          </a:solidFill>
                        </a:rPr>
                        <a:t>4</a:t>
                      </a:r>
                      <a:r>
                        <a:rPr lang="en" sz="1400" u="none" strike="noStrike" cap="none" baseline="0">
                          <a:solidFill>
                            <a:schemeClr val="dk1"/>
                          </a:solidFill>
                        </a:rPr>
                        <a:t>./201</a:t>
                      </a:r>
                      <a:r>
                        <a:rPr lang="en">
                          <a:solidFill>
                            <a:schemeClr val="dk1"/>
                          </a:solidFill>
                        </a:rPr>
                        <a:t>5</a:t>
                      </a:r>
                      <a:r>
                        <a:rPr lang="en" sz="1400" u="none" strike="noStrike" cap="none" baseline="0">
                          <a:solidFill>
                            <a:schemeClr val="dk1"/>
                          </a:solidFill>
                        </a:rPr>
                        <a:t>.</a:t>
                      </a:r>
                      <a:r>
                        <a:rPr lang="en" sz="1400" u="none" strike="noStrike" cap="none" baseline="0">
                          <a:solidFill>
                            <a:schemeClr val="dk1"/>
                          </a:solidFill>
                          <a:latin typeface="Arial"/>
                          <a:ea typeface="Arial"/>
                          <a:cs typeface="Arial"/>
                          <a:sym typeface="Arial"/>
                        </a:rPr>
                        <a:t> u sljedećim </a:t>
                      </a:r>
                      <a:r>
                        <a:rPr lang="en" sz="1400" u="none" strike="noStrike" cap="none" baseline="0">
                          <a:solidFill>
                            <a:schemeClr val="dk1"/>
                          </a:solidFill>
                        </a:rPr>
                        <a:t>razrednim odjeljenjima</a:t>
                      </a:r>
                      <a:r>
                        <a:rPr lang="en" sz="1400" u="none" strike="noStrike" cap="none" baseline="0">
                          <a:solidFill>
                            <a:schemeClr val="dk1"/>
                          </a:solidFill>
                          <a:latin typeface="Arial"/>
                          <a:ea typeface="Arial"/>
                          <a:cs typeface="Arial"/>
                          <a:sym typeface="Arial"/>
                        </a:rPr>
                        <a:t>:</a:t>
                      </a:r>
                      <a:r>
                        <a:rPr lang="en" sz="1400" u="none" strike="noStrike" cap="none" baseline="0">
                          <a:solidFill>
                            <a:schemeClr val="dk1"/>
                          </a:solidFill>
                        </a:rPr>
                        <a:t> 5. a i 5. c, 6. a, 6. b, 6. c i 6. d</a:t>
                      </a:r>
                      <a:r>
                        <a:rPr lang="en">
                          <a:solidFill>
                            <a:schemeClr val="dk1"/>
                          </a:solidFill>
                        </a:rPr>
                        <a:t>, 8. a, 8. b, i 8. d</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73350">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TROŠKOVNIK</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a:solidFill>
                            <a:schemeClr val="dk1"/>
                          </a:solidFill>
                        </a:rPr>
                        <a:t>k</a:t>
                      </a:r>
                      <a:r>
                        <a:rPr lang="en" sz="1400" u="none" strike="noStrike" cap="none" baseline="0">
                          <a:solidFill>
                            <a:schemeClr val="dk1"/>
                          </a:solidFill>
                          <a:latin typeface="Arial"/>
                          <a:ea typeface="Arial"/>
                          <a:cs typeface="Arial"/>
                          <a:sym typeface="Arial"/>
                        </a:rPr>
                        <a:t>reda, fotokopirni papir, toner, magneti, kartice</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18200">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VREDNOVANJE I KORIŠTENJE REZULTATA RADA</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Permanentno praćenje i analiza postignutog znanja učenika. Upućivanje najuspješnijih učenika na </a:t>
                      </a:r>
                      <a:r>
                        <a:rPr lang="en" sz="1400" u="none" strike="noStrike" cap="none" baseline="0">
                          <a:solidFill>
                            <a:schemeClr val="dk1"/>
                          </a:solidFill>
                        </a:rPr>
                        <a:t>na</a:t>
                      </a:r>
                      <a:r>
                        <a:rPr lang="en" sz="1400" u="none" strike="noStrike" cap="none" baseline="0">
                          <a:solidFill>
                            <a:schemeClr val="dk1"/>
                          </a:solidFill>
                          <a:latin typeface="Arial"/>
                          <a:ea typeface="Arial"/>
                          <a:cs typeface="Arial"/>
                          <a:sym typeface="Arial"/>
                        </a:rPr>
                        <a:t>tjecanja od školske do državne razine.</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graphicFrame>
        <p:nvGraphicFramePr>
          <p:cNvPr id="340" name="Shape 340"/>
          <p:cNvGraphicFramePr/>
          <p:nvPr/>
        </p:nvGraphicFramePr>
        <p:xfrm>
          <a:off x="251169" y="548679"/>
          <a:ext cx="8641325" cy="5328600"/>
        </p:xfrm>
        <a:graphic>
          <a:graphicData uri="http://schemas.openxmlformats.org/drawingml/2006/table">
            <a:tbl>
              <a:tblPr>
                <a:noFill/>
                <a:tableStyleId>{8B798F56-0B7A-4379-8682-0BCBC6A5A5E1}</a:tableStyleId>
              </a:tblPr>
              <a:tblGrid>
                <a:gridCol w="2105100"/>
                <a:gridCol w="6536225"/>
              </a:tblGrid>
              <a:tr h="666700">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NAZIV AKTIVNOSTI</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                       IZBORNA NASTAVA IZ NJEMAČKOG JEZIKA</a:t>
                      </a:r>
                    </a:p>
                    <a:p>
                      <a:pPr marL="0" marR="0" lvl="0" indent="0" algn="l" rtl="0">
                        <a:lnSpc>
                          <a:spcPct val="150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                                              ZA 7. RAZRED</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66700">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CILJ AKTIVNOSTI</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Razvijati kod učenika zanimanje i želju za učenjem njemačkog jezika te ljubav prema njemačkom jeziku. Poticati interes za strani jezik i kulturu.</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68350">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NAMJENA</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Motivirati učenika za strani jezik i primjenu rezultata u svakodnevnom životu. Poticati učenika na kreativnost i stjecanje trajnih i uporabljivih znanja.</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66700">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NOSITELJI</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a:solidFill>
                            <a:schemeClr val="dk1"/>
                          </a:solidFill>
                        </a:rPr>
                        <a:t>Antonija Barišić, prof. njemačkoga jezika</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3225">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NAČIN REALIZACIJE</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Individualni rad, rad u paru, rad u grupama, timski rad. </a:t>
                      </a:r>
                      <a:r>
                        <a:rPr lang="en" sz="1400" u="none" strike="noStrike" cap="none" baseline="0">
                          <a:solidFill>
                            <a:schemeClr val="dk1"/>
                          </a:solidFill>
                        </a:rPr>
                        <a:t>Obrada </a:t>
                      </a:r>
                      <a:r>
                        <a:rPr lang="en" sz="1400" u="none" strike="noStrike" cap="none" baseline="0">
                          <a:solidFill>
                            <a:schemeClr val="dk1"/>
                          </a:solidFill>
                          <a:latin typeface="Arial"/>
                          <a:ea typeface="Arial"/>
                          <a:cs typeface="Arial"/>
                          <a:sym typeface="Arial"/>
                        </a:rPr>
                        <a:t>tekstova, prezentacija, izrada plakata, igre, kvizovi. Korištenje razne literature, interneta.</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41875">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VREMENIK</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Dva </a:t>
                      </a:r>
                      <a:r>
                        <a:rPr lang="en">
                          <a:solidFill>
                            <a:schemeClr val="dk1"/>
                          </a:solidFill>
                        </a:rPr>
                        <a:t>sata </a:t>
                      </a:r>
                      <a:r>
                        <a:rPr lang="en" sz="1400" u="none" strike="noStrike" cap="none" baseline="0">
                          <a:solidFill>
                            <a:schemeClr val="dk1"/>
                          </a:solidFill>
                          <a:latin typeface="Arial"/>
                          <a:ea typeface="Arial"/>
                          <a:cs typeface="Arial"/>
                          <a:sym typeface="Arial"/>
                        </a:rPr>
                        <a:t>tjedno tijekom nastavne godine </a:t>
                      </a:r>
                      <a:r>
                        <a:rPr lang="en">
                          <a:solidFill>
                            <a:schemeClr val="dk1"/>
                          </a:solidFill>
                        </a:rPr>
                        <a:t>2014./2015. u razrednim odjeljenjima 7.a/c/d.</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34175">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TROŠKOVNIK</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Kreda, fotokopirni papir, toner, magneti, kartice.</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00875">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VREDNOVANJE I KORIŠTENJE REZULTATA RADA</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Permanentno praćenje i analiza postignutog znanja učenika. Upućivanje najuspješnijih učenika na </a:t>
                      </a:r>
                      <a:r>
                        <a:rPr lang="en" sz="1400" u="none" strike="noStrike" cap="none" baseline="0">
                          <a:solidFill>
                            <a:schemeClr val="dk1"/>
                          </a:solidFill>
                        </a:rPr>
                        <a:t>na</a:t>
                      </a:r>
                      <a:r>
                        <a:rPr lang="en" sz="1400" u="none" strike="noStrike" cap="none" baseline="0">
                          <a:solidFill>
                            <a:schemeClr val="dk1"/>
                          </a:solidFill>
                          <a:latin typeface="Arial"/>
                          <a:ea typeface="Arial"/>
                          <a:cs typeface="Arial"/>
                          <a:sym typeface="Arial"/>
                        </a:rPr>
                        <a:t>tjecanja od školske do državne razine.</a:t>
                      </a:r>
                    </a:p>
                  </a:txBody>
                  <a:tcPr marL="56450" marR="56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346" name="Shape 346"/>
          <p:cNvGraphicFramePr/>
          <p:nvPr/>
        </p:nvGraphicFramePr>
        <p:xfrm>
          <a:off x="217500" y="548679"/>
          <a:ext cx="8674975" cy="5704260"/>
        </p:xfrm>
        <a:graphic>
          <a:graphicData uri="http://schemas.openxmlformats.org/drawingml/2006/table">
            <a:tbl>
              <a:tblPr>
                <a:noFill/>
                <a:tableStyleId>{782694C2-FB11-479D-A386-CD5FBF8E9677}</a:tableStyleId>
              </a:tblPr>
              <a:tblGrid>
                <a:gridCol w="2483975"/>
                <a:gridCol w="6191000"/>
              </a:tblGrid>
              <a:tr h="4701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NAZIV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baseline="0">
                          <a:solidFill>
                            <a:schemeClr val="dk1"/>
                          </a:solidFill>
                        </a:rPr>
                        <a:t>IZBORNA NASTAVA IZ TALIJANSKOG JEZIKA </a:t>
                      </a:r>
                    </a:p>
                    <a:p>
                      <a:pPr marL="0" marR="0" lvl="0" indent="0" algn="ctr" rtl="0">
                        <a:spcBef>
                          <a:spcPts val="0"/>
                        </a:spcBef>
                        <a:buClr>
                          <a:srgbClr val="000000"/>
                        </a:buClr>
                        <a:buSzPct val="25000"/>
                        <a:buFont typeface="Times New Roman"/>
                        <a:buNone/>
                      </a:pPr>
                      <a:r>
                        <a:rPr lang="en" sz="1600" b="1">
                          <a:solidFill>
                            <a:schemeClr val="dk1"/>
                          </a:solidFill>
                        </a:rPr>
                        <a:t>Z</a:t>
                      </a:r>
                      <a:r>
                        <a:rPr lang="en" sz="1600" b="1" u="none" strike="noStrike" cap="none" baseline="0">
                          <a:solidFill>
                            <a:schemeClr val="dk1"/>
                          </a:solidFill>
                        </a:rPr>
                        <a:t>A ČETVRTI RAZRED</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812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CILJ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a:t> </a:t>
                      </a:r>
                      <a:r>
                        <a:rPr lang="en" sz="1600" u="none" strike="noStrike" cap="none" baseline="0">
                          <a:solidFill>
                            <a:schemeClr val="dk1"/>
                          </a:solidFill>
                        </a:rPr>
                        <a:t>Usvajanje osnovnih znanja tal. Jezika,motiviranje učenika za učenje talijanskog jezika, razvijanje kreativnih sposobnosti kod učenika kroz igre, crtanje i bojanje, pjevanje pjesmica i sl.</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009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NAMJENA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Za učenike četvrtog razreda osnovne škole, kojima je talijanski jezik izborni predmet.</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993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NOSITELJI </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rPr>
                        <a:t>Natalija Glavak Horvatić</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518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NAČIN REALIZACIJE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a:t> </a:t>
                      </a:r>
                      <a:r>
                        <a:rPr lang="en" sz="1600" u="none" strike="noStrike" cap="none" baseline="0">
                          <a:solidFill>
                            <a:schemeClr val="dk1"/>
                          </a:solidFill>
                        </a:rPr>
                        <a:t>Pisanim i usmenim zadacima,obradom kraćih tekstova i njihovom dramatizacijom, obradom pjesmica, te gledanjem kraćih crtanih filmova.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176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VREMENIK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Jedan puta tjedno po dva školska sata, tijekom školske godine 201</a:t>
                      </a:r>
                      <a:r>
                        <a:rPr lang="en" sz="1600">
                          <a:solidFill>
                            <a:schemeClr val="dk1"/>
                          </a:solidFill>
                        </a:rPr>
                        <a:t>4</a:t>
                      </a:r>
                      <a:r>
                        <a:rPr lang="en" sz="1600" u="none" strike="noStrike" cap="none" baseline="0">
                          <a:solidFill>
                            <a:schemeClr val="dk1"/>
                          </a:solidFill>
                        </a:rPr>
                        <a:t>./201</a:t>
                      </a:r>
                      <a:r>
                        <a:rPr lang="en" sz="1600">
                          <a:solidFill>
                            <a:schemeClr val="dk1"/>
                          </a:solidFill>
                        </a:rPr>
                        <a:t>5</a:t>
                      </a:r>
                      <a:r>
                        <a:rPr lang="en" sz="1600" u="none" strike="noStrike" cap="none" baseline="0">
                          <a:solidFill>
                            <a:schemeClr val="dk1"/>
                          </a:solidFill>
                        </a:rPr>
                        <a:t>.</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290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TROŠKOVNIK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Za potrebe fotokopiranja dodatnih materijala.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665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VREDNOVANJE I KORIŠTENJE REZULTATA RADA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Kratke pisane provjere, usmene provjere, izrada plakata za školski pano, i sl.</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352" name="Shape 352"/>
          <p:cNvGraphicFramePr/>
          <p:nvPr/>
        </p:nvGraphicFramePr>
        <p:xfrm>
          <a:off x="251518" y="548679"/>
          <a:ext cx="8640950" cy="5547710"/>
        </p:xfrm>
        <a:graphic>
          <a:graphicData uri="http://schemas.openxmlformats.org/drawingml/2006/table">
            <a:tbl>
              <a:tblPr>
                <a:noFill/>
                <a:tableStyleId>{8AD72B3C-28A9-4865-94B3-4E312BA27BF7}</a:tableStyleId>
              </a:tblPr>
              <a:tblGrid>
                <a:gridCol w="2309900"/>
                <a:gridCol w="6331050"/>
              </a:tblGrid>
              <a:tr h="5763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NAZIV AKTIVNOSTI</a:t>
                      </a:r>
                    </a:p>
                  </a:txBody>
                  <a:tcPr marL="66425" marR="664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baseline="0">
                          <a:solidFill>
                            <a:schemeClr val="dk1"/>
                          </a:solidFill>
                        </a:rPr>
                        <a:t>IZBORNA NASTAVA IZ TALIJANSKOG JEZIKA ZA PET</a:t>
                      </a:r>
                      <a:r>
                        <a:rPr lang="en" sz="1600" b="1">
                          <a:solidFill>
                            <a:schemeClr val="dk1"/>
                          </a:solidFill>
                        </a:rPr>
                        <a:t>I</a:t>
                      </a:r>
                      <a:r>
                        <a:rPr lang="en" sz="1600" b="1" u="none" strike="noStrike" cap="none" baseline="0">
                          <a:solidFill>
                            <a:schemeClr val="dk1"/>
                          </a:solidFill>
                        </a:rPr>
                        <a:t> RAZRED</a:t>
                      </a:r>
                    </a:p>
                  </a:txBody>
                  <a:tcPr marL="66425" marR="664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41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CILJ AKTIVNOSTI</a:t>
                      </a:r>
                    </a:p>
                  </a:txBody>
                  <a:tcPr marL="66425" marR="664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USVAJANJE OSNOVNIH ZNANJA TAL. JEZIKA, MOTIVIRANJE UČENIKA ZA UČENJE TALIJANSKOG JEZIKA, RAZVIJANJE KREATIVNIH SPOSOBNOSTI KOD UČENIKA I RAZVIJANJE KOMUNIKACIJSKE KOMPETENCIJE.</a:t>
                      </a:r>
                    </a:p>
                  </a:txBody>
                  <a:tcPr marL="66425" marR="664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843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NAMJENA</a:t>
                      </a:r>
                    </a:p>
                  </a:txBody>
                  <a:tcPr marL="66425" marR="664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ZA UČENIKE PETOG RAZREDA OSNOVNE ŠKOLE, KOJIMA JE TALIJANSKI JEZIK IZBORNI PREDMET.</a:t>
                      </a:r>
                    </a:p>
                  </a:txBody>
                  <a:tcPr marL="66425" marR="664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763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NOSITELJI </a:t>
                      </a:r>
                    </a:p>
                  </a:txBody>
                  <a:tcPr marL="66425" marR="664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rPr>
                        <a:t>Natalija Glavak Horvatić</a:t>
                      </a:r>
                    </a:p>
                  </a:txBody>
                  <a:tcPr marL="66425" marR="664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176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NAČIN REALIZACIJE</a:t>
                      </a:r>
                    </a:p>
                  </a:txBody>
                  <a:tcPr marL="66425" marR="664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PISANIM I USMENIM ZADACIMA,OBRADOM KRAĆIH TEKSTOVA I NJIHOVOM DRAMATIZACIJOM, OBRADOM PJESMICA.</a:t>
                      </a:r>
                    </a:p>
                  </a:txBody>
                  <a:tcPr marL="66425" marR="664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270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VREMENIK</a:t>
                      </a:r>
                    </a:p>
                  </a:txBody>
                  <a:tcPr marL="66425" marR="664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JEDAN PUTA TJEDNO PO DVA ŠKOLSKA SATA, TIJEKOM ŠKOLSKE GODINE 201</a:t>
                      </a:r>
                      <a:r>
                        <a:rPr lang="en" sz="1600">
                          <a:solidFill>
                            <a:schemeClr val="dk1"/>
                          </a:solidFill>
                        </a:rPr>
                        <a:t>4</a:t>
                      </a:r>
                      <a:r>
                        <a:rPr lang="en" sz="1600" u="none" strike="noStrike" cap="none" baseline="0">
                          <a:solidFill>
                            <a:schemeClr val="dk1"/>
                          </a:solidFill>
                        </a:rPr>
                        <a:t>./201</a:t>
                      </a:r>
                      <a:r>
                        <a:rPr lang="en" sz="1600">
                          <a:solidFill>
                            <a:schemeClr val="dk1"/>
                          </a:solidFill>
                        </a:rPr>
                        <a:t>5</a:t>
                      </a:r>
                      <a:r>
                        <a:rPr lang="en" sz="1600" u="none" strike="noStrike" cap="none" baseline="0">
                          <a:solidFill>
                            <a:schemeClr val="dk1"/>
                          </a:solidFill>
                        </a:rPr>
                        <a:t>.</a:t>
                      </a:r>
                    </a:p>
                  </a:txBody>
                  <a:tcPr marL="66425" marR="664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985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TROŠKOVNIK</a:t>
                      </a:r>
                    </a:p>
                  </a:txBody>
                  <a:tcPr marL="66425" marR="664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ZA POTREBE FOTOKOPIRANJA DODATNIH MATERIJALA.</a:t>
                      </a:r>
                    </a:p>
                  </a:txBody>
                  <a:tcPr marL="66425" marR="664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03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VREDNOVANJE I KORIŠTENJE REZULTATA RADA</a:t>
                      </a:r>
                    </a:p>
                  </a:txBody>
                  <a:tcPr marL="66425" marR="664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KRATKE PISANE PROVJERE, USMENE PROVJERE, IZRADA PLAKATA ZA ŠKOLSKI PANO, NASTUPOM NA ŠKOLSKOJ PRIREDBI.</a:t>
                      </a:r>
                    </a:p>
                  </a:txBody>
                  <a:tcPr marL="66425" marR="664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358" name="Shape 358"/>
          <p:cNvGraphicFramePr/>
          <p:nvPr/>
        </p:nvGraphicFramePr>
        <p:xfrm>
          <a:off x="251517" y="548679"/>
          <a:ext cx="8640950" cy="5601965"/>
        </p:xfrm>
        <a:graphic>
          <a:graphicData uri="http://schemas.openxmlformats.org/drawingml/2006/table">
            <a:tbl>
              <a:tblPr>
                <a:noFill/>
                <a:tableStyleId>{40198123-EC70-4ABE-B516-E0C68D7BA1E0}</a:tableStyleId>
              </a:tblPr>
              <a:tblGrid>
                <a:gridCol w="2027700"/>
                <a:gridCol w="6613250"/>
              </a:tblGrid>
              <a:tr h="5413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NAZIV AKTIVNOSTI</a:t>
                      </a:r>
                    </a:p>
                  </a:txBody>
                  <a:tcPr marL="65450" marR="65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IZBORNA NASTAVA IZ TALIJANSKOG JEZIKA ZA </a:t>
                      </a:r>
                      <a:r>
                        <a:rPr lang="en" sz="1600" b="1" u="none" strike="noStrike" cap="none" baseline="0">
                          <a:solidFill>
                            <a:schemeClr val="dk1"/>
                          </a:solidFill>
                          <a:latin typeface="Arial"/>
                          <a:ea typeface="Arial"/>
                          <a:cs typeface="Arial"/>
                          <a:sym typeface="Arial"/>
                        </a:rPr>
                        <a:t>Š</a:t>
                      </a:r>
                      <a:r>
                        <a:rPr lang="en" sz="1600" b="1" u="none" strike="noStrike" cap="none" baseline="0">
                          <a:solidFill>
                            <a:schemeClr val="dk1"/>
                          </a:solidFill>
                          <a:latin typeface="Times New Roman"/>
                          <a:ea typeface="Times New Roman"/>
                          <a:cs typeface="Times New Roman"/>
                          <a:sym typeface="Times New Roman"/>
                        </a:rPr>
                        <a:t>EST</a:t>
                      </a:r>
                      <a:r>
                        <a:rPr lang="en" sz="1600" b="1">
                          <a:solidFill>
                            <a:schemeClr val="dk1"/>
                          </a:solidFill>
                          <a:latin typeface="Times New Roman"/>
                          <a:ea typeface="Times New Roman"/>
                          <a:cs typeface="Times New Roman"/>
                          <a:sym typeface="Times New Roman"/>
                        </a:rPr>
                        <a:t>I</a:t>
                      </a:r>
                      <a:r>
                        <a:rPr lang="en" sz="1600" b="1" u="none" strike="noStrike" cap="none" baseline="0">
                          <a:solidFill>
                            <a:schemeClr val="dk1"/>
                          </a:solidFill>
                          <a:latin typeface="Times New Roman"/>
                          <a:ea typeface="Times New Roman"/>
                          <a:cs typeface="Times New Roman"/>
                          <a:sym typeface="Times New Roman"/>
                        </a:rPr>
                        <a:t> RAZRED</a:t>
                      </a:r>
                    </a:p>
                  </a:txBody>
                  <a:tcPr marL="65450" marR="65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41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CILJ AKTIVNOSTI</a:t>
                      </a:r>
                    </a:p>
                  </a:txBody>
                  <a:tcPr marL="65450" marR="65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USVAJANJE OSNOVNIH ZNANJA TAL. JEZIKA,MOTIVIRANJE UČENIKA ZA UČENJE TALIJANSKOG JEZIKA, RAZVIJANJE KREATIVNIH SPOSOBNOSTI KOD UČENIKA I RAZVIJANJE KOMUNIKACIJSKE KOMPETENCIJE.</a:t>
                      </a:r>
                    </a:p>
                  </a:txBody>
                  <a:tcPr marL="65450" marR="65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03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NAMJENA</a:t>
                      </a:r>
                    </a:p>
                  </a:txBody>
                  <a:tcPr marL="65450" marR="65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ZA UČENIKE ŠESTOG RAZREDA OSNOVNE ŠKOLE, KOJIMA JE TALIJANSKI JEZIK IZBORNI PREDMET.</a:t>
                      </a:r>
                    </a:p>
                  </a:txBody>
                  <a:tcPr marL="65450" marR="65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048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NOSITELJI </a:t>
                      </a:r>
                    </a:p>
                  </a:txBody>
                  <a:tcPr marL="65450" marR="65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rPr>
                        <a:t>Natalija Glavak Horvatić</a:t>
                      </a:r>
                    </a:p>
                  </a:txBody>
                  <a:tcPr marL="65450" marR="65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970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NAČIN REALIZACIJE</a:t>
                      </a:r>
                    </a:p>
                  </a:txBody>
                  <a:tcPr marL="65450" marR="65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PISANIM I USMENIM ZADACIMA,OBRADOM  TEKSTOVA I NJIHOVOM DRAMATIZACIJOM, OBRADOM PJESAMA, KRAĆIM PISMENIM RADOVIMA U OBLIKU SASTAVAKA NA TALIJANSKOM JEZIKU.</a:t>
                      </a:r>
                    </a:p>
                  </a:txBody>
                  <a:tcPr marL="65450" marR="65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715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VREMENIK</a:t>
                      </a:r>
                    </a:p>
                  </a:txBody>
                  <a:tcPr marL="65450" marR="65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JEDAN PUTA TJEDNO PO DVA ŠKOLSKA SATA, TIJEKOM ŠKOLSKE GODINE </a:t>
                      </a:r>
                      <a:r>
                        <a:rPr lang="en" sz="1600" u="none" strike="noStrike" cap="none" baseline="0">
                          <a:solidFill>
                            <a:schemeClr val="dk1"/>
                          </a:solidFill>
                        </a:rPr>
                        <a:t>201</a:t>
                      </a:r>
                      <a:r>
                        <a:rPr lang="en" sz="1600">
                          <a:solidFill>
                            <a:schemeClr val="dk1"/>
                          </a:solidFill>
                        </a:rPr>
                        <a:t>4</a:t>
                      </a:r>
                      <a:r>
                        <a:rPr lang="en" sz="1600" u="none" strike="noStrike" cap="none" baseline="0">
                          <a:solidFill>
                            <a:schemeClr val="dk1"/>
                          </a:solidFill>
                        </a:rPr>
                        <a:t>./201</a:t>
                      </a:r>
                      <a:r>
                        <a:rPr lang="en" sz="1600">
                          <a:solidFill>
                            <a:schemeClr val="dk1"/>
                          </a:solidFill>
                        </a:rPr>
                        <a:t>5</a:t>
                      </a:r>
                      <a:r>
                        <a:rPr lang="en" sz="1600" u="none" strike="noStrike" cap="none" baseline="0">
                          <a:solidFill>
                            <a:schemeClr val="dk1"/>
                          </a:solidFill>
                        </a:rPr>
                        <a:t>.</a:t>
                      </a:r>
                    </a:p>
                  </a:txBody>
                  <a:tcPr marL="65450" marR="65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715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TROŠKOVNIK</a:t>
                      </a:r>
                    </a:p>
                  </a:txBody>
                  <a:tcPr marL="65450" marR="65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ZA POTREBE FOTOKOPIRANJA DODATNIH MATERIJALA.</a:t>
                      </a:r>
                    </a:p>
                  </a:txBody>
                  <a:tcPr marL="65450" marR="65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969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VREDNOVANJE I KORIŠTENJE REZULTATA RADA</a:t>
                      </a:r>
                    </a:p>
                  </a:txBody>
                  <a:tcPr marL="65450" marR="65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PISANE PROVJERE, USMENE PROVJERE, IZRADA PLAKATA ZA ŠKOLSKI PANO, SUDJELOVA</a:t>
                      </a:r>
                      <a:r>
                        <a:rPr lang="en" sz="1600" u="none" strike="noStrike" cap="none" baseline="0">
                          <a:solidFill>
                            <a:schemeClr val="dk1"/>
                          </a:solidFill>
                        </a:rPr>
                        <a:t>NJE U RADIONICI U VRIJEME DANA OTVORENIH VRATA ŠKOLE</a:t>
                      </a:r>
                      <a:r>
                        <a:rPr lang="en" sz="1600" u="none" strike="noStrike" cap="none" baseline="0">
                          <a:solidFill>
                            <a:schemeClr val="dk1"/>
                          </a:solidFill>
                          <a:latin typeface="Arial"/>
                          <a:ea typeface="Arial"/>
                          <a:cs typeface="Arial"/>
                          <a:sym typeface="Arial"/>
                        </a:rPr>
                        <a:t>.</a:t>
                      </a:r>
                    </a:p>
                  </a:txBody>
                  <a:tcPr marL="65450" marR="654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364" name="Shape 364"/>
          <p:cNvGraphicFramePr/>
          <p:nvPr/>
        </p:nvGraphicFramePr>
        <p:xfrm>
          <a:off x="251517" y="548679"/>
          <a:ext cx="8640975" cy="5563185"/>
        </p:xfrm>
        <a:graphic>
          <a:graphicData uri="http://schemas.openxmlformats.org/drawingml/2006/table">
            <a:tbl>
              <a:tblPr>
                <a:noFill/>
                <a:tableStyleId>{E3AA7F0C-FFCE-46B2-8743-A726C5A21AD5}</a:tableStyleId>
              </a:tblPr>
              <a:tblGrid>
                <a:gridCol w="2067850"/>
                <a:gridCol w="6573125"/>
              </a:tblGrid>
              <a:tr h="4554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NAZIV AKTIVNOSTI</a:t>
                      </a:r>
                    </a:p>
                  </a:txBody>
                  <a:tcPr marL="66800" marR="6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baseline="0">
                          <a:solidFill>
                            <a:schemeClr val="dk1"/>
                          </a:solidFill>
                        </a:rPr>
                        <a:t>IZBORNA NASTAVA IZ TALIJANSKOG JEZIKA ZA SEDM</a:t>
                      </a:r>
                      <a:r>
                        <a:rPr lang="en" sz="1600" b="1">
                          <a:solidFill>
                            <a:schemeClr val="dk1"/>
                          </a:solidFill>
                        </a:rPr>
                        <a:t>I</a:t>
                      </a:r>
                      <a:r>
                        <a:rPr lang="en" sz="1600" b="1" u="none" strike="noStrike" cap="none" baseline="0">
                          <a:solidFill>
                            <a:schemeClr val="dk1"/>
                          </a:solidFill>
                        </a:rPr>
                        <a:t> RAZRED</a:t>
                      </a:r>
                    </a:p>
                  </a:txBody>
                  <a:tcPr marL="66800" marR="6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97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CILJ AKTIVNOSTI</a:t>
                      </a:r>
                    </a:p>
                  </a:txBody>
                  <a:tcPr marL="66800" marR="6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MOTIVIRANJE UČENIKA ZA DALJNJE UČENJE TALIJANSKOG JEZIKA, RAZVIJANJE KREATIVNIH SPOSOBNOSTI KOD UČENIKA I RAZVIJANJE KOMUNIKACIJSKE KOMPETENCIJE U REALNIM ŽIVOTNIM SITUACIJAMA NA TALIJANSKOM JEZIKU.</a:t>
                      </a:r>
                    </a:p>
                  </a:txBody>
                  <a:tcPr marL="66800" marR="6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878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NAMJENA</a:t>
                      </a:r>
                    </a:p>
                  </a:txBody>
                  <a:tcPr marL="66800" marR="6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ZA UČENIKE SEDMOG  RAZREDA OSNOVNE ŠKOLE, KOJIMA JE TALIJANSKI JEZIK IZBORNI PREDMET.</a:t>
                      </a:r>
                    </a:p>
                  </a:txBody>
                  <a:tcPr marL="66800" marR="6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750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NOSITELJI </a:t>
                      </a:r>
                    </a:p>
                  </a:txBody>
                  <a:tcPr marL="66800" marR="6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rPr>
                        <a:t>Natalija Glavak Horvatić</a:t>
                      </a:r>
                    </a:p>
                  </a:txBody>
                  <a:tcPr marL="66800" marR="6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287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NAČIN REALIZACIJE</a:t>
                      </a:r>
                    </a:p>
                  </a:txBody>
                  <a:tcPr marL="66800" marR="6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PISANIM I USMENIM ZADACIMA,OBRADOM  TEKSTOVA, OBRADOM PJESAMA, KRAĆIM I DULJIM PISMENIM RADOVIMA U OBLIKU SASTAVAKA NA TALIJANSKOM JEZIKU.</a:t>
                      </a:r>
                    </a:p>
                  </a:txBody>
                  <a:tcPr marL="66800" marR="6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298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VREMENIK</a:t>
                      </a:r>
                    </a:p>
                  </a:txBody>
                  <a:tcPr marL="66800" marR="6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JEDAN PUTA TJEDNO PO DVA ŠKOLSKA SATA, TIJEKOM ŠKOLSKE GODINE 201</a:t>
                      </a:r>
                      <a:r>
                        <a:rPr lang="en" sz="1600">
                          <a:solidFill>
                            <a:schemeClr val="dk1"/>
                          </a:solidFill>
                        </a:rPr>
                        <a:t>4</a:t>
                      </a:r>
                      <a:r>
                        <a:rPr lang="en" sz="1600" u="none" strike="noStrike" cap="none" baseline="0">
                          <a:solidFill>
                            <a:schemeClr val="dk1"/>
                          </a:solidFill>
                        </a:rPr>
                        <a:t>./201</a:t>
                      </a:r>
                      <a:r>
                        <a:rPr lang="en" sz="1600">
                          <a:solidFill>
                            <a:schemeClr val="dk1"/>
                          </a:solidFill>
                        </a:rPr>
                        <a:t>5</a:t>
                      </a:r>
                      <a:r>
                        <a:rPr lang="en" sz="1600" u="none" strike="noStrike" cap="none" baseline="0">
                          <a:solidFill>
                            <a:schemeClr val="dk1"/>
                          </a:solidFill>
                        </a:rPr>
                        <a:t>.</a:t>
                      </a:r>
                    </a:p>
                  </a:txBody>
                  <a:tcPr marL="66800" marR="6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088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TROŠKOVNIK</a:t>
                      </a:r>
                    </a:p>
                  </a:txBody>
                  <a:tcPr marL="66800" marR="6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ZA POTREBE FOTOKOPIRANJA DODATNIH MATERIJALA.</a:t>
                      </a:r>
                    </a:p>
                  </a:txBody>
                  <a:tcPr marL="66800" marR="6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415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VREDNOVANJE I KORIŠTENJE REZULTATA RADA</a:t>
                      </a:r>
                    </a:p>
                  </a:txBody>
                  <a:tcPr marL="66800" marR="6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PISANE PROVJERE, USMENE PROVJERE, IZRADA PLAKATA ZA ŠKOLSKI PANO, SUDJELOVANJE NA DANU OTVORENIH VRATA POVODOM DANA NAŠE ŠKOLE.</a:t>
                      </a:r>
                    </a:p>
                  </a:txBody>
                  <a:tcPr marL="66800" marR="668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aphicFrame>
        <p:nvGraphicFramePr>
          <p:cNvPr id="369" name="Shape 369"/>
          <p:cNvGraphicFramePr/>
          <p:nvPr/>
        </p:nvGraphicFramePr>
        <p:xfrm>
          <a:off x="251517" y="336791"/>
          <a:ext cx="8640950" cy="6127275"/>
        </p:xfrm>
        <a:graphic>
          <a:graphicData uri="http://schemas.openxmlformats.org/drawingml/2006/table">
            <a:tbl>
              <a:tblPr>
                <a:noFill/>
                <a:tableStyleId>{8F1F5E8B-9772-424F-A9FF-AA2146D0B8D9}</a:tableStyleId>
              </a:tblPr>
              <a:tblGrid>
                <a:gridCol w="2085525"/>
                <a:gridCol w="6555425"/>
              </a:tblGrid>
              <a:tr h="3929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NAZIV AKTIVNOSTI</a:t>
                      </a:r>
                    </a:p>
                  </a:txBody>
                  <a:tcPr marL="61400" marR="61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baseline="0">
                          <a:solidFill>
                            <a:schemeClr val="dk1"/>
                          </a:solidFill>
                        </a:rPr>
                        <a:t>IZBORNA NASTAVA IZ TALIJANSKOG JEZIKA ZA OSM</a:t>
                      </a:r>
                      <a:r>
                        <a:rPr lang="en" sz="1600" b="1">
                          <a:solidFill>
                            <a:schemeClr val="dk1"/>
                          </a:solidFill>
                        </a:rPr>
                        <a:t>I</a:t>
                      </a:r>
                      <a:r>
                        <a:rPr lang="en" sz="1600" b="1" u="none" strike="noStrike" cap="none" baseline="0">
                          <a:solidFill>
                            <a:schemeClr val="dk1"/>
                          </a:solidFill>
                        </a:rPr>
                        <a:t> RAZRED</a:t>
                      </a:r>
                    </a:p>
                  </a:txBody>
                  <a:tcPr marL="61400" marR="61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2891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CILJ AKTIVNOSTI</a:t>
                      </a:r>
                    </a:p>
                  </a:txBody>
                  <a:tcPr marL="61400" marR="61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MOTIVIRANJE UČENIKA ZA DALJNJE UČENJE TALIJANSKOG JEZIKA, RAZVIJANJE KREATIVNIH SPOSOBNOSTI KOD UČENIKA I RAZVIJANJE KOMUNIKACIJSKE KOMPETENCIJE U REALNIM ŽIVOTNIM SITUACIJAMA NA TALIJANSKOM JEZIKU, RAZVIJANJE ZNANJA O TALIJANSKOJ KULTURI, CIVILIZACIJI, USVAJANJE ZNANJA O TALIJANSKOJ POVIJESTI I GEOGRAFIJI.</a:t>
                      </a:r>
                    </a:p>
                  </a:txBody>
                  <a:tcPr marL="61400" marR="61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834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NAMJENA</a:t>
                      </a:r>
                    </a:p>
                  </a:txBody>
                  <a:tcPr marL="61400" marR="61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ZA UČENIKE OSMOG  RAZREDA OSNOVNE ŠKOLE, KOJIMA JE TALIJANSKI JEZIK IZBORNI PREDMET.</a:t>
                      </a:r>
                    </a:p>
                  </a:txBody>
                  <a:tcPr marL="61400" marR="61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677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NOSITELJI </a:t>
                      </a:r>
                    </a:p>
                  </a:txBody>
                  <a:tcPr marL="61400" marR="61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rPr>
                        <a:t>Natalija Glavak Horvatić</a:t>
                      </a:r>
                    </a:p>
                  </a:txBody>
                  <a:tcPr marL="61400" marR="61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94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NAČIN REALIZACIJE</a:t>
                      </a:r>
                    </a:p>
                  </a:txBody>
                  <a:tcPr marL="61400" marR="61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PISANIM I USMENIM ZADACIMA,OBRADOM  TEKSTOVA , OBRADOM PJESAMA, KRAĆIM I DULJIM PISMENIM RADOVIMA U OBLIKU SASTAVAKA NA TALIJANSKOM JEZIKU, GLEDANJEM KRAĆIH FILMOVA O ITALIJI, PISANJEM REFERATA O ITALIJI.</a:t>
                      </a:r>
                    </a:p>
                  </a:txBody>
                  <a:tcPr marL="61400" marR="61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297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VREMENIK</a:t>
                      </a:r>
                    </a:p>
                  </a:txBody>
                  <a:tcPr marL="61400" marR="61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JEDAN PUTA TJEDNO PO DVA ŠKOLSKA SATA, TIJEKOM ŠKOLSKE GODINE 201</a:t>
                      </a:r>
                      <a:r>
                        <a:rPr lang="en" sz="1600">
                          <a:solidFill>
                            <a:schemeClr val="dk1"/>
                          </a:solidFill>
                        </a:rPr>
                        <a:t>4</a:t>
                      </a:r>
                      <a:r>
                        <a:rPr lang="en" sz="1600" u="none" strike="noStrike" cap="none" baseline="0">
                          <a:solidFill>
                            <a:schemeClr val="dk1"/>
                          </a:solidFill>
                        </a:rPr>
                        <a:t>./201</a:t>
                      </a:r>
                      <a:r>
                        <a:rPr lang="en" sz="1600">
                          <a:solidFill>
                            <a:schemeClr val="dk1"/>
                          </a:solidFill>
                        </a:rPr>
                        <a:t>5</a:t>
                      </a:r>
                      <a:r>
                        <a:rPr lang="en" sz="1600" u="none" strike="noStrike" cap="none" baseline="0">
                          <a:solidFill>
                            <a:schemeClr val="dk1"/>
                          </a:solidFill>
                        </a:rPr>
                        <a:t>.</a:t>
                      </a:r>
                    </a:p>
                  </a:txBody>
                  <a:tcPr marL="61400" marR="61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255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TROŠKOVNIK</a:t>
                      </a:r>
                    </a:p>
                  </a:txBody>
                  <a:tcPr marL="61400" marR="61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ZA POTREBE FOTOKOPIRANJA DODATNIH MATERIJALA.</a:t>
                      </a:r>
                    </a:p>
                  </a:txBody>
                  <a:tcPr marL="61400" marR="61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441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rPr>
                        <a:t>VREDNOVANJE I KORIŠTENJE REZULTATA RADA</a:t>
                      </a:r>
                    </a:p>
                  </a:txBody>
                  <a:tcPr marL="61400" marR="61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rPr>
                        <a:t>PISANE PROVJERE, USMENE PROVJERE, IZRADA PLAKATA ZA ŠKOLSKI PAN, SUDJELOVANJE NA DANU OTVORENIH VRATA POVODOM DANA NAŠE ŠKOLE.</a:t>
                      </a:r>
                    </a:p>
                  </a:txBody>
                  <a:tcPr marL="61400" marR="61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p:nvPr/>
        </p:nvSpPr>
        <p:spPr>
          <a:xfrm>
            <a:off x="7078660" y="0"/>
            <a:ext cx="2065199" cy="276300"/>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375" name="Shape 375"/>
          <p:cNvGraphicFramePr/>
          <p:nvPr/>
        </p:nvGraphicFramePr>
        <p:xfrm>
          <a:off x="251517" y="548679"/>
          <a:ext cx="8640975" cy="5414705"/>
        </p:xfrm>
        <a:graphic>
          <a:graphicData uri="http://schemas.openxmlformats.org/drawingml/2006/table">
            <a:tbl>
              <a:tblPr>
                <a:noFill/>
                <a:tableStyleId>{24736F61-E68E-45D2-A66B-72E90CFCBF20}</a:tableStyleId>
              </a:tblPr>
              <a:tblGrid>
                <a:gridCol w="1901575"/>
                <a:gridCol w="6739400"/>
              </a:tblGrid>
              <a:tr h="6207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NAZIV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IZBORNA NASTAVA IZ INFORMATIKE ZA PET</a:t>
                      </a:r>
                      <a:r>
                        <a:rPr lang="en" sz="1600" b="1">
                          <a:solidFill>
                            <a:schemeClr val="dk1"/>
                          </a:solidFill>
                          <a:latin typeface="Times New Roman"/>
                          <a:ea typeface="Times New Roman"/>
                          <a:cs typeface="Times New Roman"/>
                          <a:sym typeface="Times New Roman"/>
                        </a:rPr>
                        <a:t>I</a:t>
                      </a:r>
                      <a:r>
                        <a:rPr lang="en" sz="1600" b="1" u="none" strike="noStrike" cap="none" baseline="0">
                          <a:solidFill>
                            <a:schemeClr val="dk1"/>
                          </a:solidFill>
                          <a:latin typeface="Times New Roman"/>
                          <a:ea typeface="Times New Roman"/>
                          <a:cs typeface="Times New Roman"/>
                          <a:sym typeface="Times New Roman"/>
                        </a:rPr>
                        <a:t> RAZRED</a:t>
                      </a:r>
                    </a:p>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5. A I 5. B RAZREDN</a:t>
                      </a:r>
                      <a:r>
                        <a:rPr lang="en" sz="1600" b="1">
                          <a:solidFill>
                            <a:schemeClr val="dk1"/>
                          </a:solidFill>
                          <a:latin typeface="Times New Roman"/>
                          <a:ea typeface="Times New Roman"/>
                          <a:cs typeface="Times New Roman"/>
                          <a:sym typeface="Times New Roman"/>
                        </a:rPr>
                        <a:t>I ODJEL</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558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CILJ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Osigurati učenicima stjecanje temeljnih i stručnih kompetencija, osposobiti ih za život i rad u promjenjivom društveno-kulturnom kontekstu prema zahtjevima tržišnog gospodarstva, suvremenih informacijsko-komunikacijskih tehnologija i znanstvenih spoznaja te dostignuća.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3675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NAMJENA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Omogućiti stjecanje znanja, vještina, sposobnosti u programiranju i rješavanju problema, poticati pozitivno etičko ponašanje i odgovornost pri uporabi tehnologije.</a:t>
                      </a:r>
                    </a:p>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Razvijati timski rad i suradnju.</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159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NOSITELJI </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Branko Latas</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207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NAČIN REALIZACIJE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Nastava se provodi u informatičkoj učionici škole izvan redovnog rasporeda sati.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175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VREMENIK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Tijekom školske godine, 2 sata tjedno.</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159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TROŠKOVNIK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Troškovi kopiranja, papir, CD, DVD.</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4465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VREDNOVANJE I KORIŠTENJE REZULTATA RADA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Praćenje zalaganja učenika na satu, te primjereno ocjenjivanje.</a:t>
                      </a:r>
                    </a:p>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Sudjelovanje na natjecanjima iz informatike.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p:nvPr/>
        </p:nvSpPr>
        <p:spPr>
          <a:xfrm>
            <a:off x="7078660" y="0"/>
            <a:ext cx="2065199" cy="276300"/>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381" name="Shape 381"/>
          <p:cNvGraphicFramePr/>
          <p:nvPr/>
        </p:nvGraphicFramePr>
        <p:xfrm>
          <a:off x="251517" y="548679"/>
          <a:ext cx="8640975" cy="5567525"/>
        </p:xfrm>
        <a:graphic>
          <a:graphicData uri="http://schemas.openxmlformats.org/drawingml/2006/table">
            <a:tbl>
              <a:tblPr>
                <a:noFill/>
                <a:tableStyleId>{F1236A23-55B6-43C6-AD4A-B067CFCA094F}</a:tableStyleId>
              </a:tblPr>
              <a:tblGrid>
                <a:gridCol w="1901575"/>
                <a:gridCol w="6739400"/>
              </a:tblGrid>
              <a:tr h="6207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NAZIV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IZBORNA NASTAVA IZ INFORMATIKE ZA</a:t>
                      </a:r>
                      <a:r>
                        <a:rPr lang="en" sz="1600" b="1">
                          <a:solidFill>
                            <a:schemeClr val="dk1"/>
                          </a:solidFill>
                          <a:latin typeface="Times New Roman"/>
                          <a:ea typeface="Times New Roman"/>
                          <a:cs typeface="Times New Roman"/>
                          <a:sym typeface="Times New Roman"/>
                        </a:rPr>
                        <a:t> 5. </a:t>
                      </a:r>
                      <a:r>
                        <a:rPr lang="en" sz="1600" b="1" u="none" strike="noStrike" cap="none" baseline="0">
                          <a:solidFill>
                            <a:schemeClr val="dk1"/>
                          </a:solidFill>
                          <a:latin typeface="Times New Roman"/>
                          <a:ea typeface="Times New Roman"/>
                          <a:cs typeface="Times New Roman"/>
                          <a:sym typeface="Times New Roman"/>
                        </a:rPr>
                        <a:t> RAZRED</a:t>
                      </a:r>
                    </a:p>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5. </a:t>
                      </a:r>
                      <a:r>
                        <a:rPr lang="en" sz="1600" b="1">
                          <a:solidFill>
                            <a:schemeClr val="dk1"/>
                          </a:solidFill>
                          <a:latin typeface="Times New Roman"/>
                          <a:ea typeface="Times New Roman"/>
                          <a:cs typeface="Times New Roman"/>
                          <a:sym typeface="Times New Roman"/>
                        </a:rPr>
                        <a:t>C</a:t>
                      </a:r>
                      <a:r>
                        <a:rPr lang="en" sz="1600" b="1" u="none" strike="noStrike" cap="none" baseline="0">
                          <a:solidFill>
                            <a:schemeClr val="dk1"/>
                          </a:solidFill>
                          <a:latin typeface="Times New Roman"/>
                          <a:ea typeface="Times New Roman"/>
                          <a:cs typeface="Times New Roman"/>
                          <a:sym typeface="Times New Roman"/>
                        </a:rPr>
                        <a:t>  RAZREDN</a:t>
                      </a:r>
                      <a:r>
                        <a:rPr lang="en" sz="1600" b="1">
                          <a:solidFill>
                            <a:schemeClr val="dk1"/>
                          </a:solidFill>
                          <a:latin typeface="Times New Roman"/>
                          <a:ea typeface="Times New Roman"/>
                          <a:cs typeface="Times New Roman"/>
                          <a:sym typeface="Times New Roman"/>
                        </a:rPr>
                        <a:t>I </a:t>
                      </a:r>
                      <a:r>
                        <a:rPr lang="en" sz="1600" b="1" u="none" strike="noStrike" cap="none" baseline="0">
                          <a:solidFill>
                            <a:schemeClr val="dk1"/>
                          </a:solidFill>
                          <a:latin typeface="Times New Roman"/>
                          <a:ea typeface="Times New Roman"/>
                          <a:cs typeface="Times New Roman"/>
                          <a:sym typeface="Times New Roman"/>
                        </a:rPr>
                        <a:t>ODJEL</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558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CILJ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Osigurati učenicima stjecanje temeljnih i stručnih kompetencija, osposobiti ih za život i rad u promjenjivom društveno-kulturnom kontekstu prema zahtjevima tržišnog gospodarstva, suvremenih informacijsko-komunikacijskih tehnologija i znanstvenih spoznaja te dostignuća.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3675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NAMJENA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Omogućiti stjecanje znanja, vještina, sposobnosti u rješavanju problema, poticati pozitivno etičko ponašanje i odgovornost pri uporabi tehnologije.</a:t>
                      </a:r>
                    </a:p>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Razvijati timski rad i suradnju.</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159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NOSITELJI </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Vlatka Pavić, inf.</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207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NAČIN REALIZACIJE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Nastava se provodi u informatičkoj učionici škole izvan redovnog rasporeda sati.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175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VREMENIK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a:solidFill>
                            <a:schemeClr val="dk1"/>
                          </a:solidFill>
                          <a:latin typeface="Times New Roman"/>
                          <a:ea typeface="Times New Roman"/>
                          <a:cs typeface="Times New Roman"/>
                          <a:sym typeface="Times New Roman"/>
                        </a:rPr>
                        <a:t>Dva sata tjedno tijekom školske godine 2014./2015.</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159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TROŠKOVNIK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a:solidFill>
                            <a:schemeClr val="dk1"/>
                          </a:solidFill>
                          <a:latin typeface="Times New Roman"/>
                          <a:ea typeface="Times New Roman"/>
                          <a:cs typeface="Times New Roman"/>
                          <a:sym typeface="Times New Roman"/>
                        </a:rPr>
                        <a:t>Adekvatna programska podrška (aplikativna i sistemska), antivirusni program, potrošni materijal, pribor za izradu plakata, miševi, papir, boja za pisač, CD, DVD. </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4465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VREDNOVANJE I KORIŠTENJE REZULTATA RADA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Praćenje zalaganja učenika na satu, te primjereno ocjenjivanje.</a:t>
                      </a:r>
                    </a:p>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Sudjelovanje na natjecanjima iz informatike.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387" name="Shape 387"/>
          <p:cNvGraphicFramePr/>
          <p:nvPr/>
        </p:nvGraphicFramePr>
        <p:xfrm>
          <a:off x="251517" y="332657"/>
          <a:ext cx="8640950" cy="6068353"/>
        </p:xfrm>
        <a:graphic>
          <a:graphicData uri="http://schemas.openxmlformats.org/drawingml/2006/table">
            <a:tbl>
              <a:tblPr>
                <a:noFill/>
                <a:tableStyleId>{477E1684-0330-4FE6-9289-BAAC2EA5BBD2}</a:tableStyleId>
              </a:tblPr>
              <a:tblGrid>
                <a:gridCol w="1911600"/>
                <a:gridCol w="6729350"/>
              </a:tblGrid>
              <a:tr h="754375">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NAZIV AKTIVNOSTI</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IZBORNA NASTAVA IZ INFORMATIKE ZA 6. RAZRED</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238875">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CILJ AKTIVNOSTI</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Cilj aktivnosti je osposobiti učenike za uporabu računala u svakodnevnom životu, za rješavanje problema, komuniciranje korištenjem različitih medija, prikupljanje, organiziranje podataka, razumijevanje prikupljenih informacija, donošenje zaključaka na temelju prikupljenih informacija. Razvijanje timskog rada i suradnje pri rješavanju problema. </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85425">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NAMJENA</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Program je namijenjen učenicima 6. i 8. razreda koji imaju izražen interes za informatiku. Namjena je upoznavanje osnova informacijske tehnologije, uporaba računala i programa, rješavanje problema i zadataka iz različitih područja pomoću računala.</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99100">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NOSITELJI</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a:solidFill>
                            <a:schemeClr val="dk1"/>
                          </a:solidFill>
                          <a:latin typeface="Times New Roman"/>
                          <a:ea typeface="Times New Roman"/>
                          <a:cs typeface="Times New Roman"/>
                          <a:sym typeface="Times New Roman"/>
                        </a:rPr>
                        <a:t>Vlatka Pavić, inf.</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90725">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NAČIN REALIZACIJE</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Nastava se provodi u informatičkoj učionici škole izvan redovnog rasporeda sati.</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27425">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VREMENIK</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Times New Roman"/>
                        <a:buNone/>
                      </a:pPr>
                      <a:r>
                        <a:rPr lang="en">
                          <a:solidFill>
                            <a:schemeClr val="dk1"/>
                          </a:solidFill>
                          <a:latin typeface="Times New Roman"/>
                          <a:ea typeface="Times New Roman"/>
                          <a:cs typeface="Times New Roman"/>
                          <a:sym typeface="Times New Roman"/>
                        </a:rPr>
                        <a:t>Dva sata tjedno t</a:t>
                      </a:r>
                      <a:r>
                        <a:rPr lang="en" sz="1400" u="none" strike="noStrike" cap="none" baseline="0">
                          <a:solidFill>
                            <a:schemeClr val="dk1"/>
                          </a:solidFill>
                          <a:latin typeface="Times New Roman"/>
                          <a:ea typeface="Times New Roman"/>
                          <a:cs typeface="Times New Roman"/>
                          <a:sym typeface="Times New Roman"/>
                        </a:rPr>
                        <a:t>ijekom školske godine 201</a:t>
                      </a:r>
                      <a:r>
                        <a:rPr lang="en">
                          <a:solidFill>
                            <a:schemeClr val="dk1"/>
                          </a:solidFill>
                          <a:latin typeface="Times New Roman"/>
                          <a:ea typeface="Times New Roman"/>
                          <a:cs typeface="Times New Roman"/>
                          <a:sym typeface="Times New Roman"/>
                        </a:rPr>
                        <a:t>4</a:t>
                      </a:r>
                      <a:r>
                        <a:rPr lang="en" sz="1400" u="none" strike="noStrike" cap="none" baseline="0">
                          <a:solidFill>
                            <a:schemeClr val="dk1"/>
                          </a:solidFill>
                          <a:latin typeface="Times New Roman"/>
                          <a:ea typeface="Times New Roman"/>
                          <a:cs typeface="Times New Roman"/>
                          <a:sym typeface="Times New Roman"/>
                        </a:rPr>
                        <a:t>./201</a:t>
                      </a:r>
                      <a:r>
                        <a:rPr lang="en">
                          <a:solidFill>
                            <a:schemeClr val="dk1"/>
                          </a:solidFill>
                          <a:latin typeface="Times New Roman"/>
                          <a:ea typeface="Times New Roman"/>
                          <a:cs typeface="Times New Roman"/>
                          <a:sym typeface="Times New Roman"/>
                        </a:rPr>
                        <a:t>5</a:t>
                      </a:r>
                      <a:r>
                        <a:rPr lang="en" sz="1400" u="none" strike="noStrike" cap="none" baseline="0">
                          <a:solidFill>
                            <a:schemeClr val="dk1"/>
                          </a:solidFill>
                          <a:latin typeface="Times New Roman"/>
                          <a:ea typeface="Times New Roman"/>
                          <a:cs typeface="Times New Roman"/>
                          <a:sym typeface="Times New Roman"/>
                        </a:rPr>
                        <a:t>.</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5125">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TROŠKOVNIK</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Adekvatna programska podrška (aplikativna i sistemska), antivirusni program, potrošni materijal, pribor za izradu plakata, miševi, papir, boja za pisač, CD, DVD. </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237300">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VREDNOVANJE  I KORIŠTENJE REZULTATA RADA</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Postignuća učenika prate se pisanim i usmenim provjerama  znanja te praktičnim radom na računalu. Opisnim i brojčanim ocjenama  ocjenjuju se kao i u redovnoj nastavi te konačna ocjena ulazi u prosjek općeg uspjeha i upisuje se u svjedodžbu učenika. Praćenje napretka učenika, uvođenje novih metoda rada prema potrebama učenika. </a:t>
                      </a:r>
                    </a:p>
                    <a:p>
                      <a:pPr marL="0" marR="0" lvl="0" indent="0" algn="l" rtl="0">
                        <a:lnSpc>
                          <a:spcPct val="115000"/>
                        </a:lnSpc>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Sudjelovanje na natjecanju iz informatike Infokup.</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578391"/>
            <a:ext cx="8229600" cy="535491"/>
          </a:xfrm>
          <a:prstGeom prst="rect">
            <a:avLst/>
          </a:prstGeom>
          <a:noFill/>
          <a:ln>
            <a:noFill/>
          </a:ln>
        </p:spPr>
        <p:txBody>
          <a:bodyPr lIns="91425" tIns="45700" rIns="91425" bIns="45700" anchor="ctr" anchorCtr="0">
            <a:spAutoFit/>
          </a:bodyPr>
          <a:lstStyle/>
          <a:p>
            <a:pPr marL="0" marR="0" lvl="0" indent="0" algn="ctr" rtl="0">
              <a:lnSpc>
                <a:spcPct val="90000"/>
              </a:lnSpc>
              <a:spcBef>
                <a:spcPts val="0"/>
              </a:spcBef>
              <a:spcAft>
                <a:spcPts val="0"/>
              </a:spcAft>
              <a:buClr>
                <a:schemeClr val="dk2"/>
              </a:buClr>
              <a:buSzPct val="25000"/>
              <a:buFont typeface="Arial"/>
              <a:buNone/>
            </a:pPr>
            <a:r>
              <a:rPr lang="en" sz="3200" b="1" i="0" u="none" strike="noStrike" cap="none" baseline="0">
                <a:solidFill>
                  <a:schemeClr val="dk1"/>
                </a:solidFill>
                <a:latin typeface="Arial"/>
                <a:ea typeface="Arial"/>
                <a:cs typeface="Arial"/>
                <a:sym typeface="Arial"/>
                <a:rtl val="0"/>
              </a:rPr>
              <a:t>Kurikulum osnovne škole</a:t>
            </a:r>
          </a:p>
        </p:txBody>
      </p:sp>
      <p:sp>
        <p:nvSpPr>
          <p:cNvPr id="225" name="Shape 225"/>
          <p:cNvSpPr txBox="1">
            <a:spLocks noGrp="1"/>
          </p:cNvSpPr>
          <p:nvPr>
            <p:ph type="body" idx="1"/>
          </p:nvPr>
        </p:nvSpPr>
        <p:spPr>
          <a:xfrm>
            <a:off x="457200" y="1781605"/>
            <a:ext cx="8229600" cy="4163151"/>
          </a:xfrm>
          <a:prstGeom prst="rect">
            <a:avLst/>
          </a:prstGeom>
          <a:noFill/>
          <a:ln>
            <a:noFill/>
          </a:ln>
        </p:spPr>
        <p:txBody>
          <a:bodyPr lIns="91425" tIns="45700" rIns="91425" bIns="45700" anchor="ctr" anchorCtr="0">
            <a:spAutoFit/>
          </a:bodyPr>
          <a:lstStyle/>
          <a:p>
            <a:pPr marL="0" marR="0" lvl="0" indent="0" rtl="0">
              <a:lnSpc>
                <a:spcPct val="80000"/>
              </a:lnSpc>
              <a:spcBef>
                <a:spcPts val="0"/>
              </a:spcBef>
              <a:spcAft>
                <a:spcPts val="0"/>
              </a:spcAft>
              <a:buClr>
                <a:schemeClr val="dk1"/>
              </a:buClr>
              <a:buSzPct val="25000"/>
              <a:buFont typeface="Arial"/>
              <a:buNone/>
            </a:pPr>
            <a:r>
              <a:rPr lang="en" sz="2100" b="0" i="0" u="none" strike="noStrike" cap="none" baseline="0" dirty="0">
                <a:solidFill>
                  <a:schemeClr val="dk1"/>
                </a:solidFill>
                <a:latin typeface="Arial"/>
                <a:ea typeface="Arial"/>
                <a:cs typeface="Arial"/>
                <a:sym typeface="Arial"/>
                <a:rtl val="0"/>
              </a:rPr>
              <a:t>Školski kurikulum obuhvaća sve aktivnosti i projekte koji su izvan redovite nastave kroz koje će učenici promicati i razvijati svoju  kreativnost i osobnost u nadopuni stečenih znanja i kompetencija  uz stručnu podršku i vodstvo svojih učitelja - mentora. </a:t>
            </a:r>
          </a:p>
          <a:p>
            <a:pPr marL="0" marR="0" lvl="0" indent="0" rtl="0">
              <a:lnSpc>
                <a:spcPct val="80000"/>
              </a:lnSpc>
              <a:spcBef>
                <a:spcPts val="1020"/>
              </a:spcBef>
              <a:spcAft>
                <a:spcPts val="0"/>
              </a:spcAft>
              <a:buClr>
                <a:schemeClr val="dk1"/>
              </a:buClr>
              <a:buSzPct val="25000"/>
              <a:buFont typeface="Arial"/>
              <a:buNone/>
            </a:pPr>
            <a:r>
              <a:rPr lang="en" sz="2100" b="0" i="0" u="none" strike="noStrike" cap="none" baseline="0" dirty="0">
                <a:solidFill>
                  <a:schemeClr val="dk1"/>
                </a:solidFill>
                <a:latin typeface="Arial"/>
                <a:ea typeface="Arial"/>
                <a:cs typeface="Arial"/>
                <a:sym typeface="Arial"/>
                <a:rtl val="0"/>
              </a:rPr>
              <a:t>U radu s učenicima kroz izbornu, izvannastavnu, izvanučioničku i terensku nastavu do izražaja dolazi međupredmetna korelacija što u konačnici rezultira trajnim znanjem, vještinama i kompetencijom učenika.</a:t>
            </a:r>
          </a:p>
          <a:p>
            <a:pPr marL="0" marR="0" lvl="0" indent="0" rtl="0">
              <a:lnSpc>
                <a:spcPct val="80000"/>
              </a:lnSpc>
              <a:spcBef>
                <a:spcPts val="0"/>
              </a:spcBef>
              <a:spcAft>
                <a:spcPts val="0"/>
              </a:spcAft>
              <a:buClr>
                <a:schemeClr val="dk1"/>
              </a:buClr>
              <a:buSzPct val="25000"/>
              <a:buFont typeface="Arial"/>
              <a:buNone/>
            </a:pPr>
            <a:r>
              <a:rPr lang="en" sz="2100" b="0" i="0" u="none" strike="noStrike" cap="none" baseline="0" dirty="0">
                <a:solidFill>
                  <a:schemeClr val="dk1"/>
                </a:solidFill>
                <a:latin typeface="Arial"/>
                <a:ea typeface="Arial"/>
                <a:cs typeface="Arial"/>
                <a:sym typeface="Arial"/>
                <a:rtl val="0"/>
              </a:rPr>
              <a:t>Na taj način on postaje osobna iskaznica Škole i odraz je njene vlastite obrazovne filozofije.</a:t>
            </a:r>
          </a:p>
          <a:p>
            <a:pPr marL="0" marR="0" lvl="0" indent="0" rtl="0">
              <a:lnSpc>
                <a:spcPct val="80000"/>
              </a:lnSpc>
              <a:spcBef>
                <a:spcPts val="600"/>
              </a:spcBef>
              <a:spcAft>
                <a:spcPts val="0"/>
              </a:spcAft>
              <a:buClr>
                <a:schemeClr val="dk1"/>
              </a:buClr>
              <a:buSzPct val="25000"/>
              <a:buFont typeface="Arial"/>
              <a:buNone/>
            </a:pPr>
            <a:r>
              <a:rPr lang="en" sz="2100" b="0" i="0" u="none" strike="noStrike" cap="none" baseline="0" dirty="0">
                <a:solidFill>
                  <a:schemeClr val="dk1"/>
                </a:solidFill>
                <a:latin typeface="Arial"/>
                <a:ea typeface="Arial"/>
                <a:cs typeface="Arial"/>
                <a:sym typeface="Arial"/>
                <a:rtl val="0"/>
              </a:rPr>
              <a:t>U izradi školskog kurikuluma sudjelovali su svi učitelji, stručni suradnici, uprava Škole kao i roditelji i učenici sa ciljem zadovoljenja specifičnih potreba učenika i sredine u kojoj se škola nalazi.</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p:nvPr/>
        </p:nvSpPr>
        <p:spPr>
          <a:xfrm>
            <a:off x="7078660" y="0"/>
            <a:ext cx="2065199" cy="276300"/>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393" name="Shape 393"/>
          <p:cNvGraphicFramePr/>
          <p:nvPr/>
        </p:nvGraphicFramePr>
        <p:xfrm>
          <a:off x="251517" y="548679"/>
          <a:ext cx="8640975" cy="5414705"/>
        </p:xfrm>
        <a:graphic>
          <a:graphicData uri="http://schemas.openxmlformats.org/drawingml/2006/table">
            <a:tbl>
              <a:tblPr>
                <a:noFill/>
                <a:tableStyleId>{47B5E7B3-70A8-4515-9A03-56C05E00A786}</a:tableStyleId>
              </a:tblPr>
              <a:tblGrid>
                <a:gridCol w="1901575"/>
                <a:gridCol w="6739400"/>
              </a:tblGrid>
              <a:tr h="6207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NAZIV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IZBORNA NASTAVA IZ INFORMATIKE ZA SEDM</a:t>
                      </a:r>
                      <a:r>
                        <a:rPr lang="en" sz="1600" b="1">
                          <a:solidFill>
                            <a:schemeClr val="dk1"/>
                          </a:solidFill>
                          <a:latin typeface="Times New Roman"/>
                          <a:ea typeface="Times New Roman"/>
                          <a:cs typeface="Times New Roman"/>
                          <a:sym typeface="Times New Roman"/>
                        </a:rPr>
                        <a:t>I </a:t>
                      </a:r>
                      <a:r>
                        <a:rPr lang="en" sz="1600" b="1" u="none" strike="noStrike" cap="none" baseline="0">
                          <a:solidFill>
                            <a:schemeClr val="dk1"/>
                          </a:solidFill>
                          <a:latin typeface="Times New Roman"/>
                          <a:ea typeface="Times New Roman"/>
                          <a:cs typeface="Times New Roman"/>
                          <a:sym typeface="Times New Roman"/>
                        </a:rPr>
                        <a:t> RAZRED</a:t>
                      </a:r>
                    </a:p>
                    <a:p>
                      <a:pPr marL="0" marR="0" lvl="0" indent="0" algn="ctr" rtl="0">
                        <a:spcBef>
                          <a:spcPts val="0"/>
                        </a:spcBef>
                        <a:buClr>
                          <a:srgbClr val="000000"/>
                        </a:buClr>
                        <a:buSzPct val="25000"/>
                        <a:buFont typeface="Times New Roman"/>
                        <a:buNone/>
                      </a:pPr>
                      <a:r>
                        <a:rPr lang="en" sz="1600" b="1">
                          <a:solidFill>
                            <a:schemeClr val="dk1"/>
                          </a:solidFill>
                          <a:latin typeface="Times New Roman"/>
                          <a:ea typeface="Times New Roman"/>
                          <a:cs typeface="Times New Roman"/>
                          <a:sym typeface="Times New Roman"/>
                        </a:rPr>
                        <a:t>7. A i 7. B RAZREDNI ODJEL</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558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CILJ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Osigurati učenicima stjecanje temeljnih i stručnih kompetencija, osposobiti ih za život i rad u promjenjivom društveno-kulturnom kontekstu prema zahtjevima tržišnog gospodarstva, suvremenih informacijsko-komunikacijskih tehnologija i znanstvenih spoznaja te dostignuća.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3675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NAMJENA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Omogućiti stjecanje znanja, vještina, sposobnosti u programiranju i rješavanju problema, poticati pozitivno etičko ponašanje i odgovornost pri uporabi tehnologije.</a:t>
                      </a:r>
                    </a:p>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Razvijati timski rad i suradnju.</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159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NOSITELJI </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Snježana Grgec, inf.</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207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NAČIN REALIZACIJE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Nastava se provodi u informatičkoj učionici škole izvan redovnog rasporeda sati.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175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VREMENIK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Tijekom školske godine, 2 sata tjedno.</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159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TROŠKOVNIK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Troškovi kopiranja, papir, CD, DVD.</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4465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VREDNOVANJE I KORIŠTENJE REZULTATA RADA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Praćenje zalaganja učenika na satu, te primjereno ocjenjivanje.</a:t>
                      </a:r>
                    </a:p>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Sudjelovanje na natjecanjima iz informatike.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399" name="Shape 399"/>
          <p:cNvGraphicFramePr/>
          <p:nvPr/>
        </p:nvGraphicFramePr>
        <p:xfrm>
          <a:off x="251517" y="548679"/>
          <a:ext cx="8640975" cy="5597585"/>
        </p:xfrm>
        <a:graphic>
          <a:graphicData uri="http://schemas.openxmlformats.org/drawingml/2006/table">
            <a:tbl>
              <a:tblPr>
                <a:noFill/>
                <a:tableStyleId>{3AAA28B0-4934-46E0-B763-414B4A3EEA8E}</a:tableStyleId>
              </a:tblPr>
              <a:tblGrid>
                <a:gridCol w="1901575"/>
                <a:gridCol w="6739400"/>
              </a:tblGrid>
              <a:tr h="6207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NAZIV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IZBORNA NASTAVA IZ INFORMATIKE ZA SEDM</a:t>
                      </a:r>
                      <a:r>
                        <a:rPr lang="en" sz="1600" b="1">
                          <a:solidFill>
                            <a:schemeClr val="dk1"/>
                          </a:solidFill>
                          <a:latin typeface="Times New Roman"/>
                          <a:ea typeface="Times New Roman"/>
                          <a:cs typeface="Times New Roman"/>
                          <a:sym typeface="Times New Roman"/>
                        </a:rPr>
                        <a:t>I </a:t>
                      </a:r>
                      <a:r>
                        <a:rPr lang="en" sz="1600" b="1" u="none" strike="noStrike" cap="none" baseline="0">
                          <a:solidFill>
                            <a:schemeClr val="dk1"/>
                          </a:solidFill>
                          <a:latin typeface="Times New Roman"/>
                          <a:ea typeface="Times New Roman"/>
                          <a:cs typeface="Times New Roman"/>
                          <a:sym typeface="Times New Roman"/>
                        </a:rPr>
                        <a:t> RAZRED</a:t>
                      </a:r>
                    </a:p>
                    <a:p>
                      <a:pPr marL="0" marR="0" lvl="0" indent="0" algn="ctr" rtl="0">
                        <a:spcBef>
                          <a:spcPts val="0"/>
                        </a:spcBef>
                        <a:buClr>
                          <a:srgbClr val="000000"/>
                        </a:buClr>
                        <a:buSzPct val="25000"/>
                        <a:buFont typeface="Times New Roman"/>
                        <a:buNone/>
                      </a:pPr>
                      <a:r>
                        <a:rPr lang="en" sz="1600" b="1">
                          <a:solidFill>
                            <a:schemeClr val="dk1"/>
                          </a:solidFill>
                          <a:latin typeface="Times New Roman"/>
                          <a:ea typeface="Times New Roman"/>
                          <a:cs typeface="Times New Roman"/>
                          <a:sym typeface="Times New Roman"/>
                        </a:rPr>
                        <a:t>7. C I 7. D RAZREDNI ODJEL</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558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CILJ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Osigurati učenicima stjecanje temeljnih i stručnih kompetencija, osposobiti ih za život i rad u promjenjivom društveno-kulturnom kontekstu prema zahtjevima tržišnog gospodarstva, suvremenih informacijsko-komunikacijskih tehnologija i znanstvenih spoznaja te dostignuća.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3675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NAMJENA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Omogućiti stjecanje znanja, vještina, sposobnosti u programiranju i rješavanju problema, poticati pozitivno etičko ponašanje i odgovornost pri uporabi tehnologije.</a:t>
                      </a:r>
                    </a:p>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Razvijati timski rad i suradnju.</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159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NOSITELJI </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sz="1600">
                          <a:solidFill>
                            <a:schemeClr val="dk1"/>
                          </a:solidFill>
                          <a:latin typeface="Times New Roman"/>
                          <a:ea typeface="Times New Roman"/>
                          <a:cs typeface="Times New Roman"/>
                          <a:sym typeface="Times New Roman"/>
                        </a:rPr>
                        <a:t>Vlatka Pavić, inf.</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207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NAČIN REALIZACIJE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Nastava se provodi u informatičkoj učionici škole izvan redovnog rasporeda sati.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175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VREMENIK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a:solidFill>
                            <a:schemeClr val="dk1"/>
                          </a:solidFill>
                          <a:latin typeface="Times New Roman"/>
                          <a:ea typeface="Times New Roman"/>
                          <a:cs typeface="Times New Roman"/>
                          <a:sym typeface="Times New Roman"/>
                        </a:rPr>
                        <a:t>Dva sata tjedno tijekom školske godine 2014./2015.</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159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TROŠKOVNIK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a:solidFill>
                            <a:schemeClr val="dk1"/>
                          </a:solidFill>
                          <a:latin typeface="Times New Roman"/>
                          <a:ea typeface="Times New Roman"/>
                          <a:cs typeface="Times New Roman"/>
                          <a:sym typeface="Times New Roman"/>
                        </a:rPr>
                        <a:t>Adekvatna programska podrška (aplikativna i sistemska), antivirusni program, potrošni materijal, pribor za izradu plakata, miševi, papir, boja za pisač, CD, DVD. </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4465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Times New Roman"/>
                          <a:ea typeface="Times New Roman"/>
                          <a:cs typeface="Times New Roman"/>
                          <a:sym typeface="Times New Roman"/>
                        </a:rPr>
                        <a:t>VREDNOVANJE I KORIŠTENJE REZULTATA RADA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Praćenje zalaganja učenika na satu, te primjereno ocjenjivanje.</a:t>
                      </a:r>
                    </a:p>
                    <a:p>
                      <a:pPr marL="0" marR="0" lvl="0" indent="0" algn="just" rtl="0">
                        <a:spcBef>
                          <a:spcPts val="0"/>
                        </a:spcBef>
                        <a:buClr>
                          <a:srgbClr val="000000"/>
                        </a:buClr>
                        <a:buSzPct val="25000"/>
                        <a:buFont typeface="Times New Roman"/>
                        <a:buNone/>
                      </a:pPr>
                      <a:r>
                        <a:rPr lang="en" sz="1600" u="none" strike="noStrike" cap="none" baseline="0">
                          <a:solidFill>
                            <a:schemeClr val="dk1"/>
                          </a:solidFill>
                          <a:latin typeface="Times New Roman"/>
                          <a:ea typeface="Times New Roman"/>
                          <a:cs typeface="Times New Roman"/>
                          <a:sym typeface="Times New Roman"/>
                        </a:rPr>
                        <a:t>Sudjelovanje na natjecanjima iz informatike.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aphicFrame>
        <p:nvGraphicFramePr>
          <p:cNvPr id="404" name="Shape 404"/>
          <p:cNvGraphicFramePr/>
          <p:nvPr/>
        </p:nvGraphicFramePr>
        <p:xfrm>
          <a:off x="251517" y="104056"/>
          <a:ext cx="8640950" cy="6068353"/>
        </p:xfrm>
        <a:graphic>
          <a:graphicData uri="http://schemas.openxmlformats.org/drawingml/2006/table">
            <a:tbl>
              <a:tblPr>
                <a:noFill/>
                <a:tableStyleId>{FD83A549-DAC8-4218-91AE-E04A93D4348D}</a:tableStyleId>
              </a:tblPr>
              <a:tblGrid>
                <a:gridCol w="1911600"/>
                <a:gridCol w="6729350"/>
              </a:tblGrid>
              <a:tr h="754375">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NAZIV AKTIVNOSTI</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IZBORNA NASTAVA IZ INFORMATIKE ZA 8. RAZRED</a:t>
                      </a:r>
                    </a:p>
                    <a:p>
                      <a:pPr marL="0" marR="0" lvl="0" indent="0" algn="ctr" rtl="0">
                        <a:lnSpc>
                          <a:spcPct val="115000"/>
                        </a:lnSpc>
                        <a:spcBef>
                          <a:spcPts val="0"/>
                        </a:spcBef>
                        <a:buClr>
                          <a:srgbClr val="000000"/>
                        </a:buClr>
                        <a:buSzPct val="25000"/>
                        <a:buFont typeface="Times New Roman"/>
                        <a:buNone/>
                      </a:pPr>
                      <a:r>
                        <a:rPr lang="en" b="1">
                          <a:solidFill>
                            <a:schemeClr val="dk1"/>
                          </a:solidFill>
                          <a:latin typeface="Times New Roman"/>
                          <a:ea typeface="Times New Roman"/>
                          <a:cs typeface="Times New Roman"/>
                          <a:sym typeface="Times New Roman"/>
                        </a:rPr>
                        <a:t>8. a, 8. b, 8. c i 8. d razredni odjel</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238875">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CILJ AKTIVNOSTI</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Cilj aktivnosti je osposobiti učenike za uporabu računala u svakodnevnom životu, za rješavanje problema, komuniciranje korištenjem različitih medija, prikupljanje, organiziranje podataka, razumijevanje prikupljenih informacija, donošenje zaključaka na temelju prikupljenih informacija. Razvijanje timskog rada i suradnje pri rješavanju problema. </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85425">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NAMJENA</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Program je namijenjen učenicima 8. razreda koji imaju izražen interes za informatiku. Namjena je upoznavanje osnova informacijske tehnologije, uporaba računala i programa, rješavanje problema i zadataka iz različitih područja pomoću računala.</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99100">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NOSITELJI</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a:solidFill>
                            <a:schemeClr val="dk1"/>
                          </a:solidFill>
                          <a:latin typeface="Times New Roman"/>
                          <a:ea typeface="Times New Roman"/>
                          <a:cs typeface="Times New Roman"/>
                          <a:sym typeface="Times New Roman"/>
                        </a:rPr>
                        <a:t>Vlatka Pavić, inf.</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90725">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NAČIN REALIZACIJE</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Nastava se provodi u informatičkoj učionici škole izvan redovnog rasporeda sati.</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27425">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VREMENIK</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Times New Roman"/>
                        <a:buNone/>
                      </a:pPr>
                      <a:r>
                        <a:rPr lang="en">
                          <a:solidFill>
                            <a:schemeClr val="dk1"/>
                          </a:solidFill>
                          <a:latin typeface="Times New Roman"/>
                          <a:ea typeface="Times New Roman"/>
                          <a:cs typeface="Times New Roman"/>
                          <a:sym typeface="Times New Roman"/>
                        </a:rPr>
                        <a:t>Dva sata tjedno t</a:t>
                      </a:r>
                      <a:r>
                        <a:rPr lang="en" sz="1400" u="none" strike="noStrike" cap="none" baseline="0">
                          <a:solidFill>
                            <a:schemeClr val="dk1"/>
                          </a:solidFill>
                          <a:latin typeface="Times New Roman"/>
                          <a:ea typeface="Times New Roman"/>
                          <a:cs typeface="Times New Roman"/>
                          <a:sym typeface="Times New Roman"/>
                        </a:rPr>
                        <a:t>ijekom školske godine 201</a:t>
                      </a:r>
                      <a:r>
                        <a:rPr lang="en">
                          <a:solidFill>
                            <a:schemeClr val="dk1"/>
                          </a:solidFill>
                          <a:latin typeface="Times New Roman"/>
                          <a:ea typeface="Times New Roman"/>
                          <a:cs typeface="Times New Roman"/>
                          <a:sym typeface="Times New Roman"/>
                        </a:rPr>
                        <a:t>4</a:t>
                      </a:r>
                      <a:r>
                        <a:rPr lang="en" sz="1400" u="none" strike="noStrike" cap="none" baseline="0">
                          <a:solidFill>
                            <a:schemeClr val="dk1"/>
                          </a:solidFill>
                          <a:latin typeface="Times New Roman"/>
                          <a:ea typeface="Times New Roman"/>
                          <a:cs typeface="Times New Roman"/>
                          <a:sym typeface="Times New Roman"/>
                        </a:rPr>
                        <a:t>./201</a:t>
                      </a:r>
                      <a:r>
                        <a:rPr lang="en">
                          <a:solidFill>
                            <a:schemeClr val="dk1"/>
                          </a:solidFill>
                          <a:latin typeface="Times New Roman"/>
                          <a:ea typeface="Times New Roman"/>
                          <a:cs typeface="Times New Roman"/>
                          <a:sym typeface="Times New Roman"/>
                        </a:rPr>
                        <a:t>5</a:t>
                      </a:r>
                      <a:r>
                        <a:rPr lang="en" sz="1400" u="none" strike="noStrike" cap="none" baseline="0">
                          <a:solidFill>
                            <a:schemeClr val="dk1"/>
                          </a:solidFill>
                          <a:latin typeface="Times New Roman"/>
                          <a:ea typeface="Times New Roman"/>
                          <a:cs typeface="Times New Roman"/>
                          <a:sym typeface="Times New Roman"/>
                        </a:rPr>
                        <a:t>.</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5125">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TROŠKOVNIK</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Adekvatna programska podrška (aplikativna i sistemska), antivirusni program, potrošni materijal, pribor za izradu plakata, papir, boja za pisač, CD, DVD. </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237300">
                <a:tc>
                  <a:txBody>
                    <a:bodyPr/>
                    <a:lstStyle/>
                    <a:p>
                      <a:pPr marL="0" marR="0" lvl="0" indent="0" algn="l" rtl="0">
                        <a:lnSpc>
                          <a:spcPct val="115000"/>
                        </a:lnSpc>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VREDNOVANJE  I KORIŠTENJE REZULTATA RADA</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Postignuća učenika prate se pisanim i usmenim provjerama  znanja te praktičnim radom na računalu. Opisnim i brojčanim ocjenama  ocjenjuju se kao i u redovnoj nastavi te konačna ocjena ulazi u prosjek općeg uspjeha i upisuje se u svjedodžbu učenika. Praćenje napretka učenika, uvođenje novih metoda rada prema potrebama učenika. </a:t>
                      </a:r>
                    </a:p>
                    <a:p>
                      <a:pPr marL="0" marR="0" lvl="0" indent="0" algn="l" rtl="0">
                        <a:lnSpc>
                          <a:spcPct val="115000"/>
                        </a:lnSpc>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Sudjelovanje na natjecanju iz informatike Infokup.</a:t>
                      </a:r>
                    </a:p>
                  </a:txBody>
                  <a:tcPr marL="37150" marR="3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410" name="Shape 410"/>
          <p:cNvSpPr txBox="1"/>
          <p:nvPr/>
        </p:nvSpPr>
        <p:spPr>
          <a:xfrm>
            <a:off x="468312" y="1989133"/>
            <a:ext cx="8207375" cy="4154487"/>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Arial"/>
              <a:buNone/>
            </a:pPr>
            <a:r>
              <a:rPr lang="en" sz="1800" b="0" i="0" u="none" strike="noStrike" cap="none" baseline="0">
                <a:solidFill>
                  <a:schemeClr val="dk1"/>
                </a:solidFill>
                <a:latin typeface="Arial"/>
                <a:ea typeface="Arial"/>
                <a:cs typeface="Arial"/>
                <a:sym typeface="Arial"/>
                <a:rtl val="0"/>
              </a:rPr>
              <a:t>U našoj školi organizira se niz izvannastavnih aktivnosti koje imaju za cilj poticati učenike na sudjelovanje, promatranje, samostalno istraživanje, otkrivanje i zaključivanje. </a:t>
            </a:r>
          </a:p>
          <a:p>
            <a:pPr marL="0" marR="0" lvl="0" indent="0" algn="l" rtl="0">
              <a:spcBef>
                <a:spcPts val="0"/>
              </a:spcBef>
              <a:buNone/>
            </a:pPr>
            <a:endParaRPr sz="1800" b="0" i="0" u="none" strike="noStrike" cap="none" baseline="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n" sz="1800" b="0" i="0" u="none" strike="noStrike" cap="none" baseline="0">
                <a:solidFill>
                  <a:schemeClr val="dk1"/>
                </a:solidFill>
                <a:latin typeface="Arial"/>
                <a:ea typeface="Arial"/>
                <a:cs typeface="Arial"/>
                <a:sym typeface="Arial"/>
                <a:rtl val="0"/>
              </a:rPr>
              <a:t>Škola omogućuje da se raznovrsni i kvalitetni sadržaji organiziraju za sve učenike (prosječne, darovite, s posebnim potrebama...), da učenici samostalno biraju prema osobnim interesima i talentima, te da se osiguraju materijalni, tehnički, programski i organizacijski  uvjeti kako bi se ti sadržaji proveli što kvalitetnije. </a:t>
            </a:r>
          </a:p>
          <a:p>
            <a:pPr marL="0" marR="0" lvl="0" indent="0" algn="l" rtl="0">
              <a:spcBef>
                <a:spcPts val="0"/>
              </a:spcBef>
              <a:buNone/>
            </a:pPr>
            <a:endParaRPr sz="1800" b="0" i="0" u="none" strike="noStrike" cap="none" baseline="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n" sz="1800" b="0" i="0" u="none" strike="noStrike" cap="none" baseline="0">
                <a:solidFill>
                  <a:schemeClr val="dk1"/>
                </a:solidFill>
                <a:latin typeface="Arial"/>
                <a:ea typeface="Arial"/>
                <a:cs typeface="Arial"/>
                <a:sym typeface="Arial"/>
                <a:rtl val="0"/>
              </a:rPr>
              <a:t>Prilagođavanjem i kurikularnim pristupom odgojno-obrazovnog rada, oblika i  metoda, kroz mehanizme kreativnog razmišljanja sprečavaju se neprihvatljiva ponašanja učenika te se razvija njihov pozitivan odnos spram kulturnih i estetskih vrijednosti (Ksenija Borović, učitelj mentor).</a:t>
            </a:r>
          </a:p>
          <a:p>
            <a:pPr marL="0" marR="0" lvl="0" indent="0" algn="l" rtl="0">
              <a:spcBef>
                <a:spcPts val="0"/>
              </a:spcBef>
              <a:buNone/>
            </a:pPr>
            <a:endParaRPr sz="1800" b="0" i="0" u="none" strike="noStrike" cap="none" baseline="0">
              <a:solidFill>
                <a:schemeClr val="dk1"/>
              </a:solidFill>
              <a:latin typeface="Arial"/>
              <a:ea typeface="Arial"/>
              <a:cs typeface="Arial"/>
              <a:sym typeface="Arial"/>
              <a:rtl val="0"/>
            </a:endParaRPr>
          </a:p>
        </p:txBody>
      </p:sp>
      <p:sp>
        <p:nvSpPr>
          <p:cNvPr id="411" name="Shape 411"/>
          <p:cNvSpPr/>
          <p:nvPr/>
        </p:nvSpPr>
        <p:spPr>
          <a:xfrm>
            <a:off x="2411758" y="548679"/>
            <a:ext cx="4320480" cy="1152128"/>
          </a:xfrm>
          <a:prstGeom prst="roundRect">
            <a:avLst>
              <a:gd name="adj" fmla="val 16667"/>
            </a:avLst>
          </a:prstGeom>
          <a:solidFill>
            <a:schemeClr val="lt1"/>
          </a:solidFill>
          <a:ln w="25400" cap="flat">
            <a:solidFill>
              <a:schemeClr val="accent6"/>
            </a:solidFill>
            <a:prstDash val="solid"/>
            <a:round/>
            <a:headEnd type="none" w="med" len="med"/>
            <a:tailEnd type="none" w="med" len="med"/>
          </a:ln>
        </p:spPr>
        <p:txBody>
          <a:bodyPr lIns="91425" tIns="45700" rIns="91425" bIns="45700" anchor="ctr" anchorCtr="0">
            <a:spAutoFit/>
          </a:bodyPr>
          <a:lstStyle/>
          <a:p>
            <a:pPr marL="0" marR="0" lvl="0" indent="0" algn="ctr" rtl="0">
              <a:lnSpc>
                <a:spcPct val="90000"/>
              </a:lnSpc>
              <a:spcBef>
                <a:spcPts val="0"/>
              </a:spcBef>
              <a:spcAft>
                <a:spcPts val="945"/>
              </a:spcAft>
              <a:buClr>
                <a:schemeClr val="dk1"/>
              </a:buClr>
              <a:buSzPct val="25000"/>
              <a:buFont typeface="Arial"/>
              <a:buNone/>
            </a:pPr>
            <a:r>
              <a:rPr lang="en" sz="2400" b="0" i="0" u="none" strike="noStrike" cap="none" baseline="0">
                <a:solidFill>
                  <a:schemeClr val="dk1"/>
                </a:solidFill>
                <a:latin typeface="Arial"/>
                <a:ea typeface="Arial"/>
                <a:cs typeface="Arial"/>
                <a:sym typeface="Arial"/>
                <a:rtl val="0"/>
              </a:rPr>
              <a:t>II. </a:t>
            </a:r>
            <a:r>
              <a:rPr lang="en" sz="2400" b="0" i="0" u="none" strike="noStrike" cap="none" baseline="0">
                <a:solidFill>
                  <a:srgbClr val="000000"/>
                </a:solidFill>
                <a:latin typeface="Arial"/>
                <a:ea typeface="Arial"/>
                <a:cs typeface="Arial"/>
                <a:sym typeface="Arial"/>
                <a:rtl val="0"/>
              </a:rPr>
              <a:t>IZVANNASTAVNE AKTIVNOSTI</a:t>
            </a: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p:nvPr/>
        </p:nvSpPr>
        <p:spPr>
          <a:xfrm>
            <a:off x="390525" y="712787"/>
            <a:ext cx="7912096" cy="5432424"/>
          </a:xfrm>
          <a:prstGeom prst="rect">
            <a:avLst/>
          </a:prstGeom>
          <a:blipFill rotWithShape="1">
            <a:blip r:embed="rId3">
              <a:alphaModFix/>
            </a:blip>
            <a:stretch>
              <a:fillRect/>
            </a:stretch>
          </a:blipFill>
          <a:ln>
            <a:noFill/>
          </a:ln>
        </p:spPr>
        <p:txBody>
          <a:bodyPr lIns="91425" tIns="91425" rIns="91425" bIns="91425" anchor="ctr" anchorCtr="0">
            <a:spAutoFit/>
          </a:bodyPr>
          <a:lstStyle/>
          <a:p>
            <a:pPr>
              <a:spcBef>
                <a:spcPts val="0"/>
              </a:spcBef>
              <a:buNone/>
            </a:pPr>
            <a:endParaRPr/>
          </a:p>
        </p:txBody>
      </p:sp>
      <p:sp>
        <p:nvSpPr>
          <p:cNvPr id="417" name="Shape 417"/>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pSp>
        <p:nvGrpSpPr>
          <p:cNvPr id="423" name="Shape 423"/>
          <p:cNvGrpSpPr/>
          <p:nvPr/>
        </p:nvGrpSpPr>
        <p:grpSpPr>
          <a:xfrm>
            <a:off x="2932108" y="4114800"/>
            <a:ext cx="3322633" cy="1712911"/>
            <a:chOff x="2932108" y="4114800"/>
            <a:chExt cx="3322633" cy="1712911"/>
          </a:xfrm>
        </p:grpSpPr>
        <p:sp>
          <p:nvSpPr>
            <p:cNvPr id="424" name="Shape 424"/>
            <p:cNvSpPr/>
            <p:nvPr/>
          </p:nvSpPr>
          <p:spPr>
            <a:xfrm>
              <a:off x="2932108" y="4114800"/>
              <a:ext cx="3322633" cy="1712911"/>
            </a:xfrm>
            <a:prstGeom prst="rect">
              <a:avLst/>
            </a:prstGeom>
            <a:blipFill rotWithShape="1">
              <a:blip r:embed="rId3">
                <a:alphaModFix/>
              </a:blip>
              <a:stretch>
                <a:fillRect/>
              </a:stretch>
            </a:blipFill>
            <a:ln>
              <a:noFill/>
            </a:ln>
          </p:spPr>
          <p:txBody>
            <a:bodyPr lIns="91425" tIns="91425" rIns="91425" bIns="91425" anchor="ctr" anchorCtr="0">
              <a:spAutoFit/>
            </a:bodyPr>
            <a:lstStyle/>
            <a:p>
              <a:pPr>
                <a:spcBef>
                  <a:spcPts val="0"/>
                </a:spcBef>
                <a:buNone/>
              </a:pPr>
              <a:endParaRPr/>
            </a:p>
          </p:txBody>
        </p:sp>
        <p:sp>
          <p:nvSpPr>
            <p:cNvPr id="425" name="Shape 425"/>
            <p:cNvSpPr txBox="1"/>
            <p:nvPr/>
          </p:nvSpPr>
          <p:spPr>
            <a:xfrm>
              <a:off x="2987675" y="4149725"/>
              <a:ext cx="3213100" cy="1606550"/>
            </a:xfrm>
            <a:prstGeom prst="rect">
              <a:avLst/>
            </a:prstGeom>
            <a:noFill/>
            <a:ln>
              <a:noFill/>
            </a:ln>
          </p:spPr>
          <p:txBody>
            <a:bodyPr lIns="57200" tIns="57200" rIns="57200" bIns="57200" anchor="ctr" anchorCtr="0">
              <a:spAutoFit/>
            </a:bodyPr>
            <a:lstStyle/>
            <a:p>
              <a:pPr marL="0" marR="0" lvl="0" indent="0" algn="ctr" rtl="0">
                <a:lnSpc>
                  <a:spcPct val="90000"/>
                </a:lnSpc>
                <a:spcBef>
                  <a:spcPts val="0"/>
                </a:spcBef>
                <a:spcAft>
                  <a:spcPts val="700"/>
                </a:spcAft>
                <a:buClr>
                  <a:srgbClr val="000000"/>
                </a:buClr>
                <a:buSzPct val="25000"/>
                <a:buFont typeface="Arial"/>
                <a:buNone/>
              </a:pPr>
              <a:r>
                <a:rPr lang="en" sz="2000" b="1" i="0" u="none" strike="noStrike" cap="none" baseline="0">
                  <a:solidFill>
                    <a:srgbClr val="000000"/>
                  </a:solidFill>
                  <a:latin typeface="Arial"/>
                  <a:ea typeface="Arial"/>
                  <a:cs typeface="Arial"/>
                  <a:sym typeface="Arial"/>
                  <a:rtl val="0"/>
                </a:rPr>
                <a:t>RAZREDNA NASTAVA</a:t>
              </a:r>
            </a:p>
          </p:txBody>
        </p:sp>
      </p:grpSp>
      <p:grpSp>
        <p:nvGrpSpPr>
          <p:cNvPr id="426" name="Shape 426"/>
          <p:cNvGrpSpPr/>
          <p:nvPr/>
        </p:nvGrpSpPr>
        <p:grpSpPr>
          <a:xfrm>
            <a:off x="1195387" y="1951033"/>
            <a:ext cx="6948487" cy="1719260"/>
            <a:chOff x="1195387" y="1951033"/>
            <a:chExt cx="6948487" cy="1719260"/>
          </a:xfrm>
        </p:grpSpPr>
        <p:sp>
          <p:nvSpPr>
            <p:cNvPr id="427" name="Shape 427"/>
            <p:cNvSpPr/>
            <p:nvPr/>
          </p:nvSpPr>
          <p:spPr>
            <a:xfrm>
              <a:off x="1195387" y="1951033"/>
              <a:ext cx="6948487" cy="1719260"/>
            </a:xfrm>
            <a:prstGeom prst="rect">
              <a:avLst/>
            </a:prstGeom>
            <a:blipFill rotWithShape="1">
              <a:blip r:embed="rId4">
                <a:alphaModFix/>
              </a:blip>
              <a:stretch>
                <a:fillRect/>
              </a:stretch>
            </a:blipFill>
            <a:ln>
              <a:noFill/>
            </a:ln>
          </p:spPr>
          <p:txBody>
            <a:bodyPr lIns="91425" tIns="91425" rIns="91425" bIns="91425" anchor="ctr" anchorCtr="0">
              <a:spAutoFit/>
            </a:bodyPr>
            <a:lstStyle/>
            <a:p>
              <a:pPr>
                <a:spcBef>
                  <a:spcPts val="0"/>
                </a:spcBef>
                <a:buNone/>
              </a:pPr>
              <a:endParaRPr/>
            </a:p>
          </p:txBody>
        </p:sp>
        <p:sp>
          <p:nvSpPr>
            <p:cNvPr id="428" name="Shape 428"/>
            <p:cNvSpPr txBox="1"/>
            <p:nvPr/>
          </p:nvSpPr>
          <p:spPr>
            <a:xfrm>
              <a:off x="1249362" y="1989133"/>
              <a:ext cx="6840537" cy="1606550"/>
            </a:xfrm>
            <a:prstGeom prst="rect">
              <a:avLst/>
            </a:prstGeom>
            <a:noFill/>
            <a:ln>
              <a:noFill/>
            </a:ln>
          </p:spPr>
          <p:txBody>
            <a:bodyPr lIns="65450" tIns="65450" rIns="65450" bIns="65450" anchor="ctr" anchorCtr="0">
              <a:spAutoFit/>
            </a:bodyPr>
            <a:lstStyle/>
            <a:p>
              <a:pPr marL="0" marR="0" lvl="0" indent="0" algn="ctr" rtl="0">
                <a:lnSpc>
                  <a:spcPct val="90000"/>
                </a:lnSpc>
                <a:spcBef>
                  <a:spcPts val="0"/>
                </a:spcBef>
                <a:spcAft>
                  <a:spcPts val="1015"/>
                </a:spcAft>
                <a:buClr>
                  <a:srgbClr val="000000"/>
                </a:buClr>
                <a:buSzPct val="25000"/>
                <a:buFont typeface="Arial"/>
                <a:buNone/>
              </a:pPr>
              <a:r>
                <a:rPr lang="en" sz="2900" b="1" i="0" u="none" strike="noStrike" cap="none" baseline="0">
                  <a:solidFill>
                    <a:srgbClr val="000000"/>
                  </a:solidFill>
                  <a:latin typeface="Arial"/>
                  <a:ea typeface="Arial"/>
                  <a:cs typeface="Arial"/>
                  <a:sym typeface="Arial"/>
                  <a:rtl val="0"/>
                </a:rPr>
                <a:t>IZVANNASTAVNE AKTIVNOSTI</a:t>
              </a:r>
            </a:p>
          </p:txBody>
        </p:sp>
      </p:gr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434" name="Shape 434"/>
          <p:cNvGraphicFramePr/>
          <p:nvPr>
            <p:extLst>
              <p:ext uri="{D42A27DB-BD31-4B8C-83A1-F6EECF244321}">
                <p14:modId xmlns:p14="http://schemas.microsoft.com/office/powerpoint/2010/main" val="1383268020"/>
              </p:ext>
            </p:extLst>
          </p:nvPr>
        </p:nvGraphicFramePr>
        <p:xfrm>
          <a:off x="251517" y="544708"/>
          <a:ext cx="8641625" cy="5756330"/>
        </p:xfrm>
        <a:graphic>
          <a:graphicData uri="http://schemas.openxmlformats.org/drawingml/2006/table">
            <a:tbl>
              <a:tblPr>
                <a:noFill/>
                <a:tableStyleId>{95F59767-9A2E-4FB3-AFBA-4BCE431EECB7}</a:tableStyleId>
              </a:tblPr>
              <a:tblGrid>
                <a:gridCol w="2105175"/>
                <a:gridCol w="6536450"/>
              </a:tblGrid>
              <a:tr h="454375">
                <a:tc>
                  <a:txBody>
                    <a:bodyPr/>
                    <a:lstStyle/>
                    <a:p>
                      <a:pPr marL="0" marR="0" lvl="0" indent="0" algn="l" rtl="0">
                        <a:spcBef>
                          <a:spcPts val="0"/>
                        </a:spcBef>
                        <a:buClr>
                          <a:srgbClr val="000000"/>
                        </a:buClr>
                        <a:buSzPct val="25000"/>
                        <a:buFont typeface="Times New Roman"/>
                        <a:buNone/>
                      </a:pPr>
                      <a:r>
                        <a:rPr lang="en" sz="1400" b="1" u="none" strike="noStrike" cap="none" baseline="0" dirty="0">
                          <a:solidFill>
                            <a:schemeClr val="dk1"/>
                          </a:solidFill>
                          <a:latin typeface="Times New Roman"/>
                          <a:ea typeface="Times New Roman"/>
                          <a:cs typeface="Times New Roman"/>
                          <a:sym typeface="Times New Roman"/>
                        </a:rPr>
                        <a:t>NAZIV AKTIVNOSTI</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MALI ZBOR -  IZVANNASTAVNA AKTVNOST</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446700">
                <a:tc>
                  <a:txBody>
                    <a:bodyPr/>
                    <a:lstStyle/>
                    <a:p>
                      <a:pPr marL="0" marR="0" lvl="0" indent="0" algn="just"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CILJ AKTIVNOSTI</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chemeClr val="dk1"/>
                        </a:buClr>
                        <a:buSzPct val="25000"/>
                        <a:buFont typeface="Times New Roman"/>
                        <a:buNone/>
                      </a:pPr>
                      <a:r>
                        <a:rPr lang="en" sz="1400" u="none" strike="noStrike" cap="none" baseline="0" dirty="0">
                          <a:solidFill>
                            <a:schemeClr val="dk1"/>
                          </a:solidFill>
                          <a:latin typeface="Times New Roman"/>
                          <a:ea typeface="Times New Roman"/>
                          <a:cs typeface="Times New Roman"/>
                          <a:sym typeface="Times New Roman"/>
                        </a:rPr>
                        <a:t>-</a:t>
                      </a:r>
                      <a:r>
                        <a:rPr lang="en" sz="1800" u="none" strike="noStrike" cap="none" baseline="0" dirty="0">
                          <a:solidFill>
                            <a:schemeClr val="dk1"/>
                          </a:solidFill>
                          <a:latin typeface="Times New Roman"/>
                          <a:ea typeface="Times New Roman"/>
                          <a:cs typeface="Times New Roman"/>
                          <a:sym typeface="Times New Roman"/>
                        </a:rPr>
                        <a:t> </a:t>
                      </a:r>
                      <a:r>
                        <a:rPr lang="en" sz="1400" u="none" strike="noStrike" cap="none" baseline="0" dirty="0">
                          <a:solidFill>
                            <a:schemeClr val="dk1"/>
                          </a:solidFill>
                          <a:latin typeface="Times New Roman"/>
                          <a:ea typeface="Times New Roman"/>
                          <a:cs typeface="Times New Roman"/>
                          <a:sym typeface="Times New Roman"/>
                        </a:rPr>
                        <a:t>razvijati glazbeno </a:t>
                      </a:r>
                      <a:r>
                        <a:rPr lang="en" sz="1400" u="none" strike="noStrike" cap="none" baseline="0" dirty="0" smtClean="0">
                          <a:solidFill>
                            <a:schemeClr val="dk1"/>
                          </a:solidFill>
                          <a:latin typeface="Times New Roman"/>
                          <a:ea typeface="Times New Roman"/>
                          <a:cs typeface="Times New Roman"/>
                          <a:sym typeface="Times New Roman"/>
                        </a:rPr>
                        <a:t>stvaralaštvo</a:t>
                      </a:r>
                      <a:endParaRPr lang="en" sz="1400" u="none" strike="noStrike" cap="none" baseline="0" dirty="0">
                        <a:solidFill>
                          <a:schemeClr val="dk1"/>
                        </a:solidFill>
                        <a:latin typeface="Times New Roman"/>
                        <a:ea typeface="Times New Roman"/>
                        <a:cs typeface="Times New Roman"/>
                        <a:sym typeface="Times New Roman"/>
                      </a:endParaRPr>
                    </a:p>
                    <a:p>
                      <a:pPr marL="0" marR="0" lvl="0" indent="0" algn="just" rtl="0">
                        <a:spcBef>
                          <a:spcPts val="0"/>
                        </a:spcBef>
                        <a:buClr>
                          <a:schemeClr val="dk1"/>
                        </a:buClr>
                        <a:buSzPct val="25000"/>
                        <a:buFont typeface="Times New Roman"/>
                        <a:buNone/>
                      </a:pPr>
                      <a:r>
                        <a:rPr lang="en" sz="1400" u="none" strike="noStrike" cap="none" baseline="0" dirty="0" smtClean="0">
                          <a:solidFill>
                            <a:schemeClr val="dk1"/>
                          </a:solidFill>
                          <a:latin typeface="Times New Roman"/>
                          <a:ea typeface="Times New Roman"/>
                          <a:cs typeface="Times New Roman"/>
                          <a:sym typeface="Times New Roman"/>
                        </a:rPr>
                        <a:t>-</a:t>
                      </a:r>
                      <a:r>
                        <a:rPr lang="hr-HR" sz="1400" u="none" strike="noStrike" cap="none" baseline="0" dirty="0" smtClean="0">
                          <a:solidFill>
                            <a:schemeClr val="dk1"/>
                          </a:solidFill>
                          <a:latin typeface="Times New Roman"/>
                          <a:ea typeface="Times New Roman"/>
                          <a:cs typeface="Times New Roman"/>
                          <a:sym typeface="Times New Roman"/>
                        </a:rPr>
                        <a:t> </a:t>
                      </a:r>
                      <a:r>
                        <a:rPr lang="en" sz="1400" u="none" strike="noStrike" cap="none" baseline="0" dirty="0" smtClean="0">
                          <a:solidFill>
                            <a:schemeClr val="dk1"/>
                          </a:solidFill>
                          <a:latin typeface="Times New Roman"/>
                          <a:ea typeface="Times New Roman"/>
                          <a:cs typeface="Times New Roman"/>
                          <a:sym typeface="Times New Roman"/>
                        </a:rPr>
                        <a:t>poticati </a:t>
                      </a:r>
                      <a:r>
                        <a:rPr lang="en" sz="1400" u="none" strike="noStrike" cap="none" baseline="0" dirty="0">
                          <a:solidFill>
                            <a:schemeClr val="dk1"/>
                          </a:solidFill>
                          <a:latin typeface="Times New Roman"/>
                          <a:ea typeface="Times New Roman"/>
                          <a:cs typeface="Times New Roman"/>
                          <a:sym typeface="Times New Roman"/>
                        </a:rPr>
                        <a:t>naviku aktivnog slušanja glazbe i reproducirati je ritmički (na Orfovom instrumentariju) i melodijski</a:t>
                      </a:r>
                    </a:p>
                    <a:p>
                      <a:pPr marL="0" marR="0" lvl="0" indent="0" algn="just" rtl="0">
                        <a:spcBef>
                          <a:spcPts val="0"/>
                        </a:spcBef>
                        <a:buClr>
                          <a:schemeClr val="dk1"/>
                        </a:buClr>
                        <a:buSzPct val="25000"/>
                        <a:buFont typeface="Times New Roman"/>
                        <a:buNone/>
                      </a:pPr>
                      <a:r>
                        <a:rPr lang="en" sz="1400" u="none" strike="noStrike" cap="none" baseline="0" dirty="0">
                          <a:solidFill>
                            <a:schemeClr val="dk1"/>
                          </a:solidFill>
                          <a:latin typeface="Times New Roman"/>
                          <a:ea typeface="Times New Roman"/>
                          <a:cs typeface="Times New Roman"/>
                          <a:sym typeface="Times New Roman"/>
                        </a:rPr>
                        <a:t>- upoznati skladbe raznih skladatelja, glazbene priče i igre</a:t>
                      </a:r>
                    </a:p>
                    <a:p>
                      <a:pPr marL="0" marR="0" lvl="0" indent="0" algn="just" rtl="0">
                        <a:spcBef>
                          <a:spcPts val="0"/>
                        </a:spcBef>
                        <a:buClr>
                          <a:schemeClr val="dk1"/>
                        </a:buClr>
                        <a:buSzPct val="25000"/>
                        <a:buFont typeface="Times New Roman"/>
                        <a:buNone/>
                      </a:pPr>
                      <a:r>
                        <a:rPr lang="en" sz="1400" u="none" strike="noStrike" cap="none" baseline="0" dirty="0">
                          <a:solidFill>
                            <a:schemeClr val="dk1"/>
                          </a:solidFill>
                          <a:latin typeface="Times New Roman"/>
                          <a:ea typeface="Times New Roman"/>
                          <a:cs typeface="Times New Roman"/>
                          <a:sym typeface="Times New Roman"/>
                        </a:rPr>
                        <a:t>- razvijati potrebu za glazbeno-scenskim izričajem</a:t>
                      </a:r>
                    </a:p>
                    <a:p>
                      <a:pPr marL="0" marR="0" lvl="0" indent="0" algn="just" rtl="0">
                        <a:spcBef>
                          <a:spcPts val="0"/>
                        </a:spcBef>
                        <a:buClr>
                          <a:schemeClr val="dk1"/>
                        </a:buClr>
                        <a:buSzPct val="25000"/>
                        <a:buFont typeface="Times New Roman"/>
                        <a:buNone/>
                      </a:pPr>
                      <a:r>
                        <a:rPr lang="en" sz="1400" u="none" strike="noStrike" cap="none" baseline="0" dirty="0">
                          <a:solidFill>
                            <a:schemeClr val="dk1"/>
                          </a:solidFill>
                          <a:latin typeface="Times New Roman"/>
                          <a:ea typeface="Times New Roman"/>
                          <a:cs typeface="Times New Roman"/>
                          <a:sym typeface="Times New Roman"/>
                        </a:rPr>
                        <a:t>- nastupati na školskim priredbama.</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8050">
                <a:tc>
                  <a:txBody>
                    <a:bodyPr/>
                    <a:lstStyle/>
                    <a:p>
                      <a:pPr marL="0" marR="0" lvl="0" indent="0" algn="just"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NAMJENA</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 uključiti što više učenika u aktivno skupno muziciranje i na taj način poticati i njegovati ljubav prema glazbi, međusobnu toleranciju i poštovanje među učenicima</a:t>
                      </a:r>
                    </a:p>
                    <a:p>
                      <a:pPr marL="0" marR="0" lvl="0" indent="0" algn="just"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 poticati glazbenu radoznalost za novim sadržajima i izrazima u glazbi</a:t>
                      </a:r>
                      <a:r>
                        <a:rPr lang="en" sz="1800" u="none" strike="noStrike" cap="none" baseline="0">
                          <a:solidFill>
                            <a:schemeClr val="dk1"/>
                          </a:solidFill>
                          <a:latin typeface="Times New Roman"/>
                          <a:ea typeface="Times New Roman"/>
                          <a:cs typeface="Times New Roman"/>
                          <a:sym typeface="Times New Roman"/>
                        </a:rPr>
                        <a:t>.</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27900">
                <a:tc>
                  <a:txBody>
                    <a:bodyPr/>
                    <a:lstStyle/>
                    <a:p>
                      <a:pPr marL="0" marR="0" lvl="0" indent="0" algn="just"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NOSITELJI </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en">
                          <a:solidFill>
                            <a:schemeClr val="dk1"/>
                          </a:solidFill>
                          <a:latin typeface="Times New Roman"/>
                          <a:ea typeface="Times New Roman"/>
                          <a:cs typeface="Times New Roman"/>
                          <a:sym typeface="Times New Roman"/>
                        </a:rPr>
                        <a:t>Jasminka Španić, dipl.učitelj RN</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91600">
                <a:tc>
                  <a:txBody>
                    <a:bodyPr/>
                    <a:lstStyle/>
                    <a:p>
                      <a:pPr marL="0" marR="0" lvl="0" indent="0" algn="just"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NAČIN REALIZACIJE</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14287" marR="0" lvl="0" indent="-14287" algn="just"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Sudjelovanje na školskim priredbama i ostalim glazbenim projektim</a:t>
                      </a:r>
                      <a:r>
                        <a:rPr lang="en">
                          <a:solidFill>
                            <a:schemeClr val="dk1"/>
                          </a:solidFill>
                          <a:latin typeface="Times New Roman"/>
                          <a:ea typeface="Times New Roman"/>
                          <a:cs typeface="Times New Roman"/>
                          <a:sym typeface="Times New Roman"/>
                        </a:rPr>
                        <a:t>a u školi i izvan nje</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07625">
                <a:tc>
                  <a:txBody>
                    <a:bodyPr/>
                    <a:lstStyle/>
                    <a:p>
                      <a:pPr marL="0" marR="0" lvl="0" indent="0" algn="just"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VREMENIK</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Tijekom školske godine, 1 sat tjedno i po potrebi prije nastupa.</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20000">
                <a:tc>
                  <a:txBody>
                    <a:bodyPr/>
                    <a:lstStyle/>
                    <a:p>
                      <a:pPr marL="0" marR="0" lvl="0" indent="0" algn="just"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TROŠKOVNIK</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Fotokopirni papir, papir u boji, Orfov instrumentarij, sintetizator zvuka, CD-player, prirodni materijali i materijali iz domaćinstva.</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361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VREDNOVANJE I KORIŠTENJE REZULTATA RADA</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 tijekom školske godine, opisnim praćenjem i vrednovanjem</a:t>
                      </a:r>
                      <a:r>
                        <a:rPr lang="en" sz="1800" u="none" strike="noStrike" cap="none" baseline="0">
                          <a:solidFill>
                            <a:schemeClr val="dk1"/>
                          </a:solidFill>
                          <a:latin typeface="Times New Roman"/>
                          <a:ea typeface="Times New Roman"/>
                          <a:cs typeface="Times New Roman"/>
                          <a:sym typeface="Times New Roman"/>
                        </a:rPr>
                        <a:t>.</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434" name="Shape 434"/>
          <p:cNvGraphicFramePr/>
          <p:nvPr>
            <p:extLst>
              <p:ext uri="{D42A27DB-BD31-4B8C-83A1-F6EECF244321}">
                <p14:modId xmlns:p14="http://schemas.microsoft.com/office/powerpoint/2010/main" val="3907710664"/>
              </p:ext>
            </p:extLst>
          </p:nvPr>
        </p:nvGraphicFramePr>
        <p:xfrm>
          <a:off x="251517" y="544708"/>
          <a:ext cx="8641625" cy="5756330"/>
        </p:xfrm>
        <a:graphic>
          <a:graphicData uri="http://schemas.openxmlformats.org/drawingml/2006/table">
            <a:tbl>
              <a:tblPr>
                <a:noFill/>
                <a:tableStyleId>{95F59767-9A2E-4FB3-AFBA-4BCE431EECB7}</a:tableStyleId>
              </a:tblPr>
              <a:tblGrid>
                <a:gridCol w="2105175"/>
                <a:gridCol w="6536450"/>
              </a:tblGrid>
              <a:tr h="454375">
                <a:tc>
                  <a:txBody>
                    <a:bodyPr/>
                    <a:lstStyle/>
                    <a:p>
                      <a:pPr marL="0" marR="0" lvl="0" indent="0" algn="l" rtl="0">
                        <a:spcBef>
                          <a:spcPts val="0"/>
                        </a:spcBef>
                        <a:buClr>
                          <a:srgbClr val="000000"/>
                        </a:buClr>
                        <a:buSzPct val="25000"/>
                        <a:buFont typeface="Times New Roman"/>
                        <a:buNone/>
                      </a:pPr>
                      <a:r>
                        <a:rPr lang="en" sz="1400" b="1" u="none" strike="noStrike" cap="none" baseline="0" dirty="0">
                          <a:solidFill>
                            <a:schemeClr val="dk1"/>
                          </a:solidFill>
                          <a:latin typeface="Times New Roman"/>
                          <a:ea typeface="Times New Roman"/>
                          <a:cs typeface="Times New Roman"/>
                          <a:sym typeface="Times New Roman"/>
                        </a:rPr>
                        <a:t>NAZIV AKTIVNOSTI</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180975" marR="0" lvl="1" indent="-3175" algn="ctr" rtl="0">
                        <a:lnSpc>
                          <a:spcPct val="100000"/>
                        </a:lnSpc>
                        <a:spcBef>
                          <a:spcPts val="0"/>
                        </a:spcBef>
                        <a:spcAft>
                          <a:spcPts val="0"/>
                        </a:spcAft>
                        <a:buClr>
                          <a:schemeClr val="dk1"/>
                        </a:buClr>
                        <a:buSzPct val="25000"/>
                        <a:buFont typeface="Arial"/>
                        <a:buNone/>
                      </a:pPr>
                      <a:r>
                        <a:rPr lang="hr-HR" b="1" dirty="0" smtClean="0">
                          <a:solidFill>
                            <a:schemeClr val="dk1"/>
                          </a:solidFill>
                          <a:rtl val="0"/>
                        </a:rPr>
                        <a:t>GLAZBENO-SCENSKA GRUPA</a:t>
                      </a:r>
                      <a:endParaRPr lang="en" sz="1400" b="1" i="0" u="none" strike="noStrike" cap="none" baseline="0" dirty="0">
                        <a:solidFill>
                          <a:schemeClr val="dk1"/>
                        </a:solidFill>
                        <a:latin typeface="+mn-lt"/>
                        <a:ea typeface="Arial"/>
                        <a:cs typeface="Arial"/>
                        <a:sym typeface="Arial"/>
                        <a:rtl val="0"/>
                      </a:endParaRP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446700">
                <a:tc>
                  <a:txBody>
                    <a:bodyPr/>
                    <a:lstStyle/>
                    <a:p>
                      <a:pPr marL="0" marR="0" lvl="0" indent="0" algn="just"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CILJ AKTIVNOSTI</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chemeClr val="dk1"/>
                        </a:buClr>
                        <a:buSzPct val="25000"/>
                        <a:buFont typeface="Times New Roman"/>
                        <a:buNone/>
                      </a:pPr>
                      <a:r>
                        <a:rPr lang="en" sz="1400" u="none" strike="noStrike" cap="none" baseline="0" dirty="0">
                          <a:solidFill>
                            <a:schemeClr val="dk1"/>
                          </a:solidFill>
                          <a:latin typeface="Times New Roman"/>
                          <a:ea typeface="Times New Roman"/>
                          <a:cs typeface="Times New Roman"/>
                          <a:sym typeface="Times New Roman"/>
                        </a:rPr>
                        <a:t>-</a:t>
                      </a:r>
                      <a:r>
                        <a:rPr lang="en" sz="1800" u="none" strike="noStrike" cap="none" baseline="0" dirty="0">
                          <a:solidFill>
                            <a:schemeClr val="dk1"/>
                          </a:solidFill>
                          <a:latin typeface="Times New Roman"/>
                          <a:ea typeface="Times New Roman"/>
                          <a:cs typeface="Times New Roman"/>
                          <a:sym typeface="Times New Roman"/>
                        </a:rPr>
                        <a:t> </a:t>
                      </a:r>
                      <a:r>
                        <a:rPr lang="en" sz="1400" u="none" strike="noStrike" cap="none" baseline="0" dirty="0">
                          <a:solidFill>
                            <a:schemeClr val="dk1"/>
                          </a:solidFill>
                          <a:latin typeface="Times New Roman"/>
                          <a:ea typeface="Times New Roman"/>
                          <a:cs typeface="Times New Roman"/>
                          <a:sym typeface="Times New Roman"/>
                        </a:rPr>
                        <a:t>razvijati glazbeno </a:t>
                      </a:r>
                      <a:r>
                        <a:rPr lang="en" sz="1400" u="none" strike="noStrike" cap="none" baseline="0" dirty="0" smtClean="0">
                          <a:solidFill>
                            <a:schemeClr val="dk1"/>
                          </a:solidFill>
                          <a:latin typeface="Times New Roman"/>
                          <a:ea typeface="Times New Roman"/>
                          <a:cs typeface="Times New Roman"/>
                          <a:sym typeface="Times New Roman"/>
                        </a:rPr>
                        <a:t>stvaralaštvo</a:t>
                      </a:r>
                      <a:r>
                        <a:rPr lang="hr-HR" sz="1400" u="none" strike="noStrike" cap="none" baseline="0" dirty="0" smtClean="0">
                          <a:solidFill>
                            <a:schemeClr val="dk1"/>
                          </a:solidFill>
                          <a:latin typeface="Times New Roman"/>
                          <a:ea typeface="Times New Roman"/>
                          <a:cs typeface="Times New Roman"/>
                          <a:sym typeface="Times New Roman"/>
                        </a:rPr>
                        <a:t> kroz glumu i pokret,</a:t>
                      </a:r>
                      <a:endParaRPr lang="en" sz="1400" u="none" strike="noStrike" cap="none" baseline="0" dirty="0">
                        <a:solidFill>
                          <a:schemeClr val="dk1"/>
                        </a:solidFill>
                        <a:latin typeface="Times New Roman"/>
                        <a:ea typeface="Times New Roman"/>
                        <a:cs typeface="Times New Roman"/>
                        <a:sym typeface="Times New Roman"/>
                      </a:endParaRPr>
                    </a:p>
                    <a:p>
                      <a:pPr marL="0" marR="0" lvl="0" indent="0" algn="just" rtl="0">
                        <a:spcBef>
                          <a:spcPts val="0"/>
                        </a:spcBef>
                        <a:buClr>
                          <a:schemeClr val="dk1"/>
                        </a:buClr>
                        <a:buSzPct val="25000"/>
                        <a:buFont typeface="Times New Roman"/>
                        <a:buNone/>
                      </a:pPr>
                      <a:r>
                        <a:rPr lang="en" sz="1400" u="none" strike="noStrike" cap="none" baseline="0" dirty="0" smtClean="0">
                          <a:solidFill>
                            <a:schemeClr val="dk1"/>
                          </a:solidFill>
                          <a:latin typeface="Times New Roman"/>
                          <a:ea typeface="Times New Roman"/>
                          <a:cs typeface="Times New Roman"/>
                          <a:sym typeface="Times New Roman"/>
                        </a:rPr>
                        <a:t>-</a:t>
                      </a:r>
                      <a:r>
                        <a:rPr lang="hr-HR" sz="1400" u="none" strike="noStrike" cap="none" baseline="0" dirty="0" smtClean="0">
                          <a:solidFill>
                            <a:schemeClr val="dk1"/>
                          </a:solidFill>
                          <a:latin typeface="Times New Roman"/>
                          <a:ea typeface="Times New Roman"/>
                          <a:cs typeface="Times New Roman"/>
                          <a:sym typeface="Times New Roman"/>
                        </a:rPr>
                        <a:t> </a:t>
                      </a:r>
                      <a:r>
                        <a:rPr lang="en" sz="1400" u="none" strike="noStrike" cap="none" baseline="0" dirty="0" smtClean="0">
                          <a:solidFill>
                            <a:schemeClr val="dk1"/>
                          </a:solidFill>
                          <a:latin typeface="Times New Roman"/>
                          <a:ea typeface="Times New Roman"/>
                          <a:cs typeface="Times New Roman"/>
                          <a:sym typeface="Times New Roman"/>
                        </a:rPr>
                        <a:t>poticati </a:t>
                      </a:r>
                      <a:r>
                        <a:rPr lang="en" sz="1400" u="none" strike="noStrike" cap="none" baseline="0" dirty="0">
                          <a:solidFill>
                            <a:schemeClr val="dk1"/>
                          </a:solidFill>
                          <a:latin typeface="Times New Roman"/>
                          <a:ea typeface="Times New Roman"/>
                          <a:cs typeface="Times New Roman"/>
                          <a:sym typeface="Times New Roman"/>
                        </a:rPr>
                        <a:t>naviku aktivnog slušanja glazbe i reproducirati je </a:t>
                      </a:r>
                      <a:r>
                        <a:rPr lang="en" sz="1400" u="none" strike="noStrike" cap="none" baseline="0" dirty="0" smtClean="0">
                          <a:solidFill>
                            <a:schemeClr val="dk1"/>
                          </a:solidFill>
                          <a:latin typeface="Times New Roman"/>
                          <a:ea typeface="Times New Roman"/>
                          <a:cs typeface="Times New Roman"/>
                          <a:sym typeface="Times New Roman"/>
                        </a:rPr>
                        <a:t>i melodijski</a:t>
                      </a:r>
                      <a:r>
                        <a:rPr lang="hr-HR" sz="1400" u="none" strike="noStrike" cap="none" baseline="0" dirty="0" smtClean="0">
                          <a:solidFill>
                            <a:schemeClr val="dk1"/>
                          </a:solidFill>
                          <a:latin typeface="Times New Roman"/>
                          <a:ea typeface="Times New Roman"/>
                          <a:cs typeface="Times New Roman"/>
                          <a:sym typeface="Times New Roman"/>
                        </a:rPr>
                        <a:t>,</a:t>
                      </a:r>
                      <a:endParaRPr lang="en" sz="1400" u="none" strike="noStrike" cap="none" baseline="0" dirty="0">
                        <a:solidFill>
                          <a:schemeClr val="dk1"/>
                        </a:solidFill>
                        <a:latin typeface="Times New Roman"/>
                        <a:ea typeface="Times New Roman"/>
                        <a:cs typeface="Times New Roman"/>
                        <a:sym typeface="Times New Roman"/>
                      </a:endParaRPr>
                    </a:p>
                    <a:p>
                      <a:pPr marL="0" marR="0" lvl="0" indent="0" algn="just" rtl="0">
                        <a:spcBef>
                          <a:spcPts val="0"/>
                        </a:spcBef>
                        <a:buClr>
                          <a:schemeClr val="dk1"/>
                        </a:buClr>
                        <a:buSzPct val="25000"/>
                        <a:buFont typeface="Times New Roman"/>
                        <a:buNone/>
                      </a:pPr>
                      <a:r>
                        <a:rPr lang="en" sz="1400" u="none" strike="noStrike" cap="none" baseline="0" dirty="0">
                          <a:solidFill>
                            <a:schemeClr val="dk1"/>
                          </a:solidFill>
                          <a:latin typeface="Times New Roman"/>
                          <a:ea typeface="Times New Roman"/>
                          <a:cs typeface="Times New Roman"/>
                          <a:sym typeface="Times New Roman"/>
                        </a:rPr>
                        <a:t>- upoznati skladbe raznih skladatelja, glazbene priče i </a:t>
                      </a:r>
                      <a:r>
                        <a:rPr lang="en" sz="1400" u="none" strike="noStrike" cap="none" baseline="0" dirty="0" smtClean="0">
                          <a:solidFill>
                            <a:schemeClr val="dk1"/>
                          </a:solidFill>
                          <a:latin typeface="Times New Roman"/>
                          <a:ea typeface="Times New Roman"/>
                          <a:cs typeface="Times New Roman"/>
                          <a:sym typeface="Times New Roman"/>
                        </a:rPr>
                        <a:t>igre</a:t>
                      </a:r>
                      <a:r>
                        <a:rPr lang="hr-HR" sz="1400" u="none" strike="noStrike" cap="none" baseline="0" dirty="0" smtClean="0">
                          <a:solidFill>
                            <a:schemeClr val="dk1"/>
                          </a:solidFill>
                          <a:latin typeface="Times New Roman"/>
                          <a:ea typeface="Times New Roman"/>
                          <a:cs typeface="Times New Roman"/>
                          <a:sym typeface="Times New Roman"/>
                        </a:rPr>
                        <a:t>,</a:t>
                      </a:r>
                      <a:endParaRPr lang="en" sz="1400" u="none" strike="noStrike" cap="none" baseline="0" dirty="0">
                        <a:solidFill>
                          <a:schemeClr val="dk1"/>
                        </a:solidFill>
                        <a:latin typeface="Times New Roman"/>
                        <a:ea typeface="Times New Roman"/>
                        <a:cs typeface="Times New Roman"/>
                        <a:sym typeface="Times New Roman"/>
                      </a:endParaRPr>
                    </a:p>
                    <a:p>
                      <a:pPr marL="0" marR="0" lvl="0" indent="0" algn="just" rtl="0">
                        <a:spcBef>
                          <a:spcPts val="0"/>
                        </a:spcBef>
                        <a:buClr>
                          <a:schemeClr val="dk1"/>
                        </a:buClr>
                        <a:buSzPct val="25000"/>
                        <a:buFont typeface="Times New Roman"/>
                        <a:buNone/>
                      </a:pPr>
                      <a:r>
                        <a:rPr lang="en" sz="1400" u="none" strike="noStrike" cap="none" baseline="0" dirty="0">
                          <a:solidFill>
                            <a:schemeClr val="dk1"/>
                          </a:solidFill>
                          <a:latin typeface="Times New Roman"/>
                          <a:ea typeface="Times New Roman"/>
                          <a:cs typeface="Times New Roman"/>
                          <a:sym typeface="Times New Roman"/>
                        </a:rPr>
                        <a:t>- razvijati potrebu za glazbeno-scenskim </a:t>
                      </a:r>
                      <a:r>
                        <a:rPr lang="en" sz="1400" u="none" strike="noStrike" cap="none" baseline="0" dirty="0" smtClean="0">
                          <a:solidFill>
                            <a:schemeClr val="dk1"/>
                          </a:solidFill>
                          <a:latin typeface="Times New Roman"/>
                          <a:ea typeface="Times New Roman"/>
                          <a:cs typeface="Times New Roman"/>
                          <a:sym typeface="Times New Roman"/>
                        </a:rPr>
                        <a:t>izričajem</a:t>
                      </a:r>
                      <a:r>
                        <a:rPr lang="hr-HR" sz="1400" u="none" strike="noStrike" cap="none" baseline="0" dirty="0" smtClean="0">
                          <a:solidFill>
                            <a:schemeClr val="dk1"/>
                          </a:solidFill>
                          <a:latin typeface="Times New Roman"/>
                          <a:ea typeface="Times New Roman"/>
                          <a:cs typeface="Times New Roman"/>
                          <a:sym typeface="Times New Roman"/>
                        </a:rPr>
                        <a:t>,</a:t>
                      </a:r>
                      <a:endParaRPr lang="en" sz="1400" u="none" strike="noStrike" cap="none" baseline="0" dirty="0">
                        <a:solidFill>
                          <a:schemeClr val="dk1"/>
                        </a:solidFill>
                        <a:latin typeface="Times New Roman"/>
                        <a:ea typeface="Times New Roman"/>
                        <a:cs typeface="Times New Roman"/>
                        <a:sym typeface="Times New Roman"/>
                      </a:endParaRPr>
                    </a:p>
                    <a:p>
                      <a:pPr marL="0" marR="0" lvl="0" indent="0" algn="just" rtl="0">
                        <a:spcBef>
                          <a:spcPts val="0"/>
                        </a:spcBef>
                        <a:buClr>
                          <a:schemeClr val="dk1"/>
                        </a:buClr>
                        <a:buSzPct val="25000"/>
                        <a:buFont typeface="Times New Roman"/>
                        <a:buNone/>
                      </a:pPr>
                      <a:r>
                        <a:rPr lang="en" sz="1400" u="none" strike="noStrike" cap="none" baseline="0" dirty="0">
                          <a:solidFill>
                            <a:schemeClr val="dk1"/>
                          </a:solidFill>
                          <a:latin typeface="Times New Roman"/>
                          <a:ea typeface="Times New Roman"/>
                          <a:cs typeface="Times New Roman"/>
                          <a:sym typeface="Times New Roman"/>
                        </a:rPr>
                        <a:t>- nastupati na školskim priredbama.</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8050">
                <a:tc>
                  <a:txBody>
                    <a:bodyPr/>
                    <a:lstStyle/>
                    <a:p>
                      <a:pPr marL="0" marR="0" lvl="0" indent="0" algn="just"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NAMJENA</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 uključiti što više učenika u aktivno skupno muziciranje i na taj način poticati i njegovati ljubav prema glazbi, međusobnu toleranciju i poštovanje među učenicima</a:t>
                      </a:r>
                    </a:p>
                    <a:p>
                      <a:pPr marL="0" marR="0" lvl="0" indent="0" algn="just"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 poticati glazbenu radoznalost za novim sadržajima i izrazima u glazbi</a:t>
                      </a:r>
                      <a:r>
                        <a:rPr lang="en" sz="1800" u="none" strike="noStrike" cap="none" baseline="0">
                          <a:solidFill>
                            <a:schemeClr val="dk1"/>
                          </a:solidFill>
                          <a:latin typeface="Times New Roman"/>
                          <a:ea typeface="Times New Roman"/>
                          <a:cs typeface="Times New Roman"/>
                          <a:sym typeface="Times New Roman"/>
                        </a:rPr>
                        <a:t>.</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27900">
                <a:tc>
                  <a:txBody>
                    <a:bodyPr/>
                    <a:lstStyle/>
                    <a:p>
                      <a:pPr marL="0" marR="0" lvl="0" indent="0" algn="just"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NOSITELJI </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Verdana"/>
                        <a:buNone/>
                      </a:pPr>
                      <a:r>
                        <a:rPr lang="hr-HR" dirty="0" smtClean="0">
                          <a:solidFill>
                            <a:schemeClr val="dk1"/>
                          </a:solidFill>
                          <a:latin typeface="Times New Roman"/>
                          <a:ea typeface="Times New Roman"/>
                          <a:cs typeface="Times New Roman"/>
                          <a:sym typeface="Times New Roman"/>
                        </a:rPr>
                        <a:t>Katica</a:t>
                      </a:r>
                      <a:r>
                        <a:rPr lang="hr-HR" baseline="0" dirty="0" smtClean="0">
                          <a:solidFill>
                            <a:schemeClr val="dk1"/>
                          </a:solidFill>
                          <a:latin typeface="Times New Roman"/>
                          <a:ea typeface="Times New Roman"/>
                          <a:cs typeface="Times New Roman"/>
                          <a:sym typeface="Times New Roman"/>
                        </a:rPr>
                        <a:t> </a:t>
                      </a:r>
                      <a:r>
                        <a:rPr lang="hr-HR" baseline="0" dirty="0" err="1" smtClean="0">
                          <a:solidFill>
                            <a:schemeClr val="dk1"/>
                          </a:solidFill>
                          <a:latin typeface="Times New Roman"/>
                          <a:ea typeface="Times New Roman"/>
                          <a:cs typeface="Times New Roman"/>
                          <a:sym typeface="Times New Roman"/>
                        </a:rPr>
                        <a:t>Gojanović</a:t>
                      </a:r>
                      <a:endParaRPr lang="en" dirty="0">
                        <a:solidFill>
                          <a:schemeClr val="dk1"/>
                        </a:solidFill>
                        <a:latin typeface="Times New Roman"/>
                        <a:ea typeface="Times New Roman"/>
                        <a:cs typeface="Times New Roman"/>
                        <a:sym typeface="Times New Roman"/>
                      </a:endParaRP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91600">
                <a:tc>
                  <a:txBody>
                    <a:bodyPr/>
                    <a:lstStyle/>
                    <a:p>
                      <a:pPr marL="0" marR="0" lvl="0" indent="0" algn="just"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NAČIN REALIZACIJE</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14287" marR="0" lvl="0" indent="-14287" algn="just" rtl="0">
                        <a:spcBef>
                          <a:spcPts val="0"/>
                        </a:spcBef>
                        <a:buClr>
                          <a:srgbClr val="000000"/>
                        </a:buClr>
                        <a:buSzPct val="25000"/>
                        <a:buFont typeface="Times New Roman"/>
                        <a:buNone/>
                      </a:pPr>
                      <a:r>
                        <a:rPr lang="en" sz="1400" u="none" strike="noStrike" cap="none" baseline="0" dirty="0">
                          <a:solidFill>
                            <a:schemeClr val="dk1"/>
                          </a:solidFill>
                          <a:latin typeface="Times New Roman"/>
                          <a:ea typeface="Times New Roman"/>
                          <a:cs typeface="Times New Roman"/>
                          <a:sym typeface="Times New Roman"/>
                        </a:rPr>
                        <a:t>Sudjelovanje na školskim priredbama i ostalim </a:t>
                      </a:r>
                      <a:r>
                        <a:rPr lang="en" sz="1400" u="none" strike="noStrike" cap="none" baseline="0" dirty="0" smtClean="0">
                          <a:solidFill>
                            <a:schemeClr val="dk1"/>
                          </a:solidFill>
                          <a:latin typeface="Times New Roman"/>
                          <a:ea typeface="Times New Roman"/>
                          <a:cs typeface="Times New Roman"/>
                          <a:sym typeface="Times New Roman"/>
                        </a:rPr>
                        <a:t>glazben</a:t>
                      </a:r>
                      <a:r>
                        <a:rPr lang="hr-HR" sz="1400" u="none" strike="noStrike" cap="none" baseline="0" dirty="0" smtClean="0">
                          <a:solidFill>
                            <a:schemeClr val="dk1"/>
                          </a:solidFill>
                          <a:latin typeface="Times New Roman"/>
                          <a:ea typeface="Times New Roman"/>
                          <a:cs typeface="Times New Roman"/>
                          <a:sym typeface="Times New Roman"/>
                        </a:rPr>
                        <a:t>o scenskim</a:t>
                      </a:r>
                      <a:r>
                        <a:rPr lang="en" sz="1400" u="none" strike="noStrike" cap="none" baseline="0" dirty="0" smtClean="0">
                          <a:solidFill>
                            <a:schemeClr val="dk1"/>
                          </a:solidFill>
                          <a:latin typeface="Times New Roman"/>
                          <a:ea typeface="Times New Roman"/>
                          <a:cs typeface="Times New Roman"/>
                          <a:sym typeface="Times New Roman"/>
                        </a:rPr>
                        <a:t> </a:t>
                      </a:r>
                      <a:r>
                        <a:rPr lang="en" sz="1400" u="none" strike="noStrike" cap="none" baseline="0" dirty="0">
                          <a:solidFill>
                            <a:schemeClr val="dk1"/>
                          </a:solidFill>
                          <a:latin typeface="Times New Roman"/>
                          <a:ea typeface="Times New Roman"/>
                          <a:cs typeface="Times New Roman"/>
                          <a:sym typeface="Times New Roman"/>
                        </a:rPr>
                        <a:t>projektim</a:t>
                      </a:r>
                      <a:r>
                        <a:rPr lang="en" dirty="0">
                          <a:solidFill>
                            <a:schemeClr val="dk1"/>
                          </a:solidFill>
                          <a:latin typeface="Times New Roman"/>
                          <a:ea typeface="Times New Roman"/>
                          <a:cs typeface="Times New Roman"/>
                          <a:sym typeface="Times New Roman"/>
                        </a:rPr>
                        <a:t>a u školi i izvan </a:t>
                      </a:r>
                      <a:r>
                        <a:rPr lang="en" dirty="0" smtClean="0">
                          <a:solidFill>
                            <a:schemeClr val="dk1"/>
                          </a:solidFill>
                          <a:latin typeface="Times New Roman"/>
                          <a:ea typeface="Times New Roman"/>
                          <a:cs typeface="Times New Roman"/>
                          <a:sym typeface="Times New Roman"/>
                        </a:rPr>
                        <a:t>nje</a:t>
                      </a:r>
                      <a:r>
                        <a:rPr lang="hr-HR" dirty="0" smtClean="0">
                          <a:solidFill>
                            <a:schemeClr val="dk1"/>
                          </a:solidFill>
                          <a:latin typeface="Times New Roman"/>
                          <a:ea typeface="Times New Roman"/>
                          <a:cs typeface="Times New Roman"/>
                          <a:sym typeface="Times New Roman"/>
                        </a:rPr>
                        <a:t>.</a:t>
                      </a:r>
                      <a:endParaRPr lang="en" dirty="0">
                        <a:solidFill>
                          <a:schemeClr val="dk1"/>
                        </a:solidFill>
                        <a:latin typeface="Times New Roman"/>
                        <a:ea typeface="Times New Roman"/>
                        <a:cs typeface="Times New Roman"/>
                        <a:sym typeface="Times New Roman"/>
                      </a:endParaRP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07625">
                <a:tc>
                  <a:txBody>
                    <a:bodyPr/>
                    <a:lstStyle/>
                    <a:p>
                      <a:pPr marL="0" marR="0" lvl="0" indent="0" algn="just"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VREMENIK</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Tijekom školske godine, 1 sat tjedno i po potrebi prije nastupa.</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20000">
                <a:tc>
                  <a:txBody>
                    <a:bodyPr/>
                    <a:lstStyle/>
                    <a:p>
                      <a:pPr marL="0" marR="0" lvl="0" indent="0" algn="just"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TROŠKOVNIK</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Fotokopirni papir, papir u boji, Orfov instrumentarij, sintetizator zvuka, CD-player, prirodni materijali i materijali iz domaćinstva.</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361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VREDNOVANJE I KORIŠTENJE REZULTATA RADA</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400" u="none" strike="noStrike" cap="none" baseline="0">
                          <a:solidFill>
                            <a:schemeClr val="dk1"/>
                          </a:solidFill>
                          <a:latin typeface="Times New Roman"/>
                          <a:ea typeface="Times New Roman"/>
                          <a:cs typeface="Times New Roman"/>
                          <a:sym typeface="Times New Roman"/>
                        </a:rPr>
                        <a:t>- tijekom školske godine, opisnim praćenjem i vrednovanjem</a:t>
                      </a:r>
                      <a:r>
                        <a:rPr lang="en" sz="1800" u="none" strike="noStrike" cap="none" baseline="0">
                          <a:solidFill>
                            <a:schemeClr val="dk1"/>
                          </a:solidFill>
                          <a:latin typeface="Times New Roman"/>
                          <a:ea typeface="Times New Roman"/>
                          <a:cs typeface="Times New Roman"/>
                          <a:sym typeface="Times New Roman"/>
                        </a:rPr>
                        <a:t>.</a:t>
                      </a:r>
                    </a:p>
                  </a:txBody>
                  <a:tcPr marL="60050" marR="600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45288124"/>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440" name="Shape 440"/>
          <p:cNvGraphicFramePr/>
          <p:nvPr/>
        </p:nvGraphicFramePr>
        <p:xfrm>
          <a:off x="251517" y="548679"/>
          <a:ext cx="8640975" cy="5833675"/>
        </p:xfrm>
        <a:graphic>
          <a:graphicData uri="http://schemas.openxmlformats.org/drawingml/2006/table">
            <a:tbl>
              <a:tblPr>
                <a:noFill/>
                <a:tableStyleId>{281CB2A1-DF94-4D54-9650-E5BCCFCA8C36}</a:tableStyleId>
              </a:tblPr>
              <a:tblGrid>
                <a:gridCol w="2103925"/>
                <a:gridCol w="6537050"/>
              </a:tblGrid>
              <a:tr h="64777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NAZIV AKTIVNOSTI</a:t>
                      </a:r>
                    </a:p>
                  </a:txBody>
                  <a:tcPr marL="64700" marR="64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Verdana"/>
                        <a:buNone/>
                      </a:pPr>
                      <a:r>
                        <a:rPr lang="en" sz="1400" b="1" u="none" strike="noStrike" cap="none" baseline="0">
                          <a:solidFill>
                            <a:schemeClr val="dk1"/>
                          </a:solidFill>
                        </a:rPr>
                        <a:t>DRAMSKO – RECITATORSKA GRUPA</a:t>
                      </a:r>
                    </a:p>
                  </a:txBody>
                  <a:tcPr marL="64700" marR="64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398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CILJ AKTIVNOSTI</a:t>
                      </a:r>
                    </a:p>
                  </a:txBody>
                  <a:tcPr marL="64700" marR="64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solidFill>
                            <a:schemeClr val="dk1"/>
                          </a:solidFill>
                        </a:rPr>
                        <a:t>Razvijanje sposobnosti pravilnog izgovora i vještine javnog govorenja.</a:t>
                      </a:r>
                    </a:p>
                  </a:txBody>
                  <a:tcPr marL="64700" marR="64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69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NAMJENA</a:t>
                      </a:r>
                    </a:p>
                  </a:txBody>
                  <a:tcPr marL="64700" marR="64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solidFill>
                            <a:schemeClr val="dk1"/>
                          </a:solidFill>
                        </a:rPr>
                        <a:t>- njegovanje i razvoj timskog rada</a:t>
                      </a:r>
                    </a:p>
                    <a:p>
                      <a:pPr marL="0" marR="0" lvl="0" indent="0" algn="l" rtl="0">
                        <a:spcBef>
                          <a:spcPts val="0"/>
                        </a:spcBef>
                        <a:buClr>
                          <a:srgbClr val="000000"/>
                        </a:buClr>
                        <a:buSzPct val="25000"/>
                        <a:buFont typeface="Verdana"/>
                        <a:buNone/>
                      </a:pPr>
                      <a:r>
                        <a:rPr lang="en" sz="1400" u="none" strike="noStrike" cap="none" baseline="0">
                          <a:solidFill>
                            <a:schemeClr val="dk1"/>
                          </a:solidFill>
                        </a:rPr>
                        <a:t>- zadovoljiti potrebu za igrom, zabavom i afirmacijom</a:t>
                      </a:r>
                    </a:p>
                    <a:p>
                      <a:pPr marL="0" marR="0" lvl="0" indent="0" algn="l" rtl="0">
                        <a:spcBef>
                          <a:spcPts val="0"/>
                        </a:spcBef>
                        <a:buClr>
                          <a:srgbClr val="000000"/>
                        </a:buClr>
                        <a:buSzPct val="25000"/>
                        <a:buFont typeface="Verdana"/>
                        <a:buNone/>
                      </a:pPr>
                      <a:r>
                        <a:rPr lang="en" sz="1400" u="none" strike="noStrike" cap="none" baseline="0">
                          <a:solidFill>
                            <a:schemeClr val="dk1"/>
                          </a:solidFill>
                        </a:rPr>
                        <a:t>- poticati pozitivnu identifikaciju i izgradnju moralnih vrijednosti</a:t>
                      </a:r>
                    </a:p>
                    <a:p>
                      <a:pPr marL="0" marR="0" lvl="0" indent="0" algn="l" rtl="0">
                        <a:spcBef>
                          <a:spcPts val="0"/>
                        </a:spcBef>
                        <a:buClr>
                          <a:srgbClr val="000000"/>
                        </a:buClr>
                        <a:buSzPct val="25000"/>
                        <a:buFont typeface="Verdana"/>
                        <a:buNone/>
                      </a:pPr>
                      <a:r>
                        <a:rPr lang="en" sz="1400" u="none" strike="noStrike" cap="none" baseline="0">
                          <a:solidFill>
                            <a:schemeClr val="dk1"/>
                          </a:solidFill>
                        </a:rPr>
                        <a:t>- poticati učenje tolerancije, slušanje drugoga i dogovaranje</a:t>
                      </a:r>
                    </a:p>
                    <a:p>
                      <a:pPr marL="0" marR="0" lvl="0" indent="0" algn="l" rtl="0">
                        <a:spcBef>
                          <a:spcPts val="0"/>
                        </a:spcBef>
                        <a:buClr>
                          <a:srgbClr val="000000"/>
                        </a:buClr>
                        <a:buSzPct val="25000"/>
                        <a:buFont typeface="Verdana"/>
                        <a:buNone/>
                      </a:pPr>
                      <a:r>
                        <a:rPr lang="en" sz="1400" u="none" strike="noStrike" cap="none" baseline="0">
                          <a:solidFill>
                            <a:schemeClr val="dk1"/>
                          </a:solidFill>
                        </a:rPr>
                        <a:t>- poticati dijete da izrazi svoje zamisli i ideje</a:t>
                      </a:r>
                    </a:p>
                  </a:txBody>
                  <a:tcPr marL="64700" marR="64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1127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NOSITELJI </a:t>
                      </a:r>
                    </a:p>
                  </a:txBody>
                  <a:tcPr marL="64700" marR="64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solidFill>
                            <a:schemeClr val="dk1"/>
                          </a:solidFill>
                        </a:rPr>
                        <a:t>učiteljica Mirta Grgić Mešić</a:t>
                      </a:r>
                    </a:p>
                  </a:txBody>
                  <a:tcPr marL="64700" marR="64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2803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NAČIN REALIZACIJE</a:t>
                      </a:r>
                    </a:p>
                  </a:txBody>
                  <a:tcPr marL="64700" marR="64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solidFill>
                            <a:schemeClr val="dk1"/>
                          </a:solidFill>
                        </a:rPr>
                        <a:t>- igre</a:t>
                      </a:r>
                    </a:p>
                    <a:p>
                      <a:pPr marL="0" marR="0" lvl="0" indent="0" algn="l" rtl="0">
                        <a:spcBef>
                          <a:spcPts val="0"/>
                        </a:spcBef>
                        <a:buClr>
                          <a:srgbClr val="000000"/>
                        </a:buClr>
                        <a:buSzPct val="25000"/>
                        <a:buFont typeface="Verdana"/>
                        <a:buNone/>
                      </a:pPr>
                      <a:r>
                        <a:rPr lang="en" sz="1400" u="none" strike="noStrike" cap="none" baseline="0">
                          <a:solidFill>
                            <a:schemeClr val="dk1"/>
                          </a:solidFill>
                        </a:rPr>
                        <a:t>- vježbe čitanja</a:t>
                      </a:r>
                    </a:p>
                    <a:p>
                      <a:pPr marL="0" marR="0" lvl="0" indent="0" algn="l" rtl="0">
                        <a:spcBef>
                          <a:spcPts val="0"/>
                        </a:spcBef>
                        <a:buClr>
                          <a:srgbClr val="000000"/>
                        </a:buClr>
                        <a:buSzPct val="25000"/>
                        <a:buFont typeface="Verdana"/>
                        <a:buNone/>
                      </a:pPr>
                      <a:r>
                        <a:rPr lang="en" sz="1400" u="none" strike="noStrike" cap="none" baseline="0">
                          <a:solidFill>
                            <a:schemeClr val="dk1"/>
                          </a:solidFill>
                        </a:rPr>
                        <a:t>- vježbe uživljavanja u likove (ulogu)</a:t>
                      </a:r>
                    </a:p>
                    <a:p>
                      <a:pPr marL="0" marR="0" lvl="0" indent="0" algn="l" rtl="0">
                        <a:spcBef>
                          <a:spcPts val="0"/>
                        </a:spcBef>
                        <a:buClr>
                          <a:srgbClr val="000000"/>
                        </a:buClr>
                        <a:buSzPct val="25000"/>
                        <a:buFont typeface="Verdana"/>
                        <a:buNone/>
                      </a:pPr>
                      <a:r>
                        <a:rPr lang="en" sz="1400" u="none" strike="noStrike" cap="none" baseline="0">
                          <a:solidFill>
                            <a:schemeClr val="dk1"/>
                          </a:solidFill>
                        </a:rPr>
                        <a:t>- pantomima</a:t>
                      </a:r>
                    </a:p>
                    <a:p>
                      <a:pPr marL="0" marR="0" lvl="0" indent="0" algn="l" rtl="0">
                        <a:spcBef>
                          <a:spcPts val="0"/>
                        </a:spcBef>
                        <a:buClr>
                          <a:srgbClr val="000000"/>
                        </a:buClr>
                        <a:buSzPct val="25000"/>
                        <a:buFont typeface="Verdana"/>
                        <a:buNone/>
                      </a:pPr>
                      <a:r>
                        <a:rPr lang="en" sz="1400" u="none" strike="noStrike" cap="none" baseline="0">
                          <a:solidFill>
                            <a:schemeClr val="dk1"/>
                          </a:solidFill>
                        </a:rPr>
                        <a:t>- improvizirane dramske situacije</a:t>
                      </a:r>
                    </a:p>
                    <a:p>
                      <a:pPr marL="0" marR="0" lvl="0" indent="0" algn="l" rtl="0">
                        <a:spcBef>
                          <a:spcPts val="0"/>
                        </a:spcBef>
                        <a:buClr>
                          <a:srgbClr val="000000"/>
                        </a:buClr>
                        <a:buSzPct val="25000"/>
                        <a:buFont typeface="Verdana"/>
                        <a:buNone/>
                      </a:pPr>
                      <a:r>
                        <a:rPr lang="en" sz="1400" u="none" strike="noStrike" cap="none" baseline="0">
                          <a:solidFill>
                            <a:schemeClr val="dk1"/>
                          </a:solidFill>
                        </a:rPr>
                        <a:t>- skupni i pojedinačni nastupi učenika.</a:t>
                      </a:r>
                    </a:p>
                  </a:txBody>
                  <a:tcPr marL="64700" marR="64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4767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VREMENIK</a:t>
                      </a:r>
                    </a:p>
                  </a:txBody>
                  <a:tcPr marL="64700" marR="64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solidFill>
                            <a:schemeClr val="dk1"/>
                          </a:solidFill>
                        </a:rPr>
                        <a:t>Tijekom školske godine.</a:t>
                      </a:r>
                    </a:p>
                  </a:txBody>
                  <a:tcPr marL="64700" marR="64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588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TROŠKOVNIK</a:t>
                      </a:r>
                    </a:p>
                  </a:txBody>
                  <a:tcPr marL="64700" marR="64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solidFill>
                            <a:schemeClr val="dk1"/>
                          </a:solidFill>
                        </a:rPr>
                        <a:t>Izrada kostimografije i scenografije.</a:t>
                      </a:r>
                    </a:p>
                  </a:txBody>
                  <a:tcPr marL="64700" marR="64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11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VREDNOVANJE I KORIŠTENJE REZULTATA RADA</a:t>
                      </a:r>
                    </a:p>
                  </a:txBody>
                  <a:tcPr marL="64700" marR="64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u="none" strike="noStrike" cap="none" baseline="0">
                          <a:solidFill>
                            <a:schemeClr val="dk1"/>
                          </a:solidFill>
                        </a:rPr>
                        <a:t>Sudjelovanje na školskim proslavama i sličnim prigodama.</a:t>
                      </a:r>
                    </a:p>
                  </a:txBody>
                  <a:tcPr marL="64700" marR="647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446" name="Shape 446"/>
          <p:cNvGraphicFramePr/>
          <p:nvPr/>
        </p:nvGraphicFramePr>
        <p:xfrm>
          <a:off x="251517" y="548679"/>
          <a:ext cx="8640950" cy="5976840"/>
        </p:xfrm>
        <a:graphic>
          <a:graphicData uri="http://schemas.openxmlformats.org/drawingml/2006/table">
            <a:tbl>
              <a:tblPr>
                <a:noFill/>
                <a:tableStyleId>{D991A025-B7F2-42CD-AC80-7C8DE4E41E5E}</a:tableStyleId>
              </a:tblPr>
              <a:tblGrid>
                <a:gridCol w="1946150"/>
                <a:gridCol w="6694800"/>
              </a:tblGrid>
              <a:tr h="4337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NAZIV AKTIVNOSTI</a:t>
                      </a:r>
                    </a:p>
                  </a:txBody>
                  <a:tcPr marL="64025" marR="64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 RECITATORSKA </a:t>
                      </a:r>
                      <a:r>
                        <a:rPr lang="en" sz="1600" b="1">
                          <a:solidFill>
                            <a:schemeClr val="dk1"/>
                          </a:solidFill>
                        </a:rPr>
                        <a:t>GRUPA</a:t>
                      </a:r>
                    </a:p>
                  </a:txBody>
                  <a:tcPr marL="64025" marR="64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602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CILJ AKTIVNOSTI</a:t>
                      </a:r>
                    </a:p>
                  </a:txBody>
                  <a:tcPr marL="64025" marR="64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Razvijanje govorne sposobnosti i izražajnosti</a:t>
                      </a:r>
                    </a:p>
                  </a:txBody>
                  <a:tcPr marL="64025" marR="64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756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NAMJENA</a:t>
                      </a:r>
                    </a:p>
                  </a:txBody>
                  <a:tcPr marL="64025" marR="64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njegovanje i razvoj timskog rada</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zadovoljiti potrebu za igrom, zabavom i afirmacijom</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poticati pozitivnu identifikaciju i izgradnju moralnih vrijednosti</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poticati učenje tolerancije, slušanje drugoga</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poticati dijete da izrazi svoje zamisli i ideje</a:t>
                      </a:r>
                    </a:p>
                  </a:txBody>
                  <a:tcPr marL="64025" marR="64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025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NOSITELJI </a:t>
                      </a:r>
                    </a:p>
                  </a:txBody>
                  <a:tcPr marL="64025" marR="64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rPr>
                        <a:t>Valerija Ivanović</a:t>
                      </a:r>
                    </a:p>
                  </a:txBody>
                  <a:tcPr marL="64025" marR="64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2907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NAČIN REALIZACIJE</a:t>
                      </a:r>
                    </a:p>
                  </a:txBody>
                  <a:tcPr marL="64025" marR="64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22860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igre</a:t>
                      </a:r>
                    </a:p>
                    <a:p>
                      <a:pPr marL="22860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vježbe čitanja</a:t>
                      </a:r>
                    </a:p>
                    <a:p>
                      <a:pPr marL="22860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vježbe uživljavanja u likove (uloge)</a:t>
                      </a:r>
                    </a:p>
                    <a:p>
                      <a:pPr marL="22860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pantomima</a:t>
                      </a:r>
                    </a:p>
                    <a:p>
                      <a:pPr marL="22860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skupni i pojedinačni nastupi učenika</a:t>
                      </a:r>
                    </a:p>
                  </a:txBody>
                  <a:tcPr marL="64025" marR="64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617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VREMENIK</a:t>
                      </a:r>
                    </a:p>
                  </a:txBody>
                  <a:tcPr marL="64025" marR="64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1 sat tjedno tijekom školske godine 201</a:t>
                      </a:r>
                      <a:r>
                        <a:rPr lang="en" sz="1600">
                          <a:solidFill>
                            <a:schemeClr val="dk1"/>
                          </a:solidFill>
                        </a:rPr>
                        <a:t>4</a:t>
                      </a:r>
                      <a:r>
                        <a:rPr lang="en" sz="1600" u="none" strike="noStrike" cap="none" baseline="0">
                          <a:solidFill>
                            <a:schemeClr val="dk1"/>
                          </a:solidFill>
                          <a:latin typeface="Arial"/>
                          <a:ea typeface="Arial"/>
                          <a:cs typeface="Arial"/>
                          <a:sym typeface="Arial"/>
                        </a:rPr>
                        <a:t>./201</a:t>
                      </a:r>
                      <a:r>
                        <a:rPr lang="en" sz="1600">
                          <a:solidFill>
                            <a:schemeClr val="dk1"/>
                          </a:solidFill>
                        </a:rPr>
                        <a:t>5</a:t>
                      </a:r>
                      <a:r>
                        <a:rPr lang="en" sz="1600" u="none" strike="noStrike" cap="none" baseline="0">
                          <a:solidFill>
                            <a:schemeClr val="dk1"/>
                          </a:solidFill>
                          <a:latin typeface="Arial"/>
                          <a:ea typeface="Arial"/>
                          <a:cs typeface="Arial"/>
                          <a:sym typeface="Arial"/>
                        </a:rPr>
                        <a:t>.</a:t>
                      </a:r>
                    </a:p>
                  </a:txBody>
                  <a:tcPr marL="64025" marR="64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794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TROŠKOVNIK</a:t>
                      </a:r>
                    </a:p>
                  </a:txBody>
                  <a:tcPr marL="64025" marR="64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a:solidFill>
                            <a:schemeClr val="dk1"/>
                          </a:solidFill>
                        </a:rPr>
                        <a:t>Nema troškova</a:t>
                      </a:r>
                    </a:p>
                  </a:txBody>
                  <a:tcPr marL="64025" marR="64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058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VREDNOVANJE I KORIŠTENJE REZULTATA RADA</a:t>
                      </a:r>
                    </a:p>
                  </a:txBody>
                  <a:tcPr marL="64025" marR="64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Sudjelovanje na priredbama i svečanostima</a:t>
                      </a:r>
                    </a:p>
                  </a:txBody>
                  <a:tcPr marL="64025" marR="640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578391"/>
            <a:ext cx="8229600" cy="535491"/>
          </a:xfrm>
          <a:prstGeom prst="rect">
            <a:avLst/>
          </a:prstGeom>
          <a:noFill/>
          <a:ln>
            <a:noFill/>
          </a:ln>
        </p:spPr>
        <p:txBody>
          <a:bodyPr lIns="91425" tIns="45700" rIns="91425" bIns="45700" anchor="ctr" anchorCtr="0">
            <a:spAutoFit/>
          </a:bodyPr>
          <a:lstStyle/>
          <a:p>
            <a:pPr marL="0" marR="0" lvl="0" indent="0" algn="ctr" rtl="0">
              <a:lnSpc>
                <a:spcPct val="90000"/>
              </a:lnSpc>
              <a:spcBef>
                <a:spcPts val="0"/>
              </a:spcBef>
              <a:spcAft>
                <a:spcPts val="0"/>
              </a:spcAft>
              <a:buClr>
                <a:schemeClr val="dk2"/>
              </a:buClr>
              <a:buSzPct val="25000"/>
              <a:buFont typeface="Arial"/>
              <a:buNone/>
            </a:pPr>
            <a:r>
              <a:rPr lang="en" sz="3200" b="1" i="0" u="none" strike="noStrike" cap="none" baseline="0">
                <a:solidFill>
                  <a:schemeClr val="dk1"/>
                </a:solidFill>
                <a:latin typeface="Arial"/>
                <a:ea typeface="Arial"/>
                <a:cs typeface="Arial"/>
                <a:sym typeface="Arial"/>
                <a:rtl val="0"/>
              </a:rPr>
              <a:t>Načela nacionalnog kurikuluma</a:t>
            </a:r>
          </a:p>
        </p:txBody>
      </p:sp>
      <p:sp>
        <p:nvSpPr>
          <p:cNvPr id="231" name="Shape 231"/>
          <p:cNvSpPr txBox="1">
            <a:spLocks noGrp="1"/>
          </p:cNvSpPr>
          <p:nvPr>
            <p:ph type="body" idx="1"/>
          </p:nvPr>
        </p:nvSpPr>
        <p:spPr>
          <a:xfrm>
            <a:off x="654425" y="1643850"/>
            <a:ext cx="7732199" cy="4864500"/>
          </a:xfrm>
          <a:prstGeom prst="rect">
            <a:avLst/>
          </a:prstGeom>
          <a:noFill/>
          <a:ln>
            <a:noFill/>
          </a:ln>
        </p:spPr>
        <p:txBody>
          <a:bodyPr lIns="91425" tIns="45700" rIns="91425" bIns="45700" anchor="ctr" anchorCtr="0">
            <a:spAutoFit/>
          </a:bodyPr>
          <a:lstStyle/>
          <a:p>
            <a:pPr marL="457200" marR="0" lvl="0" indent="-292101" algn="l" rtl="0">
              <a:lnSpc>
                <a:spcPct val="115000"/>
              </a:lnSpc>
              <a:spcBef>
                <a:spcPts val="0"/>
              </a:spcBef>
              <a:spcAft>
                <a:spcPts val="0"/>
              </a:spcAft>
              <a:buClr>
                <a:schemeClr val="dk1"/>
              </a:buClr>
              <a:buSzPct val="100000"/>
              <a:buFont typeface="Arial"/>
              <a:buChar char="•"/>
            </a:pPr>
            <a:r>
              <a:rPr lang="en" sz="3000" b="0" i="0" u="none" strike="noStrike" cap="none" baseline="0">
                <a:solidFill>
                  <a:schemeClr val="dk1"/>
                </a:solidFill>
                <a:latin typeface="Arial"/>
                <a:ea typeface="Arial"/>
                <a:cs typeface="Arial"/>
                <a:sym typeface="Arial"/>
                <a:rtl val="0"/>
              </a:rPr>
              <a:t>osiguranje kvalitetnog odgoja i obrazovanja za sve</a:t>
            </a:r>
          </a:p>
          <a:p>
            <a:pPr marL="457200" marR="0" lvl="0" indent="-292101" algn="l" rtl="0">
              <a:lnSpc>
                <a:spcPct val="115000"/>
              </a:lnSpc>
              <a:spcBef>
                <a:spcPts val="0"/>
              </a:spcBef>
              <a:spcAft>
                <a:spcPts val="0"/>
              </a:spcAft>
              <a:buClr>
                <a:schemeClr val="dk1"/>
              </a:buClr>
              <a:buSzPct val="100000"/>
              <a:buFont typeface="Arial"/>
              <a:buChar char="•"/>
            </a:pPr>
            <a:r>
              <a:rPr lang="en" sz="3000" b="0" i="0" u="none" strike="noStrike" cap="none" baseline="0">
                <a:solidFill>
                  <a:schemeClr val="dk1"/>
                </a:solidFill>
                <a:latin typeface="Arial"/>
                <a:ea typeface="Arial"/>
                <a:cs typeface="Arial"/>
                <a:sym typeface="Arial"/>
                <a:rtl val="0"/>
              </a:rPr>
              <a:t>jednakost obrazovnih mogućnosti za sve</a:t>
            </a:r>
          </a:p>
          <a:p>
            <a:pPr marL="457200" marR="0" lvl="0" indent="-292101" algn="l" rtl="0">
              <a:lnSpc>
                <a:spcPct val="115000"/>
              </a:lnSpc>
              <a:spcBef>
                <a:spcPts val="0"/>
              </a:spcBef>
              <a:spcAft>
                <a:spcPts val="0"/>
              </a:spcAft>
              <a:buClr>
                <a:schemeClr val="dk1"/>
              </a:buClr>
              <a:buSzPct val="100000"/>
              <a:buFont typeface="Arial"/>
              <a:buChar char="•"/>
            </a:pPr>
            <a:r>
              <a:rPr lang="en" sz="3000" b="0" i="0" u="none" strike="noStrike" cap="none" baseline="0">
                <a:solidFill>
                  <a:schemeClr val="dk1"/>
                </a:solidFill>
                <a:latin typeface="Arial"/>
                <a:ea typeface="Arial"/>
                <a:cs typeface="Arial"/>
                <a:sym typeface="Arial"/>
                <a:rtl val="0"/>
              </a:rPr>
              <a:t>obveznost općeg obrazovanja</a:t>
            </a:r>
          </a:p>
          <a:p>
            <a:pPr marL="457200" marR="0" lvl="0" indent="-292101" algn="l" rtl="0">
              <a:lnSpc>
                <a:spcPct val="115000"/>
              </a:lnSpc>
              <a:spcBef>
                <a:spcPts val="0"/>
              </a:spcBef>
              <a:spcAft>
                <a:spcPts val="0"/>
              </a:spcAft>
              <a:buClr>
                <a:schemeClr val="dk1"/>
              </a:buClr>
              <a:buSzPct val="100000"/>
              <a:buFont typeface="Arial"/>
              <a:buChar char="•"/>
            </a:pPr>
            <a:r>
              <a:rPr lang="en" sz="3000" b="0" i="0" u="none" strike="noStrike" cap="none" baseline="0">
                <a:solidFill>
                  <a:schemeClr val="dk1"/>
                </a:solidFill>
                <a:latin typeface="Arial"/>
                <a:ea typeface="Arial"/>
                <a:cs typeface="Arial"/>
                <a:sym typeface="Arial"/>
                <a:rtl val="0"/>
              </a:rPr>
              <a:t>uspravna i vodoravna prohodnost</a:t>
            </a:r>
          </a:p>
          <a:p>
            <a:pPr marL="457200" marR="0" lvl="0" indent="-292101" algn="l" rtl="0">
              <a:lnSpc>
                <a:spcPct val="115000"/>
              </a:lnSpc>
              <a:spcBef>
                <a:spcPts val="0"/>
              </a:spcBef>
              <a:spcAft>
                <a:spcPts val="0"/>
              </a:spcAft>
              <a:buClr>
                <a:schemeClr val="dk1"/>
              </a:buClr>
              <a:buSzPct val="100000"/>
              <a:buFont typeface="Arial"/>
              <a:buChar char="•"/>
            </a:pPr>
            <a:r>
              <a:rPr lang="en" sz="3000" b="0" i="0" u="none" strike="noStrike" cap="none" baseline="0">
                <a:solidFill>
                  <a:schemeClr val="dk1"/>
                </a:solidFill>
                <a:latin typeface="Arial"/>
                <a:ea typeface="Arial"/>
                <a:cs typeface="Arial"/>
                <a:sym typeface="Arial"/>
                <a:rtl val="0"/>
              </a:rPr>
              <a:t>uključenost svih učenika u odgojno-obrazovni sustav</a:t>
            </a:r>
          </a:p>
          <a:p>
            <a:pPr marL="457200" marR="0" lvl="0" indent="-292101" algn="l" rtl="0">
              <a:lnSpc>
                <a:spcPct val="115000"/>
              </a:lnSpc>
              <a:spcBef>
                <a:spcPts val="0"/>
              </a:spcBef>
              <a:spcAft>
                <a:spcPts val="0"/>
              </a:spcAft>
              <a:buClr>
                <a:schemeClr val="dk1"/>
              </a:buClr>
              <a:buSzPct val="100000"/>
              <a:buFont typeface="Arial"/>
              <a:buChar char="•"/>
            </a:pPr>
            <a:r>
              <a:rPr lang="en" sz="3000" b="0" i="0" u="none" strike="noStrike" cap="none" baseline="0">
                <a:solidFill>
                  <a:schemeClr val="dk1"/>
                </a:solidFill>
                <a:latin typeface="Arial"/>
                <a:ea typeface="Arial"/>
                <a:cs typeface="Arial"/>
                <a:sym typeface="Arial"/>
                <a:rtl val="0"/>
              </a:rPr>
              <a:t>znanstvena utemeljenost</a:t>
            </a:r>
          </a:p>
          <a:p>
            <a:pPr marL="342900" marR="0" lvl="0" indent="-152400" algn="l" rtl="0">
              <a:spcBef>
                <a:spcPts val="600"/>
              </a:spcBef>
              <a:spcAft>
                <a:spcPts val="600"/>
              </a:spcAft>
              <a:buClr>
                <a:srgbClr val="3F3F3F"/>
              </a:buClr>
              <a:buFont typeface="Verdana"/>
              <a:buNone/>
            </a:pPr>
            <a:endParaRPr sz="3000" b="0" i="0" u="none" strike="noStrike" cap="none" baseline="0">
              <a:solidFill>
                <a:schemeClr val="dk1"/>
              </a:solidFill>
              <a:latin typeface="Arial"/>
              <a:ea typeface="Arial"/>
              <a:cs typeface="Arial"/>
              <a:sym typeface="Arial"/>
              <a:rtl val="0"/>
            </a:endParaRP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452" name="Shape 452"/>
          <p:cNvGraphicFramePr/>
          <p:nvPr>
            <p:extLst>
              <p:ext uri="{D42A27DB-BD31-4B8C-83A1-F6EECF244321}">
                <p14:modId xmlns:p14="http://schemas.microsoft.com/office/powerpoint/2010/main" val="203624955"/>
              </p:ext>
            </p:extLst>
          </p:nvPr>
        </p:nvGraphicFramePr>
        <p:xfrm>
          <a:off x="250825" y="549275"/>
          <a:ext cx="8642350" cy="5727293"/>
        </p:xfrm>
        <a:graphic>
          <a:graphicData uri="http://schemas.openxmlformats.org/drawingml/2006/table">
            <a:tbl>
              <a:tblPr>
                <a:noFill/>
                <a:tableStyleId>{A3663F9B-4FA3-4A82-B2CE-49EBF6B9F8C0}</a:tableStyleId>
              </a:tblPr>
              <a:tblGrid>
                <a:gridCol w="2162175"/>
                <a:gridCol w="6480175"/>
              </a:tblGrid>
              <a:tr h="392100">
                <a:tc>
                  <a:txBody>
                    <a:bodyPr/>
                    <a:lstStyle/>
                    <a:p>
                      <a:pPr marL="0" marR="0" lvl="0" indent="0" algn="l" rtl="0">
                        <a:spcBef>
                          <a:spcPts val="0"/>
                        </a:spcBef>
                        <a:buClr>
                          <a:srgbClr val="000000"/>
                        </a:buClr>
                        <a:buSzPct val="25000"/>
                        <a:buFont typeface="Arial"/>
                        <a:buNone/>
                      </a:pPr>
                      <a:r>
                        <a:rPr lang="en" sz="1400" b="1" u="none" strike="noStrike" cap="none" baseline="0" dirty="0">
                          <a:solidFill>
                            <a:schemeClr val="dk1"/>
                          </a:solidFill>
                          <a:latin typeface="Arial"/>
                          <a:ea typeface="Arial"/>
                          <a:cs typeface="Arial"/>
                          <a:sym typeface="Arial"/>
                        </a:rPr>
                        <a:t>NAZIV AKTIVNOSTI</a:t>
                      </a:r>
                    </a:p>
                  </a:txBody>
                  <a:tcPr marL="58675" marR="586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2400" b="1" u="none" strike="noStrike" cap="none" baseline="0" dirty="0">
                          <a:solidFill>
                            <a:schemeClr val="dk1"/>
                          </a:solidFill>
                          <a:latin typeface="Times New Roman"/>
                          <a:ea typeface="Times New Roman"/>
                          <a:cs typeface="Times New Roman"/>
                          <a:sym typeface="Times New Roman"/>
                        </a:rPr>
                        <a:t>EKO-GRUPA</a:t>
                      </a:r>
                    </a:p>
                  </a:txBody>
                  <a:tcPr marL="58675" marR="586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CILJ AKTIVNOSTI</a:t>
                      </a:r>
                    </a:p>
                  </a:txBody>
                  <a:tcPr marL="58675" marR="586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a:solidFill>
                            <a:schemeClr val="dk1"/>
                          </a:solidFill>
                        </a:rPr>
                        <a:t>Razvoj ljubavi prema prirodi i svemu što okružuje čovjeka, razvoj svijesti o zaštiti okoliša i zavičajne baštine. Osposobljavnje učenika za buduće zanimanje ili hobi. Razvoj socijalnih vještina (suosjećanja, tolerancije, razumijevanja). Razvoj logičkog mišljenja, dosljednost u obavljanju zadataka, upornost, približavanje gradiva.</a:t>
                      </a:r>
                    </a:p>
                  </a:txBody>
                  <a:tcPr marL="58675" marR="586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NAMJENA</a:t>
                      </a:r>
                    </a:p>
                  </a:txBody>
                  <a:tcPr marL="58675" marR="586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a:solidFill>
                            <a:schemeClr val="dk1"/>
                          </a:solidFill>
                        </a:rPr>
                        <a:t>Razvijati kulturu, sposobnost i čistoću okoliša te održivog razvoja. Kvalitetna</a:t>
                      </a:r>
                    </a:p>
                    <a:p>
                      <a:pPr marL="0" marR="0" lvl="0" indent="0" algn="l" rtl="0">
                        <a:spcBef>
                          <a:spcPts val="0"/>
                        </a:spcBef>
                        <a:buClr>
                          <a:srgbClr val="000000"/>
                        </a:buClr>
                        <a:buSzPct val="25000"/>
                        <a:buFont typeface="Verdana"/>
                        <a:buNone/>
                      </a:pPr>
                      <a:r>
                        <a:rPr lang="en" sz="1600" u="none" strike="noStrike" cap="none" baseline="0">
                          <a:solidFill>
                            <a:schemeClr val="dk1"/>
                          </a:solidFill>
                        </a:rPr>
                        <a:t>organizacija slobodnog vremena i prevencija nepoželjnih oblika ponašanja.</a:t>
                      </a:r>
                    </a:p>
                  </a:txBody>
                  <a:tcPr marL="58675" marR="586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89657">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NOSITELJI </a:t>
                      </a:r>
                    </a:p>
                  </a:txBody>
                  <a:tcPr marL="58675" marR="586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rPr>
                        <a:t>Danijela Dujić</a:t>
                      </a:r>
                    </a:p>
                  </a:txBody>
                  <a:tcPr marL="58675" marR="586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407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NAČIN REALIZACIJE</a:t>
                      </a:r>
                    </a:p>
                  </a:txBody>
                  <a:tcPr marL="58675" marR="586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a:solidFill>
                            <a:schemeClr val="dk1"/>
                          </a:solidFill>
                        </a:rPr>
                        <a:t>Skupni i pojedinačni rad u radionicama. Naglasak je na istraživačkim vještinama. Aktivnosti se provode u prirodi, na otvorenim prostorima.</a:t>
                      </a:r>
                    </a:p>
                  </a:txBody>
                  <a:tcPr marL="58675" marR="586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683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VREMENIK</a:t>
                      </a:r>
                    </a:p>
                  </a:txBody>
                  <a:tcPr marL="58675" marR="586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Tijekom školske godine </a:t>
                      </a:r>
                      <a:r>
                        <a:rPr lang="en" sz="1600">
                          <a:solidFill>
                            <a:schemeClr val="dk1"/>
                          </a:solidFill>
                        </a:rPr>
                        <a:t>2014./2015.</a:t>
                      </a:r>
                      <a:r>
                        <a:rPr lang="en" sz="1600" u="none" strike="noStrike" cap="none" baseline="0">
                          <a:solidFill>
                            <a:schemeClr val="dk1"/>
                          </a:solidFill>
                          <a:latin typeface="Arial"/>
                          <a:ea typeface="Arial"/>
                          <a:cs typeface="Arial"/>
                          <a:sym typeface="Arial"/>
                        </a:rPr>
                        <a:t> </a:t>
                      </a:r>
                    </a:p>
                  </a:txBody>
                  <a:tcPr marL="58675" marR="586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61801">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TROŠKOVNIK</a:t>
                      </a:r>
                    </a:p>
                  </a:txBody>
                  <a:tcPr marL="58675" marR="586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a:t>-</a:t>
                      </a:r>
                    </a:p>
                  </a:txBody>
                  <a:tcPr marL="58675" marR="586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7467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VREDNOVANJE I KORIŠTENJE REZULTATA RADA</a:t>
                      </a:r>
                    </a:p>
                  </a:txBody>
                  <a:tcPr marL="58675" marR="586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u="none" strike="noStrike" cap="none" baseline="0" dirty="0">
                          <a:solidFill>
                            <a:schemeClr val="dk1"/>
                          </a:solidFill>
                        </a:rPr>
                        <a:t>Kroz dječju motiviranost, rad i ustrajnost, kroz individualni razvoj </a:t>
                      </a:r>
                      <a:r>
                        <a:rPr lang="en" sz="1600" u="none" strike="noStrike" cap="none" baseline="0" dirty="0" smtClean="0">
                          <a:solidFill>
                            <a:schemeClr val="dk1"/>
                          </a:solidFill>
                        </a:rPr>
                        <a:t>djeteta</a:t>
                      </a:r>
                      <a:r>
                        <a:rPr lang="hr-HR" sz="1600" u="none" strike="noStrike" cap="none" baseline="0" dirty="0" smtClean="0">
                          <a:solidFill>
                            <a:schemeClr val="dk1"/>
                          </a:solidFill>
                        </a:rPr>
                        <a:t> </a:t>
                      </a:r>
                      <a:r>
                        <a:rPr lang="en" sz="1600" u="none" strike="noStrike" cap="none" baseline="0" dirty="0" smtClean="0">
                          <a:solidFill>
                            <a:schemeClr val="dk1"/>
                          </a:solidFill>
                        </a:rPr>
                        <a:t>u </a:t>
                      </a:r>
                      <a:r>
                        <a:rPr lang="en" sz="1600" u="none" strike="noStrike" cap="none" baseline="0" dirty="0">
                          <a:solidFill>
                            <a:schemeClr val="dk1"/>
                          </a:solidFill>
                        </a:rPr>
                        <a:t>samodisciplini i samopouzdanju, razvoju govornih i socijalnih </a:t>
                      </a:r>
                      <a:r>
                        <a:rPr lang="en" sz="1600" u="none" strike="noStrike" cap="none" baseline="0" dirty="0" smtClean="0">
                          <a:solidFill>
                            <a:schemeClr val="dk1"/>
                          </a:solidFill>
                        </a:rPr>
                        <a:t>vještina</a:t>
                      </a:r>
                      <a:r>
                        <a:rPr lang="hr-HR" sz="1600" u="none" strike="noStrike" cap="none" baseline="0" dirty="0" smtClean="0">
                          <a:solidFill>
                            <a:schemeClr val="dk1"/>
                          </a:solidFill>
                        </a:rPr>
                        <a:t> </a:t>
                      </a:r>
                      <a:r>
                        <a:rPr lang="en" sz="1600" u="none" strike="noStrike" cap="none" baseline="0" dirty="0" smtClean="0">
                          <a:solidFill>
                            <a:schemeClr val="dk1"/>
                          </a:solidFill>
                        </a:rPr>
                        <a:t>vrednujemo </a:t>
                      </a:r>
                      <a:r>
                        <a:rPr lang="en" sz="1600" u="none" strike="noStrike" cap="none" baseline="0" dirty="0">
                          <a:solidFill>
                            <a:schemeClr val="dk1"/>
                          </a:solidFill>
                        </a:rPr>
                        <a:t>rad. Ekoliškim aktivnostima stvaramo eko-odgojno-obrazovno ozračje.</a:t>
                      </a:r>
                    </a:p>
                  </a:txBody>
                  <a:tcPr marL="58675" marR="586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graphicFrame>
        <p:nvGraphicFramePr>
          <p:cNvPr id="463" name="Shape 463"/>
          <p:cNvGraphicFramePr/>
          <p:nvPr/>
        </p:nvGraphicFramePr>
        <p:xfrm>
          <a:off x="323862" y="373075"/>
          <a:ext cx="8496300" cy="5767350"/>
        </p:xfrm>
        <a:graphic>
          <a:graphicData uri="http://schemas.openxmlformats.org/drawingml/2006/table">
            <a:tbl>
              <a:tblPr>
                <a:noFill/>
                <a:tableStyleId>{A327CFCC-C613-4124-9A60-AED733EFDC8D}</a:tableStyleId>
              </a:tblPr>
              <a:tblGrid>
                <a:gridCol w="2352300"/>
                <a:gridCol w="6144000"/>
              </a:tblGrid>
              <a:tr h="360350">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NAZIV AKTIVNOSTI</a:t>
                      </a:r>
                    </a:p>
                  </a:txBody>
                  <a:tcPr marL="57150" marR="5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LUTKARSKA RADIONICA</a:t>
                      </a:r>
                    </a:p>
                  </a:txBody>
                  <a:tcPr marL="57150" marR="5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96975">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CILJ AKTIVNOSTI</a:t>
                      </a:r>
                    </a:p>
                  </a:txBody>
                  <a:tcPr marL="57150" marR="5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baseline="0">
                          <a:solidFill>
                            <a:schemeClr val="dk1"/>
                          </a:solidFill>
                          <a:latin typeface="Arial"/>
                          <a:ea typeface="Arial"/>
                          <a:cs typeface="Arial"/>
                          <a:sym typeface="Arial"/>
                        </a:rPr>
                        <a:t>Cilj radionice je razvoj ljubavi prema scenskom djelu i prema napisanoj riječi.</a:t>
                      </a:r>
                    </a:p>
                    <a:p>
                      <a:pPr marL="0" marR="0" lvl="0" indent="0" algn="l" rtl="0">
                        <a:spcBef>
                          <a:spcPts val="0"/>
                        </a:spcBef>
                        <a:buClr>
                          <a:srgbClr val="000000"/>
                        </a:buClr>
                        <a:buSzPct val="25000"/>
                        <a:buFont typeface="Arial"/>
                        <a:buNone/>
                      </a:pPr>
                      <a:r>
                        <a:rPr lang="en" u="none" strike="noStrike" cap="none" baseline="0">
                          <a:solidFill>
                            <a:schemeClr val="dk1"/>
                          </a:solidFill>
                          <a:latin typeface="Arial"/>
                          <a:ea typeface="Arial"/>
                          <a:cs typeface="Arial"/>
                          <a:sym typeface="Arial"/>
                        </a:rPr>
                        <a:t>Razvoj govornog izražavanja, oslobađanje unutarnjih kočnica, straha i frustracija, razvoj socijalnih vještina (suosjećanja, tolerancije, razumijevanja, prihvaćanja različitosti) dosljednost u obavljanju zadataka, razvoj upornosti, logičkog razmišljanja, vježbanje pamćenja i snalaženje u iznenadnim situacijama</a:t>
                      </a:r>
                    </a:p>
                  </a:txBody>
                  <a:tcPr marL="57150" marR="5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63600">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NAMJENA</a:t>
                      </a:r>
                    </a:p>
                  </a:txBody>
                  <a:tcPr marL="57150" marR="5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baseline="0">
                          <a:solidFill>
                            <a:schemeClr val="dk1"/>
                          </a:solidFill>
                          <a:latin typeface="Arial"/>
                          <a:ea typeface="Arial"/>
                          <a:cs typeface="Arial"/>
                          <a:sym typeface="Arial"/>
                        </a:rPr>
                        <a:t>Razvijanje sposobnosti pravilnog  izgovora i vještine javnog govorenja.</a:t>
                      </a:r>
                    </a:p>
                    <a:p>
                      <a:pPr marL="0" marR="0" lvl="0" indent="0" algn="l" rtl="0">
                        <a:spcBef>
                          <a:spcPts val="0"/>
                        </a:spcBef>
                        <a:buClr>
                          <a:srgbClr val="000000"/>
                        </a:buClr>
                        <a:buSzPct val="25000"/>
                        <a:buFont typeface="Arial"/>
                        <a:buNone/>
                      </a:pPr>
                      <a:r>
                        <a:rPr lang="en" u="none" strike="noStrike" cap="none" baseline="0">
                          <a:solidFill>
                            <a:schemeClr val="dk1"/>
                          </a:solidFill>
                          <a:latin typeface="Arial"/>
                          <a:ea typeface="Arial"/>
                          <a:cs typeface="Arial"/>
                          <a:sym typeface="Arial"/>
                        </a:rPr>
                        <a:t>Njegovanje pravilnog, književnog izgovora i intonacije, fluentnost govora, bogaćenje jezičnog izraza standardnog hrvatskog jezika s narječjima, kvalitetna organizacija slobodnog vremena i prevencija nepoželjnih oblika ponašanja.</a:t>
                      </a:r>
                    </a:p>
                  </a:txBody>
                  <a:tcPr marL="57150" marR="5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15925">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NOSITELJI </a:t>
                      </a:r>
                    </a:p>
                  </a:txBody>
                  <a:tcPr marL="57150" marR="5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solidFill>
                            <a:schemeClr val="dk1"/>
                          </a:solidFill>
                        </a:rPr>
                        <a:t>učiteljica Irena Koružnjak</a:t>
                      </a:r>
                    </a:p>
                  </a:txBody>
                  <a:tcPr marL="57150" marR="5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5650">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NAČIN REALIZACIJE</a:t>
                      </a:r>
                    </a:p>
                  </a:txBody>
                  <a:tcPr marL="57150" marR="5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baseline="0">
                          <a:solidFill>
                            <a:schemeClr val="dk1"/>
                          </a:solidFill>
                          <a:latin typeface="Arial"/>
                          <a:ea typeface="Arial"/>
                          <a:cs typeface="Arial"/>
                          <a:sym typeface="Arial"/>
                        </a:rPr>
                        <a:t>Skupnim i pojedinačnim izvedbama učenika; kroz igre (opuštanja, koncentracije, oponašanja, pantomime i mimike, mašte, ritma, glazbe i animacije, igre riječima)</a:t>
                      </a:r>
                    </a:p>
                    <a:p>
                      <a:pPr marL="0" marR="0" lvl="0" indent="0" algn="l" rtl="0">
                        <a:spcBef>
                          <a:spcPts val="0"/>
                        </a:spcBef>
                        <a:buClr>
                          <a:srgbClr val="000000"/>
                        </a:buClr>
                        <a:buSzPct val="25000"/>
                        <a:buFont typeface="Arial"/>
                        <a:buNone/>
                      </a:pPr>
                      <a:r>
                        <a:rPr lang="en" u="none" strike="noStrike" cap="none" baseline="0">
                          <a:solidFill>
                            <a:schemeClr val="dk1"/>
                          </a:solidFill>
                          <a:latin typeface="Arial"/>
                          <a:ea typeface="Arial"/>
                          <a:cs typeface="Arial"/>
                          <a:sym typeface="Arial"/>
                        </a:rPr>
                        <a:t>Izradom lutaka, rekvizita i scenografije, rada na tekstu, čitalačkim pokusima.</a:t>
                      </a:r>
                    </a:p>
                  </a:txBody>
                  <a:tcPr marL="57150" marR="5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20675">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VREMENIK</a:t>
                      </a:r>
                    </a:p>
                  </a:txBody>
                  <a:tcPr marL="57150" marR="5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baseline="0">
                          <a:solidFill>
                            <a:schemeClr val="dk1"/>
                          </a:solidFill>
                          <a:latin typeface="Arial"/>
                          <a:ea typeface="Arial"/>
                          <a:cs typeface="Arial"/>
                          <a:sym typeface="Arial"/>
                        </a:rPr>
                        <a:t>Tijekom školske godine </a:t>
                      </a:r>
                      <a:r>
                        <a:rPr lang="en" u="none" strike="noStrike" cap="none" baseline="0">
                          <a:solidFill>
                            <a:schemeClr val="dk1"/>
                          </a:solidFill>
                        </a:rPr>
                        <a:t>201</a:t>
                      </a:r>
                      <a:r>
                        <a:rPr lang="en">
                          <a:solidFill>
                            <a:schemeClr val="dk1"/>
                          </a:solidFill>
                        </a:rPr>
                        <a:t>4</a:t>
                      </a:r>
                      <a:r>
                        <a:rPr lang="en" u="none" strike="noStrike" cap="none" baseline="0">
                          <a:solidFill>
                            <a:schemeClr val="dk1"/>
                          </a:solidFill>
                        </a:rPr>
                        <a:t>./201</a:t>
                      </a:r>
                      <a:r>
                        <a:rPr lang="en">
                          <a:solidFill>
                            <a:schemeClr val="dk1"/>
                          </a:solidFill>
                        </a:rPr>
                        <a:t>5</a:t>
                      </a:r>
                      <a:r>
                        <a:rPr lang="en" u="none" strike="noStrike" cap="none" baseline="0">
                          <a:solidFill>
                            <a:schemeClr val="dk1"/>
                          </a:solidFill>
                        </a:rPr>
                        <a:t>.</a:t>
                      </a:r>
                    </a:p>
                  </a:txBody>
                  <a:tcPr marL="57150" marR="5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14350">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TROŠKOVNIK</a:t>
                      </a:r>
                    </a:p>
                  </a:txBody>
                  <a:tcPr marL="57150" marR="5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baseline="0">
                          <a:solidFill>
                            <a:schemeClr val="dk1"/>
                          </a:solidFill>
                          <a:latin typeface="Arial"/>
                          <a:ea typeface="Arial"/>
                          <a:cs typeface="Arial"/>
                          <a:sym typeface="Arial"/>
                        </a:rPr>
                        <a:t>Materijali za izradu lutaka, rekvizita i scene.</a:t>
                      </a:r>
                    </a:p>
                  </a:txBody>
                  <a:tcPr marL="57150" marR="5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VREDNOVANJE I KORIŠTENJE REZULTATA RADA</a:t>
                      </a:r>
                    </a:p>
                  </a:txBody>
                  <a:tcPr marL="57150" marR="5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baseline="0">
                          <a:solidFill>
                            <a:schemeClr val="dk1"/>
                          </a:solidFill>
                          <a:latin typeface="Arial"/>
                          <a:ea typeface="Arial"/>
                          <a:cs typeface="Arial"/>
                          <a:sym typeface="Arial"/>
                        </a:rPr>
                        <a:t>Vrednovanje se odvija kroz dječju motiviranost, rad i ustrajnost, kroz individualni razvoj djeteta u samopouzdanju, razvoju govornih i socijalnih vještina.</a:t>
                      </a:r>
                    </a:p>
                    <a:p>
                      <a:pPr marL="0" marR="0" lvl="0" indent="0" algn="l" rtl="0">
                        <a:spcBef>
                          <a:spcPts val="0"/>
                        </a:spcBef>
                        <a:buClr>
                          <a:srgbClr val="000000"/>
                        </a:buClr>
                        <a:buSzPct val="25000"/>
                        <a:buFont typeface="Arial"/>
                        <a:buNone/>
                      </a:pPr>
                      <a:r>
                        <a:rPr lang="en" u="none" strike="noStrike" cap="none" baseline="0">
                          <a:solidFill>
                            <a:schemeClr val="dk1"/>
                          </a:solidFill>
                          <a:latin typeface="Arial"/>
                          <a:ea typeface="Arial"/>
                          <a:cs typeface="Arial"/>
                          <a:sym typeface="Arial"/>
                        </a:rPr>
                        <a:t>Rezultate rada prikazujemo prigodnim lutkarsko-scenskim predstavama.</a:t>
                      </a:r>
                    </a:p>
                  </a:txBody>
                  <a:tcPr marL="57150" marR="571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graphicFrame>
        <p:nvGraphicFramePr>
          <p:cNvPr id="468" name="Shape 468"/>
          <p:cNvGraphicFramePr/>
          <p:nvPr/>
        </p:nvGraphicFramePr>
        <p:xfrm>
          <a:off x="251517" y="344116"/>
          <a:ext cx="8640950" cy="6224258"/>
        </p:xfrm>
        <a:graphic>
          <a:graphicData uri="http://schemas.openxmlformats.org/drawingml/2006/table">
            <a:tbl>
              <a:tblPr>
                <a:noFill/>
                <a:tableStyleId>{5C160B97-B369-4CFC-8FCF-C8C8DDAE05C0}</a:tableStyleId>
              </a:tblPr>
              <a:tblGrid>
                <a:gridCol w="2105775"/>
                <a:gridCol w="6535175"/>
              </a:tblGrid>
              <a:tr h="7192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NAZIV AKTIVNOSTI</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600" b="1" u="none" strike="noStrike" cap="none" baseline="0"/>
                        <a:t>LIKOVNA RADIONICA - 4. razred</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7653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CILJ AKTIVNOSTI</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Njegovati kreativnost učenika,poticati razumijevanje vizualno-likovnog jezika,razvijati vještine potrebne za likovno izražavanje,  likovnu talentiranost kod djece,</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7653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NAMJENA</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Poticanjem zajedničkog rada,likovnim stvaralaštvom pratiti važne datume, zanimljive događaje,natječaje. Sudjelovati na izložbama, doprinositi izradi školskog lista, uređivati panoe škole.</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63045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NOSITELJI </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a:t>učiteljica Ljerka Ivković</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7653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NAČIN REALIZACIJE</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Učenici će na likovnoj radionici primjenom različitih likovnih tehnika risati, slikati, oblikovati metodama analitičkog promatranja, pokazivanja, razgovora, usmenog izlaganja, rada na tekstu, kombiniranja, variranja, građenja, razlaganja. </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62657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VREMENIK</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Tijekom školske godine 2014./15.(jedan sat tjedno).</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6026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TROSKOVNIK</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Uz pomoć roditelja i škole (nabava potrebnog materijala i pribora) - 300,00 kuna godišnje.</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7779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VREDNOVANJE I KORIŠTENJE REZULTATA RADA</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Izložba dječjih radova u holu škole.Radionice povodom Dana škole.Osobno zadovoljstvo učenika, roditelja i djelatnika škole.</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graphicFrame>
        <p:nvGraphicFramePr>
          <p:cNvPr id="473" name="Shape 473"/>
          <p:cNvGraphicFramePr/>
          <p:nvPr>
            <p:extLst>
              <p:ext uri="{D42A27DB-BD31-4B8C-83A1-F6EECF244321}">
                <p14:modId xmlns:p14="http://schemas.microsoft.com/office/powerpoint/2010/main" val="3794379535"/>
              </p:ext>
            </p:extLst>
          </p:nvPr>
        </p:nvGraphicFramePr>
        <p:xfrm>
          <a:off x="251517" y="548679"/>
          <a:ext cx="8640950" cy="5943842"/>
        </p:xfrm>
        <a:graphic>
          <a:graphicData uri="http://schemas.openxmlformats.org/drawingml/2006/table">
            <a:tbl>
              <a:tblPr>
                <a:noFill/>
                <a:tableStyleId>{EEEF4422-B538-4159-B5E6-6E2FA0485CB9}</a:tableStyleId>
              </a:tblPr>
              <a:tblGrid>
                <a:gridCol w="2448275"/>
                <a:gridCol w="6192675"/>
              </a:tblGrid>
              <a:tr h="7192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NAZIV AKTIVNOSTI</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600" b="1" u="none" strike="noStrike" cap="none" baseline="0"/>
                        <a:t>LIKOVNA RADIONICA</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7653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CILJ AKTIVNOSTI</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Poticati razumijevanje vizualno-likovnog jezika,razvijati vještine potrebne za likovno izražavanje, poticati zajednički rad, kreativnost, likovnu talentiranost kod djece,</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7653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NAMJENA</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Likovnim stvaralaštvom pratiti važne datume, zanimljive događaje,natječaje. Sudjelovati na izložbama, doprinositi izradi školskog lista, uređivati panoe škole.</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63045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NOSITELJI </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a:t>Zorka Brekalo u suradnji s roditeljima.</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7653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NAČIN REALIZACIJE</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Učenici će risati, slikati, oblikovati metodama analitičkog promatranja, pokazivanja, razgovora, usmenog izlaganja, rada na tekstu, kombiniranja, variranja, građenja, razlaganja. </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62657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VREMENIK</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Tijekom školske godine (35 sati).</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602600">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TROŠKOVNIK</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a:t>Uz pomoć roditelja i škole (nabava potrebnog materijala i pribora)</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777925">
                <a:tc>
                  <a:txBody>
                    <a:bodyPr/>
                    <a:lstStyle/>
                    <a:p>
                      <a:pPr marL="0" marR="0" lvl="0" indent="0" algn="l" rtl="0">
                        <a:lnSpc>
                          <a:spcPct val="115000"/>
                        </a:lnSpc>
                        <a:spcBef>
                          <a:spcPts val="0"/>
                        </a:spcBef>
                        <a:spcAft>
                          <a:spcPts val="0"/>
                        </a:spcAft>
                        <a:buClr>
                          <a:srgbClr val="000000"/>
                        </a:buClr>
                        <a:buSzPct val="25000"/>
                        <a:buFont typeface="Verdana"/>
                        <a:buNone/>
                      </a:pPr>
                      <a:r>
                        <a:rPr lang="en" sz="1600" b="1" u="none" strike="noStrike" cap="none" baseline="0"/>
                        <a:t>VREDNOVANJE I KORIŠTENJE REZULTATA RADA</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dirty="0"/>
                        <a:t>Osobno zadovoljstvo učenika, roditelja i djelatnika škole.</a:t>
                      </a:r>
                    </a:p>
                  </a:txBody>
                  <a:tcPr marL="54875" marR="548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479" name="Shape 479"/>
          <p:cNvGraphicFramePr/>
          <p:nvPr/>
        </p:nvGraphicFramePr>
        <p:xfrm>
          <a:off x="251517" y="548679"/>
          <a:ext cx="8640950" cy="5340870"/>
        </p:xfrm>
        <a:graphic>
          <a:graphicData uri="http://schemas.openxmlformats.org/drawingml/2006/table">
            <a:tbl>
              <a:tblPr>
                <a:noFill/>
                <a:tableStyleId>{73237CFA-1C87-4D65-A252-F852F1936BFD}</a:tableStyleId>
              </a:tblPr>
              <a:tblGrid>
                <a:gridCol w="2309975"/>
                <a:gridCol w="6330975"/>
              </a:tblGrid>
              <a:tr h="43965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NAZIV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MALI BOTANIČARI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6822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CILJ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Razvoj ekološke svijesti kod djece.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8722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NAMJENA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Upoznavanje učenika s uzgojem biljaka.</a:t>
                      </a:r>
                    </a:p>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Poticanje zajedničkog rada.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4597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NOSITELJI </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solidFill>
                            <a:schemeClr val="dk1"/>
                          </a:solidFill>
                        </a:rPr>
                        <a:t>učiteljica Mira Grozdanić</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0155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NAČIN REALIZACIJE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Uzgoj biljaka reznicama (zimski vrt)</a:t>
                      </a:r>
                    </a:p>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Uzgoj sadnjom i sijanjem (zimski vrt)</a:t>
                      </a:r>
                    </a:p>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Uređenje cvjetnjaka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6662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VREMENIK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Tijekom školske godine </a:t>
                      </a:r>
                      <a:r>
                        <a:rPr lang="en" sz="1800" u="none" strike="noStrike" cap="none" baseline="0">
                          <a:solidFill>
                            <a:schemeClr val="dk1"/>
                          </a:solidFill>
                        </a:rPr>
                        <a:t>201</a:t>
                      </a:r>
                      <a:r>
                        <a:rPr lang="en" sz="1800">
                          <a:solidFill>
                            <a:schemeClr val="dk1"/>
                          </a:solidFill>
                        </a:rPr>
                        <a:t>4</a:t>
                      </a:r>
                      <a:r>
                        <a:rPr lang="en" sz="1800" u="none" strike="noStrike" cap="none" baseline="0">
                          <a:solidFill>
                            <a:schemeClr val="dk1"/>
                          </a:solidFill>
                        </a:rPr>
                        <a:t>./201</a:t>
                      </a:r>
                      <a:r>
                        <a:rPr lang="en" sz="1800">
                          <a:solidFill>
                            <a:schemeClr val="dk1"/>
                          </a:solidFill>
                        </a:rPr>
                        <a:t>5</a:t>
                      </a:r>
                      <a:r>
                        <a:rPr lang="en" sz="1800" u="none" strike="noStrike" cap="none" baseline="0">
                          <a:solidFill>
                            <a:schemeClr val="dk1"/>
                          </a:solidFill>
                        </a:rPr>
                        <a:t>.</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8725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TROŠKOVNIK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Troškovi za zemlju, sjemenje i posude – snosi škola.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1580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VREDNOVANJE I KORIŠTENJE REZULTATA RADA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Prodaja preko Učeničke zadruge (za Božić-božićna pšenica, u proljeće – uzgojene mlade biljke)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485" name="Shape 485"/>
          <p:cNvGraphicFramePr/>
          <p:nvPr>
            <p:extLst>
              <p:ext uri="{D42A27DB-BD31-4B8C-83A1-F6EECF244321}">
                <p14:modId xmlns:p14="http://schemas.microsoft.com/office/powerpoint/2010/main" val="3061880082"/>
              </p:ext>
            </p:extLst>
          </p:nvPr>
        </p:nvGraphicFramePr>
        <p:xfrm>
          <a:off x="251517" y="548679"/>
          <a:ext cx="8640975" cy="5578540"/>
        </p:xfrm>
        <a:graphic>
          <a:graphicData uri="http://schemas.openxmlformats.org/drawingml/2006/table">
            <a:tbl>
              <a:tblPr>
                <a:noFill/>
                <a:tableStyleId>{50A12D5A-729E-4655-AFE8-8243437234A6}</a:tableStyleId>
              </a:tblPr>
              <a:tblGrid>
                <a:gridCol w="2103925"/>
                <a:gridCol w="6537050"/>
              </a:tblGrid>
              <a:tr h="375100">
                <a:tc>
                  <a:txBody>
                    <a:bodyPr/>
                    <a:lstStyle/>
                    <a:p>
                      <a:pPr marL="0" marR="0" lvl="0" indent="0" algn="l" rtl="0">
                        <a:spcBef>
                          <a:spcPts val="0"/>
                        </a:spcBef>
                        <a:buClr>
                          <a:srgbClr val="000000"/>
                        </a:buClr>
                        <a:buSzPct val="25000"/>
                        <a:buFont typeface="Times New Roman"/>
                        <a:buNone/>
                      </a:pPr>
                      <a:r>
                        <a:rPr lang="en" sz="1600" b="1" u="none" strike="noStrike" cap="none" baseline="0" dirty="0">
                          <a:solidFill>
                            <a:schemeClr val="dk1"/>
                          </a:solidFill>
                        </a:rPr>
                        <a:t>NAZIV AKTIVNOSTI</a:t>
                      </a:r>
                    </a:p>
                  </a:txBody>
                  <a:tcPr marL="56925" marR="56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hr-HR" sz="1600" b="1" dirty="0" smtClean="0">
                          <a:solidFill>
                            <a:schemeClr val="dk1"/>
                          </a:solidFill>
                        </a:rPr>
                        <a:t>MALE VEZILJE I FOLKLOR</a:t>
                      </a:r>
                      <a:endParaRPr lang="en" sz="1600" b="1" dirty="0">
                        <a:solidFill>
                          <a:schemeClr val="dk1"/>
                        </a:solidFill>
                      </a:endParaRPr>
                    </a:p>
                  </a:txBody>
                  <a:tcPr marL="56925" marR="56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875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rPr>
                        <a:t>CILJ AKTIVNOSTI</a:t>
                      </a:r>
                    </a:p>
                  </a:txBody>
                  <a:tcPr marL="56925" marR="56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rPr>
                        <a:t>Upoznavanje s narodnom baštinom RH, nošnje, običaji, povijesna arhitektura grada. Izrada tradicijskog ručnog rada. Razvijanje i poticanje ljubavi prema pjesmi i plesu. Razvijanje osjećaja pripadnosti domovini i razvijanje osjećaja za vrijednost naše kulturne baštine.</a:t>
                      </a:r>
                    </a:p>
                  </a:txBody>
                  <a:tcPr marL="56925" marR="56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875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rPr>
                        <a:t>NAMJENA</a:t>
                      </a:r>
                    </a:p>
                  </a:txBody>
                  <a:tcPr marL="56925" marR="56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rPr>
                        <a:t>Njegovanje izvornih, narodnih ručnih radova. Razvijanje</a:t>
                      </a:r>
                    </a:p>
                    <a:p>
                      <a:pPr marL="0" marR="0" lvl="0" indent="0" algn="just" rtl="0">
                        <a:spcBef>
                          <a:spcPts val="0"/>
                        </a:spcBef>
                        <a:buClr>
                          <a:srgbClr val="000000"/>
                        </a:buClr>
                        <a:buSzPct val="25000"/>
                        <a:buFont typeface="Times New Roman"/>
                        <a:buNone/>
                      </a:pPr>
                      <a:r>
                        <a:rPr lang="en" sz="1600" u="none" strike="noStrike" cap="none" baseline="0">
                          <a:solidFill>
                            <a:schemeClr val="dk1"/>
                          </a:solidFill>
                        </a:rPr>
                        <a:t>osjećaja za ritam. Razvijanje koordinacije. Njegovanje i razvoj timskog rada, suradnje i međusobnog poštivanja. Razvijanje osjećaja ljubavi prema kulturnoj baštini i domovini.</a:t>
                      </a:r>
                    </a:p>
                  </a:txBody>
                  <a:tcPr marL="56925" marR="56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612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rPr>
                        <a:t>NOSITELJI </a:t>
                      </a:r>
                    </a:p>
                  </a:txBody>
                  <a:tcPr marL="56925" marR="56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dirty="0">
                          <a:solidFill>
                            <a:schemeClr val="dk1"/>
                          </a:solidFill>
                        </a:rPr>
                        <a:t>Martina Delišimunović </a:t>
                      </a:r>
                      <a:r>
                        <a:rPr lang="en" sz="1600" dirty="0" smtClean="0">
                          <a:solidFill>
                            <a:schemeClr val="dk1"/>
                          </a:solidFill>
                        </a:rPr>
                        <a:t>Čmigović</a:t>
                      </a:r>
                      <a:r>
                        <a:rPr lang="hr-HR" sz="1600" dirty="0" smtClean="0">
                          <a:solidFill>
                            <a:schemeClr val="dk1"/>
                          </a:solidFill>
                        </a:rPr>
                        <a:t>, Marija</a:t>
                      </a:r>
                      <a:r>
                        <a:rPr lang="hr-HR" sz="1600" baseline="0" dirty="0" smtClean="0">
                          <a:solidFill>
                            <a:schemeClr val="dk1"/>
                          </a:solidFill>
                        </a:rPr>
                        <a:t> </a:t>
                      </a:r>
                      <a:r>
                        <a:rPr lang="hr-HR" sz="1600" baseline="0" dirty="0" err="1" smtClean="0">
                          <a:solidFill>
                            <a:schemeClr val="dk1"/>
                          </a:solidFill>
                        </a:rPr>
                        <a:t>Krijan</a:t>
                      </a:r>
                      <a:endParaRPr lang="en" sz="1600" dirty="0">
                        <a:solidFill>
                          <a:schemeClr val="dk1"/>
                        </a:solidFill>
                      </a:endParaRPr>
                    </a:p>
                  </a:txBody>
                  <a:tcPr marL="56925" marR="56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1547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rPr>
                        <a:t>NAČIN REALIZACIJE</a:t>
                      </a:r>
                    </a:p>
                  </a:txBody>
                  <a:tcPr marL="56925" marR="56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rPr>
                        <a:t>Učenje narodnih običaja kroz izradu ručnih radova, te plesa i pjesme.</a:t>
                      </a:r>
                    </a:p>
                    <a:p>
                      <a:pPr marL="0" marR="0" lvl="0" indent="0" algn="just" rtl="0">
                        <a:spcBef>
                          <a:spcPts val="0"/>
                        </a:spcBef>
                        <a:buClr>
                          <a:srgbClr val="000000"/>
                        </a:buClr>
                        <a:buSzPct val="25000"/>
                        <a:buFont typeface="Times New Roman"/>
                        <a:buNone/>
                      </a:pPr>
                      <a:r>
                        <a:rPr lang="en" sz="1600" u="none" strike="noStrike" cap="none" baseline="0">
                          <a:solidFill>
                            <a:schemeClr val="dk1"/>
                          </a:solidFill>
                        </a:rPr>
                        <a:t>Sudjelovanje u obilježavanju obljetnica i važnih datuma vezanih za život Škole. </a:t>
                      </a:r>
                    </a:p>
                  </a:txBody>
                  <a:tcPr marL="56925" marR="56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4325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rPr>
                        <a:t>VREMENIK</a:t>
                      </a:r>
                    </a:p>
                  </a:txBody>
                  <a:tcPr marL="56925" marR="56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rPr>
                        <a:t>Tijekom školske godine </a:t>
                      </a:r>
                      <a:r>
                        <a:rPr lang="en" sz="1600">
                          <a:solidFill>
                            <a:schemeClr val="dk1"/>
                          </a:solidFill>
                        </a:rPr>
                        <a:t>2014./2015.</a:t>
                      </a:r>
                    </a:p>
                  </a:txBody>
                  <a:tcPr marL="56925" marR="56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0120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rPr>
                        <a:t>TROŠKOVNIK</a:t>
                      </a:r>
                    </a:p>
                  </a:txBody>
                  <a:tcPr marL="56925" marR="56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rPr>
                        <a:t>Materijal za izradu ručnih radova (igle, konci, vuna…), </a:t>
                      </a:r>
                      <a:r>
                        <a:rPr lang="en" sz="1600">
                          <a:solidFill>
                            <a:schemeClr val="dk1"/>
                          </a:solidFill>
                        </a:rPr>
                        <a:t>te najam narodnih nošnji.</a:t>
                      </a:r>
                    </a:p>
                  </a:txBody>
                  <a:tcPr marL="56925" marR="56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67200">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rPr>
                        <a:t>VREDNOVANJE I KORIŠTENJE REZULTATA RADA</a:t>
                      </a:r>
                    </a:p>
                  </a:txBody>
                  <a:tcPr marL="56925" marR="56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just" rtl="0">
                        <a:spcBef>
                          <a:spcPts val="0"/>
                        </a:spcBef>
                        <a:buClr>
                          <a:srgbClr val="000000"/>
                        </a:buClr>
                        <a:buSzPct val="25000"/>
                        <a:buFont typeface="Times New Roman"/>
                        <a:buNone/>
                      </a:pPr>
                      <a:r>
                        <a:rPr lang="en" sz="1600" u="none" strike="noStrike" cap="none" baseline="0">
                          <a:solidFill>
                            <a:schemeClr val="dk1"/>
                          </a:solidFill>
                        </a:rPr>
                        <a:t>Sudjelovanje na smotrama, izložba ručnih radova.</a:t>
                      </a:r>
                    </a:p>
                  </a:txBody>
                  <a:tcPr marL="56925" marR="56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491" name="Shape 491"/>
          <p:cNvGraphicFramePr/>
          <p:nvPr/>
        </p:nvGraphicFramePr>
        <p:xfrm>
          <a:off x="251517" y="548679"/>
          <a:ext cx="8640950" cy="6112560"/>
        </p:xfrm>
        <a:graphic>
          <a:graphicData uri="http://schemas.openxmlformats.org/drawingml/2006/table">
            <a:tbl>
              <a:tblPr>
                <a:noFill/>
                <a:tableStyleId>{389E7930-F38E-45EA-86DE-E5FEE105B0F7}</a:tableStyleId>
              </a:tblPr>
              <a:tblGrid>
                <a:gridCol w="2136925"/>
                <a:gridCol w="6504025"/>
              </a:tblGrid>
              <a:tr h="432550">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rPr>
                        <a:t>NAZIV AKTIVNOSTI</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800" b="1" u="none" strike="noStrike" cap="none" baseline="0">
                          <a:solidFill>
                            <a:schemeClr val="dk1"/>
                          </a:solidFill>
                        </a:rPr>
                        <a:t>RITMIKA</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41175">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rPr>
                        <a:t>CILJ AKTIVNOSTI</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baseline="0">
                          <a:solidFill>
                            <a:schemeClr val="dk1"/>
                          </a:solidFill>
                        </a:rPr>
                        <a:t>Upoznavanje različitih plesnih aktivnosti, razvijanje osjećaja za ritam, usvajanje plesnih koraka</a:t>
                      </a:r>
                    </a:p>
                    <a:p>
                      <a:pPr marL="0" marR="0" lvl="0" indent="0" algn="l" rtl="0">
                        <a:spcBef>
                          <a:spcPts val="0"/>
                        </a:spcBef>
                        <a:buClr>
                          <a:srgbClr val="000000"/>
                        </a:buClr>
                        <a:buSzPct val="25000"/>
                        <a:buFont typeface="Times New Roman"/>
                        <a:buNone/>
                      </a:pPr>
                      <a:r>
                        <a:rPr lang="en" sz="1800" u="none" strike="noStrike" cap="none" baseline="0"/>
                        <a:t>Usvajanje temeljnih motoričkih  znanja-koordinacija tijela u prostoru i vremenu</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02975">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rPr>
                        <a:t>NAMJENA</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baseline="0">
                          <a:solidFill>
                            <a:schemeClr val="dk1"/>
                          </a:solidFill>
                        </a:rPr>
                        <a:t>Njegovanje i razvijanje timskog rada, suradnje i međusobnog poštivanja (za učenice razredne nastave)</a:t>
                      </a:r>
                    </a:p>
                    <a:p>
                      <a:pPr marL="0" marR="0" lvl="0" indent="0" algn="l" rtl="0">
                        <a:spcBef>
                          <a:spcPts val="0"/>
                        </a:spcBef>
                        <a:buNone/>
                      </a:pPr>
                      <a:endParaRPr sz="1800" u="none" strike="noStrike" cap="none" baseline="0">
                        <a:solidFill>
                          <a:schemeClr val="dk1"/>
                        </a:solidFill>
                      </a:endParaRP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30825">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rPr>
                        <a:t>NOSITELJI </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 sz="1800">
                          <a:solidFill>
                            <a:schemeClr val="dk1"/>
                          </a:solidFill>
                        </a:rPr>
                        <a:t>učiteljica Ksenija Borović, Aktiv RN </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9925">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rPr>
                        <a:t>NAČIN REALIZACIJE</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baseline="0">
                          <a:solidFill>
                            <a:schemeClr val="dk1"/>
                          </a:solidFill>
                        </a:rPr>
                        <a:t>Skupni nastupi učenika na prigodnim priredbama u školi te na nastupima u Gradskoj četvrti Sesvete</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43500">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rPr>
                        <a:t>VREMENIK</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baseline="0">
                          <a:solidFill>
                            <a:schemeClr val="dk1"/>
                          </a:solidFill>
                        </a:rPr>
                        <a:t>Tijekom školske godine 2014/15., 1 sat tjedno i po potrebi prije nastupa</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23100">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rPr>
                        <a:t>TROŠKOVNIK</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baseline="0">
                          <a:solidFill>
                            <a:schemeClr val="dk1"/>
                          </a:solidFill>
                        </a:rPr>
                        <a:t>Troškovi kupovine materijala za suknje, majice i ukrasne trake</a:t>
                      </a:r>
                    </a:p>
                    <a:p>
                      <a:pPr marL="0" marR="0" lvl="0" indent="0" algn="l" rtl="0">
                        <a:spcBef>
                          <a:spcPts val="0"/>
                        </a:spcBef>
                        <a:buClr>
                          <a:srgbClr val="000000"/>
                        </a:buClr>
                        <a:buSzPct val="25000"/>
                        <a:buFont typeface="Times New Roman"/>
                        <a:buNone/>
                      </a:pPr>
                      <a:r>
                        <a:rPr lang="en" sz="1800" u="none" strike="noStrike" cap="none" baseline="0">
                          <a:solidFill>
                            <a:schemeClr val="dk1"/>
                          </a:solidFill>
                        </a:rPr>
                        <a:t>(do 50 kn po učenici)</a:t>
                      </a:r>
                    </a:p>
                    <a:p>
                      <a:pPr marL="0" marR="0" lvl="0" indent="0" algn="l" rtl="0">
                        <a:spcBef>
                          <a:spcPts val="0"/>
                        </a:spcBef>
                        <a:buClr>
                          <a:srgbClr val="000000"/>
                        </a:buClr>
                        <a:buSzPct val="25000"/>
                        <a:buFont typeface="Times New Roman"/>
                        <a:buNone/>
                      </a:pPr>
                      <a:r>
                        <a:rPr lang="en" sz="1800" u="none" strike="noStrike" cap="none" baseline="0">
                          <a:solidFill>
                            <a:schemeClr val="dk1"/>
                          </a:solidFill>
                        </a:rPr>
                        <a:t>Troškove snose roditelji u suradnji sa školom.</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3100">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rPr>
                        <a:t>VREDNOVANJE I KORIŠTENJE REZULTATA RADA</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baseline="0">
                          <a:solidFill>
                            <a:schemeClr val="dk1"/>
                          </a:solidFill>
                        </a:rPr>
                        <a:t>Tijekom školske godine, opisnim praćenjem i vrednovanjem na nastupima</a:t>
                      </a:r>
                    </a:p>
                    <a:p>
                      <a:pPr marL="0" marR="0" lvl="0" indent="0" algn="l" rtl="0">
                        <a:spcBef>
                          <a:spcPts val="0"/>
                        </a:spcBef>
                        <a:buClr>
                          <a:srgbClr val="000000"/>
                        </a:buClr>
                        <a:buSzPct val="25000"/>
                        <a:buFont typeface="Times New Roman"/>
                        <a:buNone/>
                      </a:pPr>
                      <a:r>
                        <a:rPr lang="en" sz="1800" u="none" strike="noStrike" cap="none" baseline="0">
                          <a:solidFill>
                            <a:schemeClr val="dk1"/>
                          </a:solidFill>
                        </a:rPr>
                        <a:t>Povećanje kvalitete izvannastavnog rada i motiviranosti učenica</a:t>
                      </a:r>
                    </a:p>
                    <a:p>
                      <a:pPr marL="0" marR="0" lvl="0" indent="0" algn="l" rtl="0">
                        <a:spcBef>
                          <a:spcPts val="0"/>
                        </a:spcBef>
                        <a:buNone/>
                      </a:pPr>
                      <a:endParaRPr sz="1800" u="none" strike="noStrike" cap="none" baseline="0">
                        <a:solidFill>
                          <a:schemeClr val="dk1"/>
                        </a:solidFill>
                      </a:endParaRP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497" name="Shape 497"/>
          <p:cNvGraphicFramePr/>
          <p:nvPr/>
        </p:nvGraphicFramePr>
        <p:xfrm>
          <a:off x="251517" y="548679"/>
          <a:ext cx="8640950" cy="5807535"/>
        </p:xfrm>
        <a:graphic>
          <a:graphicData uri="http://schemas.openxmlformats.org/drawingml/2006/table">
            <a:tbl>
              <a:tblPr>
                <a:noFill/>
                <a:tableStyleId>{CDE214AE-CA6E-4738-9FB3-ABBF8AF3B9C7}</a:tableStyleId>
              </a:tblPr>
              <a:tblGrid>
                <a:gridCol w="2045350"/>
                <a:gridCol w="6595600"/>
              </a:tblGrid>
              <a:tr h="45540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NAZIV AKTIVNOSTI</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ATLETIKA</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662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CILJ AKTIVNOSTI</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Usvajanjem i usavršavanjem tehnike i taktike trčanja utjecati na kondicijsku i mentalnu pripremu. Utjecati na svestrani razvoj psihosomatskog statusa i motivaciju za kretanjem.</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2267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NAMJENA</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Priprema učenika za školsku utrku, kvalitetna organizacija slobodnog vremena, razvijanje sportskog duha, upornosti i borbenosti.</a:t>
                      </a:r>
                    </a:p>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Prevencija nepoželjnih oblika ponašanja.</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2842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NOSITELJI </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solidFill>
                            <a:schemeClr val="dk1"/>
                          </a:solidFill>
                        </a:rPr>
                        <a:t>Jasmina Kostelac Pervan</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2705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NAČIN REALIZACIJE</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Sadržaji se realiziraju treninzima u školskoj dvorani ili na igralištu škole, te sudjelovanjem na natjecanjima.</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7870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VREMENIK</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Tijekom školske godine</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0720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TROŠKOVNIK</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Troškovi vezani uz organizaciju školske utrke šk. god. </a:t>
                      </a:r>
                      <a:r>
                        <a:rPr lang="en" sz="1800" u="none" strike="noStrike" cap="none" baseline="0">
                          <a:solidFill>
                            <a:schemeClr val="dk1"/>
                          </a:solidFill>
                        </a:rPr>
                        <a:t>201</a:t>
                      </a:r>
                      <a:r>
                        <a:rPr lang="en" sz="1800">
                          <a:solidFill>
                            <a:schemeClr val="dk1"/>
                          </a:solidFill>
                        </a:rPr>
                        <a:t>4</a:t>
                      </a:r>
                      <a:r>
                        <a:rPr lang="en" sz="1800" u="none" strike="noStrike" cap="none" baseline="0">
                          <a:solidFill>
                            <a:schemeClr val="dk1"/>
                          </a:solidFill>
                        </a:rPr>
                        <a:t>./201</a:t>
                      </a:r>
                      <a:r>
                        <a:rPr lang="en" sz="1800">
                          <a:solidFill>
                            <a:schemeClr val="dk1"/>
                          </a:solidFill>
                        </a:rPr>
                        <a:t>5</a:t>
                      </a:r>
                      <a:r>
                        <a:rPr lang="en" sz="1800" u="none" strike="noStrike" cap="none" baseline="0">
                          <a:solidFill>
                            <a:schemeClr val="dk1"/>
                          </a:solidFill>
                        </a:rPr>
                        <a:t>.</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4302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VREDNOVANJE I KORIŠTENJE REZULTATA RADA</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Analiza rezultata rada i sportske forme, praćenje aktivnosti i zalaganja učenika na treninzima i natjecanju.</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503" name="Shape 503"/>
          <p:cNvGraphicFramePr/>
          <p:nvPr/>
        </p:nvGraphicFramePr>
        <p:xfrm>
          <a:off x="251505" y="342854"/>
          <a:ext cx="8640975" cy="6111340"/>
        </p:xfrm>
        <a:graphic>
          <a:graphicData uri="http://schemas.openxmlformats.org/drawingml/2006/table">
            <a:tbl>
              <a:tblPr>
                <a:noFill/>
                <a:tableStyleId>{65A04456-BCAE-4E1A-B9B1-5A59F190CE79}</a:tableStyleId>
              </a:tblPr>
              <a:tblGrid>
                <a:gridCol w="2067850"/>
                <a:gridCol w="6573125"/>
              </a:tblGrid>
              <a:tr h="3334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NAZIV AKTIVNOSTI</a:t>
                      </a:r>
                    </a:p>
                  </a:txBody>
                  <a:tcPr marL="52075" marR="52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PODMLADAK CRVENOG KRIŽA</a:t>
                      </a:r>
                    </a:p>
                  </a:txBody>
                  <a:tcPr marL="52075" marR="52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399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CILJ AKTIVNOSTI</a:t>
                      </a:r>
                    </a:p>
                  </a:txBody>
                  <a:tcPr marL="52075" marR="52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Jačati kod učenka pozitivan dug humanosti i međusobnog pomaganja.</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Naglašavanje potrebe za akcijama Crvenog križa. </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Proširiti duh solidarnosti na svakog učenika u školi, razvijati emocionalnu zrelost, empatiju i altruizam.</a:t>
                      </a:r>
                    </a:p>
                  </a:txBody>
                  <a:tcPr marL="52075" marR="52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492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NAMJENA</a:t>
                      </a:r>
                    </a:p>
                  </a:txBody>
                  <a:tcPr marL="52075" marR="52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Svim učenicima koji žele sudjelovati</a:t>
                      </a:r>
                    </a:p>
                  </a:txBody>
                  <a:tcPr marL="52075" marR="52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683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NOSITELJI </a:t>
                      </a:r>
                    </a:p>
                  </a:txBody>
                  <a:tcPr marL="52075" marR="52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rPr>
                        <a:t>Helena Ćurić</a:t>
                      </a:r>
                    </a:p>
                  </a:txBody>
                  <a:tcPr marL="52075" marR="52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69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NAČIN REALIZACIJE</a:t>
                      </a:r>
                    </a:p>
                  </a:txBody>
                  <a:tcPr marL="52075" marR="52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Sudjelovanje u akcijama koje organizira Crveni križ.</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Obrađivanje teme na satu razrednika o ,,humanosti''.</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Uključivanje u aktivnosti drugih organizacija koje su u skladu s ciljevima i zadacima HCK. Samostalni radovi učenika: čestitke, plakati, promidžbeni materijal, letci, uporabni predmeti i sl.</a:t>
                      </a:r>
                    </a:p>
                  </a:txBody>
                  <a:tcPr marL="52075" marR="52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127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VREMENIK</a:t>
                      </a:r>
                    </a:p>
                  </a:txBody>
                  <a:tcPr marL="52075" marR="52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Tijekom </a:t>
                      </a:r>
                      <a:r>
                        <a:rPr lang="en" sz="1600" u="none" strike="noStrike" cap="none" baseline="0">
                          <a:solidFill>
                            <a:schemeClr val="dk1"/>
                          </a:solidFill>
                        </a:rPr>
                        <a:t>šk. god. 201</a:t>
                      </a:r>
                      <a:r>
                        <a:rPr lang="en" sz="1600">
                          <a:solidFill>
                            <a:schemeClr val="dk1"/>
                          </a:solidFill>
                        </a:rPr>
                        <a:t>4</a:t>
                      </a:r>
                      <a:r>
                        <a:rPr lang="en" sz="1600" u="none" strike="noStrike" cap="none" baseline="0">
                          <a:solidFill>
                            <a:schemeClr val="dk1"/>
                          </a:solidFill>
                        </a:rPr>
                        <a:t>./201</a:t>
                      </a:r>
                      <a:r>
                        <a:rPr lang="en" sz="1600">
                          <a:solidFill>
                            <a:schemeClr val="dk1"/>
                          </a:solidFill>
                        </a:rPr>
                        <a:t>5</a:t>
                      </a:r>
                      <a:r>
                        <a:rPr lang="en" sz="1600" u="none" strike="noStrike" cap="none" baseline="0">
                          <a:solidFill>
                            <a:schemeClr val="dk1"/>
                          </a:solidFill>
                        </a:rPr>
                        <a:t>.</a:t>
                      </a:r>
                    </a:p>
                  </a:txBody>
                  <a:tcPr marL="52075" marR="52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461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TROŠKOVNIK</a:t>
                      </a:r>
                    </a:p>
                  </a:txBody>
                  <a:tcPr marL="52075" marR="52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Samostalno financiranje</a:t>
                      </a:r>
                    </a:p>
                  </a:txBody>
                  <a:tcPr marL="52075" marR="52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4939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VREDNOVANJE I KORIŠTENJE REZULTATA RADA</a:t>
                      </a:r>
                    </a:p>
                  </a:txBody>
                  <a:tcPr marL="52075" marR="52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Jačanje  humanitarnog duha, provođenje humanitarnih akcija, povećanje kvalitete života svih članova društva. Učenik će moći prepoznati i imenovati vlastite osjećaje kao i osjećaje druge osobe, </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učenik će se moći uživjeti u položaj druge osobe kako bi je bolje razumio,  bit će sposoban suosjećati s njom.</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Učenikovo ponašanje bit  će dobrovoljno i nesebično s namjerom da pomogne drugoj osobi.</a:t>
                      </a:r>
                    </a:p>
                  </a:txBody>
                  <a:tcPr marL="52075" marR="520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graphicFrame>
        <p:nvGraphicFramePr>
          <p:cNvPr id="508" name="Shape 508"/>
          <p:cNvGraphicFramePr/>
          <p:nvPr>
            <p:extLst>
              <p:ext uri="{D42A27DB-BD31-4B8C-83A1-F6EECF244321}">
                <p14:modId xmlns:p14="http://schemas.microsoft.com/office/powerpoint/2010/main" val="3877011435"/>
              </p:ext>
            </p:extLst>
          </p:nvPr>
        </p:nvGraphicFramePr>
        <p:xfrm>
          <a:off x="163775" y="344200"/>
          <a:ext cx="8749625" cy="6235050"/>
        </p:xfrm>
        <a:graphic>
          <a:graphicData uri="http://schemas.openxmlformats.org/drawingml/2006/table">
            <a:tbl>
              <a:tblPr>
                <a:noFill/>
                <a:tableStyleId>{96180D09-9610-419B-B3C4-7D1039F54969}</a:tableStyleId>
              </a:tblPr>
              <a:tblGrid>
                <a:gridCol w="2469800"/>
                <a:gridCol w="6279825"/>
              </a:tblGrid>
              <a:tr h="515550">
                <a:tc>
                  <a:txBody>
                    <a:bodyPr/>
                    <a:lstStyle/>
                    <a:p>
                      <a:pPr>
                        <a:spcBef>
                          <a:spcPts val="1000"/>
                        </a:spcBef>
                        <a:buNone/>
                      </a:pPr>
                      <a:r>
                        <a:rPr lang="en" sz="1600" b="1" dirty="0"/>
                        <a:t>NAZIV AKTIVNOSTI</a:t>
                      </a:r>
                    </a:p>
                  </a:txBody>
                  <a:tcPr marL="91425" marR="91425" marT="91425" marB="91425"/>
                </a:tc>
                <a:tc>
                  <a:txBody>
                    <a:bodyPr/>
                    <a:lstStyle/>
                    <a:p>
                      <a:pPr algn="ctr">
                        <a:spcBef>
                          <a:spcPts val="1000"/>
                        </a:spcBef>
                        <a:buNone/>
                      </a:pPr>
                      <a:r>
                        <a:rPr lang="en" sz="1600" b="1"/>
                        <a:t>MALA ŠKOLA ANIMIRANOG FILMA</a:t>
                      </a:r>
                    </a:p>
                  </a:txBody>
                  <a:tcPr marL="91425" marR="91425" marT="91425" marB="91425"/>
                </a:tc>
              </a:tr>
              <a:tr h="1233000">
                <a:tc>
                  <a:txBody>
                    <a:bodyPr/>
                    <a:lstStyle/>
                    <a:p>
                      <a:pPr>
                        <a:spcBef>
                          <a:spcPts val="1000"/>
                        </a:spcBef>
                        <a:buNone/>
                      </a:pPr>
                      <a:r>
                        <a:rPr lang="en" sz="1600" b="1"/>
                        <a:t>CILJ AKTIVNOSTI</a:t>
                      </a:r>
                    </a:p>
                  </a:txBody>
                  <a:tcPr marL="91425" marR="91425" marT="91425" marB="91425"/>
                </a:tc>
                <a:tc>
                  <a:txBody>
                    <a:bodyPr/>
                    <a:lstStyle/>
                    <a:p>
                      <a:pPr>
                        <a:spcBef>
                          <a:spcPts val="0"/>
                        </a:spcBef>
                        <a:buNone/>
                      </a:pPr>
                      <a:r>
                        <a:rPr lang="en" sz="1600"/>
                        <a:t>Izobrazba i odgoj učenika u estetskom, filmskom, likovnom i drugim oblicima s naglaskom na izvorno dječje stvaralaštvo. Razvijanje medijske pismenosti, razvijanje estetske i etičke osjetljivosti, pravilno koristiti medijsku terminologiju.</a:t>
                      </a:r>
                    </a:p>
                  </a:txBody>
                  <a:tcPr marL="91425" marR="91425" marT="91425" marB="91425"/>
                </a:tc>
              </a:tr>
              <a:tr h="515550">
                <a:tc>
                  <a:txBody>
                    <a:bodyPr/>
                    <a:lstStyle/>
                    <a:p>
                      <a:pPr>
                        <a:spcBef>
                          <a:spcPts val="1000"/>
                        </a:spcBef>
                        <a:buNone/>
                      </a:pPr>
                      <a:r>
                        <a:rPr lang="en" sz="1600" b="1"/>
                        <a:t>NAMJENA</a:t>
                      </a:r>
                    </a:p>
                  </a:txBody>
                  <a:tcPr marL="91425" marR="91425" marT="91425" marB="91425"/>
                </a:tc>
                <a:tc>
                  <a:txBody>
                    <a:bodyPr/>
                    <a:lstStyle/>
                    <a:p>
                      <a:pPr>
                        <a:spcBef>
                          <a:spcPts val="0"/>
                        </a:spcBef>
                        <a:buNone/>
                      </a:pPr>
                      <a:r>
                        <a:rPr lang="en" sz="1600"/>
                        <a:t>Učenici u kreativnoj igri stvaraju animiranu minijaturu.</a:t>
                      </a:r>
                    </a:p>
                  </a:txBody>
                  <a:tcPr marL="91425" marR="91425" marT="91425" marB="91425"/>
                </a:tc>
              </a:tr>
              <a:tr h="515550">
                <a:tc>
                  <a:txBody>
                    <a:bodyPr/>
                    <a:lstStyle/>
                    <a:p>
                      <a:pPr>
                        <a:spcBef>
                          <a:spcPts val="1000"/>
                        </a:spcBef>
                        <a:buNone/>
                      </a:pPr>
                      <a:r>
                        <a:rPr lang="en" sz="1600" b="1"/>
                        <a:t>NOSITELJI</a:t>
                      </a:r>
                    </a:p>
                  </a:txBody>
                  <a:tcPr marL="91425" marR="91425" marT="91425" marB="91425"/>
                </a:tc>
                <a:tc>
                  <a:txBody>
                    <a:bodyPr/>
                    <a:lstStyle/>
                    <a:p>
                      <a:pPr>
                        <a:spcBef>
                          <a:spcPts val="0"/>
                        </a:spcBef>
                        <a:buNone/>
                      </a:pPr>
                      <a:r>
                        <a:rPr lang="en" sz="1600"/>
                        <a:t>Razrednica 1.d (Ivana Sudar)</a:t>
                      </a:r>
                    </a:p>
                  </a:txBody>
                  <a:tcPr marL="91425" marR="91425" marT="91425" marB="91425"/>
                </a:tc>
              </a:tr>
              <a:tr h="1233000">
                <a:tc>
                  <a:txBody>
                    <a:bodyPr/>
                    <a:lstStyle/>
                    <a:p>
                      <a:pPr>
                        <a:spcBef>
                          <a:spcPts val="1000"/>
                        </a:spcBef>
                        <a:buNone/>
                      </a:pPr>
                      <a:r>
                        <a:rPr lang="en" sz="1600" b="1"/>
                        <a:t>NAČIN REALIZACIJE</a:t>
                      </a:r>
                    </a:p>
                  </a:txBody>
                  <a:tcPr marL="91425" marR="91425" marT="91425" marB="91425"/>
                </a:tc>
                <a:tc>
                  <a:txBody>
                    <a:bodyPr/>
                    <a:lstStyle/>
                    <a:p>
                      <a:pPr>
                        <a:spcBef>
                          <a:spcPts val="0"/>
                        </a:spcBef>
                        <a:buNone/>
                      </a:pPr>
                      <a:r>
                        <a:rPr lang="en" sz="1600"/>
                        <a:t>Kroz igru, učenje i praktičan rad, učenici dobiju osnovna saznanja vezana uz stvaranje animiranog filma - crrtanog, lutkarskog i kolažnog. Upoznavanje s poviješću i značajem animiranog filma, učenje osnovnih izražajnih sredstava, animiranje pokreta.</a:t>
                      </a:r>
                    </a:p>
                  </a:txBody>
                  <a:tcPr marL="91425" marR="91425" marT="91425" marB="91425"/>
                </a:tc>
              </a:tr>
              <a:tr h="515550">
                <a:tc>
                  <a:txBody>
                    <a:bodyPr/>
                    <a:lstStyle/>
                    <a:p>
                      <a:pPr>
                        <a:spcBef>
                          <a:spcPts val="1000"/>
                        </a:spcBef>
                        <a:buNone/>
                      </a:pPr>
                      <a:r>
                        <a:rPr lang="en" sz="1600" b="1"/>
                        <a:t>VREMENIK</a:t>
                      </a:r>
                    </a:p>
                  </a:txBody>
                  <a:tcPr marL="91425" marR="91425" marT="91425" marB="91425"/>
                </a:tc>
                <a:tc>
                  <a:txBody>
                    <a:bodyPr/>
                    <a:lstStyle/>
                    <a:p>
                      <a:pPr>
                        <a:spcBef>
                          <a:spcPts val="0"/>
                        </a:spcBef>
                        <a:buNone/>
                      </a:pPr>
                      <a:r>
                        <a:rPr lang="en" sz="1600"/>
                        <a:t>Tijekom školske godine 2014/15. (1 sat tjedno)</a:t>
                      </a:r>
                    </a:p>
                  </a:txBody>
                  <a:tcPr marL="91425" marR="91425" marT="91425" marB="91425"/>
                </a:tc>
              </a:tr>
              <a:tr h="726900">
                <a:tc>
                  <a:txBody>
                    <a:bodyPr/>
                    <a:lstStyle/>
                    <a:p>
                      <a:pPr>
                        <a:spcBef>
                          <a:spcPts val="1000"/>
                        </a:spcBef>
                        <a:buNone/>
                      </a:pPr>
                      <a:r>
                        <a:rPr lang="en" sz="1600" b="1"/>
                        <a:t>TROŠKOVNIK</a:t>
                      </a:r>
                    </a:p>
                  </a:txBody>
                  <a:tcPr marL="91425" marR="91425" marT="91425" marB="91425"/>
                </a:tc>
                <a:tc>
                  <a:txBody>
                    <a:bodyPr/>
                    <a:lstStyle/>
                    <a:p>
                      <a:pPr>
                        <a:spcBef>
                          <a:spcPts val="0"/>
                        </a:spcBef>
                        <a:buNone/>
                      </a:pPr>
                      <a:r>
                        <a:rPr lang="en" sz="1600"/>
                        <a:t>Materijali za izradu animiranog filma: papiri, flomasteri, plastelin, pastele, olovke. Računalo, foto aparat.</a:t>
                      </a:r>
                    </a:p>
                  </a:txBody>
                  <a:tcPr marL="91425" marR="91425" marT="91425" marB="91425"/>
                </a:tc>
              </a:tr>
              <a:tr h="979950">
                <a:tc>
                  <a:txBody>
                    <a:bodyPr/>
                    <a:lstStyle/>
                    <a:p>
                      <a:pPr>
                        <a:spcBef>
                          <a:spcPts val="0"/>
                        </a:spcBef>
                        <a:buNone/>
                      </a:pPr>
                      <a:r>
                        <a:rPr lang="en" sz="1600" b="1"/>
                        <a:t>VREDNOVANJE I KORIŠTENJE REZULTATA RADA</a:t>
                      </a:r>
                    </a:p>
                  </a:txBody>
                  <a:tcPr marL="91425" marR="91425" marT="91425" marB="91425"/>
                </a:tc>
                <a:tc>
                  <a:txBody>
                    <a:bodyPr/>
                    <a:lstStyle/>
                    <a:p>
                      <a:pPr>
                        <a:spcBef>
                          <a:spcPts val="0"/>
                        </a:spcBef>
                        <a:buNone/>
                      </a:pPr>
                      <a:r>
                        <a:rPr lang="en" sz="1600" dirty="0"/>
                        <a:t>Ostvarena animirana minijatura - jednominutni uradak svakog učenika koji se prikazuje učenicima i roditeljima. Sudjelovanje na Reviji.</a:t>
                      </a:r>
                    </a:p>
                  </a:txBody>
                  <a:tcPr marL="91425" marR="91425" marT="91425" marB="91425"/>
                </a:tc>
              </a:tr>
            </a:tbl>
          </a:graphicData>
        </a:graphic>
      </p:graphicFrame>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578391"/>
            <a:ext cx="8229600" cy="535491"/>
          </a:xfrm>
          <a:prstGeom prst="rect">
            <a:avLst/>
          </a:prstGeom>
          <a:noFill/>
          <a:ln>
            <a:noFill/>
          </a:ln>
        </p:spPr>
        <p:txBody>
          <a:bodyPr lIns="91425" tIns="45700" rIns="91425" bIns="45700" anchor="ctr" anchorCtr="0">
            <a:spAutoFit/>
          </a:bodyPr>
          <a:lstStyle/>
          <a:p>
            <a:pPr marL="0" marR="0" lvl="0" indent="0" algn="ctr" rtl="0">
              <a:lnSpc>
                <a:spcPct val="90000"/>
              </a:lnSpc>
              <a:spcBef>
                <a:spcPts val="0"/>
              </a:spcBef>
              <a:spcAft>
                <a:spcPts val="0"/>
              </a:spcAft>
              <a:buClr>
                <a:schemeClr val="dk2"/>
              </a:buClr>
              <a:buSzPct val="25000"/>
              <a:buFont typeface="Arial"/>
              <a:buNone/>
            </a:pPr>
            <a:r>
              <a:rPr lang="en" sz="3200" b="1" i="0" u="none" strike="noStrike" cap="none" baseline="0">
                <a:solidFill>
                  <a:schemeClr val="dk1"/>
                </a:solidFill>
                <a:latin typeface="Arial"/>
                <a:ea typeface="Arial"/>
                <a:cs typeface="Arial"/>
                <a:sym typeface="Arial"/>
                <a:rtl val="0"/>
              </a:rPr>
              <a:t>Načela nacionalnog kurikuluma</a:t>
            </a:r>
          </a:p>
        </p:txBody>
      </p:sp>
      <p:sp>
        <p:nvSpPr>
          <p:cNvPr id="238" name="Shape 238"/>
          <p:cNvSpPr txBox="1">
            <a:spLocks noGrp="1"/>
          </p:cNvSpPr>
          <p:nvPr>
            <p:ph type="body" idx="1"/>
          </p:nvPr>
        </p:nvSpPr>
        <p:spPr>
          <a:xfrm>
            <a:off x="1083504" y="1481008"/>
            <a:ext cx="7603199" cy="4764299"/>
          </a:xfrm>
          <a:prstGeom prst="rect">
            <a:avLst/>
          </a:prstGeom>
          <a:noFill/>
          <a:ln>
            <a:noFill/>
          </a:ln>
        </p:spPr>
        <p:txBody>
          <a:bodyPr lIns="91425" tIns="45700" rIns="91425" bIns="45700" anchor="ctr" anchorCtr="0">
            <a:spAutoFit/>
          </a:bodyPr>
          <a:lstStyle/>
          <a:p>
            <a:pPr marL="457200" marR="0" lvl="0" indent="-419100" algn="l" rtl="0">
              <a:lnSpc>
                <a:spcPct val="115000"/>
              </a:lnSpc>
              <a:spcBef>
                <a:spcPts val="0"/>
              </a:spcBef>
              <a:spcAft>
                <a:spcPts val="0"/>
              </a:spcAft>
              <a:buClr>
                <a:schemeClr val="dk1"/>
              </a:buClr>
              <a:buSzPct val="100000"/>
              <a:buFont typeface="Arial"/>
              <a:buChar char="○"/>
            </a:pPr>
            <a:r>
              <a:rPr lang="en" sz="3000" b="0" i="0" u="none" strike="noStrike" cap="none" baseline="0">
                <a:solidFill>
                  <a:schemeClr val="dk1"/>
                </a:solidFill>
                <a:latin typeface="Arial"/>
                <a:ea typeface="Arial"/>
                <a:cs typeface="Arial"/>
                <a:sym typeface="Arial"/>
                <a:rtl val="0"/>
              </a:rPr>
              <a:t>poštivanje ljudskih prava i prava djece</a:t>
            </a:r>
          </a:p>
          <a:p>
            <a:pPr marL="457200" marR="0" lvl="0" indent="-419100" algn="l" rtl="0">
              <a:lnSpc>
                <a:spcPct val="115000"/>
              </a:lnSpc>
              <a:spcBef>
                <a:spcPts val="0"/>
              </a:spcBef>
              <a:spcAft>
                <a:spcPts val="0"/>
              </a:spcAft>
              <a:buClr>
                <a:schemeClr val="dk1"/>
              </a:buClr>
              <a:buSzPct val="100000"/>
              <a:buFont typeface="Arial"/>
              <a:buChar char="○"/>
            </a:pPr>
            <a:r>
              <a:rPr lang="en" sz="3000" b="0" i="0" u="none" strike="noStrike" cap="none" baseline="0">
                <a:solidFill>
                  <a:schemeClr val="dk1"/>
                </a:solidFill>
                <a:latin typeface="Arial"/>
                <a:ea typeface="Arial"/>
                <a:cs typeface="Arial"/>
                <a:sym typeface="Arial"/>
                <a:rtl val="0"/>
              </a:rPr>
              <a:t>kompetentnost i profesionalna etika</a:t>
            </a:r>
          </a:p>
          <a:p>
            <a:pPr marL="457200" marR="0" lvl="0" indent="-419100" algn="l" rtl="0">
              <a:lnSpc>
                <a:spcPct val="115000"/>
              </a:lnSpc>
              <a:spcBef>
                <a:spcPts val="0"/>
              </a:spcBef>
              <a:spcAft>
                <a:spcPts val="0"/>
              </a:spcAft>
              <a:buClr>
                <a:schemeClr val="dk1"/>
              </a:buClr>
              <a:buSzPct val="100000"/>
              <a:buFont typeface="Verdana"/>
              <a:buChar char="○"/>
            </a:pPr>
            <a:r>
              <a:rPr lang="en" sz="3000">
                <a:solidFill>
                  <a:schemeClr val="dk1"/>
                </a:solidFill>
              </a:rPr>
              <a:t>d</a:t>
            </a:r>
            <a:r>
              <a:rPr lang="en" sz="3000" b="0" i="0" u="none" strike="noStrike" cap="none" baseline="0">
                <a:solidFill>
                  <a:schemeClr val="dk1"/>
                </a:solidFill>
                <a:latin typeface="Arial"/>
                <a:ea typeface="Arial"/>
                <a:cs typeface="Arial"/>
                <a:sym typeface="Arial"/>
                <a:rtl val="0"/>
              </a:rPr>
              <a:t>emokratičnost svih sudionika</a:t>
            </a:r>
          </a:p>
          <a:p>
            <a:pPr marL="457200" marR="0" lvl="0" indent="-419100" algn="l" rtl="0">
              <a:lnSpc>
                <a:spcPct val="115000"/>
              </a:lnSpc>
              <a:spcBef>
                <a:spcPts val="0"/>
              </a:spcBef>
              <a:spcAft>
                <a:spcPts val="0"/>
              </a:spcAft>
              <a:buClr>
                <a:schemeClr val="dk1"/>
              </a:buClr>
              <a:buSzPct val="100000"/>
              <a:buFont typeface="Arial"/>
              <a:buChar char="○"/>
            </a:pPr>
            <a:r>
              <a:rPr lang="en" sz="3000" b="0" i="0" u="none" strike="noStrike" cap="none" baseline="0">
                <a:solidFill>
                  <a:schemeClr val="dk1"/>
                </a:solidFill>
                <a:latin typeface="Arial"/>
                <a:ea typeface="Arial"/>
                <a:cs typeface="Arial"/>
                <a:sym typeface="Arial"/>
                <a:rtl val="0"/>
              </a:rPr>
              <a:t>autonomija škole</a:t>
            </a:r>
          </a:p>
          <a:p>
            <a:pPr marL="457200" marR="0" lvl="0" indent="-419100" algn="l" rtl="0">
              <a:lnSpc>
                <a:spcPct val="115000"/>
              </a:lnSpc>
              <a:spcBef>
                <a:spcPts val="0"/>
              </a:spcBef>
              <a:spcAft>
                <a:spcPts val="0"/>
              </a:spcAft>
              <a:buClr>
                <a:schemeClr val="dk1"/>
              </a:buClr>
              <a:buSzPct val="100000"/>
              <a:buFont typeface="Arial"/>
              <a:buChar char="○"/>
            </a:pPr>
            <a:r>
              <a:rPr lang="en" sz="3000" b="0" i="0" u="none" strike="noStrike" cap="none" baseline="0">
                <a:solidFill>
                  <a:schemeClr val="dk1"/>
                </a:solidFill>
                <a:latin typeface="Arial"/>
                <a:ea typeface="Arial"/>
                <a:cs typeface="Arial"/>
                <a:sym typeface="Arial"/>
                <a:rtl val="0"/>
              </a:rPr>
              <a:t>pedagoški i školski pluralizam</a:t>
            </a:r>
          </a:p>
          <a:p>
            <a:pPr marL="457200" marR="0" lvl="0" indent="-419100" algn="l" rtl="0">
              <a:lnSpc>
                <a:spcPct val="115000"/>
              </a:lnSpc>
              <a:spcBef>
                <a:spcPts val="0"/>
              </a:spcBef>
              <a:spcAft>
                <a:spcPts val="0"/>
              </a:spcAft>
              <a:buClr>
                <a:schemeClr val="dk1"/>
              </a:buClr>
              <a:buSzPct val="100000"/>
              <a:buFont typeface="Arial"/>
              <a:buChar char="○"/>
            </a:pPr>
            <a:r>
              <a:rPr lang="en" sz="3000" b="0" i="0" u="none" strike="noStrike" cap="none" baseline="0">
                <a:solidFill>
                  <a:schemeClr val="dk1"/>
                </a:solidFill>
                <a:latin typeface="Arial"/>
                <a:ea typeface="Arial"/>
                <a:cs typeface="Arial"/>
                <a:sym typeface="Arial"/>
                <a:rtl val="0"/>
              </a:rPr>
              <a:t>europska dimenzija obrazovanja</a:t>
            </a:r>
          </a:p>
          <a:p>
            <a:pPr marL="342900" marR="0" lvl="0" indent="-152400" algn="l" rtl="0">
              <a:spcBef>
                <a:spcPts val="600"/>
              </a:spcBef>
              <a:spcAft>
                <a:spcPts val="600"/>
              </a:spcAft>
              <a:buClr>
                <a:srgbClr val="3F3F3F"/>
              </a:buClr>
              <a:buFont typeface="Verdana"/>
              <a:buNone/>
            </a:pPr>
            <a:endParaRPr sz="3000" b="0" i="0" u="none" strike="noStrike" cap="none" baseline="0">
              <a:solidFill>
                <a:schemeClr val="dk1"/>
              </a:solidFill>
              <a:latin typeface="Arial"/>
              <a:ea typeface="Arial"/>
              <a:cs typeface="Arial"/>
              <a:sym typeface="Arial"/>
              <a:rtl val="0"/>
            </a:endParaRPr>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grpSp>
        <p:nvGrpSpPr>
          <p:cNvPr id="513" name="Shape 513"/>
          <p:cNvGrpSpPr/>
          <p:nvPr/>
        </p:nvGrpSpPr>
        <p:grpSpPr>
          <a:xfrm>
            <a:off x="1779583" y="1736725"/>
            <a:ext cx="5657849" cy="1712911"/>
            <a:chOff x="1779583" y="1736725"/>
            <a:chExt cx="5657849" cy="1712911"/>
          </a:xfrm>
        </p:grpSpPr>
        <p:sp>
          <p:nvSpPr>
            <p:cNvPr id="514" name="Shape 514"/>
            <p:cNvSpPr/>
            <p:nvPr/>
          </p:nvSpPr>
          <p:spPr>
            <a:xfrm>
              <a:off x="1779583" y="1736725"/>
              <a:ext cx="5657849" cy="1712911"/>
            </a:xfrm>
            <a:prstGeom prst="rect">
              <a:avLst/>
            </a:prstGeom>
            <a:blipFill rotWithShape="1">
              <a:blip r:embed="rId3">
                <a:alphaModFix/>
              </a:blip>
              <a:stretch>
                <a:fillRect/>
              </a:stretch>
            </a:blipFill>
            <a:ln>
              <a:noFill/>
            </a:ln>
          </p:spPr>
          <p:txBody>
            <a:bodyPr lIns="91425" tIns="91425" rIns="91425" bIns="91425" anchor="ctr" anchorCtr="0">
              <a:spAutoFit/>
            </a:bodyPr>
            <a:lstStyle/>
            <a:p>
              <a:pPr>
                <a:spcBef>
                  <a:spcPts val="0"/>
                </a:spcBef>
                <a:buNone/>
              </a:pPr>
              <a:endParaRPr/>
            </a:p>
          </p:txBody>
        </p:sp>
        <p:sp>
          <p:nvSpPr>
            <p:cNvPr id="515" name="Shape 515"/>
            <p:cNvSpPr txBox="1"/>
            <p:nvPr/>
          </p:nvSpPr>
          <p:spPr>
            <a:xfrm>
              <a:off x="1835150" y="1773233"/>
              <a:ext cx="5545137" cy="1606550"/>
            </a:xfrm>
            <a:prstGeom prst="rect">
              <a:avLst/>
            </a:prstGeom>
            <a:noFill/>
            <a:ln>
              <a:noFill/>
            </a:ln>
          </p:spPr>
          <p:txBody>
            <a:bodyPr lIns="69900" tIns="69900" rIns="69900" bIns="69900" anchor="ctr" anchorCtr="0">
              <a:spAutoFit/>
            </a:bodyPr>
            <a:lstStyle/>
            <a:p>
              <a:pPr marL="0" marR="0" lvl="0" indent="0" algn="ctr" rtl="0">
                <a:lnSpc>
                  <a:spcPct val="90000"/>
                </a:lnSpc>
                <a:spcBef>
                  <a:spcPts val="0"/>
                </a:spcBef>
                <a:spcAft>
                  <a:spcPts val="1260"/>
                </a:spcAft>
                <a:buClr>
                  <a:srgbClr val="000000"/>
                </a:buClr>
                <a:buSzPct val="25000"/>
                <a:buFont typeface="Arial"/>
                <a:buNone/>
              </a:pPr>
              <a:r>
                <a:rPr lang="en" sz="3600" b="0" i="0" u="none" strike="noStrike" cap="none" baseline="0">
                  <a:solidFill>
                    <a:srgbClr val="000000"/>
                  </a:solidFill>
                  <a:latin typeface="Arial"/>
                  <a:ea typeface="Arial"/>
                  <a:cs typeface="Arial"/>
                  <a:sym typeface="Arial"/>
                  <a:rtl val="0"/>
                </a:rPr>
                <a:t>IZVANNASTAVNE AKTIVNOSTI</a:t>
              </a:r>
            </a:p>
          </p:txBody>
        </p:sp>
      </p:grpSp>
      <p:grpSp>
        <p:nvGrpSpPr>
          <p:cNvPr id="516" name="Shape 516"/>
          <p:cNvGrpSpPr/>
          <p:nvPr/>
        </p:nvGrpSpPr>
        <p:grpSpPr>
          <a:xfrm>
            <a:off x="3028950" y="3895725"/>
            <a:ext cx="3322633" cy="1719260"/>
            <a:chOff x="3028950" y="3895725"/>
            <a:chExt cx="3322633" cy="1719260"/>
          </a:xfrm>
        </p:grpSpPr>
        <p:sp>
          <p:nvSpPr>
            <p:cNvPr id="517" name="Shape 517"/>
            <p:cNvSpPr/>
            <p:nvPr/>
          </p:nvSpPr>
          <p:spPr>
            <a:xfrm>
              <a:off x="3028950" y="3895725"/>
              <a:ext cx="3322633" cy="1719260"/>
            </a:xfrm>
            <a:prstGeom prst="rect">
              <a:avLst/>
            </a:prstGeom>
            <a:blipFill rotWithShape="1">
              <a:blip r:embed="rId4">
                <a:alphaModFix/>
              </a:blip>
              <a:stretch>
                <a:fillRect/>
              </a:stretch>
            </a:blipFill>
            <a:ln>
              <a:noFill/>
            </a:ln>
          </p:spPr>
          <p:txBody>
            <a:bodyPr lIns="91425" tIns="91425" rIns="91425" bIns="91425" anchor="ctr" anchorCtr="0">
              <a:spAutoFit/>
            </a:bodyPr>
            <a:lstStyle/>
            <a:p>
              <a:pPr>
                <a:spcBef>
                  <a:spcPts val="0"/>
                </a:spcBef>
                <a:buNone/>
              </a:pPr>
              <a:endParaRPr/>
            </a:p>
          </p:txBody>
        </p:sp>
        <p:sp>
          <p:nvSpPr>
            <p:cNvPr id="518" name="Shape 518"/>
            <p:cNvSpPr txBox="1"/>
            <p:nvPr/>
          </p:nvSpPr>
          <p:spPr>
            <a:xfrm>
              <a:off x="3087683" y="3933825"/>
              <a:ext cx="3213100" cy="1604960"/>
            </a:xfrm>
            <a:prstGeom prst="rect">
              <a:avLst/>
            </a:prstGeom>
            <a:noFill/>
            <a:ln>
              <a:noFill/>
            </a:ln>
          </p:spPr>
          <p:txBody>
            <a:bodyPr lIns="57200" tIns="57200" rIns="57200" bIns="57200" anchor="ctr" anchorCtr="0">
              <a:spAutoFit/>
            </a:bodyPr>
            <a:lstStyle/>
            <a:p>
              <a:pPr marL="0" marR="0" lvl="0" indent="0" algn="ctr" rtl="0">
                <a:lnSpc>
                  <a:spcPct val="90000"/>
                </a:lnSpc>
                <a:spcBef>
                  <a:spcPts val="0"/>
                </a:spcBef>
                <a:spcAft>
                  <a:spcPts val="560"/>
                </a:spcAft>
                <a:buClr>
                  <a:srgbClr val="000000"/>
                </a:buClr>
                <a:buSzPct val="25000"/>
                <a:buFont typeface="Arial"/>
                <a:buNone/>
              </a:pPr>
              <a:r>
                <a:rPr lang="en" sz="1600" b="1" i="0" u="none" strike="noStrike" cap="none" baseline="0">
                  <a:solidFill>
                    <a:srgbClr val="000000"/>
                  </a:solidFill>
                  <a:latin typeface="Arial"/>
                  <a:ea typeface="Arial"/>
                  <a:cs typeface="Arial"/>
                  <a:sym typeface="Arial"/>
                  <a:rtl val="0"/>
                </a:rPr>
                <a:t>PREDMETNA NASTAVA</a:t>
              </a:r>
            </a:p>
          </p:txBody>
        </p:sp>
      </p:grpSp>
      <p:sp>
        <p:nvSpPr>
          <p:cNvPr id="519" name="Shape 519"/>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525" name="Shape 525"/>
          <p:cNvGraphicFramePr/>
          <p:nvPr/>
        </p:nvGraphicFramePr>
        <p:xfrm>
          <a:off x="251517" y="122231"/>
          <a:ext cx="8640950" cy="6544790"/>
        </p:xfrm>
        <a:graphic>
          <a:graphicData uri="http://schemas.openxmlformats.org/drawingml/2006/table">
            <a:tbl>
              <a:tblPr>
                <a:noFill/>
                <a:tableStyleId>{D0CE50BA-3206-4025-8316-120CD96428ED}</a:tableStyleId>
              </a:tblPr>
              <a:tblGrid>
                <a:gridCol w="2500000"/>
                <a:gridCol w="6140950"/>
              </a:tblGrid>
              <a:tr h="3572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NAZIV AKTIVNOSTI</a:t>
                      </a:r>
                    </a:p>
                  </a:txBody>
                  <a:tcPr marL="91425" marR="91425"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NOVINARSKA SKUPINA</a:t>
                      </a:r>
                    </a:p>
                  </a:txBody>
                  <a:tcPr marL="91425" marR="91425"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0119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CILJ AKTIVNOSTI</a:t>
                      </a:r>
                    </a:p>
                  </a:txBody>
                  <a:tcPr marL="91425" marR="91425"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redovito praćenje svih događaja u školi tijekom školske godine</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predstavljanje radova na literarnim natječajima i smotrama (LiDraNo)</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upoznavanje učenika s osnovnim tekstovnim vrstama novinsko-publicističkog stila i osposobljavanje za pisanje tekstova na njima bliske i zanimljive teme</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poticanje na istraživanje i osmišljavanje zanimljivih tema, razmišljanje o zanimljivim sugovornicima za intervju i dobrim i vješto postavljenim pitanjima</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širenje spoznaja o praktičnom radu u novinskoj redakciji</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razvijanje kritičkoga pristupa medijskim sadržajima</a:t>
                      </a:r>
                    </a:p>
                  </a:txBody>
                  <a:tcPr marL="91425" marR="91425"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191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NAMJENA</a:t>
                      </a:r>
                    </a:p>
                  </a:txBody>
                  <a:tcPr marL="91425" marR="91425"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za učenike koji su izrazito zainteresirani za novinarstvo i koji lijepo, vješto i kritički pišu </a:t>
                      </a:r>
                    </a:p>
                  </a:txBody>
                  <a:tcPr marL="91425" marR="91425"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048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NOSITELJI </a:t>
                      </a:r>
                    </a:p>
                  </a:txBody>
                  <a:tcPr marL="91425" marR="91425"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rPr>
                        <a:t>Monika Crvelin, prof.</a:t>
                      </a:r>
                    </a:p>
                  </a:txBody>
                  <a:tcPr marL="91425" marR="91425"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182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NAČIN REALIZACIJE</a:t>
                      </a:r>
                    </a:p>
                  </a:txBody>
                  <a:tcPr marL="91425" marR="91425"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aktivnost, inicijativa, samostalnost, suradnja, timski rad</a:t>
                      </a:r>
                    </a:p>
                  </a:txBody>
                  <a:tcPr marL="91425" marR="91425"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048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VREMENIK</a:t>
                      </a:r>
                    </a:p>
                  </a:txBody>
                  <a:tcPr marL="91425" marR="91425"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a:t>
                      </a:r>
                      <a:r>
                        <a:rPr lang="en" sz="1600">
                          <a:solidFill>
                            <a:schemeClr val="dk1"/>
                          </a:solidFill>
                        </a:rPr>
                        <a:t>jedan</a:t>
                      </a:r>
                      <a:r>
                        <a:rPr lang="en" sz="1600" u="none" strike="noStrike" cap="none" baseline="0">
                          <a:solidFill>
                            <a:schemeClr val="dk1"/>
                          </a:solidFill>
                          <a:latin typeface="Arial"/>
                          <a:ea typeface="Arial"/>
                          <a:cs typeface="Arial"/>
                          <a:sym typeface="Arial"/>
                        </a:rPr>
                        <a:t> sat tjedno tijekom školske godine</a:t>
                      </a:r>
                    </a:p>
                  </a:txBody>
                  <a:tcPr marL="91425" marR="91425"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19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TROŠKOVNIK</a:t>
                      </a:r>
                    </a:p>
                  </a:txBody>
                  <a:tcPr marL="91425" marR="91425"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oko 100 kn (za troškove odlaska izvan škole)</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troškovi izdavanja školskog lista</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troškove snosi škola</a:t>
                      </a:r>
                    </a:p>
                  </a:txBody>
                  <a:tcPr marL="91425" marR="91425"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19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VREDNOVANJE I KORIŠTENJE REZULTATA RADA</a:t>
                      </a:r>
                    </a:p>
                  </a:txBody>
                  <a:tcPr marL="91425" marR="91425"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praćenje rada učenika u skupini</a:t>
                      </a:r>
                    </a:p>
                    <a:p>
                      <a:pPr marL="0" marR="0" lvl="0" indent="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samovrednovanje i prikupljanje dojmova čitatelja</a:t>
                      </a:r>
                    </a:p>
                  </a:txBody>
                  <a:tcPr marL="91425" marR="91425"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531" name="Shape 531"/>
          <p:cNvGraphicFramePr/>
          <p:nvPr/>
        </p:nvGraphicFramePr>
        <p:xfrm>
          <a:off x="250825" y="392112"/>
          <a:ext cx="8642325" cy="6328510"/>
        </p:xfrm>
        <a:graphic>
          <a:graphicData uri="http://schemas.openxmlformats.org/drawingml/2006/table">
            <a:tbl>
              <a:tblPr>
                <a:noFill/>
                <a:tableStyleId>{1FF61BBF-00A0-4E71-83FF-D1AE450AC2DD}</a:tableStyleId>
              </a:tblPr>
              <a:tblGrid>
                <a:gridCol w="2160575"/>
                <a:gridCol w="6481750"/>
              </a:tblGrid>
              <a:tr h="3540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NAZIV AKTIVNOSTI</a:t>
                      </a:r>
                    </a:p>
                  </a:txBody>
                  <a:tcPr marL="51200" marR="51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PJEVAČKI ZBOR</a:t>
                      </a:r>
                    </a:p>
                  </a:txBody>
                  <a:tcPr marL="51200" marR="51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7589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CILJ AKTIVNOSTI</a:t>
                      </a:r>
                    </a:p>
                  </a:txBody>
                  <a:tcPr marL="51200" marR="51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Učenici od 4. – 8. razreda koji su zadovoljili na audiciji uključeni su tijekom cijele nastavne godine u višeglasni  pjevački zbor. </a:t>
                      </a:r>
                    </a:p>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Zborno pjevanje u osnovnoj školi za cilj ima njegovati pravilnu vokalnu tehniku dječjeg glasa, planom obuhvatiti što širi  izbor različitih skladbi, kako umjetničkih tako izvornih narodnih pjesama, ponajprije regionalnog karaktera. Pažljivim odabirom skladbi te pravilnim vođenjem školskog pjevačkog zbora, za jedan od glavnih  ciljeva se postavlja kultura lijepe interpretacije vokalne glazbe te njegovanje narodnih pjesama i običaja.</a:t>
                      </a:r>
                    </a:p>
                  </a:txBody>
                  <a:tcPr marL="51200" marR="51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19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NAMJENA</a:t>
                      </a:r>
                    </a:p>
                  </a:txBody>
                  <a:tcPr marL="51200" marR="51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Školski pjevački zbor treba biti kulturno – glazbeno ogledalo škole na kojoj djeluje te se uključiti u obilježavanja značajnijih događaja kao što su  blagdani, početak i završetak školske godine te Dan škole.</a:t>
                      </a:r>
                    </a:p>
                  </a:txBody>
                  <a:tcPr marL="51200" marR="51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80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NOSITELJI </a:t>
                      </a:r>
                    </a:p>
                  </a:txBody>
                  <a:tcPr marL="51200" marR="51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solidFill>
                            <a:schemeClr val="dk1"/>
                          </a:solidFill>
                        </a:rPr>
                        <a:t>Tomislav Habulin, mag. muz.</a:t>
                      </a:r>
                    </a:p>
                  </a:txBody>
                  <a:tcPr marL="51200" marR="51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604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NAČIN REALIZACIJE</a:t>
                      </a:r>
                    </a:p>
                  </a:txBody>
                  <a:tcPr marL="51200" marR="51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Tjedne probe zbora u trajanju dva školska sata, generalne probe uoči nastupa, Božićni koncert, Uskršnji koncert, priredba za Dana škole te svečana podjela svjedodžbi učenicima 8. razreda.</a:t>
                      </a:r>
                    </a:p>
                  </a:txBody>
                  <a:tcPr marL="51200" marR="51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001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VREMENIK</a:t>
                      </a:r>
                    </a:p>
                  </a:txBody>
                  <a:tcPr marL="51200" marR="51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Probe zbora</a:t>
                      </a:r>
                      <a:r>
                        <a:rPr lang="en" sz="1400" u="none" strike="noStrike" cap="none" baseline="0">
                          <a:solidFill>
                            <a:schemeClr val="dk1"/>
                          </a:solidFill>
                        </a:rPr>
                        <a:t>: </a:t>
                      </a:r>
                      <a:r>
                        <a:rPr lang="en">
                          <a:solidFill>
                            <a:schemeClr val="dk1"/>
                          </a:solidFill>
                        </a:rPr>
                        <a:t>utorak</a:t>
                      </a:r>
                      <a:r>
                        <a:rPr lang="en" sz="1400" u="none" strike="noStrike" cap="none" baseline="0">
                          <a:solidFill>
                            <a:schemeClr val="dk1"/>
                          </a:solidFill>
                          <a:latin typeface="Arial"/>
                          <a:ea typeface="Arial"/>
                          <a:cs typeface="Arial"/>
                          <a:sym typeface="Arial"/>
                        </a:rPr>
                        <a:t> 1</a:t>
                      </a:r>
                      <a:r>
                        <a:rPr lang="en" sz="1400" u="none" strike="noStrike" cap="none" baseline="0">
                          <a:solidFill>
                            <a:schemeClr val="dk1"/>
                          </a:solidFill>
                        </a:rPr>
                        <a:t>3</a:t>
                      </a:r>
                      <a:r>
                        <a:rPr lang="en" sz="1400" u="none" strike="noStrike" cap="none" baseline="0">
                          <a:solidFill>
                            <a:schemeClr val="dk1"/>
                          </a:solidFill>
                          <a:latin typeface="Arial"/>
                          <a:ea typeface="Arial"/>
                          <a:cs typeface="Arial"/>
                          <a:sym typeface="Arial"/>
                        </a:rPr>
                        <a:t>:10 – </a:t>
                      </a:r>
                      <a:r>
                        <a:rPr lang="en" sz="1400" u="none" strike="noStrike" cap="none" baseline="0">
                          <a:solidFill>
                            <a:schemeClr val="dk1"/>
                          </a:solidFill>
                        </a:rPr>
                        <a:t>13</a:t>
                      </a:r>
                      <a:r>
                        <a:rPr lang="en" sz="1400" u="none" strike="noStrike" cap="none" baseline="0">
                          <a:solidFill>
                            <a:schemeClr val="dk1"/>
                          </a:solidFill>
                          <a:latin typeface="Arial"/>
                          <a:ea typeface="Arial"/>
                          <a:cs typeface="Arial"/>
                          <a:sym typeface="Arial"/>
                        </a:rPr>
                        <a:t>:</a:t>
                      </a:r>
                      <a:r>
                        <a:rPr lang="en" sz="1400" u="none" strike="noStrike" cap="none" baseline="0">
                          <a:solidFill>
                            <a:schemeClr val="dk1"/>
                          </a:solidFill>
                        </a:rPr>
                        <a:t>55</a:t>
                      </a:r>
                      <a:r>
                        <a:rPr lang="en" sz="1400" u="none" strike="noStrike" cap="none" baseline="0">
                          <a:solidFill>
                            <a:schemeClr val="dk1"/>
                          </a:solidFill>
                          <a:latin typeface="Arial"/>
                          <a:ea typeface="Arial"/>
                          <a:cs typeface="Arial"/>
                          <a:sym typeface="Arial"/>
                        </a:rPr>
                        <a:t> sati</a:t>
                      </a:r>
                      <a:r>
                        <a:rPr lang="en" sz="1400" u="none" strike="noStrike" cap="none" baseline="0">
                          <a:solidFill>
                            <a:schemeClr val="dk1"/>
                          </a:solidFill>
                        </a:rPr>
                        <a:t>, </a:t>
                      </a:r>
                      <a:r>
                        <a:rPr lang="en">
                          <a:solidFill>
                            <a:schemeClr val="dk1"/>
                          </a:solidFill>
                        </a:rPr>
                        <a:t>petak</a:t>
                      </a:r>
                      <a:r>
                        <a:rPr lang="en" sz="1400" u="none" strike="noStrike" cap="none" baseline="0">
                          <a:solidFill>
                            <a:schemeClr val="dk1"/>
                          </a:solidFill>
                        </a:rPr>
                        <a:t> 13:10 - 13:55</a:t>
                      </a:r>
                    </a:p>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Božićni koncert 1</a:t>
                      </a:r>
                      <a:r>
                        <a:rPr lang="en" sz="1400" u="none" strike="noStrike" cap="none" baseline="0">
                          <a:solidFill>
                            <a:schemeClr val="dk1"/>
                          </a:solidFill>
                        </a:rPr>
                        <a:t>7</a:t>
                      </a:r>
                      <a:r>
                        <a:rPr lang="en" sz="1400" u="none" strike="noStrike" cap="none" baseline="0">
                          <a:solidFill>
                            <a:schemeClr val="dk1"/>
                          </a:solidFill>
                          <a:latin typeface="Arial"/>
                          <a:ea typeface="Arial"/>
                          <a:cs typeface="Arial"/>
                          <a:sym typeface="Arial"/>
                        </a:rPr>
                        <a:t>.12.201</a:t>
                      </a:r>
                      <a:r>
                        <a:rPr lang="en" sz="1400" u="none" strike="noStrike" cap="none" baseline="0">
                          <a:solidFill>
                            <a:schemeClr val="dk1"/>
                          </a:solidFill>
                        </a:rPr>
                        <a:t>2</a:t>
                      </a:r>
                      <a:r>
                        <a:rPr lang="en" sz="1400" u="none" strike="noStrike" cap="none" baseline="0">
                          <a:solidFill>
                            <a:schemeClr val="dk1"/>
                          </a:solidFill>
                          <a:latin typeface="Arial"/>
                          <a:ea typeface="Arial"/>
                          <a:cs typeface="Arial"/>
                          <a:sym typeface="Arial"/>
                        </a:rPr>
                        <a:t>. u 19:00 sati</a:t>
                      </a:r>
                    </a:p>
                    <a:p>
                      <a:pPr marL="0" marR="0" lvl="0" indent="0" algn="l" rtl="0">
                        <a:spcBef>
                          <a:spcPts val="0"/>
                        </a:spcBef>
                        <a:buClr>
                          <a:srgbClr val="000000"/>
                        </a:buClr>
                        <a:buSzPct val="25000"/>
                        <a:buFont typeface="Verdana"/>
                        <a:buNone/>
                      </a:pPr>
                      <a:r>
                        <a:rPr lang="en" sz="1400" u="none" strike="noStrike" cap="none" baseline="0">
                          <a:solidFill>
                            <a:schemeClr val="dk1"/>
                          </a:solidFill>
                        </a:rPr>
                        <a:t>Božićna priredba 21.12.2012 u 17:00 sati</a:t>
                      </a:r>
                    </a:p>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Uskršnji koncert </a:t>
                      </a:r>
                      <a:r>
                        <a:rPr lang="en" sz="1400" u="none" strike="noStrike" cap="none" baseline="0">
                          <a:solidFill>
                            <a:schemeClr val="dk1"/>
                          </a:solidFill>
                        </a:rPr>
                        <a:t>21</a:t>
                      </a:r>
                      <a:r>
                        <a:rPr lang="en" sz="1400" u="none" strike="noStrike" cap="none" baseline="0">
                          <a:solidFill>
                            <a:schemeClr val="dk1"/>
                          </a:solidFill>
                          <a:latin typeface="Arial"/>
                          <a:ea typeface="Arial"/>
                          <a:cs typeface="Arial"/>
                          <a:sym typeface="Arial"/>
                        </a:rPr>
                        <a:t>.03.2012. u 19:00 sati.</a:t>
                      </a:r>
                    </a:p>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Priredba za Dan škole 17.05.2012. u 18:30 sati.</a:t>
                      </a:r>
                    </a:p>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Podjela svjedodžbi učenicima 8. razreda </a:t>
                      </a:r>
                    </a:p>
                  </a:txBody>
                  <a:tcPr marL="51200" marR="51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746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TROŠKOVNIK</a:t>
                      </a:r>
                    </a:p>
                  </a:txBody>
                  <a:tcPr marL="51200" marR="51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Fotokopiranje notnim primjera, nabava notnog materijala ( pjesmarice )</a:t>
                      </a:r>
                    </a:p>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U iznosu do 300,00 kn.</a:t>
                      </a:r>
                    </a:p>
                  </a:txBody>
                  <a:tcPr marL="51200" marR="51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604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VREDNOVANJE I KORIŠTENJE REZULTATA RADA</a:t>
                      </a:r>
                    </a:p>
                  </a:txBody>
                  <a:tcPr marL="51200" marR="51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Vrednovanje kao takvo nije predviđeno, već je pravi pokazatelj rada ove izvannastavne aktivnosti kvaliteta izvedenog programa na spomenutim priredbama.</a:t>
                      </a:r>
                    </a:p>
                  </a:txBody>
                  <a:tcPr marL="51200" marR="51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543" name="Shape 543"/>
          <p:cNvGraphicFramePr/>
          <p:nvPr/>
        </p:nvGraphicFramePr>
        <p:xfrm>
          <a:off x="250825" y="80962"/>
          <a:ext cx="8642325" cy="6539255"/>
        </p:xfrm>
        <a:graphic>
          <a:graphicData uri="http://schemas.openxmlformats.org/drawingml/2006/table">
            <a:tbl>
              <a:tblPr>
                <a:noFill/>
                <a:tableStyleId>{8F36173E-C0DB-4805-8110-08CCF1978A0E}</a:tableStyleId>
              </a:tblPr>
              <a:tblGrid>
                <a:gridCol w="2160575"/>
                <a:gridCol w="6481750"/>
              </a:tblGrid>
              <a:tr h="392100">
                <a:tc>
                  <a:txBody>
                    <a:bodyPr/>
                    <a:lstStyle/>
                    <a:p>
                      <a:pPr marR="0" lvl="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NAZIV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19050" marR="0" lvl="0" indent="-6350" algn="ctr"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DRAMSKA SKUPINA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584325">
                <a:tc>
                  <a:txBody>
                    <a:bodyPr/>
                    <a:lstStyle/>
                    <a:p>
                      <a:pPr marR="0" lvl="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CILJ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R="0" lvl="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razvijanje ljubavi prema scenskom izričaju, glumi i krasnoslovlju</a:t>
                      </a:r>
                    </a:p>
                    <a:p>
                      <a:pPr marR="0" lvl="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razvijanje kreativnosti, pozitivnog odnosa prema sebi i originalnosti u izražavanju </a:t>
                      </a:r>
                    </a:p>
                    <a:p>
                      <a:pPr marR="0" lvl="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njegovanje ljepote scenskog pokreta te vježbe dikcije</a:t>
                      </a:r>
                    </a:p>
                    <a:p>
                      <a:pPr marR="0" lvl="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sigurno kretanje po sceni i interakcija s publikom</a:t>
                      </a:r>
                    </a:p>
                    <a:p>
                      <a:pPr marR="0" lvl="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jačanje samopouzdanja i individualnosti</a:t>
                      </a:r>
                    </a:p>
                    <a:p>
                      <a:pPr marR="0" lvl="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razvijanje talenta glume i ljubavi prema kazali</a:t>
                      </a:r>
                      <a:r>
                        <a:rPr lang="en" sz="1600" u="none" strike="noStrike" cap="none" baseline="0">
                          <a:solidFill>
                            <a:schemeClr val="dk1"/>
                          </a:solidFill>
                        </a:rPr>
                        <a:t>š</a:t>
                      </a:r>
                      <a:r>
                        <a:rPr lang="en" sz="1600" u="none" strike="noStrike" cap="none" baseline="0">
                          <a:solidFill>
                            <a:schemeClr val="dk1"/>
                          </a:solidFill>
                          <a:latin typeface="Arial"/>
                          <a:ea typeface="Arial"/>
                          <a:cs typeface="Arial"/>
                          <a:sym typeface="Arial"/>
                        </a:rPr>
                        <a:t>tu</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79475">
                <a:tc>
                  <a:txBody>
                    <a:bodyPr/>
                    <a:lstStyle/>
                    <a:p>
                      <a:pPr marR="0" lvl="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NAMJENA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R="0" lvl="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priprema za sudjelovanje na </a:t>
                      </a:r>
                      <a:r>
                        <a:rPr lang="en" sz="1600" u="none" strike="noStrike" cap="none" baseline="0">
                          <a:solidFill>
                            <a:schemeClr val="dk1"/>
                          </a:solidFill>
                        </a:rPr>
                        <a:t>š</a:t>
                      </a:r>
                      <a:r>
                        <a:rPr lang="en" sz="1600" u="none" strike="noStrike" cap="none" baseline="0">
                          <a:solidFill>
                            <a:schemeClr val="dk1"/>
                          </a:solidFill>
                          <a:latin typeface="Arial"/>
                          <a:ea typeface="Arial"/>
                          <a:cs typeface="Arial"/>
                          <a:sym typeface="Arial"/>
                        </a:rPr>
                        <a:t>kolskim priredbama i manifestacijama izvan </a:t>
                      </a:r>
                      <a:r>
                        <a:rPr lang="en" sz="1600" u="none" strike="noStrike" cap="none" baseline="0">
                          <a:solidFill>
                            <a:schemeClr val="dk1"/>
                          </a:solidFill>
                        </a:rPr>
                        <a:t>š</a:t>
                      </a:r>
                      <a:r>
                        <a:rPr lang="en" sz="1600" u="none" strike="noStrike" cap="none" baseline="0">
                          <a:solidFill>
                            <a:schemeClr val="dk1"/>
                          </a:solidFill>
                          <a:latin typeface="Arial"/>
                          <a:ea typeface="Arial"/>
                          <a:cs typeface="Arial"/>
                          <a:sym typeface="Arial"/>
                        </a:rPr>
                        <a:t>kole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65150">
                <a:tc>
                  <a:txBody>
                    <a:bodyPr/>
                    <a:lstStyle/>
                    <a:p>
                      <a:pPr marR="0" lvl="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NOSITELJI </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R="0" lvl="0" algn="l" rtl="0">
                        <a:spcBef>
                          <a:spcPts val="0"/>
                        </a:spcBef>
                        <a:buClr>
                          <a:srgbClr val="000000"/>
                        </a:buClr>
                        <a:buSzPct val="25000"/>
                        <a:buFont typeface="Verdana"/>
                        <a:buNone/>
                      </a:pPr>
                      <a:r>
                        <a:rPr lang="en" sz="1600">
                          <a:solidFill>
                            <a:schemeClr val="dk1"/>
                          </a:solidFill>
                        </a:rPr>
                        <a:t>Olgica Pavičić-Čović, prof.</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00100">
                <a:tc>
                  <a:txBody>
                    <a:bodyPr/>
                    <a:lstStyle/>
                    <a:p>
                      <a:pPr marR="0" lvl="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NAČIN REALIZACIJE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R="0" lvl="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aktivnost, inicijativa, samostalnost, suradnja, timski rad</a:t>
                      </a:r>
                    </a:p>
                    <a:p>
                      <a:pPr marR="0" lvl="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samostalno oblikovanje scenskog djela glasom i pokretom</a:t>
                      </a:r>
                    </a:p>
                    <a:p>
                      <a:pPr marR="0" lvl="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priprema i realizacija te izvođenje dramske predstave na </a:t>
                      </a:r>
                      <a:r>
                        <a:rPr lang="en" sz="1600" u="none" strike="noStrike" cap="none" baseline="0">
                          <a:solidFill>
                            <a:schemeClr val="dk1"/>
                          </a:solidFill>
                        </a:rPr>
                        <a:t>š</a:t>
                      </a:r>
                      <a:r>
                        <a:rPr lang="en" sz="1600" u="none" strike="noStrike" cap="none" baseline="0">
                          <a:solidFill>
                            <a:schemeClr val="dk1"/>
                          </a:solidFill>
                          <a:latin typeface="Arial"/>
                          <a:ea typeface="Arial"/>
                          <a:cs typeface="Arial"/>
                          <a:sym typeface="Arial"/>
                        </a:rPr>
                        <a:t>kolskim priredbama </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27025">
                <a:tc>
                  <a:txBody>
                    <a:bodyPr/>
                    <a:lstStyle/>
                    <a:p>
                      <a:pPr marR="0" lvl="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VREMENIK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R="0" lvl="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dva sata tjedno tijekom </a:t>
                      </a:r>
                      <a:r>
                        <a:rPr lang="en" sz="1600" u="none" strike="noStrike" cap="none" baseline="0">
                          <a:solidFill>
                            <a:schemeClr val="dk1"/>
                          </a:solidFill>
                        </a:rPr>
                        <a:t>š</a:t>
                      </a:r>
                      <a:r>
                        <a:rPr lang="en" sz="1600" u="none" strike="noStrike" cap="none" baseline="0">
                          <a:solidFill>
                            <a:schemeClr val="dk1"/>
                          </a:solidFill>
                          <a:latin typeface="Arial"/>
                          <a:ea typeface="Arial"/>
                          <a:cs typeface="Arial"/>
                          <a:sym typeface="Arial"/>
                        </a:rPr>
                        <a:t>kolske godine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34975">
                <a:tc>
                  <a:txBody>
                    <a:bodyPr/>
                    <a:lstStyle/>
                    <a:p>
                      <a:pPr marR="0" lvl="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TRO</a:t>
                      </a:r>
                      <a:r>
                        <a:rPr lang="en" sz="1600" b="1" u="none" strike="noStrike" cap="none" baseline="0">
                          <a:solidFill>
                            <a:schemeClr val="dk1"/>
                          </a:solidFill>
                        </a:rPr>
                        <a:t>Š</a:t>
                      </a:r>
                      <a:r>
                        <a:rPr lang="en" sz="1600" b="1" u="none" strike="noStrike" cap="none" baseline="0">
                          <a:solidFill>
                            <a:schemeClr val="dk1"/>
                          </a:solidFill>
                          <a:latin typeface="Arial"/>
                          <a:ea typeface="Arial"/>
                          <a:cs typeface="Arial"/>
                          <a:sym typeface="Arial"/>
                        </a:rPr>
                        <a:t>KOVNIK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R="0" lvl="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- 100 do 200  kn (za tro</a:t>
                      </a:r>
                      <a:r>
                        <a:rPr lang="en" sz="1600" u="none" strike="noStrike" cap="none" baseline="0">
                          <a:solidFill>
                            <a:schemeClr val="dk1"/>
                          </a:solidFill>
                        </a:rPr>
                        <a:t>š</a:t>
                      </a:r>
                      <a:r>
                        <a:rPr lang="en" sz="1600" u="none" strike="noStrike" cap="none" baseline="0">
                          <a:solidFill>
                            <a:schemeClr val="dk1"/>
                          </a:solidFill>
                          <a:latin typeface="Arial"/>
                          <a:ea typeface="Arial"/>
                          <a:cs typeface="Arial"/>
                          <a:sym typeface="Arial"/>
                        </a:rPr>
                        <a:t>kove uređenja scene i kostima)</a:t>
                      </a:r>
                    </a:p>
                    <a:p>
                      <a:pPr marR="0" lvl="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tro</a:t>
                      </a:r>
                      <a:r>
                        <a:rPr lang="en" sz="1600" u="none" strike="noStrike" cap="none" baseline="0">
                          <a:solidFill>
                            <a:schemeClr val="dk1"/>
                          </a:solidFill>
                        </a:rPr>
                        <a:t>š</a:t>
                      </a:r>
                      <a:r>
                        <a:rPr lang="en" sz="1600" u="none" strike="noStrike" cap="none" baseline="0">
                          <a:solidFill>
                            <a:schemeClr val="dk1"/>
                          </a:solidFill>
                          <a:latin typeface="Arial"/>
                          <a:ea typeface="Arial"/>
                          <a:cs typeface="Arial"/>
                          <a:sym typeface="Arial"/>
                        </a:rPr>
                        <a:t>kove snosi </a:t>
                      </a:r>
                      <a:r>
                        <a:rPr lang="en" sz="1600" u="none" strike="noStrike" cap="none" baseline="0">
                          <a:solidFill>
                            <a:schemeClr val="dk1"/>
                          </a:solidFill>
                        </a:rPr>
                        <a:t>š</a:t>
                      </a:r>
                      <a:r>
                        <a:rPr lang="en" sz="1600" u="none" strike="noStrike" cap="none" baseline="0">
                          <a:solidFill>
                            <a:schemeClr val="dk1"/>
                          </a:solidFill>
                          <a:latin typeface="Arial"/>
                          <a:ea typeface="Arial"/>
                          <a:cs typeface="Arial"/>
                          <a:sym typeface="Arial"/>
                        </a:rPr>
                        <a:t>kola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1825">
                <a:tc>
                  <a:txBody>
                    <a:bodyPr/>
                    <a:lstStyle/>
                    <a:p>
                      <a:pPr marR="0" lvl="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VREDNOVANJE I KORI</a:t>
                      </a:r>
                      <a:r>
                        <a:rPr lang="en" sz="1600" b="1" u="none" strike="noStrike" cap="none" baseline="0">
                          <a:solidFill>
                            <a:schemeClr val="dk1"/>
                          </a:solidFill>
                        </a:rPr>
                        <a:t>Š</a:t>
                      </a:r>
                      <a:r>
                        <a:rPr lang="en" sz="1600" b="1" u="none" strike="noStrike" cap="none" baseline="0">
                          <a:solidFill>
                            <a:schemeClr val="dk1"/>
                          </a:solidFill>
                          <a:latin typeface="Arial"/>
                          <a:ea typeface="Arial"/>
                          <a:cs typeface="Arial"/>
                          <a:sym typeface="Arial"/>
                        </a:rPr>
                        <a:t>TENJE REZULTATA RADA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R="0" lvl="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pratiti rad učenika u skupini</a:t>
                      </a:r>
                    </a:p>
                    <a:p>
                      <a:pPr marR="0" lvl="0" algn="l" rtl="0">
                        <a:spcBef>
                          <a:spcPts val="0"/>
                        </a:spcBef>
                        <a:buClr>
                          <a:srgbClr val="000000"/>
                        </a:buClr>
                        <a:buSzPct val="25000"/>
                        <a:buFont typeface="Arial"/>
                        <a:buNone/>
                      </a:pPr>
                      <a:r>
                        <a:rPr lang="en" sz="1600" u="none" strike="noStrike" cap="none" baseline="0">
                          <a:solidFill>
                            <a:schemeClr val="dk1"/>
                          </a:solidFill>
                          <a:latin typeface="Arial"/>
                          <a:ea typeface="Arial"/>
                          <a:cs typeface="Arial"/>
                          <a:sym typeface="Arial"/>
                        </a:rPr>
                        <a:t>- samovrjednovanje zajedničkog nastupa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549" name="Shape 549"/>
          <p:cNvGraphicFramePr/>
          <p:nvPr/>
        </p:nvGraphicFramePr>
        <p:xfrm>
          <a:off x="251517" y="548679"/>
          <a:ext cx="8640975" cy="5923045"/>
        </p:xfrm>
        <a:graphic>
          <a:graphicData uri="http://schemas.openxmlformats.org/drawingml/2006/table">
            <a:tbl>
              <a:tblPr>
                <a:noFill/>
                <a:tableStyleId>{4863294B-A6B9-4311-ADD5-881424C9471D}</a:tableStyleId>
              </a:tblPr>
              <a:tblGrid>
                <a:gridCol w="2047425"/>
                <a:gridCol w="6593550"/>
              </a:tblGrid>
              <a:tr h="492175">
                <a:tc>
                  <a:txBody>
                    <a:bodyPr/>
                    <a:lstStyle/>
                    <a:p>
                      <a:pPr marR="0" lvl="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NAZIV AKTIVNOSTI</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R="0" lvl="0" algn="ctr"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 KERAMIČARSKA GRUPA </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19250">
                <a:tc>
                  <a:txBody>
                    <a:bodyPr/>
                    <a:lstStyle/>
                    <a:p>
                      <a:pPr marR="0" lvl="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CILJ AKTIVNOSTI</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R="0" lvl="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Razvijati kod učenika senzibilitet ka likovnoj umjetnosti i kulturnoj baštini našega kraja</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19250">
                <a:tc>
                  <a:txBody>
                    <a:bodyPr/>
                    <a:lstStyle/>
                    <a:p>
                      <a:pPr marR="0" lvl="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NAMJENA</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R="0" lvl="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Predmete izrađene unašoj radionici prezentiramo i prodajemo u skolopu naše školske učeničke zadruge</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12875">
                <a:tc>
                  <a:txBody>
                    <a:bodyPr/>
                    <a:lstStyle/>
                    <a:p>
                      <a:pPr marR="0" lvl="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NOSITELJI </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R="0" lvl="0" algn="l" rtl="0">
                        <a:spcBef>
                          <a:spcPts val="0"/>
                        </a:spcBef>
                        <a:buClr>
                          <a:srgbClr val="000000"/>
                        </a:buClr>
                        <a:buSzPct val="25000"/>
                        <a:buFont typeface="Verdana"/>
                        <a:buNone/>
                      </a:pPr>
                      <a:r>
                        <a:rPr lang="en" sz="1800">
                          <a:solidFill>
                            <a:schemeClr val="dk1"/>
                          </a:solidFill>
                        </a:rPr>
                        <a:t>Zrinka Jurić Avmedoski, prof</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19250">
                <a:tc>
                  <a:txBody>
                    <a:bodyPr/>
                    <a:lstStyle/>
                    <a:p>
                      <a:pPr marR="0" lvl="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NAČIN REALIZACIJE</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R="0" lvl="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Svakoga tjedna učenici pohađaju dva školska sata keramičarske radionice</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06500">
                <a:tc>
                  <a:txBody>
                    <a:bodyPr/>
                    <a:lstStyle/>
                    <a:p>
                      <a:pPr marR="0" lvl="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TROŠKOVNIK</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R="0" lvl="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Cca 1000 kn tijekom školske godine</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19250">
                <a:tc>
                  <a:txBody>
                    <a:bodyPr/>
                    <a:lstStyle/>
                    <a:p>
                      <a:pPr marR="0" lvl="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VREDNOVANJE I KORIŠTENJE REZULTATA RADA</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R="0" lvl="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Radovi se tijekom školske godine izlažu te prodaju u sklopu školske učeničke zadruge</a:t>
                      </a:r>
                    </a:p>
                  </a:txBody>
                  <a:tcPr marL="0" marR="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aphicFrame>
        <p:nvGraphicFramePr>
          <p:cNvPr id="554" name="Shape 554"/>
          <p:cNvGraphicFramePr/>
          <p:nvPr/>
        </p:nvGraphicFramePr>
        <p:xfrm>
          <a:off x="539550" y="645125"/>
          <a:ext cx="8182675" cy="5464375"/>
        </p:xfrm>
        <a:graphic>
          <a:graphicData uri="http://schemas.openxmlformats.org/drawingml/2006/table">
            <a:tbl>
              <a:tblPr>
                <a:noFill/>
                <a:tableStyleId>{6907CB5C-3B2D-42E5-9707-8421EB44F813}</a:tableStyleId>
              </a:tblPr>
              <a:tblGrid>
                <a:gridCol w="2379400"/>
                <a:gridCol w="5803275"/>
              </a:tblGrid>
              <a:tr h="551150">
                <a:tc>
                  <a:txBody>
                    <a:bodyPr/>
                    <a:lstStyle/>
                    <a:p>
                      <a:pPr marL="0" marR="0" lvl="0" indent="0" algn="l" rtl="0">
                        <a:spcBef>
                          <a:spcPts val="0"/>
                        </a:spcBef>
                        <a:buClr>
                          <a:schemeClr val="dk1"/>
                        </a:buClr>
                        <a:buSzPct val="25000"/>
                        <a:buFont typeface="Verdana"/>
                        <a:buNone/>
                      </a:pPr>
                      <a:r>
                        <a:rPr lang="en" sz="1800" b="1" u="none" strike="noStrike" cap="none" baseline="0"/>
                        <a:t>NAZIV AKTIVNOSTI</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chemeClr val="dk1"/>
                        </a:buClr>
                        <a:buSzPct val="25000"/>
                        <a:buFont typeface="Verdana"/>
                        <a:buNone/>
                      </a:pPr>
                      <a:r>
                        <a:rPr lang="en" sz="1800" b="1" u="none" strike="noStrike" cap="none" baseline="0"/>
                        <a:t>ŠKOLSKI RADIO</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85825">
                <a:tc>
                  <a:txBody>
                    <a:bodyPr/>
                    <a:lstStyle/>
                    <a:p>
                      <a:pPr marL="0" marR="0" lvl="0" indent="0" algn="l" rtl="0">
                        <a:spcBef>
                          <a:spcPts val="0"/>
                        </a:spcBef>
                        <a:buClr>
                          <a:schemeClr val="dk1"/>
                        </a:buClr>
                        <a:buSzPct val="25000"/>
                        <a:buFont typeface="Verdana"/>
                        <a:buNone/>
                      </a:pPr>
                      <a:r>
                        <a:rPr lang="en" sz="1800" b="1" u="none" strike="noStrike" cap="none" baseline="0"/>
                        <a:t>CILJ AKTIVNOSTI</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u="none" strike="noStrike" cap="none" baseline="0"/>
                        <a:t>- obogatiti školski život učenika</a:t>
                      </a:r>
                    </a:p>
                    <a:p>
                      <a:pPr marL="0" marR="0" lvl="0" indent="0" algn="l" rtl="0">
                        <a:spcBef>
                          <a:spcPts val="0"/>
                        </a:spcBef>
                        <a:buClr>
                          <a:schemeClr val="dk1"/>
                        </a:buClr>
                        <a:buSzPct val="25000"/>
                        <a:buFont typeface="Verdana"/>
                        <a:buNone/>
                      </a:pPr>
                      <a:r>
                        <a:rPr lang="en" sz="1800" u="none" strike="noStrike" cap="none" baseline="0"/>
                        <a:t>- razvijanje samopouzdanja i govora</a:t>
                      </a:r>
                    </a:p>
                    <a:p>
                      <a:pPr marL="0" marR="0" lvl="0" indent="0" algn="l" rtl="0">
                        <a:spcBef>
                          <a:spcPts val="0"/>
                        </a:spcBef>
                        <a:buClr>
                          <a:schemeClr val="dk1"/>
                        </a:buClr>
                        <a:buSzPct val="25000"/>
                        <a:buFont typeface="Verdana"/>
                        <a:buNone/>
                      </a:pPr>
                      <a:r>
                        <a:rPr lang="en" sz="1800" u="none" strike="noStrike" cap="none" baseline="0"/>
                        <a:t>- razvijanje osjećaja za timski rad</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28600">
                <a:tc>
                  <a:txBody>
                    <a:bodyPr/>
                    <a:lstStyle/>
                    <a:p>
                      <a:pPr marL="0" marR="0" lvl="0" indent="0" algn="l" rtl="0">
                        <a:spcBef>
                          <a:spcPts val="0"/>
                        </a:spcBef>
                        <a:buClr>
                          <a:schemeClr val="dk1"/>
                        </a:buClr>
                        <a:buSzPct val="25000"/>
                        <a:buFont typeface="Verdana"/>
                        <a:buNone/>
                      </a:pPr>
                      <a:r>
                        <a:rPr lang="en" sz="1800" b="1" u="none" strike="noStrike" cap="none" baseline="0"/>
                        <a:t>NAMJENA</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u="none" strike="noStrike" cap="none" baseline="0"/>
                        <a:t>- pratiti život škole kroz školsku godinu</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28600">
                <a:tc>
                  <a:txBody>
                    <a:bodyPr/>
                    <a:lstStyle/>
                    <a:p>
                      <a:pPr marL="0" marR="0" lvl="0" indent="0" algn="l" rtl="0">
                        <a:spcBef>
                          <a:spcPts val="0"/>
                        </a:spcBef>
                        <a:buClr>
                          <a:schemeClr val="dk1"/>
                        </a:buClr>
                        <a:buSzPct val="25000"/>
                        <a:buFont typeface="Verdana"/>
                        <a:buNone/>
                      </a:pPr>
                      <a:r>
                        <a:rPr lang="en" sz="1800" b="1" u="none" strike="noStrike" cap="none" baseline="0"/>
                        <a:t>NOSITELJ</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a:t>Valentina Ćosić, prof.</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28600">
                <a:tc>
                  <a:txBody>
                    <a:bodyPr/>
                    <a:lstStyle/>
                    <a:p>
                      <a:pPr marL="0" marR="0" lvl="0" indent="0" algn="l" rtl="0">
                        <a:spcBef>
                          <a:spcPts val="0"/>
                        </a:spcBef>
                        <a:buClr>
                          <a:schemeClr val="dk1"/>
                        </a:buClr>
                        <a:buSzPct val="25000"/>
                        <a:buFont typeface="Verdana"/>
                        <a:buNone/>
                      </a:pPr>
                      <a:r>
                        <a:rPr lang="en" sz="1800" b="1" u="none" strike="noStrike" cap="none" baseline="0"/>
                        <a:t>NAČIN REALIZACIJE</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u="none" strike="noStrike" cap="none" baseline="0"/>
                        <a:t>- inicijativa, samostalnost, suradnja, timski rad, oblikovanje emisije</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28600">
                <a:tc>
                  <a:txBody>
                    <a:bodyPr/>
                    <a:lstStyle/>
                    <a:p>
                      <a:pPr marL="0" marR="0" lvl="0" indent="0" algn="l" rtl="0">
                        <a:spcBef>
                          <a:spcPts val="0"/>
                        </a:spcBef>
                        <a:buClr>
                          <a:schemeClr val="dk1"/>
                        </a:buClr>
                        <a:buSzPct val="25000"/>
                        <a:buFont typeface="Verdana"/>
                        <a:buNone/>
                      </a:pPr>
                      <a:r>
                        <a:rPr lang="en" sz="1800" b="1" u="none" strike="noStrike" cap="none" baseline="0"/>
                        <a:t>VREMENIK</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a:t>- članovi se sastaju po potrebi (u prosjeku jednom tjedno)</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28600">
                <a:tc>
                  <a:txBody>
                    <a:bodyPr/>
                    <a:lstStyle/>
                    <a:p>
                      <a:pPr marL="0" marR="0" lvl="0" indent="0" algn="l" rtl="0">
                        <a:spcBef>
                          <a:spcPts val="0"/>
                        </a:spcBef>
                        <a:buClr>
                          <a:schemeClr val="dk1"/>
                        </a:buClr>
                        <a:buSzPct val="25000"/>
                        <a:buFont typeface="Verdana"/>
                        <a:buNone/>
                      </a:pPr>
                      <a:r>
                        <a:rPr lang="en" sz="1800" b="1" u="none" strike="noStrike" cap="none" baseline="0"/>
                        <a:t>TROŠKOVNIK</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u="none" strike="noStrike" cap="none" baseline="0"/>
                        <a:t>- eventualne troškove snosi škola</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72925">
                <a:tc>
                  <a:txBody>
                    <a:bodyPr/>
                    <a:lstStyle/>
                    <a:p>
                      <a:pPr marL="0" marR="0" lvl="0" indent="0" algn="l" rtl="0">
                        <a:spcBef>
                          <a:spcPts val="0"/>
                        </a:spcBef>
                        <a:buClr>
                          <a:schemeClr val="dk1"/>
                        </a:buClr>
                        <a:buSzPct val="25000"/>
                        <a:buFont typeface="Verdana"/>
                        <a:buNone/>
                      </a:pPr>
                      <a:r>
                        <a:rPr lang="en" sz="1800" b="1" u="none" strike="noStrike" cap="none" baseline="0"/>
                        <a:t>VREDNOVANJE I KORIŠTENJE REZULTATA RADA</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800" u="none" strike="noStrike" cap="none" baseline="0"/>
                        <a:t>- pratiti rad učenika u skupini i samostalno</a:t>
                      </a:r>
                    </a:p>
                    <a:p>
                      <a:pPr marL="0" marR="0" lvl="0" indent="0" algn="l" rtl="0">
                        <a:spcBef>
                          <a:spcPts val="0"/>
                        </a:spcBef>
                        <a:buClr>
                          <a:schemeClr val="dk1"/>
                        </a:buClr>
                        <a:buSzPct val="25000"/>
                        <a:buFont typeface="Verdana"/>
                        <a:buNone/>
                      </a:pPr>
                      <a:r>
                        <a:rPr lang="en" sz="1800" u="none" strike="noStrike" cap="none" baseline="0"/>
                        <a:t>- samovrednovanje i osjećaj postignuća</a:t>
                      </a:r>
                    </a:p>
                  </a:txBody>
                  <a:tcPr marL="68575" marR="68575"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560" name="Shape 560"/>
          <p:cNvGraphicFramePr/>
          <p:nvPr/>
        </p:nvGraphicFramePr>
        <p:xfrm>
          <a:off x="251517" y="548679"/>
          <a:ext cx="8640950" cy="4218550"/>
        </p:xfrm>
        <a:graphic>
          <a:graphicData uri="http://schemas.openxmlformats.org/drawingml/2006/table">
            <a:tbl>
              <a:tblPr>
                <a:noFill/>
                <a:tableStyleId>{FC19E0C8-50A2-411C-BC3F-C609B028BC2F}</a:tableStyleId>
              </a:tblPr>
              <a:tblGrid>
                <a:gridCol w="2494000"/>
                <a:gridCol w="6146950"/>
              </a:tblGrid>
              <a:tr h="45885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NAZIV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MODELARI – 6. i 7. RAZRED</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4935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CILJ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Osposobiti učenike za samostalnu izradu složenijih modela - od zamisli, crteža do modela.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5885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NAMJENA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Razvijanje tehničkog razmišljanja.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5885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NOSITELJI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solidFill>
                            <a:schemeClr val="dk1"/>
                          </a:solidFill>
                        </a:rPr>
                        <a:t>Branko Latas</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5885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NAČIN REALIZACIJE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Praktično u učionici.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5885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VREMENIK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Tijekom godine</a:t>
                      </a:r>
                      <a:r>
                        <a:rPr lang="en" sz="1800">
                          <a:solidFill>
                            <a:schemeClr val="dk1"/>
                          </a:solidFill>
                        </a:rPr>
                        <a:t>.</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5885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TROŠKOVNIK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10000 kn potrošni materijal.</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1610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VREDNOVANJE I KORIŠTENJE</a:t>
                      </a:r>
                    </a:p>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REZULTATA RADA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Ocjena crteža i modela.</a:t>
                      </a:r>
                    </a:p>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Natjecanja.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584" name="Shape 584"/>
          <p:cNvGraphicFramePr/>
          <p:nvPr/>
        </p:nvGraphicFramePr>
        <p:xfrm>
          <a:off x="396875" y="549275"/>
          <a:ext cx="8351825" cy="5559705"/>
        </p:xfrm>
        <a:graphic>
          <a:graphicData uri="http://schemas.openxmlformats.org/drawingml/2006/table">
            <a:tbl>
              <a:tblPr>
                <a:noFill/>
                <a:tableStyleId>{AA2D716F-7994-42C5-83DB-1E7B22D90FAF}</a:tableStyleId>
              </a:tblPr>
              <a:tblGrid>
                <a:gridCol w="2014525"/>
                <a:gridCol w="6337300"/>
              </a:tblGrid>
              <a:tr h="5762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NAZIV AKTIVNOSTI</a:t>
                      </a:r>
                    </a:p>
                  </a:txBody>
                  <a:tcPr marL="59650" marR="596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GRAĐANSKI ODGOJ</a:t>
                      </a:r>
                    </a:p>
                  </a:txBody>
                  <a:tcPr marL="59650" marR="596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160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CILJ AKTIVNOSTI</a:t>
                      </a:r>
                    </a:p>
                  </a:txBody>
                  <a:tcPr marL="59650" marR="596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Odgajati učenike za mir i nenasilno rješavanje sukoba, učenje osnova demokracije (vlast, pravda, odgovornost, privatnost), obrazovanje za zaštitu potrošača, razvoj identiteta interkulturalnosti, suzbijanje predrasuda i stereotipa prema nacionalnim manjinama, zaštita i promicanje ravnopravnosti spolova</a:t>
                      </a:r>
                      <a:r>
                        <a:rPr lang="en">
                          <a:solidFill>
                            <a:schemeClr val="dk1"/>
                          </a:solidFill>
                        </a:rPr>
                        <a:t>, život u skladu s prirodom.</a:t>
                      </a:r>
                    </a:p>
                  </a:txBody>
                  <a:tcPr marL="59650" marR="596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937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NAMJENA</a:t>
                      </a:r>
                    </a:p>
                  </a:txBody>
                  <a:tcPr marL="59650" marR="596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Razvijati osjetljivost za socijalne i političke prilike u Republici Hrvatskoj,te pronaći mogućnost djelovanja i preuzimanja odgovornosti.</a:t>
                      </a:r>
                    </a:p>
                  </a:txBody>
                  <a:tcPr marL="59650" marR="596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0007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NOSITELJI </a:t>
                      </a:r>
                    </a:p>
                  </a:txBody>
                  <a:tcPr marL="59650" marR="596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solidFill>
                            <a:schemeClr val="dk1"/>
                          </a:solidFill>
                        </a:rPr>
                        <a:t>Michaela Lulić</a:t>
                      </a:r>
                    </a:p>
                  </a:txBody>
                  <a:tcPr marL="59650" marR="596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NAČIN REALIZACIJE</a:t>
                      </a:r>
                    </a:p>
                  </a:txBody>
                  <a:tcPr marL="59650" marR="596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Upoznavanje s osnovama političkog ustroja RH, izrada ankete za učenike škole kojom će se provjeriti</a:t>
                      </a:r>
                      <a:r>
                        <a:rPr lang="en">
                          <a:solidFill>
                            <a:schemeClr val="dk1"/>
                          </a:solidFill>
                        </a:rPr>
                        <a:t> pravilno ekološko ponašanje učenika, ali i njihovih obitelji</a:t>
                      </a:r>
                      <a:r>
                        <a:rPr lang="en" sz="1400" u="none" strike="noStrike" cap="none" baseline="0">
                          <a:solidFill>
                            <a:schemeClr val="dk1"/>
                          </a:solidFill>
                          <a:latin typeface="Arial"/>
                          <a:ea typeface="Arial"/>
                          <a:cs typeface="Arial"/>
                          <a:sym typeface="Arial"/>
                        </a:rPr>
                        <a:t>, posjet Saboru RH, samostalno istraživanje</a:t>
                      </a:r>
                      <a:r>
                        <a:rPr lang="en" sz="1800" u="none" strike="noStrike" cap="none" baseline="0">
                          <a:solidFill>
                            <a:schemeClr val="dk1"/>
                          </a:solidFill>
                        </a:rPr>
                        <a:t> </a:t>
                      </a:r>
                      <a:r>
                        <a:rPr lang="en" sz="1400" u="none" strike="noStrike" cap="none" baseline="0">
                          <a:solidFill>
                            <a:schemeClr val="dk1"/>
                          </a:solidFill>
                          <a:latin typeface="Arial"/>
                          <a:ea typeface="Arial"/>
                          <a:cs typeface="Arial"/>
                          <a:sym typeface="Arial"/>
                        </a:rPr>
                        <a:t>te praćenje zbivanja u svijetu, domovini, lokalnoj zajednici i školi.</a:t>
                      </a:r>
                    </a:p>
                  </a:txBody>
                  <a:tcPr marL="59650" marR="596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95275">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VREMENIK</a:t>
                      </a:r>
                    </a:p>
                  </a:txBody>
                  <a:tcPr marL="59650" marR="596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solidFill>
                            <a:schemeClr val="dk1"/>
                          </a:solidFill>
                        </a:rPr>
                        <a:t>Tijekom nastavne godine 201</a:t>
                      </a:r>
                      <a:r>
                        <a:rPr lang="en">
                          <a:solidFill>
                            <a:schemeClr val="dk1"/>
                          </a:solidFill>
                        </a:rPr>
                        <a:t>4</a:t>
                      </a:r>
                      <a:r>
                        <a:rPr lang="en" u="none" strike="noStrike" cap="none" baseline="0">
                          <a:solidFill>
                            <a:schemeClr val="dk1"/>
                          </a:solidFill>
                        </a:rPr>
                        <a:t>./1</a:t>
                      </a:r>
                      <a:r>
                        <a:rPr lang="en">
                          <a:solidFill>
                            <a:schemeClr val="dk1"/>
                          </a:solidFill>
                        </a:rPr>
                        <a:t>5</a:t>
                      </a:r>
                      <a:r>
                        <a:rPr lang="en" u="none" strike="noStrike" cap="none" baseline="0">
                          <a:solidFill>
                            <a:schemeClr val="dk1"/>
                          </a:solidFill>
                        </a:rPr>
                        <a:t>.</a:t>
                      </a:r>
                    </a:p>
                  </a:txBody>
                  <a:tcPr marL="59650" marR="596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7147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TROŠKOVNIK</a:t>
                      </a:r>
                    </a:p>
                  </a:txBody>
                  <a:tcPr marL="59650" marR="596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Cca 300 kn za potrošni materijal</a:t>
                      </a:r>
                      <a:r>
                        <a:rPr lang="en">
                          <a:solidFill>
                            <a:schemeClr val="dk1"/>
                          </a:solidFill>
                        </a:rPr>
                        <a:t> (kopiranje, papir za izradu plakata i sl.)</a:t>
                      </a:r>
                    </a:p>
                  </a:txBody>
                  <a:tcPr marL="59650" marR="596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397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VREDNOVANJE I KORIŠTENJE REZULTATA RADA</a:t>
                      </a:r>
                    </a:p>
                  </a:txBody>
                  <a:tcPr marL="59650" marR="596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Timski</a:t>
                      </a:r>
                      <a:r>
                        <a:rPr lang="en" sz="1800">
                          <a:solidFill>
                            <a:schemeClr val="dk1"/>
                          </a:solidFill>
                        </a:rPr>
                        <a:t> </a:t>
                      </a:r>
                      <a:r>
                        <a:rPr lang="en">
                          <a:solidFill>
                            <a:schemeClr val="dk1"/>
                          </a:solidFill>
                        </a:rPr>
                        <a:t>rad, rad na projektu</a:t>
                      </a:r>
                      <a:r>
                        <a:rPr lang="en" sz="1800" u="none" strike="noStrike" cap="none" baseline="0">
                          <a:solidFill>
                            <a:schemeClr val="dk1"/>
                          </a:solidFill>
                        </a:rPr>
                        <a:t>. </a:t>
                      </a:r>
                    </a:p>
                  </a:txBody>
                  <a:tcPr marL="59650" marR="596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graphicFrame>
        <p:nvGraphicFramePr>
          <p:cNvPr id="589" name="Shape 589"/>
          <p:cNvGraphicFramePr/>
          <p:nvPr/>
        </p:nvGraphicFramePr>
        <p:xfrm>
          <a:off x="395287" y="552450"/>
          <a:ext cx="8353425" cy="5734685"/>
        </p:xfrm>
        <a:graphic>
          <a:graphicData uri="http://schemas.openxmlformats.org/drawingml/2006/table">
            <a:tbl>
              <a:tblPr>
                <a:noFill/>
                <a:tableStyleId>{148EAF02-EF32-4FDF-96BC-17063C0E5221}</a:tableStyleId>
              </a:tblPr>
              <a:tblGrid>
                <a:gridCol w="2598825"/>
                <a:gridCol w="5754600"/>
              </a:tblGrid>
              <a:tr h="70167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NAZIV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NOGOMET</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0167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CILJ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Upoznavanje učenika sa igrom i pravilima nogometa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0167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NAMJENA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Za sve učenike predmetne nastave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0167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NOSITELJI </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solidFill>
                            <a:schemeClr val="dk1"/>
                          </a:solidFill>
                        </a:rPr>
                        <a:t>Josip Jularić, prof</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0167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NAČIN REALIZACIJE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U školskoj dvorani, pod nadzorom prof. TZK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0167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VREMENIK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a:solidFill>
                            <a:schemeClr val="dk1"/>
                          </a:solidFill>
                        </a:rPr>
                        <a:t>Jedan sat tjedno.</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0167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TROŠKOVNIK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Nema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01675">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VREDNOVANJE I KORIŠTENJE REZULTATA RADA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U svrhu unapređenja nogometne igre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aphicFrame>
        <p:nvGraphicFramePr>
          <p:cNvPr id="594" name="Shape 594"/>
          <p:cNvGraphicFramePr/>
          <p:nvPr/>
        </p:nvGraphicFramePr>
        <p:xfrm>
          <a:off x="468312" y="584200"/>
          <a:ext cx="8280400" cy="5612360"/>
        </p:xfrm>
        <a:graphic>
          <a:graphicData uri="http://schemas.openxmlformats.org/drawingml/2006/table">
            <a:tbl>
              <a:tblPr>
                <a:noFill/>
                <a:tableStyleId>{9827914E-7F83-4534-BEEB-E8D7A385D0F9}</a:tableStyleId>
              </a:tblPr>
              <a:tblGrid>
                <a:gridCol w="2324100"/>
                <a:gridCol w="5956300"/>
              </a:tblGrid>
              <a:tr h="68420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NAZIV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ODBOJKA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CILJ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Upoznavanje učenika sa igrom i pravilima odbojke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NAMJENA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Za sve učenike predmetne nastave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NOSITELJI </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solidFill>
                            <a:schemeClr val="dk1"/>
                          </a:solidFill>
                        </a:rPr>
                        <a:t>Josip Jularić, prof.</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NAČIN REALIZACIJE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U školskoj dvorani, pod nadzorom prof. TZK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VREMENIK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a:solidFill>
                            <a:schemeClr val="dk1"/>
                          </a:solidFill>
                        </a:rPr>
                        <a:t>Jedan sat tjedno.</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TROŠKOVNIK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Nema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800" b="1" u="none" strike="noStrike" cap="none" baseline="0">
                          <a:solidFill>
                            <a:schemeClr val="dk1"/>
                          </a:solidFill>
                          <a:latin typeface="Arial"/>
                          <a:ea typeface="Arial"/>
                          <a:cs typeface="Arial"/>
                          <a:sym typeface="Arial"/>
                        </a:rPr>
                        <a:t>VREDNOVANJE I KORIŠTENJE REZULTATA RADA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800" u="none" strike="noStrike" cap="none" baseline="0">
                          <a:solidFill>
                            <a:schemeClr val="dk1"/>
                          </a:solidFill>
                          <a:latin typeface="Arial"/>
                          <a:ea typeface="Arial"/>
                          <a:cs typeface="Arial"/>
                          <a:sym typeface="Arial"/>
                        </a:rPr>
                        <a:t>U svrhu unapređenja odbojkaške igre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356789"/>
            <a:ext cx="8229600" cy="978688"/>
          </a:xfrm>
          <a:prstGeom prst="rect">
            <a:avLst/>
          </a:prstGeom>
          <a:noFill/>
          <a:ln>
            <a:noFill/>
          </a:ln>
        </p:spPr>
        <p:txBody>
          <a:bodyPr lIns="91425" tIns="45700" rIns="91425" bIns="45700" anchor="ctr" anchorCtr="0">
            <a:spAutoFit/>
          </a:bodyPr>
          <a:lstStyle/>
          <a:p>
            <a:pPr marL="0" marR="0" lvl="0" indent="0" algn="ctr" rtl="0">
              <a:lnSpc>
                <a:spcPct val="90000"/>
              </a:lnSpc>
              <a:spcBef>
                <a:spcPts val="0"/>
              </a:spcBef>
              <a:spcAft>
                <a:spcPts val="0"/>
              </a:spcAft>
              <a:buClr>
                <a:schemeClr val="dk2"/>
              </a:buClr>
              <a:buSzPct val="25000"/>
              <a:buFont typeface="Arial"/>
              <a:buNone/>
            </a:pPr>
            <a:r>
              <a:rPr lang="en" sz="3200" b="1" i="0" u="none" strike="noStrike" cap="none" baseline="0">
                <a:solidFill>
                  <a:schemeClr val="dk1"/>
                </a:solidFill>
                <a:latin typeface="Arial"/>
                <a:ea typeface="Arial"/>
                <a:cs typeface="Arial"/>
                <a:sym typeface="Arial"/>
                <a:rtl val="0"/>
              </a:rPr>
              <a:t>Opći odgojno-obrazovni ciljevi</a:t>
            </a:r>
            <a:br>
              <a:rPr lang="en" sz="3200" b="1" i="0" u="none" strike="noStrike" cap="none" baseline="0">
                <a:solidFill>
                  <a:schemeClr val="dk1"/>
                </a:solidFill>
                <a:latin typeface="Arial"/>
                <a:ea typeface="Arial"/>
                <a:cs typeface="Arial"/>
                <a:sym typeface="Arial"/>
                <a:rtl val="0"/>
              </a:rPr>
            </a:br>
            <a:r>
              <a:rPr lang="en" sz="3200" b="1" i="0" u="none" strike="noStrike" cap="none" baseline="0">
                <a:solidFill>
                  <a:schemeClr val="dk1"/>
                </a:solidFill>
                <a:latin typeface="Arial"/>
                <a:ea typeface="Arial"/>
                <a:cs typeface="Arial"/>
                <a:sym typeface="Arial"/>
                <a:rtl val="0"/>
              </a:rPr>
              <a:t>Nacionalnog okvirnog kurikuluma</a:t>
            </a:r>
          </a:p>
        </p:txBody>
      </p:sp>
      <p:sp>
        <p:nvSpPr>
          <p:cNvPr id="245" name="Shape 245"/>
          <p:cNvSpPr txBox="1">
            <a:spLocks noGrp="1"/>
          </p:cNvSpPr>
          <p:nvPr>
            <p:ph type="body" idx="1"/>
          </p:nvPr>
        </p:nvSpPr>
        <p:spPr>
          <a:xfrm>
            <a:off x="723381" y="1600200"/>
            <a:ext cx="7963500" cy="4526100"/>
          </a:xfrm>
          <a:prstGeom prst="rect">
            <a:avLst/>
          </a:prstGeom>
          <a:noFill/>
          <a:ln>
            <a:noFill/>
          </a:ln>
        </p:spPr>
        <p:txBody>
          <a:bodyPr lIns="91425" tIns="45700" rIns="91425" bIns="45700" anchor="ctr" anchorCtr="0">
            <a:spAutoFit/>
          </a:bodyPr>
          <a:lstStyle/>
          <a:p>
            <a:pPr marL="457200" marR="0" lvl="0" indent="-317500" rtl="0">
              <a:lnSpc>
                <a:spcPct val="90000"/>
              </a:lnSpc>
              <a:spcBef>
                <a:spcPts val="0"/>
              </a:spcBef>
              <a:spcAft>
                <a:spcPts val="0"/>
              </a:spcAft>
              <a:buClr>
                <a:schemeClr val="dk1"/>
              </a:buClr>
              <a:buSzPct val="97222"/>
              <a:buFont typeface="Arial"/>
              <a:buChar char="•"/>
            </a:pPr>
            <a:r>
              <a:rPr lang="en" sz="2400" b="0" i="0" u="none" strike="noStrike" cap="none" baseline="0">
                <a:solidFill>
                  <a:schemeClr val="dk1"/>
                </a:solidFill>
                <a:latin typeface="Arial"/>
                <a:ea typeface="Arial"/>
                <a:cs typeface="Arial"/>
                <a:sym typeface="Arial"/>
                <a:rtl val="0"/>
              </a:rPr>
              <a:t>osigurati sustavan način poučavanja učenika, poticati i unapređivati njihov intelektualni, tjelesni, estetski, društveni, moralni i duhovni razvoj u skladu s djetetovim sposobnostima i sklonostima</a:t>
            </a:r>
          </a:p>
          <a:p>
            <a:pPr marL="457200" marR="0" lvl="0" indent="-317500" rtl="0">
              <a:lnSpc>
                <a:spcPct val="90000"/>
              </a:lnSpc>
              <a:spcBef>
                <a:spcPts val="0"/>
              </a:spcBef>
              <a:spcAft>
                <a:spcPts val="0"/>
              </a:spcAft>
              <a:buClr>
                <a:schemeClr val="dk1"/>
              </a:buClr>
              <a:buSzPct val="97222"/>
              <a:buFont typeface="Arial"/>
              <a:buChar char="•"/>
            </a:pPr>
            <a:r>
              <a:rPr lang="en" sz="2400" b="0" i="0" u="none" strike="noStrike" cap="none" baseline="0">
                <a:solidFill>
                  <a:schemeClr val="dk1"/>
                </a:solidFill>
                <a:latin typeface="Arial"/>
                <a:ea typeface="Arial"/>
                <a:cs typeface="Arial"/>
                <a:sym typeface="Arial"/>
                <a:rtl val="0"/>
              </a:rPr>
              <a:t>razvijati kod učenika svijest o očuvanju materijalne i duhovne povijesno-kulturne baštine Republike Hrvatske i nacionalnog identiteta</a:t>
            </a:r>
          </a:p>
          <a:p>
            <a:pPr marL="457200" marR="0" lvl="0" indent="-317500" rtl="0">
              <a:lnSpc>
                <a:spcPct val="90000"/>
              </a:lnSpc>
              <a:spcBef>
                <a:spcPts val="0"/>
              </a:spcBef>
              <a:spcAft>
                <a:spcPts val="0"/>
              </a:spcAft>
              <a:buClr>
                <a:schemeClr val="dk1"/>
              </a:buClr>
              <a:buSzPct val="97222"/>
              <a:buFont typeface="Arial"/>
              <a:buChar char="•"/>
            </a:pPr>
            <a:r>
              <a:rPr lang="en" sz="2400" b="0" i="0" u="none" strike="noStrike" cap="none" baseline="0">
                <a:solidFill>
                  <a:schemeClr val="dk1"/>
                </a:solidFill>
                <a:latin typeface="Arial"/>
                <a:ea typeface="Arial"/>
                <a:cs typeface="Arial"/>
                <a:sym typeface="Arial"/>
                <a:rtl val="0"/>
              </a:rPr>
              <a:t>odgajati i obrazovati učenike u skladu s općim kulturnim i civilizacijskim vrijednostima, ljudskim pravima i pravima djece, osposobiti ih za življenje u multikulturalnom svijetu, za poštivanje različitosti i snošljivosti, te za djelatno i odgovorno sudjelovanje u demokratskom razvoju društva</a:t>
            </a:r>
          </a:p>
        </p:txBody>
      </p:sp>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graphicFrame>
        <p:nvGraphicFramePr>
          <p:cNvPr id="599" name="Shape 599"/>
          <p:cNvGraphicFramePr/>
          <p:nvPr>
            <p:extLst>
              <p:ext uri="{D42A27DB-BD31-4B8C-83A1-F6EECF244321}">
                <p14:modId xmlns:p14="http://schemas.microsoft.com/office/powerpoint/2010/main" val="2954017855"/>
              </p:ext>
            </p:extLst>
          </p:nvPr>
        </p:nvGraphicFramePr>
        <p:xfrm>
          <a:off x="468312" y="584200"/>
          <a:ext cx="8280400" cy="6103240"/>
        </p:xfrm>
        <a:graphic>
          <a:graphicData uri="http://schemas.openxmlformats.org/drawingml/2006/table">
            <a:tbl>
              <a:tblPr>
                <a:noFill/>
                <a:tableStyleId>{64EEBDFE-1087-4A1E-AF64-38ABB1721EE0}</a:tableStyleId>
              </a:tblPr>
              <a:tblGrid>
                <a:gridCol w="2391350"/>
                <a:gridCol w="5889050"/>
              </a:tblGrid>
              <a:tr h="684200">
                <a:tc>
                  <a:txBody>
                    <a:bodyPr/>
                    <a:lstStyle/>
                    <a:p>
                      <a:pPr marL="0" marR="0" lvl="0" indent="0" algn="l" rtl="0">
                        <a:spcBef>
                          <a:spcPts val="0"/>
                        </a:spcBef>
                        <a:buClr>
                          <a:srgbClr val="000000"/>
                        </a:buClr>
                        <a:buSzPct val="25000"/>
                        <a:buFont typeface="Arial"/>
                        <a:buNone/>
                      </a:pPr>
                      <a:r>
                        <a:rPr lang="en" sz="1600" b="1" u="none" strike="noStrike" cap="none" baseline="0" dirty="0">
                          <a:solidFill>
                            <a:schemeClr val="dk1"/>
                          </a:solidFill>
                          <a:latin typeface="Arial"/>
                          <a:ea typeface="Arial"/>
                          <a:cs typeface="Arial"/>
                          <a:sym typeface="Arial"/>
                        </a:rPr>
                        <a:t>NAZIV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600" b="1" dirty="0">
                          <a:solidFill>
                            <a:schemeClr val="dk1"/>
                          </a:solidFill>
                        </a:rPr>
                        <a:t>ZIDNE NOVINE ZA UČENIKE 5</a:t>
                      </a:r>
                      <a:r>
                        <a:rPr lang="en" sz="1600" b="1" dirty="0" smtClean="0">
                          <a:solidFill>
                            <a:schemeClr val="dk1"/>
                          </a:solidFill>
                        </a:rPr>
                        <a:t>.</a:t>
                      </a:r>
                      <a:r>
                        <a:rPr lang="hr-HR" sz="1600" b="1" dirty="0" smtClean="0">
                          <a:solidFill>
                            <a:schemeClr val="dk1"/>
                          </a:solidFill>
                        </a:rPr>
                        <a:t> </a:t>
                      </a:r>
                      <a:r>
                        <a:rPr lang="en" sz="1600" b="1" dirty="0" smtClean="0">
                          <a:solidFill>
                            <a:schemeClr val="dk1"/>
                          </a:solidFill>
                        </a:rPr>
                        <a:t>c </a:t>
                      </a:r>
                      <a:r>
                        <a:rPr lang="en" sz="1600" b="1" dirty="0">
                          <a:solidFill>
                            <a:schemeClr val="dk1"/>
                          </a:solidFill>
                        </a:rPr>
                        <a:t>RAZREDA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CILJ AKTIVNOSTI</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a:t>- poticanje na samostalno istraživanje i praćenje aktualnih događaja</a:t>
                      </a:r>
                    </a:p>
                    <a:p>
                      <a:pPr marL="0" marR="0" lvl="0" indent="0" algn="l" rtl="0">
                        <a:spcBef>
                          <a:spcPts val="0"/>
                        </a:spcBef>
                        <a:buClr>
                          <a:srgbClr val="000000"/>
                        </a:buClr>
                        <a:buSzPct val="25000"/>
                        <a:buFont typeface="Arial"/>
                        <a:buNone/>
                      </a:pPr>
                      <a:r>
                        <a:rPr lang="en" sz="1600"/>
                        <a:t>- informiranje</a:t>
                      </a:r>
                    </a:p>
                    <a:p>
                      <a:pPr marL="0" marR="0" lvl="0" indent="0" algn="l" rtl="0">
                        <a:spcBef>
                          <a:spcPts val="0"/>
                        </a:spcBef>
                        <a:buClr>
                          <a:srgbClr val="000000"/>
                        </a:buClr>
                        <a:buSzPct val="25000"/>
                        <a:buFont typeface="Arial"/>
                        <a:buNone/>
                      </a:pPr>
                      <a:r>
                        <a:rPr lang="en" sz="1600"/>
                        <a:t>- osmišljavanje zanimljivih tema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NAMJENA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a:t>- razvijanje kreativnosti</a:t>
                      </a:r>
                    </a:p>
                    <a:p>
                      <a:pPr marL="0" marR="0" lvl="0" indent="0" algn="l" rtl="0">
                        <a:spcBef>
                          <a:spcPts val="0"/>
                        </a:spcBef>
                        <a:buClr>
                          <a:srgbClr val="000000"/>
                        </a:buClr>
                        <a:buSzPct val="25000"/>
                        <a:buFont typeface="Arial"/>
                        <a:buNone/>
                      </a:pPr>
                      <a:r>
                        <a:rPr lang="en" sz="1600"/>
                        <a:t>- razvijanje navike praćenja aktualnih događaja</a:t>
                      </a:r>
                    </a:p>
                    <a:p>
                      <a:pPr marL="0" marR="0" lvl="0" indent="0" algn="l" rtl="0">
                        <a:spcBef>
                          <a:spcPts val="0"/>
                        </a:spcBef>
                        <a:buClr>
                          <a:srgbClr val="000000"/>
                        </a:buClr>
                        <a:buSzPct val="25000"/>
                        <a:buFont typeface="Arial"/>
                        <a:buNone/>
                      </a:pPr>
                      <a:r>
                        <a:rPr lang="en" sz="1600"/>
                        <a:t>- razvijanje jezične sposobnosti učenika</a:t>
                      </a:r>
                    </a:p>
                    <a:p>
                      <a:pPr marL="0" marR="0" lvl="0" indent="0" algn="l" rtl="0">
                        <a:spcBef>
                          <a:spcPts val="0"/>
                        </a:spcBef>
                        <a:buClr>
                          <a:srgbClr val="000000"/>
                        </a:buClr>
                        <a:buSzPct val="25000"/>
                        <a:buFont typeface="Arial"/>
                        <a:buNone/>
                      </a:pPr>
                      <a:r>
                        <a:rPr lang="en" sz="1600"/>
                        <a:t>- poticanje na pravilnu upotrebu hrvatskog standardnog jezika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NOSITELJI </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solidFill>
                            <a:schemeClr val="dk1"/>
                          </a:solidFill>
                        </a:rPr>
                        <a:t>Sanela Cifer, prof. hrvatskoga jezika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NAČIN REALIZACIJE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a:t>- inicijativa, aktivnost, samostalnost, timski rad</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VREMENIK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a:solidFill>
                            <a:schemeClr val="dk1"/>
                          </a:solidFill>
                        </a:rPr>
                        <a:t>- jednom tjedno tijekom školske godine 2014./2015.</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TROŠKOVNIK</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a:t>- papir, toner, hamer papir, kolaž papir</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420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VREDNOVANJE I KORIŠTENJE REZULTATA RADA</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600"/>
                        <a:t>- prezentiranje radova na školskom panou</a:t>
                      </a:r>
                    </a:p>
                    <a:p>
                      <a:pPr marL="0" marR="0" lvl="0" indent="0" algn="l" rtl="0">
                        <a:spcBef>
                          <a:spcPts val="0"/>
                        </a:spcBef>
                        <a:buClr>
                          <a:srgbClr val="000000"/>
                        </a:buClr>
                        <a:buSzPct val="25000"/>
                        <a:buFont typeface="Arial"/>
                        <a:buNone/>
                      </a:pPr>
                      <a:r>
                        <a:rPr lang="en" sz="1600"/>
                        <a:t>- samovrednovanje</a:t>
                      </a:r>
                    </a:p>
                  </a:txBody>
                  <a:tcPr marL="68575" marR="685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755576" y="332656"/>
            <a:ext cx="7272808" cy="5632311"/>
          </a:xfrm>
          <a:prstGeom prst="rect">
            <a:avLst/>
          </a:prstGeom>
        </p:spPr>
        <p:txBody>
          <a:bodyPr wrap="square">
            <a:spAutoFit/>
          </a:bodyPr>
          <a:lstStyle/>
          <a:p>
            <a:r>
              <a:rPr lang="hr-HR" sz="2000" b="1" u="sng" dirty="0"/>
              <a:t>KARITATIVNA  GRUPA </a:t>
            </a:r>
            <a:r>
              <a:rPr lang="hr-HR" sz="2000" b="1" dirty="0"/>
              <a:t>  </a:t>
            </a:r>
            <a:endParaRPr lang="hr-HR" sz="2000" b="1" dirty="0" smtClean="0"/>
          </a:p>
          <a:p>
            <a:endParaRPr lang="hr-HR" sz="2000" b="1" dirty="0" smtClean="0"/>
          </a:p>
          <a:p>
            <a:r>
              <a:rPr lang="hr-HR" sz="2000" b="1" dirty="0" smtClean="0"/>
              <a:t>Cilj </a:t>
            </a:r>
            <a:r>
              <a:rPr lang="hr-HR" sz="2000" b="1" dirty="0"/>
              <a:t>aktivnosti</a:t>
            </a:r>
            <a:r>
              <a:rPr lang="hr-HR" sz="2000" dirty="0"/>
              <a:t>: Senzibilizirati učenike za ljepotu i korisnost humanitarnog rada. Razvijanje empatije i njegovanje kulture ophođenja prema onima koji su drugačiji ili imaju drugačije potrebe. Humanitarne akcije.</a:t>
            </a:r>
          </a:p>
          <a:p>
            <a:r>
              <a:rPr lang="hr-HR" sz="2000" b="1" dirty="0"/>
              <a:t>Namjena: </a:t>
            </a:r>
            <a:r>
              <a:rPr lang="hr-HR" sz="2000" dirty="0"/>
              <a:t>Za učenike od 4 do 8 razreda</a:t>
            </a:r>
          </a:p>
          <a:p>
            <a:r>
              <a:rPr lang="hr-HR" sz="2000" b="1" dirty="0"/>
              <a:t>Nositelj:</a:t>
            </a:r>
            <a:r>
              <a:rPr lang="hr-HR" sz="2000" dirty="0"/>
              <a:t>  Marija, s. </a:t>
            </a:r>
            <a:r>
              <a:rPr lang="hr-HR" sz="2000" dirty="0" err="1"/>
              <a:t>Mariangela</a:t>
            </a:r>
            <a:r>
              <a:rPr lang="hr-HR" sz="2000" dirty="0"/>
              <a:t> </a:t>
            </a:r>
            <a:r>
              <a:rPr lang="hr-HR" sz="2000" dirty="0" smtClean="0"/>
              <a:t>Todorić, vjeroučiteljica</a:t>
            </a:r>
            <a:endParaRPr lang="hr-HR" sz="2000" dirty="0"/>
          </a:p>
          <a:p>
            <a:r>
              <a:rPr lang="hr-HR" sz="2000" b="1" dirty="0"/>
              <a:t>Način realizacije</a:t>
            </a:r>
            <a:r>
              <a:rPr lang="hr-HR" sz="2000" dirty="0"/>
              <a:t>: Aktivnosti će se provoditi u vidu izvannastavne aktivnosti. Izrada narukvica-krunica; izrada gipsanih kipova, posjeta potrebitih, sudjelovanje u humanitarnim akcijama škole.</a:t>
            </a:r>
          </a:p>
          <a:p>
            <a:r>
              <a:rPr lang="hr-HR" sz="2000" b="1" dirty="0"/>
              <a:t>Troškovnik</a:t>
            </a:r>
            <a:r>
              <a:rPr lang="hr-HR" sz="2000" dirty="0"/>
              <a:t>:  Nije potrebno dodatno financiranje, samofinanciranje od prigodnih prodajnih izložbi.</a:t>
            </a:r>
          </a:p>
          <a:p>
            <a:r>
              <a:rPr lang="hr-HR" sz="2000" b="1" dirty="0"/>
              <a:t>Vrednovanje i korištenje rezultata rada</a:t>
            </a:r>
            <a:r>
              <a:rPr lang="hr-HR" sz="2000" dirty="0"/>
              <a:t>: Individualno opisno praćenje uspješnosti učenika. </a:t>
            </a:r>
            <a:r>
              <a:rPr lang="hr-HR" sz="2000" dirty="0" err="1"/>
              <a:t>Samovrednovanje</a:t>
            </a:r>
            <a:r>
              <a:rPr lang="hr-HR" sz="2000" dirty="0"/>
              <a:t> sudionika radionice.  Vrednovanje učitelja i roditelja preko sudjelovanja u humanitarnim akcijama</a:t>
            </a:r>
            <a:r>
              <a:rPr lang="hr-HR" sz="2000" dirty="0" smtClean="0"/>
              <a:t>.</a:t>
            </a:r>
            <a:endParaRPr lang="hr-HR" sz="2000" dirty="0"/>
          </a:p>
        </p:txBody>
      </p:sp>
    </p:spTree>
    <p:extLst>
      <p:ext uri="{BB962C8B-B14F-4D97-AF65-F5344CB8AC3E}">
        <p14:creationId xmlns:p14="http://schemas.microsoft.com/office/powerpoint/2010/main" val="36499648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755576" y="692696"/>
            <a:ext cx="7848872" cy="4708981"/>
          </a:xfrm>
          <a:prstGeom prst="rect">
            <a:avLst/>
          </a:prstGeom>
        </p:spPr>
        <p:txBody>
          <a:bodyPr wrap="square">
            <a:spAutoFit/>
          </a:bodyPr>
          <a:lstStyle/>
          <a:p>
            <a:r>
              <a:rPr lang="hr-HR" sz="2000" b="1" u="sng" dirty="0" smtClean="0"/>
              <a:t>BIBLIJSKA  GRUPA</a:t>
            </a:r>
          </a:p>
          <a:p>
            <a:endParaRPr lang="hr-HR" sz="2000" dirty="0"/>
          </a:p>
          <a:p>
            <a:r>
              <a:rPr lang="hr-HR" sz="2000" b="1" dirty="0"/>
              <a:t>Cilj:</a:t>
            </a:r>
            <a:r>
              <a:rPr lang="hr-HR" sz="2000" dirty="0"/>
              <a:t>   Upoznati učenike s nekim likovima iz Biblije. Aktualizacija biblijskih likova u svakodnevnici, učiti od njih kako se odnositi prema Bogu, čovjeku i svemu stvorenom.</a:t>
            </a:r>
          </a:p>
          <a:p>
            <a:r>
              <a:rPr lang="hr-HR" sz="2000" b="1" dirty="0"/>
              <a:t>Namjena</a:t>
            </a:r>
            <a:r>
              <a:rPr lang="hr-HR" sz="2000" dirty="0"/>
              <a:t>: Za učenike od 4 do 8 razreda</a:t>
            </a:r>
          </a:p>
          <a:p>
            <a:r>
              <a:rPr lang="hr-HR" sz="2000" b="1" dirty="0"/>
              <a:t>Nositelj:</a:t>
            </a:r>
            <a:r>
              <a:rPr lang="hr-HR" sz="2000" dirty="0"/>
              <a:t>  Marija, s. </a:t>
            </a:r>
            <a:r>
              <a:rPr lang="hr-HR" sz="2000" dirty="0" err="1"/>
              <a:t>Mariangela</a:t>
            </a:r>
            <a:r>
              <a:rPr lang="hr-HR" sz="2000" dirty="0"/>
              <a:t> Todorić </a:t>
            </a:r>
            <a:r>
              <a:rPr lang="hr-HR" sz="2000" dirty="0" smtClean="0"/>
              <a:t>vjeroučiteljica</a:t>
            </a:r>
            <a:endParaRPr lang="hr-HR" sz="2000" dirty="0"/>
          </a:p>
          <a:p>
            <a:r>
              <a:rPr lang="hr-HR" sz="2000" b="1" dirty="0"/>
              <a:t>Način realizacije:</a:t>
            </a:r>
            <a:r>
              <a:rPr lang="hr-HR" sz="2000" dirty="0"/>
              <a:t> Rad u učioničkom prostoru škole, prigodno ćemo gledati biblijske filmove;  literarno, scensko i likovno predstavljanje biblijskih likova. </a:t>
            </a:r>
          </a:p>
          <a:p>
            <a:r>
              <a:rPr lang="hr-HR" sz="2000" b="1" dirty="0" err="1"/>
              <a:t>Vremenik</a:t>
            </a:r>
            <a:r>
              <a:rPr lang="hr-HR" sz="2000" b="1" dirty="0"/>
              <a:t>:</a:t>
            </a:r>
            <a:r>
              <a:rPr lang="hr-HR" sz="2000" dirty="0"/>
              <a:t>   2 sata tjedno tijekom školske godine</a:t>
            </a:r>
          </a:p>
          <a:p>
            <a:r>
              <a:rPr lang="hr-HR" sz="2000" b="1" dirty="0"/>
              <a:t>Troškovnik:</a:t>
            </a:r>
            <a:r>
              <a:rPr lang="hr-HR" sz="2000" dirty="0"/>
              <a:t>   Nisu potrebna dodatna sredstva financiranja</a:t>
            </a:r>
          </a:p>
          <a:p>
            <a:r>
              <a:rPr lang="hr-HR" sz="2000" b="1" dirty="0"/>
              <a:t>Vrednovanje: </a:t>
            </a:r>
            <a:r>
              <a:rPr lang="hr-HR" sz="2000" dirty="0"/>
              <a:t>Individualno opisno praćenje uspješnosti učenika. </a:t>
            </a:r>
            <a:r>
              <a:rPr lang="hr-HR" sz="2000" dirty="0" err="1"/>
              <a:t>Samovrednovanje</a:t>
            </a:r>
            <a:r>
              <a:rPr lang="hr-HR" sz="2000" dirty="0"/>
              <a:t> sudionika radionice.  Prigodno prikazivanje naših rezultata u razrednim odjelima.</a:t>
            </a:r>
          </a:p>
        </p:txBody>
      </p:sp>
    </p:spTree>
    <p:extLst>
      <p:ext uri="{BB962C8B-B14F-4D97-AF65-F5344CB8AC3E}">
        <p14:creationId xmlns:p14="http://schemas.microsoft.com/office/powerpoint/2010/main" val="7434110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p:nvPr/>
        </p:nvSpPr>
        <p:spPr>
          <a:xfrm>
            <a:off x="2219675" y="939450"/>
            <a:ext cx="5260800" cy="1021499"/>
          </a:xfrm>
          <a:prstGeom prst="roundRect">
            <a:avLst>
              <a:gd name="adj" fmla="val 16667"/>
            </a:avLst>
          </a:prstGeom>
          <a:solidFill>
            <a:schemeClr val="lt1"/>
          </a:solidFill>
          <a:ln w="19050" cap="flat">
            <a:solidFill>
              <a:schemeClr val="dk2"/>
            </a:solidFill>
            <a:prstDash val="solid"/>
            <a:round/>
            <a:headEnd type="none" w="med" len="med"/>
            <a:tailEnd type="none" w="med" len="med"/>
          </a:ln>
        </p:spPr>
        <p:txBody>
          <a:bodyPr lIns="91425" tIns="91425" rIns="91425" bIns="91425" anchor="ctr" anchorCtr="0">
            <a:spAutoFit/>
          </a:bodyPr>
          <a:lstStyle/>
          <a:p>
            <a:pPr>
              <a:spcBef>
                <a:spcPts val="0"/>
              </a:spcBef>
              <a:buNone/>
            </a:pPr>
            <a:endParaRPr/>
          </a:p>
        </p:txBody>
      </p:sp>
      <p:sp>
        <p:nvSpPr>
          <p:cNvPr id="605" name="Shape 605"/>
          <p:cNvSpPr txBox="1"/>
          <p:nvPr/>
        </p:nvSpPr>
        <p:spPr>
          <a:xfrm>
            <a:off x="2853575" y="1136550"/>
            <a:ext cx="4626899" cy="824400"/>
          </a:xfrm>
          <a:prstGeom prst="rect">
            <a:avLst/>
          </a:prstGeom>
          <a:noFill/>
          <a:ln>
            <a:noFill/>
          </a:ln>
        </p:spPr>
        <p:txBody>
          <a:bodyPr lIns="91425" tIns="91425" rIns="91425" bIns="91425" anchor="t" anchorCtr="0">
            <a:spAutoFit/>
          </a:bodyPr>
          <a:lstStyle/>
          <a:p>
            <a:pPr>
              <a:spcBef>
                <a:spcPts val="0"/>
              </a:spcBef>
              <a:buNone/>
            </a:pPr>
            <a:r>
              <a:rPr lang="en" sz="2400"/>
              <a:t>III. PRODUŽENI BORAVAK</a:t>
            </a:r>
          </a:p>
        </p:txBody>
      </p:sp>
      <p:sp>
        <p:nvSpPr>
          <p:cNvPr id="606" name="Shape 606"/>
          <p:cNvSpPr txBox="1"/>
          <p:nvPr/>
        </p:nvSpPr>
        <p:spPr>
          <a:xfrm>
            <a:off x="694425" y="2299025"/>
            <a:ext cx="8088000" cy="4616618"/>
          </a:xfrm>
          <a:prstGeom prst="rect">
            <a:avLst/>
          </a:prstGeom>
          <a:noFill/>
          <a:ln>
            <a:noFill/>
          </a:ln>
        </p:spPr>
        <p:txBody>
          <a:bodyPr lIns="91425" tIns="91425" rIns="91425" bIns="91425" anchor="t" anchorCtr="0">
            <a:spAutoFit/>
          </a:bodyPr>
          <a:lstStyle/>
          <a:p>
            <a:pPr rtl="0">
              <a:spcBef>
                <a:spcPts val="0"/>
              </a:spcBef>
              <a:buNone/>
            </a:pPr>
            <a:endParaRPr sz="1800" dirty="0"/>
          </a:p>
          <a:p>
            <a:pPr rtl="0">
              <a:spcBef>
                <a:spcPts val="0"/>
              </a:spcBef>
              <a:buNone/>
            </a:pPr>
            <a:r>
              <a:rPr lang="en" sz="1800" dirty="0"/>
              <a:t>Produženi boravak namijenjen je učenicima 1. i 2. razreda. Organiziran je neposredno prije </a:t>
            </a:r>
            <a:r>
              <a:rPr lang="en" sz="1800" dirty="0" smtClean="0"/>
              <a:t>(od 7.00</a:t>
            </a:r>
            <a:r>
              <a:rPr lang="hr-HR" sz="1800" dirty="0" smtClean="0"/>
              <a:t> sati</a:t>
            </a:r>
            <a:r>
              <a:rPr lang="en" sz="1800" dirty="0" smtClean="0"/>
              <a:t>) </a:t>
            </a:r>
            <a:r>
              <a:rPr lang="en" sz="1800" dirty="0"/>
              <a:t>te nakon redovne nastave (do 17.00 sati). Učenicima je omogućeno kvalitetno cjelodnevno provođenje vremena u školi. Organizirano je vrijeme za odmor i igru, obroke, odmor na zraku, kreativno provođenje organiziranog vremena, učenje i ponavljanje te rad na zadaći pod stalnim nadzorom učitelja.</a:t>
            </a:r>
          </a:p>
          <a:p>
            <a:pPr rtl="0">
              <a:spcBef>
                <a:spcPts val="0"/>
              </a:spcBef>
              <a:buNone/>
            </a:pPr>
            <a:endParaRPr sz="1800" dirty="0"/>
          </a:p>
          <a:p>
            <a:pPr rtl="0">
              <a:spcBef>
                <a:spcPts val="0"/>
              </a:spcBef>
              <a:buNone/>
            </a:pPr>
            <a:r>
              <a:rPr lang="en" sz="1800" dirty="0"/>
              <a:t>Grupe učenika, polaznika produženog boravka, organizirane su na dva načina: kao homogene skupine učenika istog razednog odjela (1. razredi) te kao heterogene skupine sastavljene od dvaju razrednih odjela (2. razredi).</a:t>
            </a:r>
          </a:p>
          <a:p>
            <a:pPr rtl="0">
              <a:spcBef>
                <a:spcPts val="0"/>
              </a:spcBef>
              <a:buNone/>
            </a:pPr>
            <a:endParaRPr sz="1800" dirty="0"/>
          </a:p>
          <a:p>
            <a:pPr rtl="0">
              <a:spcBef>
                <a:spcPts val="0"/>
              </a:spcBef>
              <a:buNone/>
            </a:pPr>
            <a:endParaRPr sz="1800" dirty="0"/>
          </a:p>
          <a:p>
            <a:pPr rtl="0">
              <a:spcBef>
                <a:spcPts val="0"/>
              </a:spcBef>
              <a:buNone/>
            </a:pPr>
            <a:endParaRPr sz="1800" dirty="0"/>
          </a:p>
          <a:p>
            <a:pPr rtl="0">
              <a:spcBef>
                <a:spcPts val="0"/>
              </a:spcBef>
              <a:buNone/>
            </a:pPr>
            <a:endParaRPr sz="1800" dirty="0"/>
          </a:p>
          <a:p>
            <a:pPr>
              <a:spcBef>
                <a:spcPts val="0"/>
              </a:spcBef>
              <a:buNone/>
            </a:pPr>
            <a:endParaRPr sz="1800" dirty="0"/>
          </a:p>
        </p:txBody>
      </p:sp>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graphicFrame>
        <p:nvGraphicFramePr>
          <p:cNvPr id="611" name="Shape 611"/>
          <p:cNvGraphicFramePr/>
          <p:nvPr>
            <p:extLst>
              <p:ext uri="{D42A27DB-BD31-4B8C-83A1-F6EECF244321}">
                <p14:modId xmlns:p14="http://schemas.microsoft.com/office/powerpoint/2010/main" val="2088995675"/>
              </p:ext>
            </p:extLst>
          </p:nvPr>
        </p:nvGraphicFramePr>
        <p:xfrm>
          <a:off x="165700" y="208100"/>
          <a:ext cx="8812600" cy="5988660"/>
        </p:xfrm>
        <a:graphic>
          <a:graphicData uri="http://schemas.openxmlformats.org/drawingml/2006/table">
            <a:tbl>
              <a:tblPr>
                <a:noFill/>
                <a:tableStyleId>{75F779E0-3E32-4DAC-BD09-49BC38B51952}</a:tableStyleId>
              </a:tblPr>
              <a:tblGrid>
                <a:gridCol w="1881525"/>
                <a:gridCol w="6931075"/>
              </a:tblGrid>
              <a:tr h="497225">
                <a:tc>
                  <a:txBody>
                    <a:bodyPr/>
                    <a:lstStyle/>
                    <a:p>
                      <a:pPr>
                        <a:spcBef>
                          <a:spcPts val="0"/>
                        </a:spcBef>
                        <a:buNone/>
                      </a:pPr>
                      <a:r>
                        <a:rPr lang="en" b="1" dirty="0"/>
                        <a:t>NAZIV AKTIVNOSTI</a:t>
                      </a:r>
                    </a:p>
                  </a:txBody>
                  <a:tcPr marL="91425" marR="91425" marT="91425" marB="91425"/>
                </a:tc>
                <a:tc>
                  <a:txBody>
                    <a:bodyPr/>
                    <a:lstStyle/>
                    <a:p>
                      <a:pPr algn="ctr">
                        <a:spcBef>
                          <a:spcPts val="0"/>
                        </a:spcBef>
                        <a:buNone/>
                      </a:pPr>
                      <a:r>
                        <a:rPr lang="en" b="1"/>
                        <a:t>PRODUŽENI BORAVAK</a:t>
                      </a:r>
                    </a:p>
                  </a:txBody>
                  <a:tcPr marL="91425" marR="91425" marT="91425" marB="91425"/>
                </a:tc>
              </a:tr>
              <a:tr h="1470225">
                <a:tc>
                  <a:txBody>
                    <a:bodyPr/>
                    <a:lstStyle/>
                    <a:p>
                      <a:pPr>
                        <a:spcBef>
                          <a:spcPts val="0"/>
                        </a:spcBef>
                        <a:buNone/>
                      </a:pPr>
                      <a:r>
                        <a:rPr lang="en" b="1"/>
                        <a:t>CILJ AKTIVNOSTI</a:t>
                      </a:r>
                    </a:p>
                  </a:txBody>
                  <a:tcPr marL="91425" marR="91425" marT="91425" marB="91425"/>
                </a:tc>
                <a:tc>
                  <a:txBody>
                    <a:bodyPr/>
                    <a:lstStyle/>
                    <a:p>
                      <a:pPr rtl="0">
                        <a:spcBef>
                          <a:spcPts val="0"/>
                        </a:spcBef>
                        <a:buNone/>
                      </a:pPr>
                      <a:r>
                        <a:rPr lang="en" sz="1200" dirty="0"/>
                        <a:t>Učenici će: </a:t>
                      </a:r>
                    </a:p>
                    <a:p>
                      <a:pPr rtl="0">
                        <a:spcBef>
                          <a:spcPts val="0"/>
                        </a:spcBef>
                        <a:buNone/>
                      </a:pPr>
                      <a:r>
                        <a:rPr lang="en" sz="1200" dirty="0"/>
                        <a:t>- </a:t>
                      </a:r>
                      <a:r>
                        <a:rPr lang="en" sz="1200" dirty="0" smtClean="0"/>
                        <a:t>usvojiti </a:t>
                      </a:r>
                      <a:r>
                        <a:rPr lang="en" sz="1200" dirty="0"/>
                        <a:t>radne navike(pisanje zadaće, učenje, poštivanje i izvršavanje razrednih zaduženja)</a:t>
                      </a:r>
                    </a:p>
                    <a:p>
                      <a:pPr rtl="0">
                        <a:spcBef>
                          <a:spcPts val="0"/>
                        </a:spcBef>
                        <a:buNone/>
                      </a:pPr>
                      <a:r>
                        <a:rPr lang="en" sz="1200" dirty="0"/>
                        <a:t>- razvijati upornost, spretnost, snalažljivost u igri i radu, razvijati natjecateljski duh i korektan odnos prema drugima</a:t>
                      </a:r>
                    </a:p>
                    <a:p>
                      <a:pPr rtl="0">
                        <a:spcBef>
                          <a:spcPts val="0"/>
                        </a:spcBef>
                        <a:buNone/>
                      </a:pPr>
                      <a:r>
                        <a:rPr lang="en" sz="1200" dirty="0"/>
                        <a:t>- likovnim, glazbenim, sportskim i drugim izrazima vježbati samokontrolu i jačati samopoštovanje</a:t>
                      </a:r>
                    </a:p>
                    <a:p>
                      <a:pPr rtl="0">
                        <a:spcBef>
                          <a:spcPts val="0"/>
                        </a:spcBef>
                        <a:buNone/>
                      </a:pPr>
                      <a:r>
                        <a:rPr lang="en" sz="1200" dirty="0"/>
                        <a:t>- razvijati toleranciju, poštivnje pravila igre te kućnog reda škole</a:t>
                      </a:r>
                    </a:p>
                    <a:p>
                      <a:pPr>
                        <a:spcBef>
                          <a:spcPts val="0"/>
                        </a:spcBef>
                        <a:buNone/>
                      </a:pPr>
                      <a:r>
                        <a:rPr lang="en" sz="1200" dirty="0"/>
                        <a:t>- razvijati socijalne oblike ponašanja kao prevenciju neprihvatljivih oblika ponašanja</a:t>
                      </a:r>
                    </a:p>
                  </a:txBody>
                  <a:tcPr marL="91425" marR="91425" marT="91425" marB="91425"/>
                </a:tc>
              </a:tr>
              <a:tr h="649000">
                <a:tc>
                  <a:txBody>
                    <a:bodyPr/>
                    <a:lstStyle/>
                    <a:p>
                      <a:pPr>
                        <a:spcBef>
                          <a:spcPts val="0"/>
                        </a:spcBef>
                        <a:buNone/>
                      </a:pPr>
                      <a:r>
                        <a:rPr lang="en" b="1"/>
                        <a:t>NAMJENA</a:t>
                      </a:r>
                    </a:p>
                  </a:txBody>
                  <a:tcPr marL="91425" marR="91425" marT="91425" marB="91425"/>
                </a:tc>
                <a:tc>
                  <a:txBody>
                    <a:bodyPr/>
                    <a:lstStyle/>
                    <a:p>
                      <a:pPr>
                        <a:spcBef>
                          <a:spcPts val="0"/>
                        </a:spcBef>
                        <a:buNone/>
                      </a:pPr>
                      <a:r>
                        <a:rPr lang="en" sz="1200"/>
                        <a:t>Omogućiti učenicima 1. i 2. razreda boravak u školi nakon redovne nastave ispunjen različitim odgojno. obrazovnim sadržajima koji povoljno utječu na razvoj učenikove cjelokupne osobnosti.</a:t>
                      </a:r>
                    </a:p>
                  </a:txBody>
                  <a:tcPr marL="91425" marR="91425" marT="91425" marB="91425"/>
                </a:tc>
              </a:tr>
              <a:tr h="435100">
                <a:tc>
                  <a:txBody>
                    <a:bodyPr/>
                    <a:lstStyle/>
                    <a:p>
                      <a:pPr>
                        <a:spcBef>
                          <a:spcPts val="0"/>
                        </a:spcBef>
                        <a:buNone/>
                      </a:pPr>
                      <a:r>
                        <a:rPr lang="en" b="1"/>
                        <a:t>NOSITELJI</a:t>
                      </a:r>
                    </a:p>
                  </a:txBody>
                  <a:tcPr marL="91425" marR="91425" marT="91425" marB="91425"/>
                </a:tc>
                <a:tc>
                  <a:txBody>
                    <a:bodyPr/>
                    <a:lstStyle/>
                    <a:p>
                      <a:pPr>
                        <a:spcBef>
                          <a:spcPts val="0"/>
                        </a:spcBef>
                        <a:buNone/>
                      </a:pPr>
                      <a:r>
                        <a:rPr lang="en" sz="1200" dirty="0"/>
                        <a:t>Katica </a:t>
                      </a:r>
                      <a:r>
                        <a:rPr lang="en" sz="1200" dirty="0" smtClean="0"/>
                        <a:t>Gojanović,</a:t>
                      </a:r>
                      <a:r>
                        <a:rPr lang="hr-HR" sz="1200" baseline="0" dirty="0" smtClean="0"/>
                        <a:t> </a:t>
                      </a:r>
                      <a:r>
                        <a:rPr lang="en" sz="1200" dirty="0" smtClean="0"/>
                        <a:t>Ivana </a:t>
                      </a:r>
                      <a:r>
                        <a:rPr lang="en" sz="1200" dirty="0"/>
                        <a:t>Vlajčić, Ivana Sudar</a:t>
                      </a:r>
                    </a:p>
                  </a:txBody>
                  <a:tcPr marL="91425" marR="91425" marT="91425" marB="91425"/>
                </a:tc>
              </a:tr>
              <a:tr h="849525">
                <a:tc>
                  <a:txBody>
                    <a:bodyPr/>
                    <a:lstStyle/>
                    <a:p>
                      <a:pPr>
                        <a:spcBef>
                          <a:spcPts val="0"/>
                        </a:spcBef>
                        <a:buNone/>
                      </a:pPr>
                      <a:r>
                        <a:rPr lang="en" b="1"/>
                        <a:t>NAČIN REALIZACIJE</a:t>
                      </a:r>
                    </a:p>
                  </a:txBody>
                  <a:tcPr marL="91425" marR="91425" marT="91425" marB="91425"/>
                </a:tc>
                <a:tc>
                  <a:txBody>
                    <a:bodyPr/>
                    <a:lstStyle/>
                    <a:p>
                      <a:pPr>
                        <a:spcBef>
                          <a:spcPts val="0"/>
                        </a:spcBef>
                        <a:buNone/>
                      </a:pPr>
                      <a:r>
                        <a:rPr lang="en" sz="1200"/>
                        <a:t>Nakon redovne nastave koju vodi učitelj razredne nastave, razredni odjel preuzima učitelj u produženom boravku. Učenici ručaju u školi. Slijedi organizirano vrijeme, ponavljanje i uvježbavanje nastavnih sadržaja te pisanje zadaće i učenje. Organizirano vrijeme se provodi kroz područja: Jezično-komunikacijsko; Matematičko-logičko, Znanstveno-tehnološko, Socijalizacija, odnos prema sebi, zdravlju, okolini; Kulturno-umjetničko; Igre, sport, rekreacija; Aktivnosti prema odabiru škole.</a:t>
                      </a:r>
                    </a:p>
                  </a:txBody>
                  <a:tcPr marL="91425" marR="91425" marT="91425" marB="91425"/>
                </a:tc>
              </a:tr>
              <a:tr h="435100">
                <a:tc>
                  <a:txBody>
                    <a:bodyPr/>
                    <a:lstStyle/>
                    <a:p>
                      <a:pPr>
                        <a:spcBef>
                          <a:spcPts val="0"/>
                        </a:spcBef>
                        <a:buNone/>
                      </a:pPr>
                      <a:r>
                        <a:rPr lang="en" b="1"/>
                        <a:t>VREMENIK</a:t>
                      </a:r>
                    </a:p>
                  </a:txBody>
                  <a:tcPr marL="91425" marR="91425" marT="91425" marB="91425"/>
                </a:tc>
                <a:tc>
                  <a:txBody>
                    <a:bodyPr/>
                    <a:lstStyle/>
                    <a:p>
                      <a:pPr>
                        <a:spcBef>
                          <a:spcPts val="0"/>
                        </a:spcBef>
                        <a:buNone/>
                      </a:pPr>
                      <a:r>
                        <a:rPr lang="en" sz="1200" dirty="0"/>
                        <a:t>Tijekom školske godine </a:t>
                      </a:r>
                      <a:r>
                        <a:rPr lang="en" sz="1200" dirty="0" smtClean="0"/>
                        <a:t>2014</a:t>
                      </a:r>
                      <a:r>
                        <a:rPr lang="hr-HR" sz="1200" dirty="0" smtClean="0"/>
                        <a:t>.</a:t>
                      </a:r>
                      <a:r>
                        <a:rPr lang="en" sz="1200" dirty="0" smtClean="0"/>
                        <a:t>/</a:t>
                      </a:r>
                      <a:r>
                        <a:rPr lang="en" sz="1200" dirty="0"/>
                        <a:t>15. </a:t>
                      </a:r>
                      <a:r>
                        <a:rPr lang="en" sz="1200" dirty="0" smtClean="0"/>
                        <a:t>(25 </a:t>
                      </a:r>
                      <a:r>
                        <a:rPr lang="en" sz="1200" dirty="0"/>
                        <a:t>sati tjedno)</a:t>
                      </a:r>
                    </a:p>
                  </a:txBody>
                  <a:tcPr marL="91425" marR="91425" marT="91425" marB="91425"/>
                </a:tc>
              </a:tr>
              <a:tr h="465450">
                <a:tc>
                  <a:txBody>
                    <a:bodyPr/>
                    <a:lstStyle/>
                    <a:p>
                      <a:pPr>
                        <a:spcBef>
                          <a:spcPts val="0"/>
                        </a:spcBef>
                        <a:buNone/>
                      </a:pPr>
                      <a:r>
                        <a:rPr lang="en" b="1"/>
                        <a:t>TROŠKOVNIK</a:t>
                      </a:r>
                    </a:p>
                  </a:txBody>
                  <a:tcPr marL="91425" marR="91425" marT="91425" marB="91425"/>
                </a:tc>
                <a:tc>
                  <a:txBody>
                    <a:bodyPr/>
                    <a:lstStyle/>
                    <a:p>
                      <a:pPr rtl="0">
                        <a:spcBef>
                          <a:spcPts val="0"/>
                        </a:spcBef>
                        <a:buNone/>
                      </a:pPr>
                      <a:r>
                        <a:rPr lang="en" sz="1200"/>
                        <a:t>Produženi boravak sufinanciraju roditelji djece i Grad Zagreb.</a:t>
                      </a:r>
                    </a:p>
                    <a:p>
                      <a:pPr>
                        <a:spcBef>
                          <a:spcPts val="0"/>
                        </a:spcBef>
                        <a:buNone/>
                      </a:pPr>
                      <a:r>
                        <a:rPr lang="en" sz="1200"/>
                        <a:t>Radni materijali: papiri, bojice, škare, ljepila, drvo, žica, društvene igre, sportski rekviziti</a:t>
                      </a:r>
                    </a:p>
                  </a:txBody>
                  <a:tcPr marL="91425" marR="91425" marT="91425" marB="91425"/>
                </a:tc>
              </a:tr>
              <a:tr h="856150">
                <a:tc>
                  <a:txBody>
                    <a:bodyPr/>
                    <a:lstStyle/>
                    <a:p>
                      <a:pPr>
                        <a:spcBef>
                          <a:spcPts val="0"/>
                        </a:spcBef>
                        <a:buNone/>
                      </a:pPr>
                      <a:r>
                        <a:rPr lang="en" b="1"/>
                        <a:t>VREDNOVANJE I KORIŠTENJE REZULTATA RADA</a:t>
                      </a:r>
                    </a:p>
                  </a:txBody>
                  <a:tcPr marL="91425" marR="91425" marT="91425" marB="91425"/>
                </a:tc>
                <a:tc>
                  <a:txBody>
                    <a:bodyPr/>
                    <a:lstStyle/>
                    <a:p>
                      <a:pPr>
                        <a:spcBef>
                          <a:spcPts val="0"/>
                        </a:spcBef>
                        <a:buNone/>
                      </a:pPr>
                      <a:r>
                        <a:rPr lang="en" sz="1200"/>
                        <a:t>Uspjeh učenika vidljiv je kroz uspjeh u redovnoj nastavi i kroz zadovoljstvo učenika i roditelja, kroz projekte, sudjelovanju na priredbama, natjecanjima. Izložba likovnih radova na panoima.</a:t>
                      </a:r>
                    </a:p>
                  </a:txBody>
                  <a:tcPr marL="91425" marR="91425" marT="91425" marB="91425"/>
                </a:tc>
              </a:tr>
            </a:tbl>
          </a:graphicData>
        </a:graphic>
      </p:graphicFrame>
    </p:spTree>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p:nvPr/>
        </p:nvSpPr>
        <p:spPr>
          <a:xfrm>
            <a:off x="863883" y="2060848"/>
            <a:ext cx="7488236" cy="2160588"/>
          </a:xfrm>
          <a:prstGeom prst="rect">
            <a:avLst/>
          </a:prstGeom>
          <a:noFill/>
          <a:ln>
            <a:noFill/>
          </a:ln>
        </p:spPr>
        <p:txBody>
          <a:bodyPr lIns="91425" tIns="45700" rIns="91425" bIns="45700" anchor="t" anchorCtr="0">
            <a:spAutoFit/>
          </a:bodyPr>
          <a:lstStyle/>
          <a:p>
            <a:pPr marL="0" marR="0" lvl="0" indent="304800" algn="l" rtl="0">
              <a:lnSpc>
                <a:spcPct val="100000"/>
              </a:lnSpc>
              <a:spcBef>
                <a:spcPts val="0"/>
              </a:spcBef>
              <a:spcAft>
                <a:spcPts val="0"/>
              </a:spcAft>
              <a:buClr>
                <a:schemeClr val="dk1"/>
              </a:buClr>
              <a:buSzPct val="100000"/>
              <a:buFont typeface="Arial"/>
              <a:buAutoNum type="romanUcPeriod"/>
            </a:pPr>
            <a:r>
              <a:rPr lang="en" sz="1800" b="1" i="0" u="none" strike="noStrike" cap="none" baseline="0">
                <a:solidFill>
                  <a:schemeClr val="dk1"/>
                </a:solidFill>
                <a:latin typeface="Arial"/>
                <a:ea typeface="Arial"/>
                <a:cs typeface="Arial"/>
                <a:sym typeface="Arial"/>
                <a:rtl val="0"/>
              </a:rPr>
              <a:t>DOPUNSKA  NASTAVA</a:t>
            </a:r>
          </a:p>
          <a:p>
            <a:pPr marL="0" marR="0" lvl="0" indent="0" algn="l" rtl="0">
              <a:spcBef>
                <a:spcPts val="0"/>
              </a:spcBef>
              <a:buNone/>
            </a:pPr>
            <a:endParaRPr sz="1800" b="1" i="0" u="none" strike="noStrike" cap="none" baseline="0">
              <a:solidFill>
                <a:schemeClr val="dk1"/>
              </a:solidFill>
              <a:latin typeface="Arial"/>
              <a:ea typeface="Arial"/>
              <a:cs typeface="Arial"/>
              <a:sym typeface="Arial"/>
              <a:rtl val="0"/>
            </a:endParaRPr>
          </a:p>
          <a:p>
            <a:pPr marL="457200" marR="0" lvl="2" indent="342899" algn="l" rtl="0">
              <a:lnSpc>
                <a:spcPct val="100000"/>
              </a:lnSpc>
              <a:spcBef>
                <a:spcPts val="0"/>
              </a:spcBef>
              <a:spcAft>
                <a:spcPts val="0"/>
              </a:spcAft>
              <a:buClr>
                <a:schemeClr val="dk1"/>
              </a:buClr>
              <a:buSzPct val="97222"/>
              <a:buFont typeface="Arial"/>
              <a:buChar char="•"/>
            </a:pPr>
            <a:r>
              <a:rPr lang="en" sz="1800" b="1" i="0" u="none" strike="noStrike" cap="none" baseline="0">
                <a:solidFill>
                  <a:schemeClr val="dk1"/>
                </a:solidFill>
                <a:latin typeface="Arial"/>
                <a:ea typeface="Arial"/>
                <a:cs typeface="Arial"/>
                <a:sym typeface="Arial"/>
                <a:rtl val="0"/>
              </a:rPr>
              <a:t>DOPUNSKA NASTAVA RAZREDNE NASTAVE</a:t>
            </a:r>
          </a:p>
          <a:p>
            <a:pPr marL="457200" marR="0" lvl="2" indent="342899" algn="l" rtl="0">
              <a:lnSpc>
                <a:spcPct val="100000"/>
              </a:lnSpc>
              <a:spcBef>
                <a:spcPts val="0"/>
              </a:spcBef>
              <a:spcAft>
                <a:spcPts val="0"/>
              </a:spcAft>
              <a:buClr>
                <a:schemeClr val="dk1"/>
              </a:buClr>
              <a:buSzPct val="97222"/>
              <a:buFont typeface="Arial"/>
              <a:buChar char="•"/>
            </a:pPr>
            <a:r>
              <a:rPr lang="en" sz="1800" b="1" i="0" u="none" strike="noStrike" cap="none" baseline="0">
                <a:solidFill>
                  <a:schemeClr val="dk1"/>
                </a:solidFill>
                <a:latin typeface="Arial"/>
                <a:ea typeface="Arial"/>
                <a:cs typeface="Arial"/>
                <a:sym typeface="Arial"/>
                <a:rtl val="0"/>
              </a:rPr>
              <a:t>DOPUNSKA NASTAVA PREDMETNE NASTAVE</a:t>
            </a:r>
          </a:p>
          <a:p>
            <a:pPr marL="0" marR="0" lvl="0" indent="0" algn="l" rtl="0">
              <a:spcBef>
                <a:spcPts val="0"/>
              </a:spcBef>
              <a:buNone/>
            </a:pPr>
            <a:endParaRPr sz="1800" b="1" i="0" u="none" strike="noStrike" cap="none" baseline="0">
              <a:solidFill>
                <a:schemeClr val="dk1"/>
              </a:solidFill>
              <a:latin typeface="Arial"/>
              <a:ea typeface="Arial"/>
              <a:cs typeface="Arial"/>
              <a:sym typeface="Arial"/>
              <a:rtl val="0"/>
            </a:endParaRPr>
          </a:p>
          <a:p>
            <a:pPr marL="0" marR="0" lvl="0" indent="304800" algn="l" rtl="0">
              <a:lnSpc>
                <a:spcPct val="100000"/>
              </a:lnSpc>
              <a:spcBef>
                <a:spcPts val="0"/>
              </a:spcBef>
              <a:spcAft>
                <a:spcPts val="0"/>
              </a:spcAft>
              <a:buClr>
                <a:schemeClr val="dk1"/>
              </a:buClr>
              <a:buSzPct val="100000"/>
              <a:buFont typeface="Arial"/>
              <a:buAutoNum type="romanUcPeriod"/>
            </a:pPr>
            <a:r>
              <a:rPr lang="en" sz="1800" b="1" i="0" u="none" strike="noStrike" cap="none" baseline="0">
                <a:solidFill>
                  <a:schemeClr val="dk1"/>
                </a:solidFill>
                <a:latin typeface="Arial"/>
                <a:ea typeface="Arial"/>
                <a:cs typeface="Arial"/>
                <a:sym typeface="Arial"/>
                <a:rtl val="0"/>
              </a:rPr>
              <a:t>DODATNA  NASTAVA</a:t>
            </a:r>
          </a:p>
          <a:p>
            <a:pPr marL="0" marR="0" lvl="0" indent="0" algn="l" rtl="0">
              <a:spcBef>
                <a:spcPts val="0"/>
              </a:spcBef>
              <a:buNone/>
            </a:pPr>
            <a:endParaRPr sz="1800" b="1" i="0" u="none" strike="noStrike" cap="none" baseline="0">
              <a:solidFill>
                <a:schemeClr val="dk1"/>
              </a:solidFill>
              <a:latin typeface="Arial"/>
              <a:ea typeface="Arial"/>
              <a:cs typeface="Arial"/>
              <a:sym typeface="Arial"/>
              <a:rtl val="0"/>
            </a:endParaRPr>
          </a:p>
          <a:p>
            <a:pPr marL="457200" marR="0" lvl="2" indent="342899" algn="l" rtl="0">
              <a:lnSpc>
                <a:spcPct val="100000"/>
              </a:lnSpc>
              <a:spcBef>
                <a:spcPts val="0"/>
              </a:spcBef>
              <a:spcAft>
                <a:spcPts val="0"/>
              </a:spcAft>
              <a:buClr>
                <a:schemeClr val="dk1"/>
              </a:buClr>
              <a:buSzPct val="97222"/>
              <a:buFont typeface="Arial"/>
              <a:buChar char="•"/>
            </a:pPr>
            <a:r>
              <a:rPr lang="en" sz="1800" b="1" i="0" u="none" strike="noStrike" cap="none" baseline="0">
                <a:solidFill>
                  <a:schemeClr val="dk1"/>
                </a:solidFill>
                <a:latin typeface="Arial"/>
                <a:ea typeface="Arial"/>
                <a:cs typeface="Arial"/>
                <a:sym typeface="Arial"/>
                <a:rtl val="0"/>
              </a:rPr>
              <a:t>DODATNA NASTAVA RAZREDNE  NASTAVE</a:t>
            </a:r>
          </a:p>
          <a:p>
            <a:pPr marL="457200" marR="0" lvl="2" indent="342899" algn="l" rtl="0">
              <a:lnSpc>
                <a:spcPct val="100000"/>
              </a:lnSpc>
              <a:spcBef>
                <a:spcPts val="0"/>
              </a:spcBef>
              <a:spcAft>
                <a:spcPts val="0"/>
              </a:spcAft>
              <a:buClr>
                <a:schemeClr val="dk1"/>
              </a:buClr>
              <a:buSzPct val="97222"/>
              <a:buFont typeface="Arial"/>
              <a:buChar char="•"/>
            </a:pPr>
            <a:r>
              <a:rPr lang="en" sz="1800" b="1" i="0" u="none" strike="noStrike" cap="none" baseline="0">
                <a:solidFill>
                  <a:schemeClr val="dk1"/>
                </a:solidFill>
                <a:latin typeface="Arial"/>
                <a:ea typeface="Arial"/>
                <a:cs typeface="Arial"/>
                <a:sym typeface="Arial"/>
                <a:rtl val="0"/>
              </a:rPr>
              <a:t>DODATNA NASTAVA PREDMETNE NASTAVE</a:t>
            </a:r>
          </a:p>
          <a:p>
            <a:pPr marL="0" marR="0" lvl="0" indent="0" algn="l" rtl="0">
              <a:spcBef>
                <a:spcPts val="0"/>
              </a:spcBef>
              <a:buNone/>
            </a:pPr>
            <a:endParaRPr sz="1800" b="1" i="0" u="none" strike="noStrike" cap="none" baseline="0">
              <a:solidFill>
                <a:schemeClr val="dk1"/>
              </a:solidFill>
              <a:latin typeface="Arial"/>
              <a:ea typeface="Arial"/>
              <a:cs typeface="Arial"/>
              <a:sym typeface="Arial"/>
              <a:rtl val="0"/>
            </a:endParaRPr>
          </a:p>
          <a:p>
            <a:pPr marL="0" marR="0" lvl="0" indent="304800" algn="l" rtl="0">
              <a:lnSpc>
                <a:spcPct val="100000"/>
              </a:lnSpc>
              <a:spcBef>
                <a:spcPts val="0"/>
              </a:spcBef>
              <a:spcAft>
                <a:spcPts val="0"/>
              </a:spcAft>
              <a:buClr>
                <a:schemeClr val="dk1"/>
              </a:buClr>
              <a:buSzPct val="100000"/>
              <a:buFont typeface="Arial"/>
              <a:buAutoNum type="romanUcPeriod"/>
            </a:pPr>
            <a:r>
              <a:rPr lang="en" sz="1800" b="1" i="0" u="none" strike="noStrike" cap="none" baseline="0">
                <a:solidFill>
                  <a:schemeClr val="dk1"/>
                </a:solidFill>
                <a:latin typeface="Arial"/>
                <a:ea typeface="Arial"/>
                <a:cs typeface="Arial"/>
                <a:sym typeface="Arial"/>
                <a:rtl val="0"/>
              </a:rPr>
              <a:t>SAT RAZREDNOG ODJELA</a:t>
            </a:r>
          </a:p>
        </p:txBody>
      </p:sp>
      <p:sp>
        <p:nvSpPr>
          <p:cNvPr id="617" name="Shape 617"/>
          <p:cNvSpPr/>
          <p:nvPr/>
        </p:nvSpPr>
        <p:spPr>
          <a:xfrm>
            <a:off x="2267741" y="260645"/>
            <a:ext cx="4680520" cy="720080"/>
          </a:xfrm>
          <a:prstGeom prst="roundRect">
            <a:avLst>
              <a:gd name="adj" fmla="val 16667"/>
            </a:avLst>
          </a:prstGeom>
          <a:solidFill>
            <a:schemeClr val="lt1"/>
          </a:solidFill>
          <a:ln w="25400" cap="flat">
            <a:solidFill>
              <a:schemeClr val="accent6"/>
            </a:solidFill>
            <a:prstDash val="solid"/>
            <a:round/>
            <a:headEnd type="none" w="med" len="med"/>
            <a:tailEnd type="none" w="med" len="med"/>
          </a:ln>
        </p:spPr>
        <p:txBody>
          <a:bodyPr lIns="91425" tIns="45700" rIns="91425" bIns="45700" anchor="ctr" anchorCtr="0">
            <a:spAutoFit/>
          </a:bodyPr>
          <a:lstStyle/>
          <a:p>
            <a:pPr marL="0" marR="0" lvl="0" indent="0" algn="ctr" rtl="0">
              <a:lnSpc>
                <a:spcPct val="90000"/>
              </a:lnSpc>
              <a:spcBef>
                <a:spcPts val="0"/>
              </a:spcBef>
              <a:spcAft>
                <a:spcPts val="945"/>
              </a:spcAft>
              <a:buClr>
                <a:schemeClr val="dk1"/>
              </a:buClr>
              <a:buSzPct val="25000"/>
              <a:buFont typeface="Arial"/>
              <a:buNone/>
            </a:pPr>
            <a:r>
              <a:rPr lang="en" sz="2400" b="0" i="0" u="none" strike="noStrike" cap="none" baseline="0">
                <a:solidFill>
                  <a:srgbClr val="000000"/>
                </a:solidFill>
                <a:latin typeface="Arial"/>
                <a:ea typeface="Arial"/>
                <a:cs typeface="Arial"/>
                <a:sym typeface="Arial"/>
                <a:rtl val="0"/>
              </a:rPr>
              <a:t>ŠKOLSKI KURIKULUM</a:t>
            </a:r>
          </a:p>
        </p:txBody>
      </p:sp>
    </p:spTree>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Shape 622"/>
          <p:cNvSpPr txBox="1"/>
          <p:nvPr/>
        </p:nvSpPr>
        <p:spPr>
          <a:xfrm>
            <a:off x="917041" y="1988840"/>
            <a:ext cx="5400598" cy="2172914"/>
          </a:xfrm>
          <a:prstGeom prst="rect">
            <a:avLst/>
          </a:prstGeom>
          <a:noFill/>
          <a:ln>
            <a:noFill/>
          </a:ln>
        </p:spPr>
        <p:txBody>
          <a:bodyPr lIns="91425" tIns="45700" rIns="91425" bIns="45700" anchor="t" anchorCtr="0">
            <a:spAutoFit/>
          </a:bodyPr>
          <a:lstStyle/>
          <a:p>
            <a:pPr marL="0" marR="0" lvl="1" indent="0" algn="l" rtl="0">
              <a:lnSpc>
                <a:spcPct val="100000"/>
              </a:lnSpc>
              <a:spcBef>
                <a:spcPts val="0"/>
              </a:spcBef>
              <a:spcAft>
                <a:spcPts val="0"/>
              </a:spcAft>
              <a:buClr>
                <a:schemeClr val="dk1"/>
              </a:buClr>
              <a:buSzPct val="25000"/>
              <a:buFont typeface="Arial"/>
              <a:buNone/>
            </a:pPr>
            <a:r>
              <a:rPr lang="en" sz="2400" b="1" i="0" u="none" strike="noStrike" cap="none" baseline="0">
                <a:solidFill>
                  <a:schemeClr val="dk1"/>
                </a:solidFill>
                <a:latin typeface="Arial"/>
                <a:ea typeface="Arial"/>
                <a:cs typeface="Arial"/>
                <a:sym typeface="Arial"/>
                <a:rtl val="0"/>
              </a:rPr>
              <a:t>III. DOPUNSKA NASTAVA </a:t>
            </a:r>
          </a:p>
          <a:p>
            <a:pPr marL="457200" marR="0" lvl="1" indent="0" algn="l" rtl="0">
              <a:lnSpc>
                <a:spcPct val="100000"/>
              </a:lnSpc>
              <a:spcBef>
                <a:spcPts val="0"/>
              </a:spcBef>
              <a:spcAft>
                <a:spcPts val="0"/>
              </a:spcAft>
              <a:buClr>
                <a:schemeClr val="dk1"/>
              </a:buClr>
              <a:buSzPct val="25000"/>
              <a:buFont typeface="Arial"/>
              <a:buNone/>
            </a:pPr>
            <a:r>
              <a:rPr lang="en" sz="2400" b="0" i="0" u="none" strike="noStrike" cap="none" baseline="0">
                <a:solidFill>
                  <a:schemeClr val="dk1"/>
                </a:solidFill>
                <a:latin typeface="Arial"/>
                <a:ea typeface="Arial"/>
                <a:cs typeface="Arial"/>
                <a:sym typeface="Arial"/>
                <a:rtl val="0"/>
              </a:rPr>
              <a:t>    RAZREDNA</a:t>
            </a:r>
          </a:p>
          <a:p>
            <a:pPr marL="457200" marR="0" lvl="1" indent="0" algn="l" rtl="0">
              <a:lnSpc>
                <a:spcPct val="100000"/>
              </a:lnSpc>
              <a:spcBef>
                <a:spcPts val="0"/>
              </a:spcBef>
              <a:spcAft>
                <a:spcPts val="0"/>
              </a:spcAft>
              <a:buClr>
                <a:schemeClr val="dk1"/>
              </a:buClr>
              <a:buSzPct val="25000"/>
              <a:buFont typeface="Arial"/>
              <a:buNone/>
            </a:pPr>
            <a:r>
              <a:rPr lang="en" sz="2400" b="0" i="0" u="none" strike="noStrike" cap="none" baseline="0">
                <a:solidFill>
                  <a:schemeClr val="dk1"/>
                </a:solidFill>
                <a:latin typeface="Arial"/>
                <a:ea typeface="Arial"/>
                <a:cs typeface="Arial"/>
                <a:sym typeface="Arial"/>
                <a:rtl val="0"/>
              </a:rPr>
              <a:t>    PREDMETNA</a:t>
            </a:r>
          </a:p>
          <a:p>
            <a:pPr marL="0" marR="0" lvl="0" indent="0" algn="l" rtl="0">
              <a:spcBef>
                <a:spcPts val="0"/>
              </a:spcBef>
              <a:buNone/>
            </a:pPr>
            <a:endParaRPr sz="2400" b="0" i="0" u="none" strike="noStrike" cap="none" baseline="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SzPct val="25000"/>
              <a:buFont typeface="Arial"/>
              <a:buNone/>
            </a:pPr>
            <a:r>
              <a:rPr lang="en" sz="2400" b="1" i="0" u="none" strike="noStrike" cap="none" baseline="0">
                <a:solidFill>
                  <a:schemeClr val="dk1"/>
                </a:solidFill>
                <a:latin typeface="Arial"/>
                <a:ea typeface="Arial"/>
                <a:cs typeface="Arial"/>
                <a:sym typeface="Arial"/>
                <a:rtl val="0"/>
              </a:rPr>
              <a:t>IV. DODATNA NASTAVA</a:t>
            </a:r>
          </a:p>
          <a:p>
            <a:pPr marL="638175" marR="0" lvl="1" indent="-3175" algn="l" rtl="0">
              <a:lnSpc>
                <a:spcPct val="100000"/>
              </a:lnSpc>
              <a:spcBef>
                <a:spcPts val="0"/>
              </a:spcBef>
              <a:spcAft>
                <a:spcPts val="0"/>
              </a:spcAft>
              <a:buClr>
                <a:schemeClr val="dk1"/>
              </a:buClr>
              <a:buSzPct val="25000"/>
              <a:buFont typeface="Arial"/>
              <a:buNone/>
            </a:pPr>
            <a:r>
              <a:rPr lang="en" sz="2400" b="0" i="0" u="none" strike="noStrike" cap="none" baseline="0">
                <a:solidFill>
                  <a:schemeClr val="dk1"/>
                </a:solidFill>
                <a:latin typeface="Arial"/>
                <a:ea typeface="Arial"/>
                <a:cs typeface="Arial"/>
                <a:sym typeface="Arial"/>
                <a:rtl val="0"/>
              </a:rPr>
              <a:t>RAZREDNA</a:t>
            </a:r>
          </a:p>
          <a:p>
            <a:pPr marL="638175" marR="0" lvl="1" indent="-3175" algn="l" rtl="0">
              <a:lnSpc>
                <a:spcPct val="100000"/>
              </a:lnSpc>
              <a:spcBef>
                <a:spcPts val="0"/>
              </a:spcBef>
              <a:spcAft>
                <a:spcPts val="0"/>
              </a:spcAft>
              <a:buClr>
                <a:schemeClr val="dk1"/>
              </a:buClr>
              <a:buSzPct val="25000"/>
              <a:buFont typeface="Arial"/>
              <a:buNone/>
            </a:pPr>
            <a:r>
              <a:rPr lang="en" sz="2400" b="0" i="0" u="none" strike="noStrike" cap="none" baseline="0">
                <a:solidFill>
                  <a:schemeClr val="dk1"/>
                </a:solidFill>
                <a:latin typeface="Arial"/>
                <a:ea typeface="Arial"/>
                <a:cs typeface="Arial"/>
                <a:sym typeface="Arial"/>
                <a:rtl val="0"/>
              </a:rPr>
              <a:t>PREDMETNA</a:t>
            </a:r>
          </a:p>
          <a:p>
            <a:pPr marL="0" marR="0" lvl="0" indent="0" algn="l" rtl="0">
              <a:spcBef>
                <a:spcPts val="0"/>
              </a:spcBef>
              <a:buNone/>
            </a:pPr>
            <a:endParaRPr sz="2400" b="0" i="0" u="none" strike="noStrike" cap="none" baseline="0">
              <a:solidFill>
                <a:schemeClr val="dk1"/>
              </a:solidFill>
              <a:latin typeface="Arial"/>
              <a:ea typeface="Arial"/>
              <a:cs typeface="Arial"/>
              <a:sym typeface="Arial"/>
              <a:rtl val="0"/>
            </a:endParaRPr>
          </a:p>
          <a:p>
            <a:pPr marL="0" marR="0" lvl="1" indent="0" algn="l" rtl="0">
              <a:lnSpc>
                <a:spcPct val="100000"/>
              </a:lnSpc>
              <a:spcBef>
                <a:spcPts val="0"/>
              </a:spcBef>
              <a:spcAft>
                <a:spcPts val="0"/>
              </a:spcAft>
              <a:buClr>
                <a:schemeClr val="dk1"/>
              </a:buClr>
              <a:buSzPct val="25000"/>
              <a:buFont typeface="Arial"/>
              <a:buNone/>
            </a:pPr>
            <a:r>
              <a:rPr lang="en" sz="2400" b="1" i="0" u="none" strike="noStrike" cap="none" baseline="0">
                <a:solidFill>
                  <a:schemeClr val="dk1"/>
                </a:solidFill>
                <a:latin typeface="Arial"/>
                <a:ea typeface="Arial"/>
                <a:cs typeface="Arial"/>
                <a:sym typeface="Arial"/>
                <a:rtl val="0"/>
              </a:rPr>
              <a:t>V. SAT RAZREDNOG ODJELA</a:t>
            </a:r>
          </a:p>
          <a:p>
            <a:pPr marL="0" marR="0" lvl="0" indent="0" algn="l" rtl="0">
              <a:spcBef>
                <a:spcPts val="0"/>
              </a:spcBef>
              <a:buNone/>
            </a:pPr>
            <a:endParaRPr sz="2400" b="1" i="0" u="none" strike="noStrike" cap="none" baseline="0">
              <a:solidFill>
                <a:schemeClr val="dk1"/>
              </a:solidFill>
              <a:latin typeface="Arial"/>
              <a:ea typeface="Arial"/>
              <a:cs typeface="Arial"/>
              <a:sym typeface="Arial"/>
              <a:rtl val="0"/>
            </a:endParaRPr>
          </a:p>
          <a:p>
            <a:pPr marL="0" marR="0" lvl="0" indent="0" algn="l" rtl="0">
              <a:spcBef>
                <a:spcPts val="0"/>
              </a:spcBef>
              <a:buNone/>
            </a:pPr>
            <a:endParaRPr sz="2400" b="1" i="0" u="none" strike="noStrike" cap="none" baseline="0">
              <a:solidFill>
                <a:schemeClr val="dk1"/>
              </a:solidFill>
              <a:latin typeface="Arial"/>
              <a:ea typeface="Arial"/>
              <a:cs typeface="Arial"/>
              <a:sym typeface="Arial"/>
              <a:rtl val="0"/>
            </a:endParaRPr>
          </a:p>
        </p:txBody>
      </p:sp>
      <p:sp>
        <p:nvSpPr>
          <p:cNvPr id="623" name="Shape 623"/>
          <p:cNvSpPr/>
          <p:nvPr/>
        </p:nvSpPr>
        <p:spPr>
          <a:xfrm>
            <a:off x="310327" y="260645"/>
            <a:ext cx="4680520" cy="720080"/>
          </a:xfrm>
          <a:prstGeom prst="roundRect">
            <a:avLst>
              <a:gd name="adj" fmla="val 16667"/>
            </a:avLst>
          </a:prstGeom>
          <a:solidFill>
            <a:schemeClr val="lt1"/>
          </a:solidFill>
          <a:ln w="25400" cap="flat">
            <a:solidFill>
              <a:schemeClr val="accent6"/>
            </a:solidFill>
            <a:prstDash val="solid"/>
            <a:round/>
            <a:headEnd type="none" w="med" len="med"/>
            <a:tailEnd type="none" w="med" len="med"/>
          </a:ln>
        </p:spPr>
        <p:txBody>
          <a:bodyPr lIns="91425" tIns="45700" rIns="91425" bIns="45700" anchor="ctr" anchorCtr="0">
            <a:spAutoFit/>
          </a:bodyPr>
          <a:lstStyle/>
          <a:p>
            <a:pPr marL="0" marR="0" lvl="0" indent="0" algn="ctr" rtl="0">
              <a:lnSpc>
                <a:spcPct val="90000"/>
              </a:lnSpc>
              <a:spcBef>
                <a:spcPts val="0"/>
              </a:spcBef>
              <a:spcAft>
                <a:spcPts val="945"/>
              </a:spcAft>
              <a:buClr>
                <a:schemeClr val="dk1"/>
              </a:buClr>
              <a:buSzPct val="25000"/>
              <a:buFont typeface="Arial"/>
              <a:buNone/>
            </a:pPr>
            <a:r>
              <a:rPr lang="en" sz="2400" b="0" i="0" u="none" strike="noStrike" cap="none" baseline="0">
                <a:solidFill>
                  <a:srgbClr val="000000"/>
                </a:solidFill>
                <a:latin typeface="Arial"/>
                <a:ea typeface="Arial"/>
                <a:cs typeface="Arial"/>
                <a:sym typeface="Arial"/>
                <a:rtl val="0"/>
              </a:rPr>
              <a:t>ŠKOLSKI KURIKULUM</a:t>
            </a:r>
          </a:p>
        </p:txBody>
      </p:sp>
    </p:spTree>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630" name="Shape 630"/>
          <p:cNvSpPr/>
          <p:nvPr/>
        </p:nvSpPr>
        <p:spPr>
          <a:xfrm>
            <a:off x="2411758" y="2708917"/>
            <a:ext cx="4320480" cy="1440160"/>
          </a:xfrm>
          <a:prstGeom prst="roundRect">
            <a:avLst>
              <a:gd name="adj" fmla="val 16667"/>
            </a:avLst>
          </a:prstGeom>
          <a:solidFill>
            <a:schemeClr val="lt1"/>
          </a:solidFill>
          <a:ln w="25400" cap="flat">
            <a:solidFill>
              <a:schemeClr val="accent6"/>
            </a:solidFill>
            <a:prstDash val="solid"/>
            <a:round/>
            <a:headEnd type="none" w="med" len="med"/>
            <a:tailEnd type="none" w="med" len="med"/>
          </a:ln>
        </p:spPr>
        <p:txBody>
          <a:bodyPr lIns="91425" tIns="45700" rIns="91425" bIns="45700" anchor="ctr" anchorCtr="0">
            <a:spAutoFit/>
          </a:bodyPr>
          <a:lstStyle/>
          <a:p>
            <a:pPr marL="0" marR="0" lvl="0" indent="0" algn="ctr" rtl="0">
              <a:lnSpc>
                <a:spcPct val="90000"/>
              </a:lnSpc>
              <a:spcBef>
                <a:spcPts val="0"/>
              </a:spcBef>
              <a:spcAft>
                <a:spcPts val="945"/>
              </a:spcAft>
              <a:buClr>
                <a:schemeClr val="dk1"/>
              </a:buClr>
              <a:buSzPct val="25000"/>
              <a:buFont typeface="Arial"/>
              <a:buNone/>
            </a:pPr>
            <a:r>
              <a:rPr lang="en" sz="2400" b="1" i="0" u="none" strike="noStrike" cap="none" baseline="0">
                <a:solidFill>
                  <a:schemeClr val="dk1"/>
                </a:solidFill>
                <a:latin typeface="Arial"/>
                <a:ea typeface="Arial"/>
                <a:cs typeface="Arial"/>
                <a:sym typeface="Arial"/>
                <a:rtl val="0"/>
              </a:rPr>
              <a:t>III. </a:t>
            </a:r>
            <a:r>
              <a:rPr lang="en" sz="2400" b="1" i="0" u="none" strike="noStrike" cap="none" baseline="0">
                <a:solidFill>
                  <a:srgbClr val="000000"/>
                </a:solidFill>
                <a:latin typeface="Arial"/>
                <a:ea typeface="Arial"/>
                <a:cs typeface="Arial"/>
                <a:sym typeface="Arial"/>
                <a:rtl val="0"/>
              </a:rPr>
              <a:t>DOPUNSKA NASTAVA</a:t>
            </a:r>
          </a:p>
        </p:txBody>
      </p:sp>
    </p:spTree>
  </p:cSld>
  <p:clrMapOvr>
    <a:masterClrMapping/>
  </p:clrMapOvr>
  <p:transition spd="slow">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grpSp>
        <p:nvGrpSpPr>
          <p:cNvPr id="635" name="Shape 635"/>
          <p:cNvGrpSpPr/>
          <p:nvPr/>
        </p:nvGrpSpPr>
        <p:grpSpPr>
          <a:xfrm>
            <a:off x="2389165" y="3582158"/>
            <a:ext cx="4415081" cy="1142986"/>
            <a:chOff x="3078158" y="3998912"/>
            <a:chExt cx="2987672" cy="1017587"/>
          </a:xfrm>
        </p:grpSpPr>
        <p:sp>
          <p:nvSpPr>
            <p:cNvPr id="636" name="Shape 636"/>
            <p:cNvSpPr/>
            <p:nvPr/>
          </p:nvSpPr>
          <p:spPr>
            <a:xfrm>
              <a:off x="3078158" y="3998912"/>
              <a:ext cx="2987672" cy="1017587"/>
            </a:xfrm>
            <a:prstGeom prst="rect">
              <a:avLst/>
            </a:prstGeom>
            <a:blipFill rotWithShape="1">
              <a:blip r:embed="rId3">
                <a:alphaModFix/>
              </a:blip>
              <a:stretch>
                <a:fillRect/>
              </a:stretch>
            </a:blipFill>
            <a:ln>
              <a:noFill/>
            </a:ln>
          </p:spPr>
          <p:txBody>
            <a:bodyPr lIns="91425" tIns="91425" rIns="91425" bIns="91425" anchor="ctr" anchorCtr="0">
              <a:spAutoFit/>
            </a:bodyPr>
            <a:lstStyle/>
            <a:p>
              <a:pPr>
                <a:spcBef>
                  <a:spcPts val="0"/>
                </a:spcBef>
                <a:buNone/>
              </a:pPr>
              <a:endParaRPr/>
            </a:p>
          </p:txBody>
        </p:sp>
        <p:sp>
          <p:nvSpPr>
            <p:cNvPr id="637" name="Shape 637"/>
            <p:cNvSpPr txBox="1"/>
            <p:nvPr/>
          </p:nvSpPr>
          <p:spPr>
            <a:xfrm>
              <a:off x="3132133" y="4076700"/>
              <a:ext cx="2879724" cy="758825"/>
            </a:xfrm>
            <a:prstGeom prst="rect">
              <a:avLst/>
            </a:prstGeom>
            <a:noFill/>
            <a:ln>
              <a:noFill/>
            </a:ln>
          </p:spPr>
          <p:txBody>
            <a:bodyPr lIns="32375" tIns="32375" rIns="32375" bIns="32375" anchor="ctr" anchorCtr="0">
              <a:spAutoFit/>
            </a:bodyPr>
            <a:lstStyle/>
            <a:p>
              <a:pPr marL="0" marR="0" lvl="0" indent="0" algn="ctr" rtl="0">
                <a:lnSpc>
                  <a:spcPct val="90000"/>
                </a:lnSpc>
                <a:spcBef>
                  <a:spcPts val="0"/>
                </a:spcBef>
                <a:spcAft>
                  <a:spcPts val="0"/>
                </a:spcAft>
                <a:buClr>
                  <a:srgbClr val="000000"/>
                </a:buClr>
                <a:buSzPct val="25000"/>
                <a:buFont typeface="Arial"/>
                <a:buNone/>
              </a:pPr>
              <a:r>
                <a:rPr lang="en" sz="2000" b="1" i="0" u="none" strike="noStrike" cap="none" baseline="0">
                  <a:solidFill>
                    <a:srgbClr val="000000"/>
                  </a:solidFill>
                  <a:latin typeface="Arial"/>
                  <a:ea typeface="Arial"/>
                  <a:cs typeface="Arial"/>
                  <a:sym typeface="Arial"/>
                  <a:rtl val="0"/>
                </a:rPr>
                <a:t>RAZREDNA</a:t>
              </a:r>
            </a:p>
            <a:p>
              <a:pPr marL="0" marR="0" lvl="0" indent="0" algn="ctr" rtl="0">
                <a:lnSpc>
                  <a:spcPct val="90000"/>
                </a:lnSpc>
                <a:spcBef>
                  <a:spcPts val="700"/>
                </a:spcBef>
                <a:spcAft>
                  <a:spcPts val="700"/>
                </a:spcAft>
                <a:buClr>
                  <a:srgbClr val="000000"/>
                </a:buClr>
                <a:buSzPct val="25000"/>
                <a:buFont typeface="Arial"/>
                <a:buNone/>
              </a:pPr>
              <a:r>
                <a:rPr lang="en" sz="2000" b="1" i="0" u="none" strike="noStrike" cap="none" baseline="0">
                  <a:solidFill>
                    <a:srgbClr val="000000"/>
                  </a:solidFill>
                  <a:latin typeface="Arial"/>
                  <a:ea typeface="Arial"/>
                  <a:cs typeface="Arial"/>
                  <a:sym typeface="Arial"/>
                  <a:rtl val="0"/>
                </a:rPr>
                <a:t> NASTAVA</a:t>
              </a:r>
            </a:p>
          </p:txBody>
        </p:sp>
      </p:grpSp>
      <p:sp>
        <p:nvSpPr>
          <p:cNvPr id="638" name="Shape 638"/>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639" name="Shape 639"/>
          <p:cNvSpPr/>
          <p:nvPr/>
        </p:nvSpPr>
        <p:spPr>
          <a:xfrm>
            <a:off x="2434351" y="1988840"/>
            <a:ext cx="4320480" cy="1440160"/>
          </a:xfrm>
          <a:prstGeom prst="roundRect">
            <a:avLst>
              <a:gd name="adj" fmla="val 16667"/>
            </a:avLst>
          </a:prstGeom>
          <a:solidFill>
            <a:schemeClr val="lt1"/>
          </a:solidFill>
          <a:ln w="25400" cap="flat">
            <a:solidFill>
              <a:schemeClr val="accent6"/>
            </a:solidFill>
            <a:prstDash val="solid"/>
            <a:round/>
            <a:headEnd type="none" w="med" len="med"/>
            <a:tailEnd type="none" w="med" len="med"/>
          </a:ln>
        </p:spPr>
        <p:txBody>
          <a:bodyPr lIns="91425" tIns="45700" rIns="91425" bIns="45700" anchor="ctr" anchorCtr="0">
            <a:spAutoFit/>
          </a:bodyPr>
          <a:lstStyle/>
          <a:p>
            <a:pPr marL="0" marR="0" lvl="0" indent="0" algn="ctr" rtl="0">
              <a:lnSpc>
                <a:spcPct val="90000"/>
              </a:lnSpc>
              <a:spcBef>
                <a:spcPts val="0"/>
              </a:spcBef>
              <a:spcAft>
                <a:spcPts val="945"/>
              </a:spcAft>
              <a:buClr>
                <a:schemeClr val="dk1"/>
              </a:buClr>
              <a:buSzPct val="25000"/>
              <a:buFont typeface="Arial"/>
              <a:buNone/>
            </a:pPr>
            <a:r>
              <a:rPr lang="en" sz="2400" b="1" i="0" u="none" strike="noStrike" cap="none" baseline="0">
                <a:solidFill>
                  <a:schemeClr val="dk1"/>
                </a:solidFill>
                <a:latin typeface="Arial"/>
                <a:ea typeface="Arial"/>
                <a:cs typeface="Arial"/>
                <a:sym typeface="Arial"/>
                <a:rtl val="0"/>
              </a:rPr>
              <a:t>III. </a:t>
            </a:r>
            <a:r>
              <a:rPr lang="en" sz="2400" b="1" i="0" u="none" strike="noStrike" cap="none" baseline="0">
                <a:solidFill>
                  <a:srgbClr val="000000"/>
                </a:solidFill>
                <a:latin typeface="Arial"/>
                <a:ea typeface="Arial"/>
                <a:cs typeface="Arial"/>
                <a:sym typeface="Arial"/>
                <a:rtl val="0"/>
              </a:rPr>
              <a:t>DOPUNSKA NASTAVA</a:t>
            </a:r>
          </a:p>
        </p:txBody>
      </p:sp>
    </p:spTree>
  </p:cSld>
  <p:clrMapOvr>
    <a:masterClrMapping/>
  </p:clrMapOvr>
  <p:transition spd="slow">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graphicFrame>
        <p:nvGraphicFramePr>
          <p:cNvPr id="644" name="Shape 644"/>
          <p:cNvGraphicFramePr/>
          <p:nvPr>
            <p:extLst>
              <p:ext uri="{D42A27DB-BD31-4B8C-83A1-F6EECF244321}">
                <p14:modId xmlns:p14="http://schemas.microsoft.com/office/powerpoint/2010/main" val="425720800"/>
              </p:ext>
            </p:extLst>
          </p:nvPr>
        </p:nvGraphicFramePr>
        <p:xfrm>
          <a:off x="251517" y="548679"/>
          <a:ext cx="8640975" cy="5824099"/>
        </p:xfrm>
        <a:graphic>
          <a:graphicData uri="http://schemas.openxmlformats.org/drawingml/2006/table">
            <a:tbl>
              <a:tblPr>
                <a:noFill/>
                <a:tableStyleId>{633CC8F8-CCB0-4394-8B3C-34D3BBDA2627}</a:tableStyleId>
              </a:tblPr>
              <a:tblGrid>
                <a:gridCol w="2160250"/>
                <a:gridCol w="6480725"/>
              </a:tblGrid>
              <a:tr h="6936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dirty="0"/>
                        <a:t>NAZIV AKTIVNOSTI</a:t>
                      </a:r>
                    </a:p>
                  </a:txBody>
                  <a:tcPr marL="54975" marR="549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400" b="1" u="none" strike="noStrike" cap="none" baseline="0"/>
                        <a:t>DOPUNSKA NASTAVA – 1. RAZRED</a:t>
                      </a:r>
                    </a:p>
                    <a:p>
                      <a:pPr marL="0" marR="0" lvl="0" indent="0" algn="ctr" rtl="0">
                        <a:lnSpc>
                          <a:spcPct val="115000"/>
                        </a:lnSpc>
                        <a:spcBef>
                          <a:spcPts val="0"/>
                        </a:spcBef>
                        <a:spcAft>
                          <a:spcPts val="0"/>
                        </a:spcAft>
                        <a:buClr>
                          <a:srgbClr val="000000"/>
                        </a:buClr>
                        <a:buSzPct val="25000"/>
                        <a:buFont typeface="Verdana"/>
                        <a:buNone/>
                      </a:pPr>
                      <a:r>
                        <a:rPr lang="en" sz="1400" b="1" u="none" strike="noStrike" cap="none" baseline="0"/>
                        <a:t>(Hrvatski jezik)</a:t>
                      </a:r>
                    </a:p>
                  </a:txBody>
                  <a:tcPr marL="54975" marR="549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7588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CILJ AKTIVNOSTI</a:t>
                      </a:r>
                    </a:p>
                  </a:txBody>
                  <a:tcPr marL="54975" marR="549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Nadoknaditi znanje koje učeniku nedostaje ili ga teže usvaja redovnim putem. Pomoć u učenju, savladavanju predviđenog nastavnog gradiva. </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Poticanje interesa za rad, upornost, samostalnost i točnost u radu, razvijanje radnih navika.</a:t>
                      </a:r>
                    </a:p>
                  </a:txBody>
                  <a:tcPr marL="54975" marR="549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11174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NAMJENA</a:t>
                      </a:r>
                    </a:p>
                  </a:txBody>
                  <a:tcPr marL="54975" marR="549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Pomoć učenicima prvih razreda koji ne prate redovni nastavni program s očekivanom razinom uspjeha, učenicima koji zbog odsutnosti nisu uspjeli usvojiti pojedine sadržaje. </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Olakšati usvajanje gradiva primjerenim zadacima, metodama i nastavnim sredstvima.</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Omogućiti učenicima napredovanje u skladu s njihovim sposobnostima.</a:t>
                      </a:r>
                    </a:p>
                  </a:txBody>
                  <a:tcPr marL="54975" marR="549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3407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NOSITELJI </a:t>
                      </a:r>
                    </a:p>
                  </a:txBody>
                  <a:tcPr marL="54975" marR="549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 sz="1800"/>
                        <a:t>Aktiv 1. razreda</a:t>
                      </a:r>
                    </a:p>
                  </a:txBody>
                  <a:tcPr marL="54975" marR="549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942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NAČIN REALIACIJE</a:t>
                      </a:r>
                    </a:p>
                  </a:txBody>
                  <a:tcPr marL="54975" marR="549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Kroz sate dopunske nastave korištenjem različitih nastavnih metoda (metoda čitanja, odgovaranja na pitanja, usmenog i pismenog individualnog rada, rad u paru i manjim skupinama, rad s učenicima prema potrebi).</a:t>
                      </a:r>
                    </a:p>
                  </a:txBody>
                  <a:tcPr marL="54975" marR="549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042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VREMENIK</a:t>
                      </a:r>
                    </a:p>
                  </a:txBody>
                  <a:tcPr marL="54975" marR="549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600" u="none" strike="noStrike" cap="none" baseline="0" dirty="0"/>
                        <a:t>Tijekom šk. godine 201</a:t>
                      </a:r>
                      <a:r>
                        <a:rPr lang="en" sz="1600" dirty="0"/>
                        <a:t>4</a:t>
                      </a:r>
                      <a:r>
                        <a:rPr lang="en" sz="1600" u="none" strike="noStrike" cap="none" baseline="0" dirty="0"/>
                        <a:t>./201</a:t>
                      </a:r>
                      <a:r>
                        <a:rPr lang="en" sz="1600" dirty="0"/>
                        <a:t>5</a:t>
                      </a:r>
                      <a:r>
                        <a:rPr lang="en" sz="1600" u="none" strike="noStrike" cap="none" baseline="0" dirty="0"/>
                        <a:t>. ( svaki drugi tjedan jedan školski sat).</a:t>
                      </a:r>
                    </a:p>
                  </a:txBody>
                  <a:tcPr marL="54975" marR="549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2596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TROŠKOVNIK</a:t>
                      </a:r>
                    </a:p>
                  </a:txBody>
                  <a:tcPr marL="54975" marR="549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Nema troškova.</a:t>
                      </a:r>
                    </a:p>
                  </a:txBody>
                  <a:tcPr marL="54975" marR="549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7030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VREDNOVANJE I KORIŠTENJE REZULTATA RADA</a:t>
                      </a:r>
                    </a:p>
                  </a:txBody>
                  <a:tcPr marL="54975" marR="549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Unapređenje individualnog razvoja učeničkih sposobnosti.  . </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Određivanje smjernica daljnjeg rada na redovnoj i dopunskoj nastavi.  </a:t>
                      </a:r>
                    </a:p>
                  </a:txBody>
                  <a:tcPr marL="54975" marR="54975" marT="0" marB="0" anchor="ctr">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0" y="333375"/>
            <a:ext cx="8229600" cy="977899"/>
          </a:xfrm>
          <a:prstGeom prst="rect">
            <a:avLst/>
          </a:prstGeom>
          <a:noFill/>
          <a:ln>
            <a:noFill/>
          </a:ln>
        </p:spPr>
        <p:txBody>
          <a:bodyPr lIns="91425" tIns="45700" rIns="91425" bIns="45700" anchor="ctr" anchorCtr="0">
            <a:spAutoFit/>
          </a:bodyPr>
          <a:lstStyle/>
          <a:p>
            <a:pPr marL="0" marR="0" lvl="0" indent="0" algn="ctr" rtl="0">
              <a:lnSpc>
                <a:spcPct val="90000"/>
              </a:lnSpc>
              <a:spcBef>
                <a:spcPts val="0"/>
              </a:spcBef>
              <a:spcAft>
                <a:spcPts val="0"/>
              </a:spcAft>
              <a:buClr>
                <a:schemeClr val="dk2"/>
              </a:buClr>
              <a:buSzPct val="25000"/>
              <a:buFont typeface="Arial"/>
              <a:buNone/>
            </a:pPr>
            <a:r>
              <a:rPr lang="en" sz="3200" b="1" i="0" u="none" strike="noStrike" cap="none" baseline="0">
                <a:solidFill>
                  <a:schemeClr val="dk1"/>
                </a:solidFill>
                <a:latin typeface="Arial"/>
                <a:ea typeface="Arial"/>
                <a:cs typeface="Arial"/>
                <a:sym typeface="Arial"/>
                <a:rtl val="0"/>
              </a:rPr>
              <a:t>Opći odgojno-obrazovni ciljevi</a:t>
            </a:r>
            <a:br>
              <a:rPr lang="en" sz="3200" b="1" i="0" u="none" strike="noStrike" cap="none" baseline="0">
                <a:solidFill>
                  <a:schemeClr val="dk1"/>
                </a:solidFill>
                <a:latin typeface="Arial"/>
                <a:ea typeface="Arial"/>
                <a:cs typeface="Arial"/>
                <a:sym typeface="Arial"/>
                <a:rtl val="0"/>
              </a:rPr>
            </a:br>
            <a:r>
              <a:rPr lang="en" sz="3200" b="1" i="0" u="none" strike="noStrike" cap="none" baseline="0">
                <a:solidFill>
                  <a:schemeClr val="dk1"/>
                </a:solidFill>
                <a:latin typeface="Arial"/>
                <a:ea typeface="Arial"/>
                <a:cs typeface="Arial"/>
                <a:sym typeface="Arial"/>
                <a:rtl val="0"/>
              </a:rPr>
              <a:t>Nacionalnog okvirnog kurikuluma</a:t>
            </a:r>
          </a:p>
        </p:txBody>
      </p:sp>
      <p:sp>
        <p:nvSpPr>
          <p:cNvPr id="252" name="Shape 252"/>
          <p:cNvSpPr txBox="1">
            <a:spLocks noGrp="1"/>
          </p:cNvSpPr>
          <p:nvPr>
            <p:ph type="body" idx="1"/>
          </p:nvPr>
        </p:nvSpPr>
        <p:spPr>
          <a:xfrm>
            <a:off x="865200" y="1936400"/>
            <a:ext cx="7413599" cy="3381900"/>
          </a:xfrm>
          <a:prstGeom prst="rect">
            <a:avLst/>
          </a:prstGeom>
          <a:noFill/>
          <a:ln>
            <a:noFill/>
          </a:ln>
        </p:spPr>
        <p:txBody>
          <a:bodyPr lIns="91425" tIns="45700" rIns="91425" bIns="45700" anchor="ctr" anchorCtr="0">
            <a:spAutoFit/>
          </a:bodyPr>
          <a:lstStyle/>
          <a:p>
            <a:pPr marL="457200" marR="0" lvl="0" indent="-381000" algn="l" rtl="0">
              <a:lnSpc>
                <a:spcPct val="115000"/>
              </a:lnSpc>
              <a:spcBef>
                <a:spcPts val="0"/>
              </a:spcBef>
              <a:spcAft>
                <a:spcPts val="0"/>
              </a:spcAft>
              <a:buClr>
                <a:schemeClr val="dk1"/>
              </a:buClr>
              <a:buSzPct val="100000"/>
              <a:buFont typeface="Arial"/>
              <a:buChar char="○"/>
            </a:pPr>
            <a:r>
              <a:rPr lang="en" sz="2400" b="0" i="0" u="none" strike="noStrike" cap="none" baseline="0">
                <a:solidFill>
                  <a:schemeClr val="dk1"/>
                </a:solidFill>
                <a:latin typeface="Arial"/>
                <a:ea typeface="Arial"/>
                <a:cs typeface="Arial"/>
                <a:sym typeface="Arial"/>
                <a:rtl val="0"/>
              </a:rPr>
              <a:t>osigurati učenicima stjecanje temeljnih i stručnih kompetencija, osposobiti ih za život i rad u promjenjivom društveno-kulturnom kontekstu prema zahtjevima tržišnog gospodarstva, suvremenih informacijsko-komunikacijskih tehnologija i znanstvenih spoznaja te dostignuća</a:t>
            </a:r>
          </a:p>
          <a:p>
            <a:pPr marL="457200" marR="0" lvl="0" indent="-381000" algn="l" rtl="0">
              <a:lnSpc>
                <a:spcPct val="115000"/>
              </a:lnSpc>
              <a:spcBef>
                <a:spcPts val="0"/>
              </a:spcBef>
              <a:spcAft>
                <a:spcPts val="0"/>
              </a:spcAft>
              <a:buClr>
                <a:schemeClr val="dk1"/>
              </a:buClr>
              <a:buSzPct val="100000"/>
              <a:buFont typeface="Arial"/>
              <a:buChar char="○"/>
            </a:pPr>
            <a:r>
              <a:rPr lang="en" sz="2400" b="0" i="0" u="none" strike="noStrike" cap="none" baseline="0">
                <a:solidFill>
                  <a:schemeClr val="dk1"/>
                </a:solidFill>
                <a:latin typeface="Arial"/>
                <a:ea typeface="Arial"/>
                <a:cs typeface="Arial"/>
                <a:sym typeface="Arial"/>
                <a:rtl val="0"/>
              </a:rPr>
              <a:t>osposobiti učenike za cjeloživotno učenje</a:t>
            </a:r>
          </a:p>
          <a:p>
            <a:pPr marL="342900" marR="0" lvl="0" indent="-190500" algn="l" rtl="0">
              <a:spcBef>
                <a:spcPts val="480"/>
              </a:spcBef>
              <a:spcAft>
                <a:spcPts val="600"/>
              </a:spcAft>
              <a:buClr>
                <a:srgbClr val="3F3F3F"/>
              </a:buClr>
              <a:buFont typeface="Verdana"/>
              <a:buNone/>
            </a:pPr>
            <a:endParaRPr sz="2400" b="0" i="0" u="none" strike="noStrike" cap="none" baseline="0">
              <a:solidFill>
                <a:schemeClr val="dk1"/>
              </a:solidFill>
              <a:latin typeface="Arial"/>
              <a:ea typeface="Arial"/>
              <a:cs typeface="Arial"/>
              <a:sym typeface="Arial"/>
              <a:rtl val="0"/>
            </a:endParaRPr>
          </a:p>
        </p:txBody>
      </p:sp>
    </p:spTree>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graphicFrame>
        <p:nvGraphicFramePr>
          <p:cNvPr id="649" name="Shape 649"/>
          <p:cNvGraphicFramePr/>
          <p:nvPr/>
        </p:nvGraphicFramePr>
        <p:xfrm>
          <a:off x="251517" y="548681"/>
          <a:ext cx="8640975" cy="5761310"/>
        </p:xfrm>
        <a:graphic>
          <a:graphicData uri="http://schemas.openxmlformats.org/drawingml/2006/table">
            <a:tbl>
              <a:tblPr>
                <a:noFill/>
                <a:tableStyleId>{BC86EECB-6C61-4DEF-9AC1-92D5704852ED}</a:tableStyleId>
              </a:tblPr>
              <a:tblGrid>
                <a:gridCol w="2160250"/>
                <a:gridCol w="6480725"/>
              </a:tblGrid>
              <a:tr h="6909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NAZIV AKTIVNOSTI</a:t>
                      </a:r>
                    </a:p>
                  </a:txBody>
                  <a:tcPr marL="56275" marR="562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Verdana"/>
                        <a:buNone/>
                      </a:pPr>
                      <a:r>
                        <a:rPr lang="en" sz="1400" b="1" u="none" strike="noStrike" cap="none" baseline="0"/>
                        <a:t>DOPUNSKA NASTAVA – 1. RAZRED</a:t>
                      </a:r>
                    </a:p>
                    <a:p>
                      <a:pPr marL="0" marR="0" lvl="0" indent="0" algn="ctr" rtl="0">
                        <a:lnSpc>
                          <a:spcPct val="115000"/>
                        </a:lnSpc>
                        <a:spcBef>
                          <a:spcPts val="0"/>
                        </a:spcBef>
                        <a:spcAft>
                          <a:spcPts val="0"/>
                        </a:spcAft>
                        <a:buClr>
                          <a:srgbClr val="000000"/>
                        </a:buClr>
                        <a:buSzPct val="25000"/>
                        <a:buFont typeface="Verdana"/>
                        <a:buNone/>
                      </a:pPr>
                      <a:r>
                        <a:rPr lang="en" sz="1400" b="1" u="none" strike="noStrike" cap="none" baseline="0"/>
                        <a:t>(</a:t>
                      </a:r>
                      <a:r>
                        <a:rPr lang="en" sz="1800" b="1" u="none" strike="noStrike" cap="none" baseline="0"/>
                        <a:t>M</a:t>
                      </a:r>
                      <a:r>
                        <a:rPr lang="en" sz="1400" b="1" u="none" strike="noStrike" cap="none" baseline="0"/>
                        <a:t>atematika)</a:t>
                      </a:r>
                    </a:p>
                  </a:txBody>
                  <a:tcPr marL="56275" marR="562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6716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CILJ AKTIVNOSTI</a:t>
                      </a:r>
                    </a:p>
                  </a:txBody>
                  <a:tcPr marL="56275" marR="562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Nadoknaditi znanje koje učeniku nedostaje ili ga teže usvaja redovnim putem. Pomoć u učenju, savladavanju predviđenog nastavnog gradiva.Poticanje samopouzdanja učenika i radnih navika kako u školi tako i kod kuće.</a:t>
                      </a:r>
                    </a:p>
                  </a:txBody>
                  <a:tcPr marL="56275" marR="562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6406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NAMJENA</a:t>
                      </a:r>
                    </a:p>
                  </a:txBody>
                  <a:tcPr marL="56275" marR="562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Pomoć učenicima 1. razreda koji ne prate redovni nastavni program s očekivanom razinom uspjeha, učenicima koji zbog odsutnosti nisu uspjeli usvojiti pojedine sadržaje.</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Omogućiti učenicima napredovanje u skladu s njihovim sposobnostima.</a:t>
                      </a:r>
                    </a:p>
                  </a:txBody>
                  <a:tcPr marL="56275" marR="562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5381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NOSITELJI </a:t>
                      </a:r>
                    </a:p>
                  </a:txBody>
                  <a:tcPr marL="56275" marR="562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800"/>
                        <a:t>Aktiv 1. razreda</a:t>
                      </a:r>
                    </a:p>
                  </a:txBody>
                  <a:tcPr marL="56275" marR="562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80340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NAČIN REALIACIJE</a:t>
                      </a:r>
                    </a:p>
                  </a:txBody>
                  <a:tcPr marL="56275" marR="562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Individualni rad s pojedinim učenicima prema potrebi. Rad u parovima, učenje kroz igru. </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Rad sa skupinom učenika koji imaju iste potrebe. </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Individualizirani pristup učeniku u savladavanju gradiva koje nije uspješno savladao na satu.</a:t>
                      </a:r>
                    </a:p>
                  </a:txBody>
                  <a:tcPr marL="56275" marR="562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534850">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VREMENIK</a:t>
                      </a:r>
                    </a:p>
                  </a:txBody>
                  <a:tcPr marL="56275" marR="562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Tijekom šk. godine 201</a:t>
                      </a:r>
                      <a:r>
                        <a:rPr lang="en" sz="1800"/>
                        <a:t>4</a:t>
                      </a:r>
                      <a:r>
                        <a:rPr lang="en" sz="1400" u="none" strike="noStrike" cap="none" baseline="0"/>
                        <a:t>../201</a:t>
                      </a:r>
                      <a:r>
                        <a:rPr lang="en" sz="1800"/>
                        <a:t>5</a:t>
                      </a:r>
                      <a:r>
                        <a:rPr lang="en" sz="1400" u="none" strike="noStrike" cap="none" baseline="0"/>
                        <a:t>.  ( svaki drugi tjedan jedan školski sat).</a:t>
                      </a:r>
                    </a:p>
                  </a:txBody>
                  <a:tcPr marL="56275" marR="562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31687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TROŠKOVNIK</a:t>
                      </a:r>
                    </a:p>
                  </a:txBody>
                  <a:tcPr marL="56275" marR="562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Nema troškova.</a:t>
                      </a:r>
                    </a:p>
                  </a:txBody>
                  <a:tcPr marL="56275" marR="562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r h="622225">
                <a:tc>
                  <a:txBody>
                    <a:bodyPr/>
                    <a:lstStyle/>
                    <a:p>
                      <a:pPr marL="0" marR="0" lvl="0" indent="0" algn="l" rtl="0">
                        <a:lnSpc>
                          <a:spcPct val="115000"/>
                        </a:lnSpc>
                        <a:spcBef>
                          <a:spcPts val="0"/>
                        </a:spcBef>
                        <a:spcAft>
                          <a:spcPts val="0"/>
                        </a:spcAft>
                        <a:buClr>
                          <a:srgbClr val="000000"/>
                        </a:buClr>
                        <a:buSzPct val="25000"/>
                        <a:buFont typeface="Verdana"/>
                        <a:buNone/>
                      </a:pPr>
                      <a:r>
                        <a:rPr lang="en" sz="1400" b="1" u="none" strike="noStrike" cap="none" baseline="0"/>
                        <a:t>VREDNOVANJE I KORIŠTENJE REZULTATA RADA</a:t>
                      </a:r>
                    </a:p>
                  </a:txBody>
                  <a:tcPr marL="56275" marR="562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Unapređenje individualnog razvoja učeničkih sposobnosti.  . </a:t>
                      </a:r>
                    </a:p>
                    <a:p>
                      <a:pPr marL="0" marR="0" lvl="0" indent="0" algn="l" rtl="0">
                        <a:lnSpc>
                          <a:spcPct val="115000"/>
                        </a:lnSpc>
                        <a:spcBef>
                          <a:spcPts val="0"/>
                        </a:spcBef>
                        <a:spcAft>
                          <a:spcPts val="0"/>
                        </a:spcAft>
                        <a:buClr>
                          <a:srgbClr val="000000"/>
                        </a:buClr>
                        <a:buSzPct val="25000"/>
                        <a:buFont typeface="Verdana"/>
                        <a:buNone/>
                      </a:pPr>
                      <a:r>
                        <a:rPr lang="en" sz="1400" u="none" strike="noStrike" cap="none" baseline="0"/>
                        <a:t>Određivanje smjernica daljnjeg rada na redovnoj i dopunskoj nastavi.  </a:t>
                      </a:r>
                    </a:p>
                  </a:txBody>
                  <a:tcPr marL="56275" marR="56275" marT="0" marB="0" anchor="ctr">
                    <a:lnL w="9525" cap="flat">
                      <a:solidFill>
                        <a:schemeClr val="dk1"/>
                      </a:solidFill>
                      <a:prstDash val="solid"/>
                      <a:round/>
                      <a:headEnd type="none" w="med" len="med"/>
                      <a:tailEnd type="none" w="med" len="med"/>
                    </a:lnL>
                    <a:lnR w="9525" cap="flat">
                      <a:solidFill>
                        <a:schemeClr val="dk1"/>
                      </a:solidFill>
                      <a:prstDash val="solid"/>
                      <a:round/>
                      <a:headEnd type="none" w="med" len="med"/>
                      <a:tailEnd type="none" w="med" len="med"/>
                    </a:lnR>
                    <a:lnT w="9525" cap="flat">
                      <a:solidFill>
                        <a:schemeClr val="dk1"/>
                      </a:solidFill>
                      <a:prstDash val="solid"/>
                      <a:round/>
                      <a:headEnd type="none" w="med" len="med"/>
                      <a:tailEnd type="none" w="med" len="med"/>
                    </a:lnT>
                    <a:lnB w="9525"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Shape 654"/>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655" name="Shape 655"/>
          <p:cNvGraphicFramePr/>
          <p:nvPr/>
        </p:nvGraphicFramePr>
        <p:xfrm>
          <a:off x="395287" y="328612"/>
          <a:ext cx="8497175" cy="6030045"/>
        </p:xfrm>
        <a:graphic>
          <a:graphicData uri="http://schemas.openxmlformats.org/drawingml/2006/table">
            <a:tbl>
              <a:tblPr>
                <a:noFill/>
                <a:tableStyleId>{657E8D43-DDAC-41D0-94E5-CC20E15B5ABC}</a:tableStyleId>
              </a:tblPr>
              <a:tblGrid>
                <a:gridCol w="1656425"/>
                <a:gridCol w="6840750"/>
              </a:tblGrid>
              <a:tr h="51435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NAZIV AKTIVNOSTI</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DOPUNSKA NASTAVA IZ HRVATSKOG JEZIKA – </a:t>
                      </a:r>
                      <a:r>
                        <a:rPr lang="en" sz="1800" b="1" u="none" strike="noStrike" cap="none" baseline="0">
                          <a:solidFill>
                            <a:schemeClr val="dk1"/>
                          </a:solidFill>
                          <a:latin typeface="Times New Roman"/>
                          <a:ea typeface="Times New Roman"/>
                          <a:cs typeface="Times New Roman"/>
                          <a:sym typeface="Times New Roman"/>
                        </a:rPr>
                        <a:t>2</a:t>
                      </a:r>
                      <a:r>
                        <a:rPr lang="en" sz="1400" b="1" u="none" strike="noStrike" cap="none" baseline="0">
                          <a:solidFill>
                            <a:schemeClr val="dk1"/>
                          </a:solidFill>
                          <a:latin typeface="Times New Roman"/>
                          <a:ea typeface="Times New Roman"/>
                          <a:cs typeface="Times New Roman"/>
                          <a:sym typeface="Times New Roman"/>
                        </a:rPr>
                        <a:t>.  RAZRED</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CILJ AKTIVNOSTI</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400" b="0" i="0" u="none" strike="noStrike" cap="none" baseline="0">
                          <a:solidFill>
                            <a:schemeClr val="dk1"/>
                          </a:solidFill>
                          <a:latin typeface="Times New Roman"/>
                          <a:ea typeface="Times New Roman"/>
                          <a:cs typeface="Times New Roman"/>
                          <a:sym typeface="Times New Roman"/>
                          <a:rtl val="0"/>
                        </a:rPr>
                        <a:t>Nadoknaditi znanje koje učeniku nedostaje ili ga teže usvaja redovnim putem. Pomoć u učenju, savladavanju predviđenog nastavnog sadržaja, osposobljavanje učenika za samostalni rad. Poticanje samopouzdanja učenika i radnih navika kako u školi tako i kod kuće.</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2715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NAMJENA</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400" b="0" i="0" u="none" strike="noStrike" cap="none" baseline="0">
                          <a:solidFill>
                            <a:schemeClr val="dk1"/>
                          </a:solidFill>
                          <a:latin typeface="Times New Roman"/>
                          <a:ea typeface="Times New Roman"/>
                          <a:cs typeface="Times New Roman"/>
                          <a:sym typeface="Times New Roman"/>
                          <a:rtl val="0"/>
                        </a:rPr>
                        <a:t>Pomoć učenicima</a:t>
                      </a:r>
                      <a:r>
                        <a:rPr lang="en" sz="1800" u="none" strike="noStrike" cap="none" baseline="0">
                          <a:solidFill>
                            <a:schemeClr val="dk1"/>
                          </a:solidFill>
                          <a:latin typeface="Times New Roman"/>
                          <a:ea typeface="Times New Roman"/>
                          <a:cs typeface="Times New Roman"/>
                          <a:sym typeface="Times New Roman"/>
                          <a:rtl val="0"/>
                        </a:rPr>
                        <a:t> drugih</a:t>
                      </a:r>
                      <a:r>
                        <a:rPr lang="en" sz="1400" b="0" i="0" u="none" strike="noStrike" cap="none" baseline="0">
                          <a:solidFill>
                            <a:schemeClr val="dk1"/>
                          </a:solidFill>
                          <a:latin typeface="Times New Roman"/>
                          <a:ea typeface="Times New Roman"/>
                          <a:cs typeface="Times New Roman"/>
                          <a:sym typeface="Times New Roman"/>
                          <a:rtl val="0"/>
                        </a:rPr>
                        <a:t> razreda koji ne prate redovni nastavni program s očekivanom razinom uspjeha, učenicima koji zbog odsutnosti nisu uspijeli usvojiti pojedine sadržaje.</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6005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NOSITELJI </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solidFill>
                            <a:schemeClr val="dk1"/>
                          </a:solidFill>
                        </a:rPr>
                        <a:t>Aktiv 2. razreda</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NAČIN REALIZACIJE</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sz="1400" b="0" i="0" u="none" strike="noStrike" cap="none" baseline="0">
                          <a:solidFill>
                            <a:schemeClr val="dk1"/>
                          </a:solidFill>
                          <a:latin typeface="Times New Roman"/>
                          <a:ea typeface="Times New Roman"/>
                          <a:cs typeface="Times New Roman"/>
                          <a:sym typeface="Times New Roman"/>
                          <a:rtl val="0"/>
                        </a:rPr>
                        <a:t>Individualni rad s pojedinim učenicima prema potrebi. Rad u parovima, učenje kroz igru. </a:t>
                      </a:r>
                    </a:p>
                    <a:p>
                      <a:pPr marL="0" marR="0" lvl="0" indent="0" algn="l" rtl="0">
                        <a:lnSpc>
                          <a:spcPct val="100000"/>
                        </a:lnSpc>
                        <a:spcBef>
                          <a:spcPts val="0"/>
                        </a:spcBef>
                        <a:spcAft>
                          <a:spcPts val="0"/>
                        </a:spcAft>
                        <a:buClr>
                          <a:srgbClr val="000000"/>
                        </a:buClr>
                        <a:buSzPct val="25000"/>
                        <a:buFont typeface="Times New Roman"/>
                        <a:buNone/>
                      </a:pPr>
                      <a:r>
                        <a:rPr lang="en" sz="1400" b="0" i="0" u="none" strike="noStrike" cap="none" baseline="0">
                          <a:solidFill>
                            <a:schemeClr val="dk1"/>
                          </a:solidFill>
                          <a:latin typeface="Times New Roman"/>
                          <a:ea typeface="Times New Roman"/>
                          <a:cs typeface="Times New Roman"/>
                          <a:sym typeface="Times New Roman"/>
                          <a:rtl val="0"/>
                        </a:rPr>
                        <a:t>Rad sa skupinom učenika koji imaju iste potrebe. </a:t>
                      </a:r>
                    </a:p>
                    <a:p>
                      <a:pPr marL="0" marR="0" lvl="0" indent="0" algn="l" rtl="0">
                        <a:lnSpc>
                          <a:spcPct val="100000"/>
                        </a:lnSpc>
                        <a:spcBef>
                          <a:spcPts val="0"/>
                        </a:spcBef>
                        <a:spcAft>
                          <a:spcPts val="0"/>
                        </a:spcAft>
                        <a:buClr>
                          <a:srgbClr val="000000"/>
                        </a:buClr>
                        <a:buSzPct val="25000"/>
                        <a:buFont typeface="Times New Roman"/>
                        <a:buNone/>
                      </a:pPr>
                      <a:r>
                        <a:rPr lang="en" sz="1400" b="0" i="0" u="none" strike="noStrike" cap="none" baseline="0">
                          <a:solidFill>
                            <a:schemeClr val="dk1"/>
                          </a:solidFill>
                          <a:latin typeface="Times New Roman"/>
                          <a:ea typeface="Times New Roman"/>
                          <a:cs typeface="Times New Roman"/>
                          <a:sym typeface="Times New Roman"/>
                          <a:rtl val="0"/>
                        </a:rPr>
                        <a:t>Individualizirani pristup učeniku u svladavanju gradiva koje nije uspješno savladao na satu. </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44475">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VREMENIK</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sz="1400" b="0" i="0" u="none" strike="noStrike" cap="none" baseline="0">
                          <a:solidFill>
                            <a:schemeClr val="dk1"/>
                          </a:solidFill>
                          <a:latin typeface="Times New Roman"/>
                          <a:ea typeface="Times New Roman"/>
                          <a:cs typeface="Times New Roman"/>
                          <a:sym typeface="Times New Roman"/>
                          <a:rtl val="0"/>
                        </a:rPr>
                        <a:t>Kroz cijelu š</a:t>
                      </a:r>
                      <a:r>
                        <a:rPr lang="en" sz="1400" u="none" strike="noStrike" cap="none" baseline="0">
                          <a:latin typeface="Times New Roman"/>
                          <a:ea typeface="Times New Roman"/>
                          <a:cs typeface="Times New Roman"/>
                          <a:sym typeface="Times New Roman"/>
                        </a:rPr>
                        <a:t>k. god. </a:t>
                      </a:r>
                      <a:r>
                        <a:rPr lang="en">
                          <a:latin typeface="Times New Roman"/>
                          <a:ea typeface="Times New Roman"/>
                          <a:cs typeface="Times New Roman"/>
                          <a:sym typeface="Times New Roman"/>
                        </a:rPr>
                        <a:t>2014./2015.</a:t>
                      </a:r>
                      <a:r>
                        <a:rPr lang="en" sz="1400" u="none" strike="noStrike" cap="none" baseline="0">
                          <a:latin typeface="Times New Roman"/>
                          <a:ea typeface="Times New Roman"/>
                          <a:cs typeface="Times New Roman"/>
                          <a:sym typeface="Times New Roman"/>
                        </a:rPr>
                        <a:t>,</a:t>
                      </a:r>
                      <a:r>
                        <a:rPr lang="en" sz="1400" b="0" i="0" u="none" strike="noStrike" cap="none" baseline="0">
                          <a:solidFill>
                            <a:schemeClr val="dk1"/>
                          </a:solidFill>
                          <a:latin typeface="Times New Roman"/>
                          <a:ea typeface="Times New Roman"/>
                          <a:cs typeface="Times New Roman"/>
                          <a:sym typeface="Times New Roman"/>
                          <a:rtl val="0"/>
                        </a:rPr>
                        <a:t> jedan put tjedno</a:t>
                      </a:r>
                      <a:r>
                        <a:rPr lang="en" sz="1800" u="none" strike="noStrike" cap="none" baseline="0">
                          <a:solidFill>
                            <a:schemeClr val="dk1"/>
                          </a:solidFill>
                          <a:latin typeface="Times New Roman"/>
                          <a:ea typeface="Times New Roman"/>
                          <a:cs typeface="Times New Roman"/>
                          <a:sym typeface="Times New Roman"/>
                          <a:rtl val="0"/>
                        </a:rPr>
                        <a:t>.</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569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TROŠKOVNIK</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sz="1400" b="0" i="0" u="none" strike="noStrike" cap="none" baseline="0">
                          <a:solidFill>
                            <a:schemeClr val="dk1"/>
                          </a:solidFill>
                          <a:latin typeface="Times New Roman"/>
                          <a:ea typeface="Times New Roman"/>
                          <a:cs typeface="Times New Roman"/>
                          <a:sym typeface="Times New Roman"/>
                          <a:rtl val="0"/>
                        </a:rPr>
                        <a:t>Eventualni troškovi za kopiranje nastavnih listića.</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485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VREDNOVANJE I KORIŠTENJE REZULTATA RADA</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Times New Roman"/>
                        <a:buNone/>
                      </a:pPr>
                      <a:r>
                        <a:rPr lang="en" sz="1400" u="none" strike="noStrike" cap="none" baseline="0">
                          <a:solidFill>
                            <a:srgbClr val="000000"/>
                          </a:solidFill>
                          <a:latin typeface="Times New Roman"/>
                          <a:ea typeface="Times New Roman"/>
                          <a:cs typeface="Times New Roman"/>
                          <a:sym typeface="Times New Roman"/>
                        </a:rPr>
                        <a:t>Samovrjednovanje. Kontinuirano se prati individualni napredak učenika u odnosu na početno stanje - Evidencijski list za dopunsku nastavu i opisne zabilješke na listi praćenja učenika. Kratke provjere tijekom dopunske nastave.</a:t>
                      </a:r>
                    </a:p>
                    <a:p>
                      <a:pPr marL="0" marR="0" lvl="0" indent="0" algn="l" rtl="0">
                        <a:spcBef>
                          <a:spcPts val="0"/>
                        </a:spcBef>
                        <a:spcAft>
                          <a:spcPts val="0"/>
                        </a:spcAft>
                        <a:buClr>
                          <a:srgbClr val="000000"/>
                        </a:buClr>
                        <a:buSzPct val="25000"/>
                        <a:buFont typeface="Times New Roman"/>
                        <a:buNone/>
                      </a:pPr>
                      <a:r>
                        <a:rPr lang="en" sz="1400" u="none" strike="noStrike" cap="none" baseline="0">
                          <a:solidFill>
                            <a:srgbClr val="000000"/>
                          </a:solidFill>
                          <a:latin typeface="Times New Roman"/>
                          <a:ea typeface="Times New Roman"/>
                          <a:cs typeface="Times New Roman"/>
                          <a:sym typeface="Times New Roman"/>
                        </a:rPr>
                        <a:t>Unapređenje individualnog razvoja učeničkih sposobnosti.  </a:t>
                      </a:r>
                    </a:p>
                    <a:p>
                      <a:pPr marL="0" marR="0" lvl="0" indent="0" algn="l" rtl="0">
                        <a:spcBef>
                          <a:spcPts val="0"/>
                        </a:spcBef>
                        <a:spcAft>
                          <a:spcPts val="0"/>
                        </a:spcAft>
                        <a:buClr>
                          <a:srgbClr val="000000"/>
                        </a:buClr>
                        <a:buSzPct val="25000"/>
                        <a:buFont typeface="Times New Roman"/>
                        <a:buNone/>
                      </a:pPr>
                      <a:r>
                        <a:rPr lang="en" sz="1400" u="none" strike="noStrike" cap="none" baseline="0">
                          <a:solidFill>
                            <a:srgbClr val="000000"/>
                          </a:solidFill>
                          <a:latin typeface="Times New Roman"/>
                          <a:ea typeface="Times New Roman"/>
                          <a:cs typeface="Times New Roman"/>
                          <a:sym typeface="Times New Roman"/>
                        </a:rPr>
                        <a:t>Poticanje za daljnji rad, upoznavanje stručne službe o većim teškoćama svladavanja matematičkog gradiva, kao i o poboljšanju usvajanja gradiva uz informiranje roditelja. </a:t>
                      </a:r>
                    </a:p>
                    <a:p>
                      <a:pPr marL="0" marR="0" lvl="0" indent="0" algn="l" rtl="0">
                        <a:spcBef>
                          <a:spcPts val="0"/>
                        </a:spcBef>
                        <a:spcAft>
                          <a:spcPts val="0"/>
                        </a:spcAft>
                        <a:buClr>
                          <a:srgbClr val="000000"/>
                        </a:buClr>
                        <a:buSzPct val="25000"/>
                        <a:buFont typeface="Times New Roman"/>
                        <a:buNone/>
                      </a:pPr>
                      <a:r>
                        <a:rPr lang="en" sz="1400" u="none" strike="noStrike" cap="none" baseline="0">
                          <a:solidFill>
                            <a:srgbClr val="000000"/>
                          </a:solidFill>
                          <a:latin typeface="Times New Roman"/>
                          <a:ea typeface="Times New Roman"/>
                          <a:cs typeface="Times New Roman"/>
                          <a:sym typeface="Times New Roman"/>
                        </a:rPr>
                        <a:t>Određivanje smjernica daljnjeg rada na redovnoj i dopunskoj nastavi. </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661" name="Shape 661"/>
          <p:cNvGraphicFramePr/>
          <p:nvPr>
            <p:extLst>
              <p:ext uri="{D42A27DB-BD31-4B8C-83A1-F6EECF244321}">
                <p14:modId xmlns:p14="http://schemas.microsoft.com/office/powerpoint/2010/main" val="239375972"/>
              </p:ext>
            </p:extLst>
          </p:nvPr>
        </p:nvGraphicFramePr>
        <p:xfrm>
          <a:off x="395287" y="328612"/>
          <a:ext cx="8280400" cy="6107343"/>
        </p:xfrm>
        <a:graphic>
          <a:graphicData uri="http://schemas.openxmlformats.org/drawingml/2006/table">
            <a:tbl>
              <a:tblPr>
                <a:noFill/>
                <a:tableStyleId>{2A653828-1F2C-402E-85EE-E4D7E9AC3E62}</a:tableStyleId>
              </a:tblPr>
              <a:tblGrid>
                <a:gridCol w="1728441"/>
                <a:gridCol w="6551959"/>
              </a:tblGrid>
              <a:tr h="514350">
                <a:tc>
                  <a:txBody>
                    <a:bodyPr/>
                    <a:lstStyle/>
                    <a:p>
                      <a:pPr marL="0" marR="0" lvl="0" indent="0" algn="l" rtl="0">
                        <a:spcBef>
                          <a:spcPts val="0"/>
                        </a:spcBef>
                        <a:buClr>
                          <a:srgbClr val="000000"/>
                        </a:buClr>
                        <a:buSzPct val="25000"/>
                        <a:buFont typeface="Times New Roman"/>
                        <a:buNone/>
                      </a:pPr>
                      <a:r>
                        <a:rPr lang="en" sz="1400" b="1" u="none" strike="noStrike" cap="none" baseline="0" dirty="0">
                          <a:solidFill>
                            <a:schemeClr val="dk1"/>
                          </a:solidFill>
                          <a:latin typeface="+mn-lt"/>
                          <a:ea typeface="Times New Roman"/>
                          <a:cs typeface="Times New Roman"/>
                          <a:sym typeface="Times New Roman"/>
                        </a:rPr>
                        <a:t>NAZIV AKTIVNOSTI</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400" b="1" u="none" strike="noStrike" cap="none" baseline="0">
                          <a:solidFill>
                            <a:schemeClr val="dk1"/>
                          </a:solidFill>
                          <a:latin typeface="+mn-lt"/>
                          <a:ea typeface="Times New Roman"/>
                          <a:cs typeface="Times New Roman"/>
                          <a:sym typeface="Times New Roman"/>
                        </a:rPr>
                        <a:t>DOPUNSKA NASTAVA MATEMATIKE – 2.  RAZRED</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85838">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mn-lt"/>
                          <a:ea typeface="Times New Roman"/>
                          <a:cs typeface="Times New Roman"/>
                          <a:sym typeface="Times New Roman"/>
                        </a:rPr>
                        <a:t>CILJ AKTIVNOSTI</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400" u="none" strike="noStrike" cap="none" baseline="0">
                          <a:solidFill>
                            <a:schemeClr val="dk1"/>
                          </a:solidFill>
                          <a:latin typeface="+mn-lt"/>
                          <a:ea typeface="Times New Roman"/>
                          <a:cs typeface="Times New Roman"/>
                          <a:sym typeface="Times New Roman"/>
                        </a:rPr>
                        <a:t>Postizanje boljih rezultata u nastavi matematike.</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01825">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mn-lt"/>
                          <a:ea typeface="Times New Roman"/>
                          <a:cs typeface="Times New Roman"/>
                          <a:sym typeface="Times New Roman"/>
                        </a:rPr>
                        <a:t>NAMJENA</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400" u="none" strike="noStrike" cap="none" baseline="0">
                          <a:solidFill>
                            <a:schemeClr val="dk1"/>
                          </a:solidFill>
                          <a:latin typeface="+mn-lt"/>
                          <a:ea typeface="Times New Roman"/>
                          <a:cs typeface="Times New Roman"/>
                          <a:sym typeface="Times New Roman"/>
                        </a:rPr>
                        <a:t>Utvrđivanje stečenog znanja 1.razreda;zbrajanje i oduzimanje do 20, proširivanje na brojevni niz do 100 te računske radnje množenja i dijeljenja u skupu brojeva do 100.</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30275">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mn-lt"/>
                          <a:ea typeface="Times New Roman"/>
                          <a:cs typeface="Times New Roman"/>
                          <a:sym typeface="Times New Roman"/>
                        </a:rPr>
                        <a:t>NOSITELJI </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a:solidFill>
                            <a:schemeClr val="dk1"/>
                          </a:solidFill>
                          <a:latin typeface="+mn-lt"/>
                        </a:rPr>
                        <a:t>Aktiv 2. razreda</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mn-lt"/>
                          <a:ea typeface="Times New Roman"/>
                          <a:cs typeface="Times New Roman"/>
                          <a:sym typeface="Times New Roman"/>
                        </a:rPr>
                        <a:t>NAČIN REALIZACIJE</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sz="1400" b="0" i="0" u="none" strike="noStrike" cap="none" baseline="0">
                          <a:solidFill>
                            <a:schemeClr val="dk1"/>
                          </a:solidFill>
                          <a:latin typeface="+mn-lt"/>
                          <a:ea typeface="Times New Roman"/>
                          <a:cs typeface="Times New Roman"/>
                          <a:sym typeface="Times New Roman"/>
                          <a:rtl val="0"/>
                        </a:rPr>
                        <a:t>Individualni rad s pojedinim učenicima prema potrebi. Rad u parovima, učenje kroz igru. </a:t>
                      </a:r>
                    </a:p>
                    <a:p>
                      <a:pPr marL="0" marR="0" lvl="0" indent="0" algn="l" rtl="0">
                        <a:lnSpc>
                          <a:spcPct val="100000"/>
                        </a:lnSpc>
                        <a:spcBef>
                          <a:spcPts val="0"/>
                        </a:spcBef>
                        <a:spcAft>
                          <a:spcPts val="0"/>
                        </a:spcAft>
                        <a:buClr>
                          <a:srgbClr val="000000"/>
                        </a:buClr>
                        <a:buSzPct val="25000"/>
                        <a:buFont typeface="Times New Roman"/>
                        <a:buNone/>
                      </a:pPr>
                      <a:r>
                        <a:rPr lang="en" sz="1400" b="0" i="0" u="none" strike="noStrike" cap="none" baseline="0">
                          <a:solidFill>
                            <a:schemeClr val="dk1"/>
                          </a:solidFill>
                          <a:latin typeface="+mn-lt"/>
                          <a:ea typeface="Times New Roman"/>
                          <a:cs typeface="Times New Roman"/>
                          <a:sym typeface="Times New Roman"/>
                          <a:rtl val="0"/>
                        </a:rPr>
                        <a:t>Rad sa skupinom učenika koji imaju iste potrebe. </a:t>
                      </a:r>
                    </a:p>
                    <a:p>
                      <a:pPr marL="0" marR="0" lvl="0" indent="0" algn="l" rtl="0">
                        <a:lnSpc>
                          <a:spcPct val="100000"/>
                        </a:lnSpc>
                        <a:spcBef>
                          <a:spcPts val="0"/>
                        </a:spcBef>
                        <a:spcAft>
                          <a:spcPts val="0"/>
                        </a:spcAft>
                        <a:buClr>
                          <a:srgbClr val="000000"/>
                        </a:buClr>
                        <a:buSzPct val="25000"/>
                        <a:buFont typeface="Times New Roman"/>
                        <a:buNone/>
                      </a:pPr>
                      <a:r>
                        <a:rPr lang="en" sz="1400" b="0" i="0" u="none" strike="noStrike" cap="none" baseline="0">
                          <a:solidFill>
                            <a:schemeClr val="dk1"/>
                          </a:solidFill>
                          <a:latin typeface="+mn-lt"/>
                          <a:ea typeface="Times New Roman"/>
                          <a:cs typeface="Times New Roman"/>
                          <a:sym typeface="Times New Roman"/>
                          <a:rtl val="0"/>
                        </a:rPr>
                        <a:t>Individualizirani pristup učeniku u svladavanju gradiva koje nije uspješno savladao na satu. </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44475">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mn-lt"/>
                          <a:ea typeface="Times New Roman"/>
                          <a:cs typeface="Times New Roman"/>
                          <a:sym typeface="Times New Roman"/>
                        </a:rPr>
                        <a:t>VREMENIK</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sz="1400" u="none" strike="noStrike" cap="none" baseline="0">
                          <a:solidFill>
                            <a:schemeClr val="dk1"/>
                          </a:solidFill>
                          <a:latin typeface="+mn-lt"/>
                          <a:ea typeface="Times New Roman"/>
                          <a:cs typeface="Times New Roman"/>
                          <a:sym typeface="Times New Roman"/>
                        </a:rPr>
                        <a:t>Tijekom školske godine ( jedan sat tjedno)</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569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mn-lt"/>
                          <a:ea typeface="Times New Roman"/>
                          <a:cs typeface="Times New Roman"/>
                          <a:sym typeface="Times New Roman"/>
                        </a:rPr>
                        <a:t>TROŠKOVNIK</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sz="1400" u="none" strike="noStrike" cap="none" baseline="0">
                          <a:solidFill>
                            <a:schemeClr val="dk1"/>
                          </a:solidFill>
                          <a:latin typeface="+mn-lt"/>
                          <a:ea typeface="Times New Roman"/>
                          <a:cs typeface="Times New Roman"/>
                          <a:sym typeface="Times New Roman"/>
                        </a:rPr>
                        <a:t>Nema troškova.</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485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mn-lt"/>
                          <a:ea typeface="Times New Roman"/>
                          <a:cs typeface="Times New Roman"/>
                          <a:sym typeface="Times New Roman"/>
                        </a:rPr>
                        <a:t>VREDNOVANJE I KORIŠTENJE REZULTATA RADA</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Times New Roman"/>
                        <a:buNone/>
                      </a:pPr>
                      <a:r>
                        <a:rPr lang="en" sz="1400" u="none" strike="noStrike" cap="none" baseline="0" dirty="0">
                          <a:solidFill>
                            <a:srgbClr val="000000"/>
                          </a:solidFill>
                          <a:latin typeface="+mn-lt"/>
                          <a:ea typeface="Times New Roman"/>
                          <a:cs typeface="Times New Roman"/>
                          <a:sym typeface="Times New Roman"/>
                        </a:rPr>
                        <a:t>Samovrjednovanje. Kontinuirano se prati individualni napredak učenika u odnosu na početno stanje - Evidencijski list za dopunsku nastavu i opisne zabilješke na listi praćenja učenika. Kratke provjere tijekom dopunske nastave.</a:t>
                      </a:r>
                    </a:p>
                    <a:p>
                      <a:pPr marL="0" marR="0" lvl="0" indent="0" algn="l" rtl="0">
                        <a:spcBef>
                          <a:spcPts val="0"/>
                        </a:spcBef>
                        <a:spcAft>
                          <a:spcPts val="0"/>
                        </a:spcAft>
                        <a:buClr>
                          <a:srgbClr val="000000"/>
                        </a:buClr>
                        <a:buSzPct val="25000"/>
                        <a:buFont typeface="Times New Roman"/>
                        <a:buNone/>
                      </a:pPr>
                      <a:r>
                        <a:rPr lang="en" sz="1400" u="none" strike="noStrike" cap="none" baseline="0" dirty="0">
                          <a:solidFill>
                            <a:srgbClr val="000000"/>
                          </a:solidFill>
                          <a:latin typeface="+mn-lt"/>
                          <a:ea typeface="Times New Roman"/>
                          <a:cs typeface="Times New Roman"/>
                          <a:sym typeface="Times New Roman"/>
                        </a:rPr>
                        <a:t>Unapređenje individualnog razvoja učeničkih sposobnosti.  </a:t>
                      </a:r>
                    </a:p>
                    <a:p>
                      <a:pPr marL="0" marR="0" lvl="0" indent="0" algn="l" rtl="0">
                        <a:spcBef>
                          <a:spcPts val="0"/>
                        </a:spcBef>
                        <a:spcAft>
                          <a:spcPts val="0"/>
                        </a:spcAft>
                        <a:buClr>
                          <a:srgbClr val="000000"/>
                        </a:buClr>
                        <a:buSzPct val="25000"/>
                        <a:buFont typeface="Times New Roman"/>
                        <a:buNone/>
                      </a:pPr>
                      <a:r>
                        <a:rPr lang="en" sz="1400" u="none" strike="noStrike" cap="none" baseline="0" dirty="0">
                          <a:solidFill>
                            <a:srgbClr val="000000"/>
                          </a:solidFill>
                          <a:latin typeface="+mn-lt"/>
                          <a:ea typeface="Times New Roman"/>
                          <a:cs typeface="Times New Roman"/>
                          <a:sym typeface="Times New Roman"/>
                        </a:rPr>
                        <a:t>Poticanje za daljnji rad, upoznavanje stručne službe o većim teškoćama svladavanja matematičkog gradiva, kao i o poboljšanju usvajanja gradiva uz informiranje roditelja. </a:t>
                      </a:r>
                    </a:p>
                    <a:p>
                      <a:pPr marL="0" marR="0" lvl="0" indent="0" algn="l" rtl="0">
                        <a:spcBef>
                          <a:spcPts val="0"/>
                        </a:spcBef>
                        <a:spcAft>
                          <a:spcPts val="0"/>
                        </a:spcAft>
                        <a:buClr>
                          <a:srgbClr val="000000"/>
                        </a:buClr>
                        <a:buSzPct val="25000"/>
                        <a:buFont typeface="Times New Roman"/>
                        <a:buNone/>
                      </a:pPr>
                      <a:r>
                        <a:rPr lang="en" sz="1400" u="none" strike="noStrike" cap="none" baseline="0" dirty="0">
                          <a:solidFill>
                            <a:srgbClr val="000000"/>
                          </a:solidFill>
                          <a:latin typeface="+mn-lt"/>
                          <a:ea typeface="Times New Roman"/>
                          <a:cs typeface="Times New Roman"/>
                          <a:sym typeface="Times New Roman"/>
                        </a:rPr>
                        <a:t>Određivanje smjernica daljnjeg rada na redovnoj i dopunskoj nastavi. </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p:nvPr/>
        </p:nvSpPr>
        <p:spPr>
          <a:xfrm>
            <a:off x="7078660" y="0"/>
            <a:ext cx="2065199" cy="276300"/>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667" name="Shape 667"/>
          <p:cNvGraphicFramePr/>
          <p:nvPr/>
        </p:nvGraphicFramePr>
        <p:xfrm>
          <a:off x="395287" y="328612"/>
          <a:ext cx="8497175" cy="6030045"/>
        </p:xfrm>
        <a:graphic>
          <a:graphicData uri="http://schemas.openxmlformats.org/drawingml/2006/table">
            <a:tbl>
              <a:tblPr>
                <a:noFill/>
                <a:tableStyleId>{A5BBF15B-3895-4233-B6CB-3B3550011372}</a:tableStyleId>
              </a:tblPr>
              <a:tblGrid>
                <a:gridCol w="1656425"/>
                <a:gridCol w="6840750"/>
              </a:tblGrid>
              <a:tr h="514350">
                <a:tc>
                  <a:txBody>
                    <a:bodyPr/>
                    <a:lstStyle/>
                    <a:p>
                      <a:pPr marL="0" marR="0" lvl="0" indent="0" algn="l" rtl="0">
                        <a:spcBef>
                          <a:spcPts val="0"/>
                        </a:spcBef>
                        <a:buClr>
                          <a:srgbClr val="000000"/>
                        </a:buClr>
                        <a:buSzPct val="25000"/>
                        <a:buFont typeface="Times New Roman"/>
                        <a:buNone/>
                      </a:pPr>
                      <a:r>
                        <a:rPr lang="en" sz="1400" b="1" u="none" strike="noStrike" cap="none" baseline="0" dirty="0">
                          <a:solidFill>
                            <a:schemeClr val="dk1"/>
                          </a:solidFill>
                          <a:latin typeface="Times New Roman"/>
                          <a:ea typeface="Times New Roman"/>
                          <a:cs typeface="Times New Roman"/>
                          <a:sym typeface="Times New Roman"/>
                        </a:rPr>
                        <a:t>NAZIV AKTIVNOSTI</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DOPUNSKA NASTAVA IZ HRVATSKOG JEZIKA</a:t>
                      </a:r>
                      <a:r>
                        <a:rPr lang="en" b="1">
                          <a:solidFill>
                            <a:schemeClr val="dk1"/>
                          </a:solidFill>
                          <a:latin typeface="Times New Roman"/>
                          <a:ea typeface="Times New Roman"/>
                          <a:cs typeface="Times New Roman"/>
                          <a:sym typeface="Times New Roman"/>
                        </a:rPr>
                        <a:t> I MATEMATIKE</a:t>
                      </a:r>
                      <a:r>
                        <a:rPr lang="en" sz="1400" b="1" u="none" strike="noStrike" cap="none" baseline="0">
                          <a:solidFill>
                            <a:schemeClr val="dk1"/>
                          </a:solidFill>
                          <a:latin typeface="Times New Roman"/>
                          <a:ea typeface="Times New Roman"/>
                          <a:cs typeface="Times New Roman"/>
                          <a:sym typeface="Times New Roman"/>
                        </a:rPr>
                        <a:t> – </a:t>
                      </a:r>
                      <a:r>
                        <a:rPr lang="en" sz="1800" b="1" u="none" strike="noStrike" cap="none" baseline="0">
                          <a:solidFill>
                            <a:schemeClr val="dk1"/>
                          </a:solidFill>
                          <a:latin typeface="Times New Roman"/>
                          <a:ea typeface="Times New Roman"/>
                          <a:cs typeface="Times New Roman"/>
                          <a:sym typeface="Times New Roman"/>
                        </a:rPr>
                        <a:t>3</a:t>
                      </a:r>
                      <a:r>
                        <a:rPr lang="en" sz="1400" b="1" u="none" strike="noStrike" cap="none" baseline="0">
                          <a:solidFill>
                            <a:schemeClr val="dk1"/>
                          </a:solidFill>
                          <a:latin typeface="Times New Roman"/>
                          <a:ea typeface="Times New Roman"/>
                          <a:cs typeface="Times New Roman"/>
                          <a:sym typeface="Times New Roman"/>
                        </a:rPr>
                        <a:t>.  RAZREDI</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CILJ AKTIVNOSTI</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b="0" i="0" u="none" strike="noStrike" cap="none" baseline="0">
                          <a:solidFill>
                            <a:schemeClr val="dk1"/>
                          </a:solidFill>
                          <a:latin typeface="Times New Roman"/>
                          <a:ea typeface="Times New Roman"/>
                          <a:cs typeface="Times New Roman"/>
                          <a:sym typeface="Times New Roman"/>
                        </a:rPr>
                        <a:t>Nadoknaditi znanje koje učeniku nedostaje ili ga teže usvaja redovnim putem. Pomoć u učenju, savladavanju predviđenog nastavnog sadržaja, osposobljavanje učenika za samostalni rad. Poticanje samopouzdanja učenika i radnih navika kako u školi tako i kod kuće.</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2715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NAMJENA</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b="0" i="0" u="none" strike="noStrike" cap="none" baseline="0">
                          <a:solidFill>
                            <a:schemeClr val="dk1"/>
                          </a:solidFill>
                          <a:latin typeface="Times New Roman"/>
                          <a:ea typeface="Times New Roman"/>
                          <a:cs typeface="Times New Roman"/>
                          <a:sym typeface="Times New Roman"/>
                        </a:rPr>
                        <a:t>Pomoć učenicima trećih razreda koji ne prate redovni nastavni program s očekivanom razinom uspjeha, učenicima koji zbog odsutnosti nisu uspjeli usvojiti pojedine sadržaje.</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6005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NOSITELJI </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dirty="0">
                          <a:solidFill>
                            <a:schemeClr val="dk1"/>
                          </a:solidFill>
                          <a:latin typeface="Times New Roman"/>
                          <a:ea typeface="Times New Roman"/>
                          <a:cs typeface="Times New Roman"/>
                          <a:sym typeface="Times New Roman"/>
                        </a:rPr>
                        <a:t>učiteljice 3-ih razreda: Mirta Grgić Mešić, Irena Koružnjak, Zorka Brekalo, Marija Krijan</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NAČIN REALIZACIJE</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b="0" i="0" u="none" strike="noStrike" cap="none" baseline="0">
                          <a:solidFill>
                            <a:schemeClr val="dk1"/>
                          </a:solidFill>
                          <a:latin typeface="Times New Roman"/>
                          <a:ea typeface="Times New Roman"/>
                          <a:cs typeface="Times New Roman"/>
                          <a:sym typeface="Times New Roman"/>
                        </a:rPr>
                        <a:t>Individualni rad s pojedinim učenicima prema potrebi. Rad u parovima, učenje kroz igru. </a:t>
                      </a:r>
                    </a:p>
                    <a:p>
                      <a:pPr marL="0" marR="0" lvl="0" indent="0" algn="l" rtl="0">
                        <a:lnSpc>
                          <a:spcPct val="100000"/>
                        </a:lnSpc>
                        <a:spcBef>
                          <a:spcPts val="0"/>
                        </a:spcBef>
                        <a:spcAft>
                          <a:spcPts val="0"/>
                        </a:spcAft>
                        <a:buClr>
                          <a:srgbClr val="000000"/>
                        </a:buClr>
                        <a:buSzPct val="25000"/>
                        <a:buFont typeface="Times New Roman"/>
                        <a:buNone/>
                      </a:pPr>
                      <a:r>
                        <a:rPr lang="en" b="0" i="0" u="none" strike="noStrike" cap="none" baseline="0">
                          <a:solidFill>
                            <a:schemeClr val="dk1"/>
                          </a:solidFill>
                          <a:latin typeface="Times New Roman"/>
                          <a:ea typeface="Times New Roman"/>
                          <a:cs typeface="Times New Roman"/>
                          <a:sym typeface="Times New Roman"/>
                        </a:rPr>
                        <a:t>Rad sa skupinom učenika koji imaju iste potrebe. </a:t>
                      </a:r>
                    </a:p>
                    <a:p>
                      <a:pPr marL="0" marR="0" lvl="0" indent="0" algn="l" rtl="0">
                        <a:lnSpc>
                          <a:spcPct val="100000"/>
                        </a:lnSpc>
                        <a:spcBef>
                          <a:spcPts val="0"/>
                        </a:spcBef>
                        <a:spcAft>
                          <a:spcPts val="0"/>
                        </a:spcAft>
                        <a:buClr>
                          <a:srgbClr val="000000"/>
                        </a:buClr>
                        <a:buSzPct val="25000"/>
                        <a:buFont typeface="Times New Roman"/>
                        <a:buNone/>
                      </a:pPr>
                      <a:r>
                        <a:rPr lang="en" b="0" i="0" u="none" strike="noStrike" cap="none" baseline="0">
                          <a:solidFill>
                            <a:schemeClr val="dk1"/>
                          </a:solidFill>
                          <a:latin typeface="Times New Roman"/>
                          <a:ea typeface="Times New Roman"/>
                          <a:cs typeface="Times New Roman"/>
                          <a:sym typeface="Times New Roman"/>
                        </a:rPr>
                        <a:t>Individualizirani pristup učeniku u svladavanju gradiva koje nije uspješno savladao na satu. </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44475">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VREMENIK</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u="none" strike="noStrike" cap="none" baseline="0">
                          <a:solidFill>
                            <a:schemeClr val="dk1"/>
                          </a:solidFill>
                          <a:latin typeface="Times New Roman"/>
                          <a:ea typeface="Times New Roman"/>
                          <a:cs typeface="Times New Roman"/>
                          <a:sym typeface="Times New Roman"/>
                        </a:rPr>
                        <a:t>Tijekom školske godine (jedan sat tjedno)</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569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TROŠKOVNIK</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u="none" strike="noStrike" cap="none" baseline="0">
                          <a:solidFill>
                            <a:schemeClr val="dk1"/>
                          </a:solidFill>
                          <a:latin typeface="Times New Roman"/>
                          <a:ea typeface="Times New Roman"/>
                          <a:cs typeface="Times New Roman"/>
                          <a:sym typeface="Times New Roman"/>
                        </a:rPr>
                        <a:t>Bez troškova</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485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Times New Roman"/>
                          <a:ea typeface="Times New Roman"/>
                          <a:cs typeface="Times New Roman"/>
                          <a:sym typeface="Times New Roman"/>
                        </a:rPr>
                        <a:t>VREDNOVANJE I KORIŠTENJE REZULTATA RADA</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Times New Roman"/>
                        <a:buNone/>
                      </a:pPr>
                      <a:r>
                        <a:rPr lang="en" u="none" strike="noStrike" cap="none" baseline="0">
                          <a:solidFill>
                            <a:srgbClr val="000000"/>
                          </a:solidFill>
                          <a:latin typeface="Times New Roman"/>
                          <a:ea typeface="Times New Roman"/>
                          <a:cs typeface="Times New Roman"/>
                          <a:sym typeface="Times New Roman"/>
                        </a:rPr>
                        <a:t>Samovrjednovanje. Kontinuirano se prati individualni napredak učenika u odnosu na početno stanje - Evidencijski list za dopunsku nastavu i opisne zabilješke na listi praćenja učenika. Kratke provjere tijekom dopunske nastave.</a:t>
                      </a:r>
                    </a:p>
                    <a:p>
                      <a:pPr marL="0" marR="0" lvl="0" indent="0" algn="l" rtl="0">
                        <a:spcBef>
                          <a:spcPts val="0"/>
                        </a:spcBef>
                        <a:spcAft>
                          <a:spcPts val="0"/>
                        </a:spcAft>
                        <a:buClr>
                          <a:srgbClr val="000000"/>
                        </a:buClr>
                        <a:buSzPct val="25000"/>
                        <a:buFont typeface="Times New Roman"/>
                        <a:buNone/>
                      </a:pPr>
                      <a:r>
                        <a:rPr lang="en" u="none" strike="noStrike" cap="none" baseline="0">
                          <a:solidFill>
                            <a:srgbClr val="000000"/>
                          </a:solidFill>
                          <a:latin typeface="Times New Roman"/>
                          <a:ea typeface="Times New Roman"/>
                          <a:cs typeface="Times New Roman"/>
                          <a:sym typeface="Times New Roman"/>
                        </a:rPr>
                        <a:t>Unapređenje individualnog razvoja učeničkih sposobnosti.  </a:t>
                      </a:r>
                    </a:p>
                    <a:p>
                      <a:pPr marL="0" marR="0" lvl="0" indent="0" algn="l" rtl="0">
                        <a:spcBef>
                          <a:spcPts val="0"/>
                        </a:spcBef>
                        <a:spcAft>
                          <a:spcPts val="0"/>
                        </a:spcAft>
                        <a:buClr>
                          <a:srgbClr val="000000"/>
                        </a:buClr>
                        <a:buSzPct val="25000"/>
                        <a:buFont typeface="Times New Roman"/>
                        <a:buNone/>
                      </a:pPr>
                      <a:r>
                        <a:rPr lang="en" u="none" strike="noStrike" cap="none" baseline="0">
                          <a:solidFill>
                            <a:srgbClr val="000000"/>
                          </a:solidFill>
                          <a:latin typeface="Times New Roman"/>
                          <a:ea typeface="Times New Roman"/>
                          <a:cs typeface="Times New Roman"/>
                          <a:sym typeface="Times New Roman"/>
                        </a:rPr>
                        <a:t>Poticanje za daljnji rad, upoznavanje stručne službe o većim teškoćama svladavanja matematičkog gradiva, kao i o poboljšanju usvajanja gradiva uz informiranje roditelja. </a:t>
                      </a:r>
                    </a:p>
                    <a:p>
                      <a:pPr marL="0" marR="0" lvl="0" indent="0" algn="l" rtl="0">
                        <a:spcBef>
                          <a:spcPts val="0"/>
                        </a:spcBef>
                        <a:spcAft>
                          <a:spcPts val="0"/>
                        </a:spcAft>
                        <a:buClr>
                          <a:srgbClr val="000000"/>
                        </a:buClr>
                        <a:buSzPct val="25000"/>
                        <a:buFont typeface="Times New Roman"/>
                        <a:buNone/>
                      </a:pPr>
                      <a:r>
                        <a:rPr lang="en" u="none" strike="noStrike" cap="none" baseline="0">
                          <a:solidFill>
                            <a:srgbClr val="000000"/>
                          </a:solidFill>
                          <a:latin typeface="Times New Roman"/>
                          <a:ea typeface="Times New Roman"/>
                          <a:cs typeface="Times New Roman"/>
                          <a:sym typeface="Times New Roman"/>
                        </a:rPr>
                        <a:t>Određivanje smjernica daljnjeg rada na redovnoj i dopunskoj nastavi. </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txBox="1"/>
          <p:nvPr/>
        </p:nvSpPr>
        <p:spPr>
          <a:xfrm>
            <a:off x="7078660" y="0"/>
            <a:ext cx="2065199" cy="276300"/>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673" name="Shape 673"/>
          <p:cNvGraphicFramePr/>
          <p:nvPr>
            <p:extLst>
              <p:ext uri="{D42A27DB-BD31-4B8C-83A1-F6EECF244321}">
                <p14:modId xmlns:p14="http://schemas.microsoft.com/office/powerpoint/2010/main" val="1841374264"/>
              </p:ext>
            </p:extLst>
          </p:nvPr>
        </p:nvGraphicFramePr>
        <p:xfrm>
          <a:off x="395287" y="328612"/>
          <a:ext cx="8280400" cy="6388305"/>
        </p:xfrm>
        <a:graphic>
          <a:graphicData uri="http://schemas.openxmlformats.org/drawingml/2006/table">
            <a:tbl>
              <a:tblPr>
                <a:noFill/>
                <a:tableStyleId>{3076F129-EBF7-4CBE-A6B8-931AD70FEB07}</a:tableStyleId>
              </a:tblPr>
              <a:tblGrid>
                <a:gridCol w="1944465"/>
                <a:gridCol w="6335935"/>
              </a:tblGrid>
              <a:tr h="51435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mn-lt"/>
                          <a:ea typeface="Times New Roman"/>
                          <a:cs typeface="Times New Roman"/>
                          <a:sym typeface="Times New Roman"/>
                        </a:rPr>
                        <a:t>NAZIV AKTIVNOSTI</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400" b="1" u="none" strike="noStrike" cap="none" baseline="0">
                          <a:solidFill>
                            <a:schemeClr val="dk1"/>
                          </a:solidFill>
                          <a:latin typeface="+mn-lt"/>
                          <a:ea typeface="Times New Roman"/>
                          <a:cs typeface="Times New Roman"/>
                          <a:sym typeface="Times New Roman"/>
                        </a:rPr>
                        <a:t>DOPUNSKA NASTAVA MATEMATIKE I HRVATSKOG JEZIKA – 4.  RAZREDI</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mn-lt"/>
                          <a:ea typeface="Times New Roman"/>
                          <a:cs typeface="Times New Roman"/>
                          <a:sym typeface="Times New Roman"/>
                        </a:rPr>
                        <a:t>CILJ AKTIVNOSTI</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400" b="0" i="0" u="none" strike="noStrike" cap="none" baseline="0">
                          <a:solidFill>
                            <a:schemeClr val="dk1"/>
                          </a:solidFill>
                          <a:latin typeface="+mn-lt"/>
                          <a:ea typeface="Comic Sans MS"/>
                          <a:cs typeface="Comic Sans MS"/>
                          <a:sym typeface="Comic Sans MS"/>
                        </a:rPr>
                        <a:t>Nadoknaditi znanje koje učeniku nedostaje ili ga teže usvaja redovnim putem. Pomoć u učenju, savladavanju predviđenog nastavnog gradiva, osposobljavanje učenika za samostalno rješavanje i razumijevanje računskih priča. Poticanje samopouzdanja učenika i radnih navika kako u školi tako i kod kuće.</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01825">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mn-lt"/>
                          <a:ea typeface="Times New Roman"/>
                          <a:cs typeface="Times New Roman"/>
                          <a:sym typeface="Times New Roman"/>
                        </a:rPr>
                        <a:t>NAMJENA</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400" b="0" i="0" u="none" strike="noStrike" cap="none" baseline="0">
                          <a:solidFill>
                            <a:schemeClr val="dk1"/>
                          </a:solidFill>
                          <a:latin typeface="+mn-lt"/>
                          <a:ea typeface="Comic Sans MS"/>
                          <a:cs typeface="Comic Sans MS"/>
                          <a:sym typeface="Comic Sans MS"/>
                        </a:rPr>
                        <a:t>Pomoć učenicima trećih razreda koji ne prate redovni nastavni program s očekivanom razinom uspjeha, učenicima koji zbog odsutnosti nisu uspjeli usvojiti pojedine sadržaje.</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30275">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mn-lt"/>
                          <a:ea typeface="Times New Roman"/>
                          <a:cs typeface="Times New Roman"/>
                          <a:sym typeface="Times New Roman"/>
                        </a:rPr>
                        <a:t>NOSITELJI </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400">
                          <a:solidFill>
                            <a:schemeClr val="dk1"/>
                          </a:solidFill>
                          <a:latin typeface="+mn-lt"/>
                          <a:ea typeface="Comic Sans MS"/>
                          <a:cs typeface="Comic Sans MS"/>
                          <a:sym typeface="Comic Sans MS"/>
                        </a:rPr>
                        <a:t>učiteljice 4-ih razreda: Ksenija Borović,Ljerka Ivković,Natalija Kovač,Jasminka Španić</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mn-lt"/>
                          <a:ea typeface="Times New Roman"/>
                          <a:cs typeface="Times New Roman"/>
                          <a:sym typeface="Times New Roman"/>
                        </a:rPr>
                        <a:t>NAČIN REALIZACIJE</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sz="1400" b="0" i="0" u="none" strike="noStrike" cap="none" baseline="0">
                          <a:solidFill>
                            <a:schemeClr val="dk1"/>
                          </a:solidFill>
                          <a:latin typeface="+mn-lt"/>
                          <a:ea typeface="Comic Sans MS"/>
                          <a:cs typeface="Comic Sans MS"/>
                          <a:sym typeface="Comic Sans MS"/>
                        </a:rPr>
                        <a:t>Individualni rad s pojedinim učenicima prema potrebi. Rad u parovima, učenje kroz igru. </a:t>
                      </a:r>
                    </a:p>
                    <a:p>
                      <a:pPr marL="0" marR="0" lvl="0" indent="0" algn="l" rtl="0">
                        <a:lnSpc>
                          <a:spcPct val="100000"/>
                        </a:lnSpc>
                        <a:spcBef>
                          <a:spcPts val="0"/>
                        </a:spcBef>
                        <a:spcAft>
                          <a:spcPts val="0"/>
                        </a:spcAft>
                        <a:buClr>
                          <a:srgbClr val="000000"/>
                        </a:buClr>
                        <a:buSzPct val="25000"/>
                        <a:buFont typeface="Times New Roman"/>
                        <a:buNone/>
                      </a:pPr>
                      <a:r>
                        <a:rPr lang="en" sz="1400" b="0" i="0" u="none" strike="noStrike" cap="none" baseline="0">
                          <a:solidFill>
                            <a:schemeClr val="dk1"/>
                          </a:solidFill>
                          <a:latin typeface="+mn-lt"/>
                          <a:ea typeface="Comic Sans MS"/>
                          <a:cs typeface="Comic Sans MS"/>
                          <a:sym typeface="Comic Sans MS"/>
                        </a:rPr>
                        <a:t>Rad sa skupinom učenika koji imaju iste potrebe. </a:t>
                      </a:r>
                    </a:p>
                    <a:p>
                      <a:pPr marL="0" marR="0" lvl="0" indent="0" algn="l" rtl="0">
                        <a:lnSpc>
                          <a:spcPct val="100000"/>
                        </a:lnSpc>
                        <a:spcBef>
                          <a:spcPts val="0"/>
                        </a:spcBef>
                        <a:spcAft>
                          <a:spcPts val="0"/>
                        </a:spcAft>
                        <a:buClr>
                          <a:srgbClr val="000000"/>
                        </a:buClr>
                        <a:buSzPct val="25000"/>
                        <a:buFont typeface="Times New Roman"/>
                        <a:buNone/>
                      </a:pPr>
                      <a:r>
                        <a:rPr lang="en" sz="1400" b="0" i="0" u="none" strike="noStrike" cap="none" baseline="0">
                          <a:solidFill>
                            <a:schemeClr val="dk1"/>
                          </a:solidFill>
                          <a:latin typeface="+mn-lt"/>
                          <a:ea typeface="Comic Sans MS"/>
                          <a:cs typeface="Comic Sans MS"/>
                          <a:sym typeface="Comic Sans MS"/>
                        </a:rPr>
                        <a:t>Individualizirani pristup učeniku u svladavanju gradiva koje nije uspješno savladao na satu. </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44475">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mn-lt"/>
                          <a:ea typeface="Times New Roman"/>
                          <a:cs typeface="Times New Roman"/>
                          <a:sym typeface="Times New Roman"/>
                        </a:rPr>
                        <a:t>VREMENIK</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sz="1400" b="0" i="0" u="none" strike="noStrike" cap="none" baseline="0">
                          <a:solidFill>
                            <a:schemeClr val="dk1"/>
                          </a:solidFill>
                          <a:latin typeface="+mn-lt"/>
                          <a:ea typeface="Comic Sans MS"/>
                          <a:cs typeface="Comic Sans MS"/>
                          <a:sym typeface="Comic Sans MS"/>
                        </a:rPr>
                        <a:t>Kroz cijelu š</a:t>
                      </a:r>
                      <a:r>
                        <a:rPr lang="en" sz="1400" u="none" strike="noStrike" cap="none" baseline="0">
                          <a:latin typeface="+mn-lt"/>
                          <a:ea typeface="Comic Sans MS"/>
                          <a:cs typeface="Comic Sans MS"/>
                          <a:sym typeface="Comic Sans MS"/>
                        </a:rPr>
                        <a:t>k. god. 201</a:t>
                      </a:r>
                      <a:r>
                        <a:rPr lang="en" sz="1400">
                          <a:latin typeface="+mn-lt"/>
                          <a:ea typeface="Comic Sans MS"/>
                          <a:cs typeface="Comic Sans MS"/>
                          <a:sym typeface="Comic Sans MS"/>
                        </a:rPr>
                        <a:t>4</a:t>
                      </a:r>
                      <a:r>
                        <a:rPr lang="en" sz="1400" u="none" strike="noStrike" cap="none" baseline="0">
                          <a:latin typeface="+mn-lt"/>
                          <a:ea typeface="Comic Sans MS"/>
                          <a:cs typeface="Comic Sans MS"/>
                          <a:sym typeface="Comic Sans MS"/>
                        </a:rPr>
                        <a:t>./201</a:t>
                      </a:r>
                      <a:r>
                        <a:rPr lang="en" sz="1400">
                          <a:latin typeface="+mn-lt"/>
                          <a:ea typeface="Comic Sans MS"/>
                          <a:cs typeface="Comic Sans MS"/>
                          <a:sym typeface="Comic Sans MS"/>
                        </a:rPr>
                        <a:t>5</a:t>
                      </a:r>
                      <a:r>
                        <a:rPr lang="en" sz="1400" u="none" strike="noStrike" cap="none" baseline="0">
                          <a:latin typeface="+mn-lt"/>
                          <a:ea typeface="Comic Sans MS"/>
                          <a:cs typeface="Comic Sans MS"/>
                          <a:sym typeface="Comic Sans MS"/>
                        </a:rPr>
                        <a:t>.,</a:t>
                      </a:r>
                      <a:r>
                        <a:rPr lang="en" sz="1400" b="0" i="0" u="none" strike="noStrike" cap="none" baseline="0">
                          <a:solidFill>
                            <a:schemeClr val="dk1"/>
                          </a:solidFill>
                          <a:latin typeface="+mn-lt"/>
                          <a:ea typeface="Comic Sans MS"/>
                          <a:cs typeface="Comic Sans MS"/>
                          <a:sym typeface="Comic Sans MS"/>
                        </a:rPr>
                        <a:t> jedan put tjedno:</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5690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mn-lt"/>
                          <a:ea typeface="Times New Roman"/>
                          <a:cs typeface="Times New Roman"/>
                          <a:sym typeface="Times New Roman"/>
                        </a:rPr>
                        <a:t>TROŠKOVNIK</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sz="1400" b="0" i="0" u="none" strike="noStrike" cap="none" baseline="0">
                          <a:solidFill>
                            <a:schemeClr val="dk1"/>
                          </a:solidFill>
                          <a:latin typeface="+mn-lt"/>
                          <a:ea typeface="Comic Sans MS"/>
                          <a:cs typeface="Comic Sans MS"/>
                          <a:sym typeface="Comic Sans MS"/>
                        </a:rPr>
                        <a:t>Eventualni troškovi za kopiranje nastavnih listića.</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4850">
                <a:tc>
                  <a:txBody>
                    <a:bodyPr/>
                    <a:lstStyle/>
                    <a:p>
                      <a:pPr marL="0" marR="0" lvl="0" indent="0" algn="l" rtl="0">
                        <a:spcBef>
                          <a:spcPts val="0"/>
                        </a:spcBef>
                        <a:buClr>
                          <a:srgbClr val="000000"/>
                        </a:buClr>
                        <a:buSzPct val="25000"/>
                        <a:buFont typeface="Times New Roman"/>
                        <a:buNone/>
                      </a:pPr>
                      <a:r>
                        <a:rPr lang="en" sz="1400" b="1" u="none" strike="noStrike" cap="none" baseline="0">
                          <a:solidFill>
                            <a:schemeClr val="dk1"/>
                          </a:solidFill>
                          <a:latin typeface="+mn-lt"/>
                          <a:ea typeface="Times New Roman"/>
                          <a:cs typeface="Times New Roman"/>
                          <a:sym typeface="Times New Roman"/>
                        </a:rPr>
                        <a:t>VREDNOVANJE I KORIŠTENJE REZULTATA RADA</a:t>
                      </a:r>
                    </a:p>
                  </a:txBody>
                  <a:tcPr marL="63825" marR="638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Times New Roman"/>
                        <a:buNone/>
                      </a:pPr>
                      <a:r>
                        <a:rPr lang="en" sz="1400" u="none" strike="noStrike" cap="none" baseline="0" dirty="0">
                          <a:solidFill>
                            <a:srgbClr val="000000"/>
                          </a:solidFill>
                          <a:latin typeface="+mn-lt"/>
                          <a:ea typeface="Comic Sans MS"/>
                          <a:cs typeface="Comic Sans MS"/>
                          <a:sym typeface="Comic Sans MS"/>
                        </a:rPr>
                        <a:t>Samovrjednovanje. Kontinuirano se prati individualni napredak učenika u odnosu na početno stanje - Evidencijski list za dopunsku nastavu i opisne zabilješke na listi praćenja učenika. Kratke provjere tijekom dopunske nastave.</a:t>
                      </a:r>
                    </a:p>
                    <a:p>
                      <a:pPr marL="0" marR="0" lvl="0" indent="0" algn="l" rtl="0">
                        <a:spcBef>
                          <a:spcPts val="0"/>
                        </a:spcBef>
                        <a:spcAft>
                          <a:spcPts val="0"/>
                        </a:spcAft>
                        <a:buClr>
                          <a:srgbClr val="000000"/>
                        </a:buClr>
                        <a:buSzPct val="25000"/>
                        <a:buFont typeface="Times New Roman"/>
                        <a:buNone/>
                      </a:pPr>
                      <a:r>
                        <a:rPr lang="en" sz="1400" u="none" strike="noStrike" cap="none" baseline="0" dirty="0">
                          <a:solidFill>
                            <a:srgbClr val="000000"/>
                          </a:solidFill>
                          <a:latin typeface="+mn-lt"/>
                          <a:ea typeface="Comic Sans MS"/>
                          <a:cs typeface="Comic Sans MS"/>
                          <a:sym typeface="Comic Sans MS"/>
                        </a:rPr>
                        <a:t>Unapređenje individualnog razvoja učeničkih sposobnosti.  </a:t>
                      </a:r>
                    </a:p>
                    <a:p>
                      <a:pPr marL="0" marR="0" lvl="0" indent="0" algn="l" rtl="0">
                        <a:spcBef>
                          <a:spcPts val="0"/>
                        </a:spcBef>
                        <a:spcAft>
                          <a:spcPts val="0"/>
                        </a:spcAft>
                        <a:buClr>
                          <a:srgbClr val="000000"/>
                        </a:buClr>
                        <a:buSzPct val="25000"/>
                        <a:buFont typeface="Times New Roman"/>
                        <a:buNone/>
                      </a:pPr>
                      <a:r>
                        <a:rPr lang="en" sz="1400" u="none" strike="noStrike" cap="none" baseline="0" dirty="0">
                          <a:solidFill>
                            <a:srgbClr val="000000"/>
                          </a:solidFill>
                          <a:latin typeface="+mn-lt"/>
                          <a:ea typeface="Comic Sans MS"/>
                          <a:cs typeface="Comic Sans MS"/>
                          <a:sym typeface="Comic Sans MS"/>
                        </a:rPr>
                        <a:t>Poticanje za daljnji rad, upoznavanje stručne službe o većim teškoćama svladavanja matematičkog gradiva, kao i o poboljšanju usvajanja gradiva uz informiranje roditelja. </a:t>
                      </a:r>
                    </a:p>
                    <a:p>
                      <a:pPr marL="0" marR="0" lvl="0" indent="0" algn="l" rtl="0">
                        <a:spcBef>
                          <a:spcPts val="0"/>
                        </a:spcBef>
                        <a:spcAft>
                          <a:spcPts val="0"/>
                        </a:spcAft>
                        <a:buClr>
                          <a:srgbClr val="000000"/>
                        </a:buClr>
                        <a:buSzPct val="25000"/>
                        <a:buFont typeface="Times New Roman"/>
                        <a:buNone/>
                      </a:pPr>
                      <a:r>
                        <a:rPr lang="en" sz="1400" u="none" strike="noStrike" cap="none" baseline="0" dirty="0">
                          <a:solidFill>
                            <a:srgbClr val="000000"/>
                          </a:solidFill>
                          <a:latin typeface="+mn-lt"/>
                          <a:ea typeface="Comic Sans MS"/>
                          <a:cs typeface="Comic Sans MS"/>
                          <a:sym typeface="Comic Sans MS"/>
                        </a:rPr>
                        <a:t>Određivanje smjernica daljnjeg rada na redovnoj i dopunskoj nastavi. </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graphicFrame>
        <p:nvGraphicFramePr>
          <p:cNvPr id="678" name="Shape 678"/>
          <p:cNvGraphicFramePr/>
          <p:nvPr/>
        </p:nvGraphicFramePr>
        <p:xfrm>
          <a:off x="448100" y="374287"/>
          <a:ext cx="8345550" cy="5863670"/>
        </p:xfrm>
        <a:graphic>
          <a:graphicData uri="http://schemas.openxmlformats.org/drawingml/2006/table">
            <a:tbl>
              <a:tblPr>
                <a:noFill/>
                <a:tableStyleId>{C05283F7-30BC-4EED-974A-E34B44745A5D}</a:tableStyleId>
              </a:tblPr>
              <a:tblGrid>
                <a:gridCol w="2046350"/>
                <a:gridCol w="6299200"/>
              </a:tblGrid>
              <a:tr h="901800">
                <a:tc>
                  <a:txBody>
                    <a:bodyPr/>
                    <a:lstStyle/>
                    <a:p>
                      <a:pPr marL="0" marR="0" lvl="0" indent="0" algn="l" rtl="0">
                        <a:lnSpc>
                          <a:spcPct val="150000"/>
                        </a:lnSpc>
                        <a:spcBef>
                          <a:spcPts val="0"/>
                        </a:spcBef>
                        <a:buClr>
                          <a:srgbClr val="000000"/>
                        </a:buClr>
                        <a:buSzPct val="25000"/>
                        <a:buFont typeface="Arial"/>
                        <a:buNone/>
                      </a:pPr>
                      <a:r>
                        <a:rPr lang="en" b="1" u="none" strike="noStrike" cap="none" baseline="0">
                          <a:solidFill>
                            <a:schemeClr val="dk1"/>
                          </a:solidFill>
                        </a:rPr>
                        <a:t>NAZIV AKTIVNOSTI</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50000"/>
                        </a:lnSpc>
                        <a:spcBef>
                          <a:spcPts val="0"/>
                        </a:spcBef>
                        <a:buClr>
                          <a:srgbClr val="000000"/>
                        </a:buClr>
                        <a:buSzPct val="25000"/>
                        <a:buFont typeface="Arial"/>
                        <a:buNone/>
                      </a:pPr>
                      <a:r>
                        <a:rPr lang="en" b="1" u="none" strike="noStrike" cap="none" baseline="0">
                          <a:solidFill>
                            <a:schemeClr val="dk1"/>
                          </a:solidFill>
                        </a:rPr>
                        <a:t>DOPUNSKA NASTAVA IZ NJEMAČKOG JEZIKA</a:t>
                      </a:r>
                    </a:p>
                    <a:p>
                      <a:pPr marL="0" marR="0" lvl="0" indent="0" algn="l" rtl="0">
                        <a:lnSpc>
                          <a:spcPct val="150000"/>
                        </a:lnSpc>
                        <a:spcBef>
                          <a:spcPts val="0"/>
                        </a:spcBef>
                        <a:buClr>
                          <a:srgbClr val="000000"/>
                        </a:buClr>
                        <a:buSzPct val="25000"/>
                        <a:buFont typeface="Verdana"/>
                        <a:buNone/>
                      </a:pPr>
                      <a:r>
                        <a:rPr lang="en" u="none" strike="noStrike" cap="none" baseline="0"/>
                        <a:t>                      </a:t>
                      </a:r>
                      <a:r>
                        <a:rPr lang="en" b="1" u="none" strike="noStrike" cap="none" baseline="0"/>
                        <a:t>ZA UČENIKE 4. </a:t>
                      </a:r>
                      <a:r>
                        <a:rPr lang="en" b="1"/>
                        <a:t>a/c</a:t>
                      </a:r>
                      <a:r>
                        <a:rPr lang="en" b="1" u="none" strike="noStrike" cap="none" baseline="0"/>
                        <a:t> RAZREDNOG ODJELA</a:t>
                      </a:r>
                      <a:r>
                        <a:rPr lang="en" u="none" strike="noStrike" cap="none" baseline="0"/>
                        <a:t>                   </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230350">
                <a:tc>
                  <a:txBody>
                    <a:bodyPr/>
                    <a:lstStyle/>
                    <a:p>
                      <a:pPr marL="0" marR="0" lvl="0" indent="0" algn="l" rtl="0">
                        <a:lnSpc>
                          <a:spcPct val="150000"/>
                        </a:lnSpc>
                        <a:spcBef>
                          <a:spcPts val="0"/>
                        </a:spcBef>
                        <a:buClr>
                          <a:srgbClr val="000000"/>
                        </a:buClr>
                        <a:buSzPct val="25000"/>
                        <a:buFont typeface="Arial"/>
                        <a:buNone/>
                      </a:pPr>
                      <a:r>
                        <a:rPr lang="en" b="1" u="none" strike="noStrike" cap="none" baseline="0">
                          <a:solidFill>
                            <a:schemeClr val="dk1"/>
                          </a:solidFill>
                        </a:rPr>
                        <a:t>CILJ AKTIVNOSTI</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u="none" strike="noStrike" cap="none" baseline="0">
                          <a:solidFill>
                            <a:schemeClr val="dk1"/>
                          </a:solidFill>
                        </a:rPr>
                        <a:t>Naučiti i uvježbati sadržaje koje učenici nisu usvojili u minimalnoj mjeri predviđenoj nastavnim planom i programom. Pomoći učenicima s poteškoćama u svladavanju nastavnoga gradiva. Razvijati samopouzdanje kod učenika.</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73975">
                <a:tc>
                  <a:txBody>
                    <a:bodyPr/>
                    <a:lstStyle/>
                    <a:p>
                      <a:pPr marL="0" marR="0" lvl="0" indent="0" algn="l" rtl="0">
                        <a:lnSpc>
                          <a:spcPct val="150000"/>
                        </a:lnSpc>
                        <a:spcBef>
                          <a:spcPts val="0"/>
                        </a:spcBef>
                        <a:buClr>
                          <a:srgbClr val="000000"/>
                        </a:buClr>
                        <a:buSzPct val="25000"/>
                        <a:buFont typeface="Arial"/>
                        <a:buNone/>
                      </a:pPr>
                      <a:r>
                        <a:rPr lang="en" b="1" u="none" strike="noStrike" cap="none" baseline="0">
                          <a:solidFill>
                            <a:schemeClr val="dk1"/>
                          </a:solidFill>
                        </a:rPr>
                        <a:t>NAMJENA</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u="none" strike="noStrike" cap="none" baseline="0">
                          <a:solidFill>
                            <a:schemeClr val="dk1"/>
                          </a:solidFill>
                        </a:rPr>
                        <a:t>Pomoći učenicima s teškoćama u svladavanju nastavnih sadržaja koji su im potrebni za daljnji rad.</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07600">
                <a:tc>
                  <a:txBody>
                    <a:bodyPr/>
                    <a:lstStyle/>
                    <a:p>
                      <a:pPr marL="0" marR="0" lvl="0" indent="0" algn="l" rtl="0">
                        <a:lnSpc>
                          <a:spcPct val="150000"/>
                        </a:lnSpc>
                        <a:spcBef>
                          <a:spcPts val="0"/>
                        </a:spcBef>
                        <a:buClr>
                          <a:srgbClr val="000000"/>
                        </a:buClr>
                        <a:buSzPct val="25000"/>
                        <a:buFont typeface="Arial"/>
                        <a:buNone/>
                      </a:pPr>
                      <a:r>
                        <a:rPr lang="en" b="1" u="none" strike="noStrike" cap="none" baseline="0">
                          <a:solidFill>
                            <a:schemeClr val="dk1"/>
                          </a:solidFill>
                        </a:rPr>
                        <a:t>NOSITELJI</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a:t>Antonija Barišić, prof. njemačkoga jezika</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15175">
                <a:tc>
                  <a:txBody>
                    <a:bodyPr/>
                    <a:lstStyle/>
                    <a:p>
                      <a:pPr marL="0" marR="0" lvl="0" indent="0" algn="l" rtl="0">
                        <a:lnSpc>
                          <a:spcPct val="150000"/>
                        </a:lnSpc>
                        <a:spcBef>
                          <a:spcPts val="0"/>
                        </a:spcBef>
                        <a:buClr>
                          <a:srgbClr val="000000"/>
                        </a:buClr>
                        <a:buSzPct val="25000"/>
                        <a:buFont typeface="Arial"/>
                        <a:buNone/>
                      </a:pPr>
                      <a:r>
                        <a:rPr lang="en" b="1" u="none" strike="noStrike" cap="none" baseline="0">
                          <a:solidFill>
                            <a:schemeClr val="dk1"/>
                          </a:solidFill>
                        </a:rPr>
                        <a:t>NAČIN REALIZACIJE</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u="none" strike="noStrike" cap="none" baseline="0">
                          <a:solidFill>
                            <a:schemeClr val="dk1"/>
                          </a:solidFill>
                        </a:rPr>
                        <a:t>Grupni rad i individualizirani pristup svakom učeniku u skladu s njegovim potrebama.</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85025">
                <a:tc>
                  <a:txBody>
                    <a:bodyPr/>
                    <a:lstStyle/>
                    <a:p>
                      <a:pPr marL="0" marR="0" lvl="0" indent="0" algn="l" rtl="0">
                        <a:lnSpc>
                          <a:spcPct val="150000"/>
                        </a:lnSpc>
                        <a:spcBef>
                          <a:spcPts val="0"/>
                        </a:spcBef>
                        <a:buClr>
                          <a:srgbClr val="000000"/>
                        </a:buClr>
                        <a:buSzPct val="25000"/>
                        <a:buFont typeface="Arial"/>
                        <a:buNone/>
                      </a:pPr>
                      <a:r>
                        <a:rPr lang="en" b="1" u="none" strike="noStrike" cap="none" baseline="0">
                          <a:solidFill>
                            <a:schemeClr val="dk1"/>
                          </a:solidFill>
                        </a:rPr>
                        <a:t>VREMENIK</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u="none" strike="noStrike" cap="none" baseline="0">
                          <a:solidFill>
                            <a:schemeClr val="dk1"/>
                          </a:solidFill>
                        </a:rPr>
                        <a:t>Jedan sat tjedno tijekom nastavne godine </a:t>
                      </a:r>
                      <a:r>
                        <a:rPr lang="en">
                          <a:solidFill>
                            <a:schemeClr val="dk1"/>
                          </a:solidFill>
                        </a:rPr>
                        <a:t>2014./2015.</a:t>
                      </a:r>
                      <a:r>
                        <a:rPr lang="en" u="none" strike="noStrike" cap="none" baseline="0">
                          <a:solidFill>
                            <a:schemeClr val="dk1"/>
                          </a:solidFill>
                        </a:rPr>
                        <a:t>.</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07600">
                <a:tc>
                  <a:txBody>
                    <a:bodyPr/>
                    <a:lstStyle/>
                    <a:p>
                      <a:pPr marL="0" marR="0" lvl="0" indent="0" algn="l" rtl="0">
                        <a:lnSpc>
                          <a:spcPct val="150000"/>
                        </a:lnSpc>
                        <a:spcBef>
                          <a:spcPts val="0"/>
                        </a:spcBef>
                        <a:buClr>
                          <a:srgbClr val="000000"/>
                        </a:buClr>
                        <a:buSzPct val="25000"/>
                        <a:buFont typeface="Arial"/>
                        <a:buNone/>
                      </a:pPr>
                      <a:r>
                        <a:rPr lang="en" b="1" u="none" strike="noStrike" cap="none" baseline="0">
                          <a:solidFill>
                            <a:schemeClr val="dk1"/>
                          </a:solidFill>
                        </a:rPr>
                        <a:t>TROŠKOVNIK</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u="none" strike="noStrike" cap="none" baseline="0">
                          <a:solidFill>
                            <a:schemeClr val="dk1"/>
                          </a:solidFill>
                        </a:rPr>
                        <a:t>Nema dodatnih troškova</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42550">
                <a:tc>
                  <a:txBody>
                    <a:bodyPr/>
                    <a:lstStyle/>
                    <a:p>
                      <a:pPr marL="0" marR="0" lvl="0" indent="0" algn="l" rtl="0">
                        <a:lnSpc>
                          <a:spcPct val="150000"/>
                        </a:lnSpc>
                        <a:spcBef>
                          <a:spcPts val="0"/>
                        </a:spcBef>
                        <a:buClr>
                          <a:srgbClr val="000000"/>
                        </a:buClr>
                        <a:buSzPct val="25000"/>
                        <a:buFont typeface="Arial"/>
                        <a:buNone/>
                      </a:pPr>
                      <a:r>
                        <a:rPr lang="en" b="1" u="none" strike="noStrike" cap="none" baseline="0">
                          <a:solidFill>
                            <a:schemeClr val="dk1"/>
                          </a:solidFill>
                        </a:rPr>
                        <a:t>VREDNOVANJE I KORIŠTENJE REZULTATA RADA</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u="none" strike="noStrike" cap="none" baseline="0"/>
                        <a:t>Opisno praćenje postignuća učenika.</a:t>
                      </a:r>
                    </a:p>
                    <a:p>
                      <a:pPr marL="0" marR="0" lvl="0" indent="0" algn="l" rtl="0">
                        <a:lnSpc>
                          <a:spcPct val="150000"/>
                        </a:lnSpc>
                        <a:spcBef>
                          <a:spcPts val="0"/>
                        </a:spcBef>
                        <a:buClr>
                          <a:srgbClr val="000000"/>
                        </a:buClr>
                        <a:buSzPct val="25000"/>
                        <a:buFont typeface="Verdana"/>
                        <a:buNone/>
                      </a:pPr>
                      <a:r>
                        <a:rPr lang="en" u="none" strike="noStrike" cap="none" baseline="0"/>
                        <a:t>Bolje razumijevanje nastavnog gradiva.</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684" name="Shape 684"/>
          <p:cNvGraphicFramePr/>
          <p:nvPr/>
        </p:nvGraphicFramePr>
        <p:xfrm>
          <a:off x="539750" y="549275"/>
          <a:ext cx="7993050" cy="5536535"/>
        </p:xfrm>
        <a:graphic>
          <a:graphicData uri="http://schemas.openxmlformats.org/drawingml/2006/table">
            <a:tbl>
              <a:tblPr>
                <a:noFill/>
                <a:tableStyleId>{D560DB86-400E-4F99-8039-2ED4F169ACD8}</a:tableStyleId>
              </a:tblPr>
              <a:tblGrid>
                <a:gridCol w="1871650"/>
                <a:gridCol w="6121400"/>
              </a:tblGrid>
              <a:tr h="5175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NAZIV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DOPUNSKA NASTAVA ENGLESKOG JEZIKA ZA </a:t>
                      </a:r>
                      <a:r>
                        <a:rPr lang="en" b="1" u="none" strike="noStrike" cap="none" baseline="0">
                          <a:solidFill>
                            <a:schemeClr val="dk1"/>
                          </a:solidFill>
                        </a:rPr>
                        <a:t>3</a:t>
                      </a:r>
                      <a:r>
                        <a:rPr lang="en" b="1" u="none" strike="noStrike" cap="none" baseline="0">
                          <a:solidFill>
                            <a:schemeClr val="dk1"/>
                          </a:solidFill>
                          <a:latin typeface="Arial"/>
                          <a:ea typeface="Arial"/>
                          <a:cs typeface="Arial"/>
                          <a:sym typeface="Arial"/>
                        </a:rPr>
                        <a:t>. RAZREDE</a:t>
                      </a:r>
                    </a:p>
                    <a:p>
                      <a:pPr marL="0" marR="0" lvl="0" indent="0" algn="ctr"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(UČENICI </a:t>
                      </a:r>
                      <a:r>
                        <a:rPr lang="en" b="1" u="none" strike="noStrike" cap="none" baseline="0">
                          <a:solidFill>
                            <a:schemeClr val="dk1"/>
                          </a:solidFill>
                        </a:rPr>
                        <a:t>3.</a:t>
                      </a:r>
                      <a:r>
                        <a:rPr lang="en" b="1" u="none" strike="noStrike" cap="none" baseline="0">
                          <a:solidFill>
                            <a:schemeClr val="dk1"/>
                          </a:solidFill>
                          <a:latin typeface="Arial"/>
                          <a:ea typeface="Arial"/>
                          <a:cs typeface="Arial"/>
                          <a:sym typeface="Arial"/>
                        </a:rPr>
                        <a:t> A, B, C </a:t>
                      </a:r>
                      <a:r>
                        <a:rPr lang="en" b="1" u="none" strike="noStrike" cap="none" baseline="0">
                          <a:solidFill>
                            <a:schemeClr val="dk1"/>
                          </a:solidFill>
                        </a:rPr>
                        <a:t>I D</a:t>
                      </a:r>
                      <a:r>
                        <a:rPr lang="en" b="1" u="none" strike="noStrike" cap="none" baseline="0">
                          <a:solidFill>
                            <a:schemeClr val="dk1"/>
                          </a:solidFill>
                          <a:latin typeface="Arial"/>
                          <a:ea typeface="Arial"/>
                          <a:cs typeface="Arial"/>
                          <a:sym typeface="Arial"/>
                        </a:rPr>
                        <a:t> RAZRE</a:t>
                      </a:r>
                      <a:r>
                        <a:rPr lang="en" b="1" u="none" strike="noStrike" cap="none" baseline="0">
                          <a:solidFill>
                            <a:schemeClr val="dk1"/>
                          </a:solidFill>
                        </a:rPr>
                        <a:t>DNIH ODJELJENJA</a:t>
                      </a:r>
                      <a:r>
                        <a:rPr lang="en" b="1" u="none" strike="noStrike" cap="none" baseline="0">
                          <a:solidFill>
                            <a:schemeClr val="dk1"/>
                          </a:solidFill>
                          <a:latin typeface="Arial"/>
                          <a:ea typeface="Arial"/>
                          <a:cs typeface="Arial"/>
                          <a:sym typeface="Arial"/>
                        </a:rPr>
                        <a:t>)</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CILJ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Osposobiti učenike za samostalan rad. Nadoknaditi i utvrditi znanje radi lakšeg savladavanja nastavnog programa. Uputiti učenike kako savladati poteškoće u savladavanju nastavnog gradiva. </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239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NAMJENA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Učenicima koji ne prate redoviti nastavni program s očekivanom razinom uspjeha pomoći u učenju i svladavanju nastavnog sadržaja.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969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NOSITELJI </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t>Dubravka Špančić</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40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NAČIN REALIZACIJE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Individualizirani pristup svakom učeniku u skladu s njegovim potrebama i grupni rad u skladu s potrebama i mogućnostima uključenih učenika. </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191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VREMENIK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Tijekom nastavne godine po jedan sat tjedno za </a:t>
                      </a:r>
                      <a:r>
                        <a:rPr lang="en" u="none" strike="noStrike" cap="none" baseline="0">
                          <a:solidFill>
                            <a:schemeClr val="dk1"/>
                          </a:solidFill>
                        </a:rPr>
                        <a:t>3</a:t>
                      </a:r>
                      <a:r>
                        <a:rPr lang="en" u="none" strike="noStrike" cap="none" baseline="0">
                          <a:solidFill>
                            <a:schemeClr val="dk1"/>
                          </a:solidFill>
                          <a:latin typeface="Arial"/>
                          <a:ea typeface="Arial"/>
                          <a:cs typeface="Arial"/>
                          <a:sym typeface="Arial"/>
                        </a:rPr>
                        <a:t>.</a:t>
                      </a:r>
                      <a:r>
                        <a:rPr lang="en" sz="1400" u="none" strike="noStrike" cap="none" baseline="0">
                          <a:solidFill>
                            <a:schemeClr val="dk1"/>
                          </a:solidFill>
                          <a:latin typeface="Arial"/>
                          <a:ea typeface="Arial"/>
                          <a:cs typeface="Arial"/>
                          <a:sym typeface="Arial"/>
                        </a:rPr>
                        <a:t> razrede</a:t>
                      </a:r>
                      <a:r>
                        <a:rPr lang="en" sz="1800" u="none" strike="noStrike" cap="none" baseline="0">
                          <a:solidFill>
                            <a:schemeClr val="dk1"/>
                          </a:solidFill>
                        </a:rPr>
                        <a:t>.</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4767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TROŠKOVNIK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Troškovi umnožavanja potrebnih nastavnih materijala.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445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VREDNOVANJE I KORIŠTENJE REZULTATA RADA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Opisno praćenje napredovanja učenika. </a:t>
                      </a:r>
                    </a:p>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Prepoznavanje i uočavanje napretka učenika u svladavanju određenih nastavnih sadržaja. Rezultati potiču razvoj učenikova samopouzdanja i usmjeravaju u daljnjem radu.</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Shape 689"/>
          <p:cNvSpPr txBox="1"/>
          <p:nvPr/>
        </p:nvSpPr>
        <p:spPr>
          <a:xfrm>
            <a:off x="7078660" y="0"/>
            <a:ext cx="2046298" cy="274498"/>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690" name="Shape 690"/>
          <p:cNvGraphicFramePr/>
          <p:nvPr/>
        </p:nvGraphicFramePr>
        <p:xfrm>
          <a:off x="539750" y="549275"/>
          <a:ext cx="7993050" cy="5536535"/>
        </p:xfrm>
        <a:graphic>
          <a:graphicData uri="http://schemas.openxmlformats.org/drawingml/2006/table">
            <a:tbl>
              <a:tblPr>
                <a:noFill/>
                <a:tableStyleId>{959FB1A5-5E2D-44D4-84A4-96AB41AE9481}</a:tableStyleId>
              </a:tblPr>
              <a:tblGrid>
                <a:gridCol w="1871650"/>
                <a:gridCol w="6121400"/>
              </a:tblGrid>
              <a:tr h="5175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NAZIV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DOPUNSKA NASTAVA ENGLESKOG JEZIKA ZA 4. RAZREDE</a:t>
                      </a:r>
                    </a:p>
                    <a:p>
                      <a:pPr marL="0" marR="0" lvl="0" indent="0" algn="ctr"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(UČENICI </a:t>
                      </a:r>
                      <a:r>
                        <a:rPr lang="en" b="1" u="none" strike="noStrike" cap="none" baseline="0">
                          <a:solidFill>
                            <a:schemeClr val="dk1"/>
                          </a:solidFill>
                        </a:rPr>
                        <a:t>4.</a:t>
                      </a:r>
                      <a:r>
                        <a:rPr lang="en" b="1" u="none" strike="noStrike" cap="none" baseline="0">
                          <a:solidFill>
                            <a:schemeClr val="dk1"/>
                          </a:solidFill>
                          <a:latin typeface="Arial"/>
                          <a:ea typeface="Arial"/>
                          <a:cs typeface="Arial"/>
                          <a:sym typeface="Arial"/>
                        </a:rPr>
                        <a:t> A, B, C i D RAZRE</a:t>
                      </a:r>
                      <a:r>
                        <a:rPr lang="en" b="1" u="none" strike="noStrike" cap="none" baseline="0">
                          <a:solidFill>
                            <a:schemeClr val="dk1"/>
                          </a:solidFill>
                        </a:rPr>
                        <a:t>DNIH ODJELJENJA</a:t>
                      </a:r>
                      <a:r>
                        <a:rPr lang="en" b="1" u="none" strike="noStrike" cap="none" baseline="0">
                          <a:solidFill>
                            <a:schemeClr val="dk1"/>
                          </a:solidFill>
                          <a:latin typeface="Arial"/>
                          <a:ea typeface="Arial"/>
                          <a:cs typeface="Arial"/>
                          <a:sym typeface="Arial"/>
                        </a:rPr>
                        <a:t>)</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CILJ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Osposobiti učenike za samostalan rad. Nadoknaditi i utvrditi znanje radi lakšeg savladavanja nastavnog programa. Uputiti učenike kako savladati poteškoće u savladavanju nastavnog gradiva. </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239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NAMJENA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Učenicima koji ne prate redoviti nastavni program s očekivanom razinom uspjeha pomoći u učenju i svladavanju nastavnog sadržaja.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969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NOSITELJI </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t>Dubravka Špančić</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40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NAČIN REALIZACIJE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Individualizirani pristup svakom učeniku u skladu s njegovim potrebama i grupni rad u skladu s potrebama i mogućnostima uključenih učenika. </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191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VREMENIK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Tijekom nastavne godine po jedan sat tjedno za 4. razrede</a:t>
                      </a:r>
                      <a:r>
                        <a:rPr lang="en" sz="1800" u="none" strike="noStrike" cap="none" baseline="0">
                          <a:solidFill>
                            <a:schemeClr val="dk1"/>
                          </a:solidFill>
                        </a:rPr>
                        <a:t>.</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4767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TROŠKOVNIK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Troškovi umnožavanja potrebnih nastavnih materijala.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445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VREDNOVANJE I KORIŠTENJE REZULTATA RADA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Opisno praćenje napredovanja učenika. </a:t>
                      </a:r>
                    </a:p>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Prepoznavanje i uočavanje napretka učenika u svladavanju određenih nastavnih sadržaja. Rezultati potiču razvoj učenikova samopouzdanja i usmjeravaju u daljnjem radu.</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grpSp>
        <p:nvGrpSpPr>
          <p:cNvPr id="695" name="Shape 695"/>
          <p:cNvGrpSpPr/>
          <p:nvPr/>
        </p:nvGrpSpPr>
        <p:grpSpPr>
          <a:xfrm>
            <a:off x="2360744" y="3679031"/>
            <a:ext cx="4443501" cy="1017587"/>
            <a:chOff x="3078158" y="3346450"/>
            <a:chExt cx="2987672" cy="1017587"/>
          </a:xfrm>
        </p:grpSpPr>
        <p:sp>
          <p:nvSpPr>
            <p:cNvPr id="696" name="Shape 696"/>
            <p:cNvSpPr/>
            <p:nvPr/>
          </p:nvSpPr>
          <p:spPr>
            <a:xfrm>
              <a:off x="3078158" y="3346450"/>
              <a:ext cx="2987672" cy="1017587"/>
            </a:xfrm>
            <a:prstGeom prst="rect">
              <a:avLst/>
            </a:prstGeom>
            <a:blipFill rotWithShape="1">
              <a:blip r:embed="rId3">
                <a:alphaModFix/>
              </a:blip>
              <a:stretch>
                <a:fillRect/>
              </a:stretch>
            </a:blipFill>
            <a:ln>
              <a:noFill/>
            </a:ln>
          </p:spPr>
          <p:txBody>
            <a:bodyPr lIns="91425" tIns="91425" rIns="91425" bIns="91425" anchor="ctr" anchorCtr="0">
              <a:spAutoFit/>
            </a:bodyPr>
            <a:lstStyle/>
            <a:p>
              <a:pPr>
                <a:spcBef>
                  <a:spcPts val="0"/>
                </a:spcBef>
                <a:buNone/>
              </a:pPr>
              <a:endParaRPr/>
            </a:p>
          </p:txBody>
        </p:sp>
        <p:sp>
          <p:nvSpPr>
            <p:cNvPr id="697" name="Shape 697"/>
            <p:cNvSpPr txBox="1"/>
            <p:nvPr/>
          </p:nvSpPr>
          <p:spPr>
            <a:xfrm>
              <a:off x="3132133" y="3429000"/>
              <a:ext cx="2879724" cy="758825"/>
            </a:xfrm>
            <a:prstGeom prst="rect">
              <a:avLst/>
            </a:prstGeom>
            <a:noFill/>
            <a:ln>
              <a:noFill/>
            </a:ln>
          </p:spPr>
          <p:txBody>
            <a:bodyPr lIns="32375" tIns="32375" rIns="32375" bIns="32375" anchor="ctr" anchorCtr="0">
              <a:spAutoFit/>
            </a:bodyPr>
            <a:lstStyle/>
            <a:p>
              <a:pPr marL="0" marR="0" lvl="0" indent="0" algn="ctr" rtl="0">
                <a:lnSpc>
                  <a:spcPct val="90000"/>
                </a:lnSpc>
                <a:spcBef>
                  <a:spcPts val="0"/>
                </a:spcBef>
                <a:spcAft>
                  <a:spcPts val="0"/>
                </a:spcAft>
                <a:buClr>
                  <a:srgbClr val="000000"/>
                </a:buClr>
                <a:buSzPct val="25000"/>
                <a:buFont typeface="Arial"/>
                <a:buNone/>
              </a:pPr>
              <a:r>
                <a:rPr lang="en" sz="2000" b="1" i="0" u="none" strike="noStrike" cap="none" baseline="0">
                  <a:solidFill>
                    <a:srgbClr val="000000"/>
                  </a:solidFill>
                  <a:latin typeface="Arial"/>
                  <a:ea typeface="Arial"/>
                  <a:cs typeface="Arial"/>
                  <a:sym typeface="Arial"/>
                  <a:rtl val="0"/>
                </a:rPr>
                <a:t>PREDMETNA</a:t>
              </a:r>
            </a:p>
            <a:p>
              <a:pPr marL="0" marR="0" lvl="0" indent="0" algn="ctr" rtl="0">
                <a:lnSpc>
                  <a:spcPct val="90000"/>
                </a:lnSpc>
                <a:spcBef>
                  <a:spcPts val="700"/>
                </a:spcBef>
                <a:spcAft>
                  <a:spcPts val="700"/>
                </a:spcAft>
                <a:buClr>
                  <a:srgbClr val="000000"/>
                </a:buClr>
                <a:buSzPct val="25000"/>
                <a:buFont typeface="Arial"/>
                <a:buNone/>
              </a:pPr>
              <a:r>
                <a:rPr lang="en" sz="2000" b="1" i="0" u="none" strike="noStrike" cap="none" baseline="0">
                  <a:solidFill>
                    <a:srgbClr val="000000"/>
                  </a:solidFill>
                  <a:latin typeface="Arial"/>
                  <a:ea typeface="Arial"/>
                  <a:cs typeface="Arial"/>
                  <a:sym typeface="Arial"/>
                  <a:rtl val="0"/>
                </a:rPr>
                <a:t> NASTAVA</a:t>
              </a:r>
            </a:p>
          </p:txBody>
        </p:sp>
      </p:grpSp>
      <p:sp>
        <p:nvSpPr>
          <p:cNvPr id="698" name="Shape 698"/>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sp>
        <p:nvSpPr>
          <p:cNvPr id="699" name="Shape 699"/>
          <p:cNvSpPr/>
          <p:nvPr/>
        </p:nvSpPr>
        <p:spPr>
          <a:xfrm>
            <a:off x="2411758" y="1988840"/>
            <a:ext cx="4320480" cy="1440160"/>
          </a:xfrm>
          <a:prstGeom prst="roundRect">
            <a:avLst>
              <a:gd name="adj" fmla="val 16667"/>
            </a:avLst>
          </a:prstGeom>
          <a:solidFill>
            <a:schemeClr val="lt1"/>
          </a:solidFill>
          <a:ln w="25400" cap="flat">
            <a:solidFill>
              <a:schemeClr val="accent6"/>
            </a:solidFill>
            <a:prstDash val="solid"/>
            <a:round/>
            <a:headEnd type="none" w="med" len="med"/>
            <a:tailEnd type="none" w="med" len="med"/>
          </a:ln>
        </p:spPr>
        <p:txBody>
          <a:bodyPr lIns="91425" tIns="45700" rIns="91425" bIns="45700" anchor="ctr" anchorCtr="0">
            <a:spAutoFit/>
          </a:bodyPr>
          <a:lstStyle/>
          <a:p>
            <a:pPr marL="0" marR="0" lvl="0" indent="0" algn="ctr" rtl="0">
              <a:lnSpc>
                <a:spcPct val="90000"/>
              </a:lnSpc>
              <a:spcBef>
                <a:spcPts val="0"/>
              </a:spcBef>
              <a:spcAft>
                <a:spcPts val="945"/>
              </a:spcAft>
              <a:buClr>
                <a:schemeClr val="dk1"/>
              </a:buClr>
              <a:buSzPct val="25000"/>
              <a:buFont typeface="Arial"/>
              <a:buNone/>
            </a:pPr>
            <a:r>
              <a:rPr lang="en" sz="2400" b="0" i="0" u="none" strike="noStrike" cap="none" baseline="0">
                <a:solidFill>
                  <a:srgbClr val="000000"/>
                </a:solidFill>
                <a:latin typeface="Arial"/>
                <a:ea typeface="Arial"/>
                <a:cs typeface="Arial"/>
                <a:sym typeface="Arial"/>
                <a:rtl val="0"/>
              </a:rPr>
              <a:t>DOPUNSKA NASTAVA</a:t>
            </a:r>
          </a:p>
        </p:txBody>
      </p:sp>
    </p:spTree>
  </p:cSld>
  <p:clrMapOvr>
    <a:masterClrMapping/>
  </p:clrMapOvr>
  <p:transition spd="slow">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Shape 704"/>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705" name="Shape 705"/>
          <p:cNvGraphicFramePr/>
          <p:nvPr/>
        </p:nvGraphicFramePr>
        <p:xfrm>
          <a:off x="250825" y="336550"/>
          <a:ext cx="8569300" cy="6334100"/>
        </p:xfrm>
        <a:graphic>
          <a:graphicData uri="http://schemas.openxmlformats.org/drawingml/2006/table">
            <a:tbl>
              <a:tblPr>
                <a:noFill/>
                <a:tableStyleId>{6150EBB8-DF93-4C3C-8C5A-8F388B25577A}</a:tableStyleId>
              </a:tblPr>
              <a:tblGrid>
                <a:gridCol w="2045200"/>
                <a:gridCol w="6524100"/>
              </a:tblGrid>
              <a:tr h="396875">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NAZIV AKTIVNOSTI</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DOPUNSKA NASTAVA IZ HRVATSKOGA JEZIKA </a:t>
                      </a:r>
                    </a:p>
                    <a:p>
                      <a:pPr marL="0" marR="0" lvl="0" indent="0" algn="ctr"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ZA UČENIKE </a:t>
                      </a:r>
                      <a:r>
                        <a:rPr lang="en" sz="1300" b="1" u="none" strike="noStrike" cap="none" baseline="0">
                          <a:solidFill>
                            <a:schemeClr val="dk1"/>
                          </a:solidFill>
                        </a:rPr>
                        <a:t>5. a, 5. b</a:t>
                      </a:r>
                      <a:r>
                        <a:rPr lang="en" sz="1300" b="1">
                          <a:solidFill>
                            <a:schemeClr val="dk1"/>
                          </a:solidFill>
                        </a:rPr>
                        <a:t>, </a:t>
                      </a:r>
                      <a:r>
                        <a:rPr lang="en" sz="1300" b="1" u="none" strike="noStrike" cap="none" baseline="0">
                          <a:solidFill>
                            <a:schemeClr val="dk1"/>
                          </a:solidFill>
                        </a:rPr>
                        <a:t>7. a</a:t>
                      </a:r>
                      <a:r>
                        <a:rPr lang="en" sz="1300" b="1">
                          <a:solidFill>
                            <a:schemeClr val="dk1"/>
                          </a:solidFill>
                        </a:rPr>
                        <a:t> i </a:t>
                      </a:r>
                      <a:r>
                        <a:rPr lang="en" sz="1300" b="1" u="none" strike="noStrike" cap="none" baseline="0">
                          <a:solidFill>
                            <a:schemeClr val="dk1"/>
                          </a:solidFill>
                        </a:rPr>
                        <a:t>7. </a:t>
                      </a:r>
                      <a:r>
                        <a:rPr lang="en" sz="1300" b="1">
                          <a:solidFill>
                            <a:schemeClr val="dk1"/>
                          </a:solidFill>
                        </a:rPr>
                        <a:t>b</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33675">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CILJ AKTIVNOSTI</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pomoći učenicima usvojiti nastavne sadržaje s ciljem poboljšanja njihova uspjeha u ovladavanju nastavnim gradivom</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poticati učenike na pravilnu uporabu hrvatskoga standardnog jezika u govoru i pismu</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jezične sposobnosti učenika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interes za primjenu pravopisnih pravila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svijest o potrebi stjecanja i njegovanja jezične kulture te svijest o nužnosti učenja slovnice hrvatskoga jezika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potrebu primjene gramatičke norme u govoru i pismu</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samopouzdanje učenika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poboljšati umijeće komunikacije</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svijest o izražajnim mogućnostima hrvatskoga jezika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spoznaju o važnosti, vrijednosti i ljepoti hrvatskoga jezika</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17600">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NAMJENA</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za učenike koji imaju poteškoće u svladavanju i praćenju nastavnog programa Hrvatskoga jezika ili samo određenog dijela gradiva</a:t>
                      </a:r>
                    </a:p>
                    <a:p>
                      <a:pPr marL="0" marR="0" lvl="0" indent="0" algn="l" rtl="0">
                        <a:spcBef>
                          <a:spcPts val="400"/>
                        </a:spcBef>
                        <a:spcAft>
                          <a:spcPts val="0"/>
                        </a:spcAft>
                        <a:buClr>
                          <a:srgbClr val="000000"/>
                        </a:buClr>
                        <a:buSzPct val="25000"/>
                        <a:buFont typeface="Arial"/>
                        <a:buNone/>
                      </a:pPr>
                      <a:r>
                        <a:rPr lang="en" sz="1300" u="none" strike="noStrike" cap="none" baseline="0">
                          <a:solidFill>
                            <a:schemeClr val="dk1"/>
                          </a:solidFill>
                          <a:latin typeface="Arial"/>
                          <a:ea typeface="Arial"/>
                          <a:cs typeface="Arial"/>
                          <a:sym typeface="Arial"/>
                        </a:rPr>
                        <a:t>- za učenike koji puno izostaju te zbog toga ne mogu pratiti gradivo</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22250">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NOSITELJI </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300">
                          <a:solidFill>
                            <a:schemeClr val="dk1"/>
                          </a:solidFill>
                        </a:rPr>
                        <a:t>Renata Kovačićek, prof.</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8925">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NAČIN REALIZACIJE</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342900" algn="l" rtl="0">
                        <a:spcBef>
                          <a:spcPts val="0"/>
                        </a:spcBef>
                        <a:buClr>
                          <a:srgbClr val="000000"/>
                        </a:buClr>
                        <a:buSzPct val="102564"/>
                        <a:buFont typeface="Arial"/>
                        <a:buChar char="•"/>
                      </a:pPr>
                      <a:r>
                        <a:rPr lang="en" sz="1300" u="none" strike="noStrike" cap="none" baseline="0">
                          <a:solidFill>
                            <a:schemeClr val="dk1"/>
                          </a:solidFill>
                          <a:latin typeface="Arial"/>
                          <a:ea typeface="Arial"/>
                          <a:cs typeface="Arial"/>
                          <a:sym typeface="Arial"/>
                        </a:rPr>
                        <a:t>individualizirani pristup</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15900">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VREMENIK</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342900" algn="l" rtl="0">
                        <a:spcBef>
                          <a:spcPts val="0"/>
                        </a:spcBef>
                        <a:buClr>
                          <a:srgbClr val="000000"/>
                        </a:buClr>
                        <a:buSzPct val="102564"/>
                        <a:buFont typeface="Verdana"/>
                        <a:buChar char="•"/>
                      </a:pPr>
                      <a:r>
                        <a:rPr lang="en" sz="1300" u="none" strike="noStrike" cap="none" baseline="0">
                          <a:solidFill>
                            <a:schemeClr val="dk1"/>
                          </a:solidFill>
                        </a:rPr>
                        <a:t>jedan</a:t>
                      </a:r>
                      <a:r>
                        <a:rPr lang="en" sz="1300" u="none" strike="noStrike" cap="none" baseline="0">
                          <a:solidFill>
                            <a:schemeClr val="dk1"/>
                          </a:solidFill>
                          <a:latin typeface="Arial"/>
                          <a:ea typeface="Arial"/>
                          <a:cs typeface="Arial"/>
                          <a:sym typeface="Arial"/>
                        </a:rPr>
                        <a:t> sat tjedno tijekom školske godine</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63550">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TROŠKOVNIK</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oko 30 kn (papir za kopiranje i troškovi ispisa, bijela kreda i kreda u boji)</a:t>
                      </a:r>
                    </a:p>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troškove snosi škola.</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93725">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VREDNOVANJE I KORIŠTENJE REZULTATA RADA</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redovito praćenje postignuća učenika,</a:t>
                      </a:r>
                    </a:p>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opisno ocjenjivanje sa svrhom poboljšanja konačne ocjene</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356789"/>
            <a:ext cx="8229600" cy="978688"/>
          </a:xfrm>
          <a:prstGeom prst="rect">
            <a:avLst/>
          </a:prstGeom>
          <a:noFill/>
          <a:ln>
            <a:noFill/>
          </a:ln>
        </p:spPr>
        <p:txBody>
          <a:bodyPr lIns="91425" tIns="45700" rIns="91425" bIns="45700" anchor="ctr" anchorCtr="0">
            <a:spAutoFit/>
          </a:bodyPr>
          <a:lstStyle/>
          <a:p>
            <a:pPr marL="0" marR="0" lvl="0" indent="0" algn="ctr" rtl="0">
              <a:lnSpc>
                <a:spcPct val="90000"/>
              </a:lnSpc>
              <a:spcBef>
                <a:spcPts val="0"/>
              </a:spcBef>
              <a:spcAft>
                <a:spcPts val="0"/>
              </a:spcAft>
              <a:buClr>
                <a:schemeClr val="dk2"/>
              </a:buClr>
              <a:buSzPct val="25000"/>
              <a:buFont typeface="Arial"/>
              <a:buNone/>
            </a:pPr>
            <a:r>
              <a:rPr lang="en" sz="3200" b="1" i="0" u="none" strike="noStrike" cap="none" baseline="0">
                <a:solidFill>
                  <a:schemeClr val="dk1"/>
                </a:solidFill>
                <a:latin typeface="Arial"/>
                <a:ea typeface="Arial"/>
                <a:cs typeface="Arial"/>
                <a:sym typeface="Arial"/>
                <a:rtl val="0"/>
              </a:rPr>
              <a:t>Temeljne kompetencije za cjeloživotno obrazovanje:</a:t>
            </a:r>
          </a:p>
        </p:txBody>
      </p:sp>
      <p:sp>
        <p:nvSpPr>
          <p:cNvPr id="258" name="Shape 258"/>
          <p:cNvSpPr txBox="1">
            <a:spLocks noGrp="1"/>
          </p:cNvSpPr>
          <p:nvPr>
            <p:ph type="body" idx="1"/>
          </p:nvPr>
        </p:nvSpPr>
        <p:spPr>
          <a:xfrm>
            <a:off x="739031" y="1787742"/>
            <a:ext cx="7947900" cy="3530097"/>
          </a:xfrm>
          <a:prstGeom prst="rect">
            <a:avLst/>
          </a:prstGeom>
          <a:noFill/>
          <a:ln>
            <a:noFill/>
          </a:ln>
        </p:spPr>
        <p:txBody>
          <a:bodyPr lIns="91425" tIns="45700" rIns="91425" bIns="45700" anchor="ctr" anchorCtr="0">
            <a:spAutoFit/>
          </a:bodyPr>
          <a:lstStyle/>
          <a:p>
            <a:pPr marL="457200" marR="0" lvl="0" indent="-317500" algn="l" rtl="0">
              <a:lnSpc>
                <a:spcPct val="90000"/>
              </a:lnSpc>
              <a:spcBef>
                <a:spcPts val="0"/>
              </a:spcBef>
              <a:spcAft>
                <a:spcPts val="0"/>
              </a:spcAft>
              <a:buClr>
                <a:schemeClr val="dk1"/>
              </a:buClr>
              <a:buSzPct val="97222"/>
              <a:buFont typeface="Arial"/>
              <a:buChar char="•"/>
            </a:pPr>
            <a:r>
              <a:rPr lang="en" sz="2400" b="0" i="0" u="none" strike="noStrike" cap="none" baseline="0">
                <a:solidFill>
                  <a:schemeClr val="dk1"/>
                </a:solidFill>
                <a:latin typeface="Arial"/>
                <a:ea typeface="Arial"/>
                <a:cs typeface="Arial"/>
                <a:sym typeface="Arial"/>
                <a:rtl val="0"/>
              </a:rPr>
              <a:t>sporazumijevanje na materinskom jeziku</a:t>
            </a:r>
          </a:p>
          <a:p>
            <a:pPr marL="457200" marR="0" lvl="0" indent="-317500" algn="l" rtl="0">
              <a:lnSpc>
                <a:spcPct val="90000"/>
              </a:lnSpc>
              <a:spcBef>
                <a:spcPts val="0"/>
              </a:spcBef>
              <a:spcAft>
                <a:spcPts val="0"/>
              </a:spcAft>
              <a:buClr>
                <a:schemeClr val="dk1"/>
              </a:buClr>
              <a:buSzPct val="97222"/>
              <a:buFont typeface="Arial"/>
              <a:buChar char="•"/>
            </a:pPr>
            <a:r>
              <a:rPr lang="en" sz="2400" b="0" i="0" u="none" strike="noStrike" cap="none" baseline="0">
                <a:solidFill>
                  <a:schemeClr val="dk1"/>
                </a:solidFill>
                <a:latin typeface="Arial"/>
                <a:ea typeface="Arial"/>
                <a:cs typeface="Arial"/>
                <a:sym typeface="Arial"/>
                <a:rtl val="0"/>
              </a:rPr>
              <a:t>sporazumijevanje na stranim jezicima</a:t>
            </a:r>
          </a:p>
          <a:p>
            <a:pPr marL="457200" marR="0" lvl="0" indent="-317500" algn="l" rtl="0">
              <a:lnSpc>
                <a:spcPct val="90000"/>
              </a:lnSpc>
              <a:spcBef>
                <a:spcPts val="0"/>
              </a:spcBef>
              <a:spcAft>
                <a:spcPts val="0"/>
              </a:spcAft>
              <a:buClr>
                <a:schemeClr val="dk1"/>
              </a:buClr>
              <a:buSzPct val="97222"/>
              <a:buFont typeface="Arial"/>
              <a:buChar char="•"/>
            </a:pPr>
            <a:r>
              <a:rPr lang="en" sz="2400" b="0" i="0" u="none" strike="noStrike" cap="none" baseline="0">
                <a:solidFill>
                  <a:schemeClr val="dk1"/>
                </a:solidFill>
                <a:latin typeface="Arial"/>
                <a:ea typeface="Arial"/>
                <a:cs typeface="Arial"/>
                <a:sym typeface="Arial"/>
                <a:rtl val="0"/>
              </a:rPr>
              <a:t>matematička kompetencija i osnovne kompetencije u znanosti i tehnologiji</a:t>
            </a:r>
          </a:p>
          <a:p>
            <a:pPr marL="457200" marR="0" lvl="0" indent="-317500" algn="l" rtl="0">
              <a:lnSpc>
                <a:spcPct val="90000"/>
              </a:lnSpc>
              <a:spcBef>
                <a:spcPts val="0"/>
              </a:spcBef>
              <a:spcAft>
                <a:spcPts val="0"/>
              </a:spcAft>
              <a:buClr>
                <a:schemeClr val="dk1"/>
              </a:buClr>
              <a:buSzPct val="97222"/>
              <a:buFont typeface="Arial"/>
              <a:buChar char="•"/>
            </a:pPr>
            <a:r>
              <a:rPr lang="en" sz="2400" b="0" i="0" u="none" strike="noStrike" cap="none" baseline="0">
                <a:solidFill>
                  <a:schemeClr val="dk1"/>
                </a:solidFill>
                <a:latin typeface="Arial"/>
                <a:ea typeface="Arial"/>
                <a:cs typeface="Arial"/>
                <a:sym typeface="Arial"/>
                <a:rtl val="0"/>
              </a:rPr>
              <a:t>digitalna kompetencija</a:t>
            </a:r>
          </a:p>
          <a:p>
            <a:pPr marL="457200" marR="0" lvl="0" indent="-317500" algn="l" rtl="0">
              <a:lnSpc>
                <a:spcPct val="90000"/>
              </a:lnSpc>
              <a:spcBef>
                <a:spcPts val="0"/>
              </a:spcBef>
              <a:spcAft>
                <a:spcPts val="0"/>
              </a:spcAft>
              <a:buClr>
                <a:schemeClr val="dk1"/>
              </a:buClr>
              <a:buSzPct val="97222"/>
              <a:buFont typeface="Arial"/>
              <a:buChar char="•"/>
            </a:pPr>
            <a:r>
              <a:rPr lang="en" sz="2400" b="0" i="0" u="none" strike="noStrike" cap="none" baseline="0">
                <a:solidFill>
                  <a:schemeClr val="dk1"/>
                </a:solidFill>
                <a:latin typeface="Arial"/>
                <a:ea typeface="Arial"/>
                <a:cs typeface="Arial"/>
                <a:sym typeface="Arial"/>
                <a:rtl val="0"/>
              </a:rPr>
              <a:t>kompetencija samostalnog učenja (učiti kako učiti)</a:t>
            </a:r>
          </a:p>
          <a:p>
            <a:pPr marL="457200" marR="0" lvl="0" indent="-317500" algn="l" rtl="0">
              <a:lnSpc>
                <a:spcPct val="90000"/>
              </a:lnSpc>
              <a:spcBef>
                <a:spcPts val="0"/>
              </a:spcBef>
              <a:spcAft>
                <a:spcPts val="0"/>
              </a:spcAft>
              <a:buClr>
                <a:schemeClr val="dk1"/>
              </a:buClr>
              <a:buSzPct val="97222"/>
              <a:buFont typeface="Arial"/>
              <a:buChar char="•"/>
            </a:pPr>
            <a:r>
              <a:rPr lang="en" sz="2400" b="0" i="0" u="none" strike="noStrike" cap="none" baseline="0">
                <a:solidFill>
                  <a:schemeClr val="dk1"/>
                </a:solidFill>
                <a:latin typeface="Arial"/>
                <a:ea typeface="Arial"/>
                <a:cs typeface="Arial"/>
                <a:sym typeface="Arial"/>
                <a:rtl val="0"/>
              </a:rPr>
              <a:t>socijalna i građanska kompetencija</a:t>
            </a:r>
          </a:p>
          <a:p>
            <a:pPr marL="457200" marR="0" lvl="0" indent="-317500" algn="l" rtl="0">
              <a:lnSpc>
                <a:spcPct val="90000"/>
              </a:lnSpc>
              <a:spcBef>
                <a:spcPts val="0"/>
              </a:spcBef>
              <a:spcAft>
                <a:spcPts val="0"/>
              </a:spcAft>
              <a:buClr>
                <a:schemeClr val="dk1"/>
              </a:buClr>
              <a:buSzPct val="97222"/>
              <a:buFont typeface="Arial"/>
              <a:buChar char="•"/>
            </a:pPr>
            <a:r>
              <a:rPr lang="en" sz="2400" b="0" i="0" u="none" strike="noStrike" cap="none" baseline="0">
                <a:solidFill>
                  <a:schemeClr val="dk1"/>
                </a:solidFill>
                <a:latin typeface="Arial"/>
                <a:ea typeface="Arial"/>
                <a:cs typeface="Arial"/>
                <a:sym typeface="Arial"/>
                <a:rtl val="0"/>
              </a:rPr>
              <a:t>inicijativnost i poduzetnost</a:t>
            </a:r>
          </a:p>
          <a:p>
            <a:pPr marL="457200" marR="0" lvl="0" indent="-317500" algn="l" rtl="0">
              <a:lnSpc>
                <a:spcPct val="90000"/>
              </a:lnSpc>
              <a:spcBef>
                <a:spcPts val="0"/>
              </a:spcBef>
              <a:spcAft>
                <a:spcPts val="0"/>
              </a:spcAft>
              <a:buClr>
                <a:schemeClr val="dk1"/>
              </a:buClr>
              <a:buSzPct val="97222"/>
              <a:buFont typeface="Arial"/>
              <a:buChar char="•"/>
            </a:pPr>
            <a:r>
              <a:rPr lang="en" sz="2400" b="0" i="0" u="none" strike="noStrike" cap="none" baseline="0">
                <a:solidFill>
                  <a:schemeClr val="dk1"/>
                </a:solidFill>
                <a:latin typeface="Arial"/>
                <a:ea typeface="Arial"/>
                <a:cs typeface="Arial"/>
                <a:sym typeface="Arial"/>
                <a:rtl val="0"/>
              </a:rPr>
              <a:t>kulturna svijest i izražavanje</a:t>
            </a:r>
          </a:p>
          <a:p>
            <a:pPr marL="342900" marR="0" lvl="0" indent="-190500" algn="l" rtl="0">
              <a:spcBef>
                <a:spcPts val="480"/>
              </a:spcBef>
              <a:spcAft>
                <a:spcPts val="600"/>
              </a:spcAft>
              <a:buClr>
                <a:srgbClr val="3F3F3F"/>
              </a:buClr>
              <a:buFont typeface="Verdana"/>
              <a:buNone/>
            </a:pPr>
            <a:endParaRPr sz="2400" b="0" i="0" u="none" strike="noStrike" cap="none" baseline="0">
              <a:solidFill>
                <a:schemeClr val="dk1"/>
              </a:solidFill>
              <a:latin typeface="Arial"/>
              <a:ea typeface="Arial"/>
              <a:cs typeface="Arial"/>
              <a:sym typeface="Arial"/>
              <a:rtl val="0"/>
            </a:endParaRPr>
          </a:p>
        </p:txBody>
      </p:sp>
    </p:spTree>
  </p:cSld>
  <p:clrMapOvr>
    <a:masterClrMapping/>
  </p:clrMapOvr>
  <p:transition spd="slow">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Shape 710"/>
          <p:cNvSpPr txBox="1"/>
          <p:nvPr/>
        </p:nvSpPr>
        <p:spPr>
          <a:xfrm>
            <a:off x="7078660" y="0"/>
            <a:ext cx="2046298" cy="274498"/>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711" name="Shape 711"/>
          <p:cNvGraphicFramePr/>
          <p:nvPr/>
        </p:nvGraphicFramePr>
        <p:xfrm>
          <a:off x="250825" y="336550"/>
          <a:ext cx="8569300" cy="6334100"/>
        </p:xfrm>
        <a:graphic>
          <a:graphicData uri="http://schemas.openxmlformats.org/drawingml/2006/table">
            <a:tbl>
              <a:tblPr>
                <a:noFill/>
                <a:tableStyleId>{7B6B6008-7007-4FF5-BC8E-78E9359D4109}</a:tableStyleId>
              </a:tblPr>
              <a:tblGrid>
                <a:gridCol w="2045200"/>
                <a:gridCol w="6524100"/>
              </a:tblGrid>
              <a:tr h="396875">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NAZIV AKTIVNOSTI</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DOPUNSKA NASTAVA IZ HRVATSKOGA JEZIKA </a:t>
                      </a:r>
                    </a:p>
                    <a:p>
                      <a:pPr marL="0" marR="0" lvl="0" indent="0" algn="ctr"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ZA UČENIKE </a:t>
                      </a:r>
                      <a:r>
                        <a:rPr lang="en" sz="1300" b="1" u="none" strike="noStrike" cap="none" baseline="0">
                          <a:solidFill>
                            <a:schemeClr val="dk1"/>
                          </a:solidFill>
                        </a:rPr>
                        <a:t>5. </a:t>
                      </a:r>
                      <a:r>
                        <a:rPr lang="en" sz="1300" b="1">
                          <a:solidFill>
                            <a:schemeClr val="dk1"/>
                          </a:solidFill>
                        </a:rPr>
                        <a:t>c </a:t>
                      </a:r>
                      <a:r>
                        <a:rPr lang="en" sz="1300" b="1" u="none" strike="noStrike" cap="none" baseline="0">
                          <a:solidFill>
                            <a:schemeClr val="dk1"/>
                          </a:solidFill>
                          <a:latin typeface="Arial"/>
                          <a:ea typeface="Arial"/>
                          <a:cs typeface="Arial"/>
                          <a:sym typeface="Arial"/>
                        </a:rPr>
                        <a:t>RAZREDA</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33675">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CILJ AKTIVNOSTI</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pomoći učenicima usvojiti nastavne sadržaje s ciljem poboljšanja njihova uspjeha u ovladavanju nastavnim gradivom</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poticati učenike na pravilnu uporabu hrvatskoga standardnog jezika u govoru i pismu</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jezične sposobnosti učenika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interes za primjenu pravopisnih pravila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svijest o potrebi stjecanja i njegovanja jezične kulture te svijest o nužnosti učenja slovnice hrvatskoga jezika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potrebu primjene gramatičke norme u govoru i pismu</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samopouzdanje učenika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poboljšati umijeće komunikacije</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svijest o izražajnim mogućnostima hrvatskoga jezika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spoznaju o važnosti, vrijednosti i ljepoti hrvatskoga jezika</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17600">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NAMJENA</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za učenike koji imaju poteškoće u svladavanju i praćenju nastavnog programa Hrvatskoga jezika ili samo određenog dijela gradiva</a:t>
                      </a:r>
                    </a:p>
                    <a:p>
                      <a:pPr marL="0" marR="0" lvl="0" indent="0" algn="l" rtl="0">
                        <a:spcBef>
                          <a:spcPts val="400"/>
                        </a:spcBef>
                        <a:spcAft>
                          <a:spcPts val="0"/>
                        </a:spcAft>
                        <a:buClr>
                          <a:srgbClr val="000000"/>
                        </a:buClr>
                        <a:buSzPct val="25000"/>
                        <a:buFont typeface="Arial"/>
                        <a:buNone/>
                      </a:pPr>
                      <a:r>
                        <a:rPr lang="en" sz="1300" u="none" strike="noStrike" cap="none" baseline="0">
                          <a:solidFill>
                            <a:schemeClr val="dk1"/>
                          </a:solidFill>
                          <a:latin typeface="Arial"/>
                          <a:ea typeface="Arial"/>
                          <a:cs typeface="Arial"/>
                          <a:sym typeface="Arial"/>
                        </a:rPr>
                        <a:t>- za učenike koji puno izostaju te zbog toga ne mogu pratiti gradivo</a:t>
                      </a:r>
                    </a:p>
                    <a:p>
                      <a:pPr marL="0" marR="0" lvl="0" indent="0" algn="l" rtl="0">
                        <a:spcBef>
                          <a:spcPts val="600"/>
                        </a:spcBef>
                        <a:spcAft>
                          <a:spcPts val="200"/>
                        </a:spcAft>
                        <a:buClr>
                          <a:srgbClr val="000000"/>
                        </a:buClr>
                        <a:buSzPct val="25000"/>
                        <a:buFont typeface="Arial"/>
                        <a:buNone/>
                      </a:pPr>
                      <a:r>
                        <a:rPr lang="en" sz="1300" u="none" strike="noStrike" cap="none" baseline="0">
                          <a:solidFill>
                            <a:schemeClr val="dk1"/>
                          </a:solidFill>
                          <a:latin typeface="Arial"/>
                          <a:ea typeface="Arial"/>
                          <a:cs typeface="Arial"/>
                          <a:sym typeface="Arial"/>
                        </a:rPr>
                        <a:t>- nastava se organizira prema potrebi, tj. za učenike </a:t>
                      </a:r>
                      <a:r>
                        <a:rPr lang="en" sz="1300" u="none" strike="noStrike" cap="none" baseline="0">
                          <a:solidFill>
                            <a:schemeClr val="dk1"/>
                          </a:solidFill>
                        </a:rPr>
                        <a:t>5.</a:t>
                      </a:r>
                      <a:r>
                        <a:rPr lang="en" sz="1300" u="none" strike="noStrike" cap="none" baseline="0">
                          <a:solidFill>
                            <a:schemeClr val="dk1"/>
                          </a:solidFill>
                          <a:latin typeface="Arial"/>
                          <a:ea typeface="Arial"/>
                          <a:cs typeface="Arial"/>
                          <a:sym typeface="Arial"/>
                        </a:rPr>
                        <a:t> razreda u okviru jednog sata tjedno</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22250">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NOSITELJI </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300">
                          <a:solidFill>
                            <a:schemeClr val="dk1"/>
                          </a:solidFill>
                        </a:rPr>
                        <a:t> Sanela Cifer, prof. hrvatskoga jezika</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8925">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NAČIN REALIZACIJE</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342900" algn="l" rtl="0">
                        <a:spcBef>
                          <a:spcPts val="0"/>
                        </a:spcBef>
                        <a:buClr>
                          <a:srgbClr val="000000"/>
                        </a:buClr>
                        <a:buSzPct val="102564"/>
                        <a:buFont typeface="Arial"/>
                        <a:buChar char="•"/>
                      </a:pPr>
                      <a:r>
                        <a:rPr lang="en" sz="1300" u="none" strike="noStrike" cap="none" baseline="0">
                          <a:solidFill>
                            <a:schemeClr val="dk1"/>
                          </a:solidFill>
                          <a:latin typeface="Arial"/>
                          <a:ea typeface="Arial"/>
                          <a:cs typeface="Arial"/>
                          <a:sym typeface="Arial"/>
                        </a:rPr>
                        <a:t>individualizirani pristup</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15900">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VREMENIK</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342900" algn="l" rtl="0">
                        <a:spcBef>
                          <a:spcPts val="0"/>
                        </a:spcBef>
                        <a:buClr>
                          <a:srgbClr val="000000"/>
                        </a:buClr>
                        <a:buSzPct val="102564"/>
                        <a:buFont typeface="Verdana"/>
                        <a:buChar char="•"/>
                      </a:pPr>
                      <a:r>
                        <a:rPr lang="en" sz="1300" u="none" strike="noStrike" cap="none" baseline="0">
                          <a:solidFill>
                            <a:schemeClr val="dk1"/>
                          </a:solidFill>
                        </a:rPr>
                        <a:t>jedan</a:t>
                      </a:r>
                      <a:r>
                        <a:rPr lang="en" sz="1300" u="none" strike="noStrike" cap="none" baseline="0">
                          <a:solidFill>
                            <a:schemeClr val="dk1"/>
                          </a:solidFill>
                          <a:latin typeface="Arial"/>
                          <a:ea typeface="Arial"/>
                          <a:cs typeface="Arial"/>
                          <a:sym typeface="Arial"/>
                        </a:rPr>
                        <a:t> sat tjedno tijekom školske godine</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63550">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TROŠKOVNIK</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oko 30 kn (papir za kopiranje i troškovi ispisa, bijela kreda i kreda u boji)</a:t>
                      </a:r>
                    </a:p>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troškove snosi škola</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93725">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VREDNOVANJE I KORIŠTENJE REZULTATA RADA</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redovito praćenje postignuća učenika</a:t>
                      </a:r>
                    </a:p>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opisno ocjenjivanje sa svrhom poboljšanja konačne ocjene</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Shape 716"/>
          <p:cNvSpPr txBox="1"/>
          <p:nvPr/>
        </p:nvSpPr>
        <p:spPr>
          <a:xfrm>
            <a:off x="7078660" y="0"/>
            <a:ext cx="2046298" cy="274498"/>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717" name="Shape 717"/>
          <p:cNvGraphicFramePr/>
          <p:nvPr/>
        </p:nvGraphicFramePr>
        <p:xfrm>
          <a:off x="250837" y="187667"/>
          <a:ext cx="8642325" cy="6223890"/>
        </p:xfrm>
        <a:graphic>
          <a:graphicData uri="http://schemas.openxmlformats.org/drawingml/2006/table">
            <a:tbl>
              <a:tblPr>
                <a:noFill/>
                <a:tableStyleId>{F9EE580A-86FF-4881-8210-C95A389CE980}</a:tableStyleId>
              </a:tblPr>
              <a:tblGrid>
                <a:gridCol w="1841650"/>
                <a:gridCol w="6800675"/>
              </a:tblGrid>
              <a:tr h="427025">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NAZIV AKTIVNOSTIR</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DOPUNSKA NASTAVA IZ HRVATSKOGA JEZIKA </a:t>
                      </a:r>
                    </a:p>
                    <a:p>
                      <a:pPr marL="0" marR="0" lvl="0" indent="0" algn="ctr"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ZA UČENIKE </a:t>
                      </a:r>
                      <a:r>
                        <a:rPr lang="en" sz="1300" b="1" u="none" strike="noStrike" cap="none" baseline="0">
                          <a:solidFill>
                            <a:schemeClr val="dk1"/>
                          </a:solidFill>
                        </a:rPr>
                        <a:t>6. RAZREDA (6. </a:t>
                      </a:r>
                      <a:r>
                        <a:rPr lang="en" sz="1300" b="1">
                          <a:solidFill>
                            <a:schemeClr val="dk1"/>
                          </a:solidFill>
                        </a:rPr>
                        <a:t>A</a:t>
                      </a:r>
                      <a:r>
                        <a:rPr lang="en" sz="1300" b="1" u="none" strike="noStrike" cap="none" baseline="0">
                          <a:solidFill>
                            <a:schemeClr val="dk1"/>
                          </a:solidFill>
                        </a:rPr>
                        <a:t> i 6. </a:t>
                      </a:r>
                      <a:r>
                        <a:rPr lang="en" sz="1300" b="1">
                          <a:solidFill>
                            <a:schemeClr val="dk1"/>
                          </a:solidFill>
                        </a:rPr>
                        <a:t>B)</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33675">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CILJ AKTIVNOSTI</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pomoći učenicima usvojiti nastavne sadržaje s ciljem poboljšanja njihova uspjeha u ovladavanju nastavnim gradivom</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poticati učenike na pravilnu uporabu hrvatskoga standardnog jezika u govoru i pismu</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jezične sposobnosti učenika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interes za primjenu pravopisnih pravila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svijest o potrebi stjecanja i njegovanja jezične kulture te svijest o nužnosti učenja slovnice hrvatskoga jezika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potrebu primjene gramatičke norme u govoru i pismu</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samopouzdanje učenika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poboljšati umijeće komunikacije</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svijest o izražajnim mogućnostima hrvatskoga jezika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spoznaju o važnosti, vrijednosti i ljepoti hrvatskoga jezika</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17600">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NAMJENA</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za učenike koji imaju poteškoće u svladavanju i praćenju nastavnog programa hrvatskoga jezika ili samo određenog dijela gradiva</a:t>
                      </a:r>
                    </a:p>
                    <a:p>
                      <a:pPr marL="0" marR="0" lvl="0" indent="0" algn="l" rtl="0">
                        <a:spcBef>
                          <a:spcPts val="400"/>
                        </a:spcBef>
                        <a:spcAft>
                          <a:spcPts val="0"/>
                        </a:spcAft>
                        <a:buClr>
                          <a:srgbClr val="000000"/>
                        </a:buClr>
                        <a:buSzPct val="25000"/>
                        <a:buFont typeface="Arial"/>
                        <a:buNone/>
                      </a:pPr>
                      <a:r>
                        <a:rPr lang="en" sz="1300" u="none" strike="noStrike" cap="none" baseline="0">
                          <a:solidFill>
                            <a:schemeClr val="dk1"/>
                          </a:solidFill>
                          <a:latin typeface="Arial"/>
                          <a:ea typeface="Arial"/>
                          <a:cs typeface="Arial"/>
                          <a:sym typeface="Arial"/>
                        </a:rPr>
                        <a:t>- za učenike koji puno izostaju te zbog toga ne mogu pratiti gradivo</a:t>
                      </a:r>
                    </a:p>
                    <a:p>
                      <a:pPr marL="0" marR="0" lvl="0" indent="0" algn="l" rtl="0">
                        <a:spcBef>
                          <a:spcPts val="600"/>
                        </a:spcBef>
                        <a:spcAft>
                          <a:spcPts val="200"/>
                        </a:spcAft>
                        <a:buClr>
                          <a:srgbClr val="000000"/>
                        </a:buClr>
                        <a:buSzPct val="25000"/>
                        <a:buFont typeface="Arial"/>
                        <a:buNone/>
                      </a:pPr>
                      <a:r>
                        <a:rPr lang="en" sz="1300" u="none" strike="noStrike" cap="none" baseline="0">
                          <a:solidFill>
                            <a:schemeClr val="dk1"/>
                          </a:solidFill>
                          <a:latin typeface="Arial"/>
                          <a:ea typeface="Arial"/>
                          <a:cs typeface="Arial"/>
                          <a:sym typeface="Arial"/>
                        </a:rPr>
                        <a:t>- nastava se organizira prema potrebi, tj. za učenike </a:t>
                      </a:r>
                      <a:r>
                        <a:rPr lang="en" sz="1300" u="none" strike="noStrike" cap="none" baseline="0">
                          <a:solidFill>
                            <a:schemeClr val="dk1"/>
                          </a:solidFill>
                        </a:rPr>
                        <a:t>6. razreda po jedan sat tjedno</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07950">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NOSITELJI </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300">
                          <a:solidFill>
                            <a:schemeClr val="dk1"/>
                          </a:solidFill>
                        </a:rPr>
                        <a:t>Monika Crvelin, prof.</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44475">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NAČIN REALIZACIJE</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individualizirani pristup</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07950">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VREMENIK</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a:t>
                      </a:r>
                      <a:r>
                        <a:rPr lang="en" sz="1300" u="none" strike="noStrike" cap="none" baseline="0">
                          <a:solidFill>
                            <a:schemeClr val="dk1"/>
                          </a:solidFill>
                        </a:rPr>
                        <a:t>jedan </a:t>
                      </a:r>
                      <a:r>
                        <a:rPr lang="en" sz="1300" u="none" strike="noStrike" cap="none" baseline="0">
                          <a:solidFill>
                            <a:schemeClr val="dk1"/>
                          </a:solidFill>
                          <a:latin typeface="Arial"/>
                          <a:ea typeface="Arial"/>
                          <a:cs typeface="Arial"/>
                          <a:sym typeface="Arial"/>
                        </a:rPr>
                        <a:t>sat</a:t>
                      </a:r>
                      <a:r>
                        <a:rPr lang="en" sz="1300" u="none" strike="noStrike" cap="none" baseline="0">
                          <a:solidFill>
                            <a:schemeClr val="dk1"/>
                          </a:solidFill>
                        </a:rPr>
                        <a:t> </a:t>
                      </a:r>
                      <a:r>
                        <a:rPr lang="en" sz="1300" u="none" strike="noStrike" cap="none" baseline="0">
                          <a:solidFill>
                            <a:schemeClr val="dk1"/>
                          </a:solidFill>
                          <a:latin typeface="Arial"/>
                          <a:ea typeface="Arial"/>
                          <a:cs typeface="Arial"/>
                          <a:sym typeface="Arial"/>
                        </a:rPr>
                        <a:t>tjedno tijekom školske godine</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96875">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TROŠKOVNIK</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oko 30 kn (papir za kopiranje i troškovi ispisa, bijela kreda i kreda u boji)</a:t>
                      </a:r>
                    </a:p>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troškove snosi škola</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7375">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VREDNOVANJE I KORIŠTENJE REZULTATA RADA</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redovito praćenje postignuća učenika</a:t>
                      </a:r>
                    </a:p>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opisno ocjenjivanje sa svrhom poboljšanja konačne ocjene</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graphicFrame>
        <p:nvGraphicFramePr>
          <p:cNvPr id="722" name="Shape 722"/>
          <p:cNvGraphicFramePr/>
          <p:nvPr/>
        </p:nvGraphicFramePr>
        <p:xfrm>
          <a:off x="250837" y="315960"/>
          <a:ext cx="8642325" cy="6380760"/>
        </p:xfrm>
        <a:graphic>
          <a:graphicData uri="http://schemas.openxmlformats.org/drawingml/2006/table">
            <a:tbl>
              <a:tblPr>
                <a:noFill/>
                <a:tableStyleId>{AA8C1835-2B08-46A5-9F82-7302D505E1E2}</a:tableStyleId>
              </a:tblPr>
              <a:tblGrid>
                <a:gridCol w="1572000"/>
                <a:gridCol w="7070325"/>
              </a:tblGrid>
              <a:tr h="427025">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NAZIV AKTIVNOSTI</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DOPUNSKA NASTAVA IZ HRVATSKOGA JEZIKA </a:t>
                      </a:r>
                    </a:p>
                    <a:p>
                      <a:pPr marL="0" marR="0" lvl="0" indent="0" algn="ctr"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ZA UČENIKE </a:t>
                      </a:r>
                      <a:r>
                        <a:rPr lang="en" sz="1300" b="1" u="none" strike="noStrike" cap="none" baseline="0">
                          <a:solidFill>
                            <a:schemeClr val="dk1"/>
                          </a:solidFill>
                        </a:rPr>
                        <a:t>6. i 8. </a:t>
                      </a:r>
                      <a:r>
                        <a:rPr lang="en" sz="1300" b="1">
                          <a:solidFill>
                            <a:schemeClr val="dk1"/>
                          </a:solidFill>
                        </a:rPr>
                        <a:t>razreda</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33675">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CILJ AKTIVNOSTI</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pomoći učenicima usvojiti nastavne sadržaje s ciljem poboljšanja njihova uspjeha u ovladavanju nastavnim gradivom</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poticati učenike na pravilnu uporabu hrvatskoga standardnog jezika u govoru i pismu</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jezične sposobnosti učenika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interes za primjenu pravopisnih pravila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svijest o potrebi stjecanja i njegovanja jezične kulture te svijest o nužnosti učenja slovnice hrvatskoga jezika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potrebu primjene gramatičke norme u govoru i pismu</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samopouzdanje učenika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poboljšati umijeće komunikacije</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svijest o izražajnim mogućnostima hrvatskoga jezika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spoznaju o važnosti, vrijednosti i ljepoti hrvatskoga jezika</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17600">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NAMJENA</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za učenike koji imaju poteškoće u svladavanju i praćenju nastavnog programa hrvatskoga jezika ili samo određenog dijela gradiva</a:t>
                      </a:r>
                    </a:p>
                    <a:p>
                      <a:pPr marL="0" marR="0" lvl="0" indent="0" algn="l" rtl="0">
                        <a:spcBef>
                          <a:spcPts val="400"/>
                        </a:spcBef>
                        <a:spcAft>
                          <a:spcPts val="0"/>
                        </a:spcAft>
                        <a:buClr>
                          <a:srgbClr val="000000"/>
                        </a:buClr>
                        <a:buSzPct val="25000"/>
                        <a:buFont typeface="Arial"/>
                        <a:buNone/>
                      </a:pPr>
                      <a:r>
                        <a:rPr lang="en" sz="1300" u="none" strike="noStrike" cap="none" baseline="0">
                          <a:solidFill>
                            <a:schemeClr val="dk1"/>
                          </a:solidFill>
                          <a:latin typeface="Arial"/>
                          <a:ea typeface="Arial"/>
                          <a:cs typeface="Arial"/>
                          <a:sym typeface="Arial"/>
                        </a:rPr>
                        <a:t>- za učenike koji puno izostaju te zbog toga ne mogu pratiti gradivo</a:t>
                      </a:r>
                    </a:p>
                    <a:p>
                      <a:pPr marL="0" marR="0" lvl="0" indent="0" algn="l" rtl="0">
                        <a:spcBef>
                          <a:spcPts val="600"/>
                        </a:spcBef>
                        <a:spcAft>
                          <a:spcPts val="200"/>
                        </a:spcAft>
                        <a:buClr>
                          <a:srgbClr val="000000"/>
                        </a:buClr>
                        <a:buSzPct val="25000"/>
                        <a:buFont typeface="Arial"/>
                        <a:buNone/>
                      </a:pPr>
                      <a:r>
                        <a:rPr lang="en" sz="1300" u="none" strike="noStrike" cap="none" baseline="0">
                          <a:solidFill>
                            <a:schemeClr val="dk1"/>
                          </a:solidFill>
                          <a:latin typeface="Arial"/>
                          <a:ea typeface="Arial"/>
                          <a:cs typeface="Arial"/>
                          <a:sym typeface="Arial"/>
                        </a:rPr>
                        <a:t>- nastava se organizira prema potrebi, tj. za učenike </a:t>
                      </a:r>
                      <a:r>
                        <a:rPr lang="en" sz="1300" u="none" strike="noStrike" cap="none" baseline="0">
                          <a:solidFill>
                            <a:schemeClr val="dk1"/>
                          </a:solidFill>
                        </a:rPr>
                        <a:t>6. i 8.</a:t>
                      </a:r>
                      <a:r>
                        <a:rPr lang="en" sz="1300" u="none" strike="noStrike" cap="none" baseline="0">
                          <a:solidFill>
                            <a:schemeClr val="dk1"/>
                          </a:solidFill>
                          <a:latin typeface="Arial"/>
                          <a:ea typeface="Arial"/>
                          <a:cs typeface="Arial"/>
                          <a:sym typeface="Arial"/>
                        </a:rPr>
                        <a:t> raz</a:t>
                      </a:r>
                      <a:r>
                        <a:rPr lang="en" sz="1300">
                          <a:solidFill>
                            <a:schemeClr val="dk1"/>
                          </a:solidFill>
                        </a:rPr>
                        <a:t>.</a:t>
                      </a:r>
                      <a:r>
                        <a:rPr lang="en" sz="1300" u="none" strike="noStrike" cap="none" baseline="0">
                          <a:solidFill>
                            <a:schemeClr val="dk1"/>
                          </a:solidFill>
                          <a:latin typeface="Arial"/>
                          <a:ea typeface="Arial"/>
                          <a:cs typeface="Arial"/>
                          <a:sym typeface="Arial"/>
                        </a:rPr>
                        <a:t> </a:t>
                      </a:r>
                      <a:r>
                        <a:rPr lang="en" sz="1300" u="none" strike="noStrike" cap="none" baseline="0">
                          <a:solidFill>
                            <a:schemeClr val="dk1"/>
                          </a:solidFill>
                        </a:rPr>
                        <a:t>po jedan sat tjedno</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07950">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NOSITELJI </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300">
                          <a:solidFill>
                            <a:schemeClr val="dk1"/>
                          </a:solidFill>
                        </a:rPr>
                        <a:t>Olgica Pavičić-Čović, prof.</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44475">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NAČIN REALIZACIJE</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individualizirani pristup</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07950">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VREMENIK</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a:t>
                      </a:r>
                      <a:r>
                        <a:rPr lang="en" sz="1300">
                          <a:solidFill>
                            <a:schemeClr val="dk1"/>
                          </a:solidFill>
                        </a:rPr>
                        <a:t>jedan sat</a:t>
                      </a:r>
                      <a:r>
                        <a:rPr lang="en" sz="1300" u="none" strike="noStrike" cap="none" baseline="0">
                          <a:solidFill>
                            <a:schemeClr val="dk1"/>
                          </a:solidFill>
                        </a:rPr>
                        <a:t> </a:t>
                      </a:r>
                      <a:r>
                        <a:rPr lang="en" sz="1300" u="none" strike="noStrike" cap="none" baseline="0">
                          <a:solidFill>
                            <a:schemeClr val="dk1"/>
                          </a:solidFill>
                          <a:latin typeface="Arial"/>
                          <a:ea typeface="Arial"/>
                          <a:cs typeface="Arial"/>
                          <a:sym typeface="Arial"/>
                        </a:rPr>
                        <a:t>tjedno tijekom školske godine</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96875">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TROŠKOVNIK</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oko 30 kn (papir za kopiranje i troškovi ispisa, bijela kreda i kreda u boji)</a:t>
                      </a:r>
                    </a:p>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troškove snosi škola</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7375">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VREDNOVANJE I KORIŠTENJE REZULTATA RADA</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redovito praćenje postignuća učenika</a:t>
                      </a:r>
                    </a:p>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opisno ocjenjivanje sa svrhom poboljšanja konačne ocjene</a:t>
                      </a:r>
                    </a:p>
                  </a:txBody>
                  <a:tcPr marL="42925" marR="429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aphicFrame>
        <p:nvGraphicFramePr>
          <p:cNvPr id="727" name="Shape 727"/>
          <p:cNvGraphicFramePr/>
          <p:nvPr/>
        </p:nvGraphicFramePr>
        <p:xfrm>
          <a:off x="250825" y="336550"/>
          <a:ext cx="8569300" cy="6334100"/>
        </p:xfrm>
        <a:graphic>
          <a:graphicData uri="http://schemas.openxmlformats.org/drawingml/2006/table">
            <a:tbl>
              <a:tblPr>
                <a:noFill/>
                <a:tableStyleId>{66380CF1-CBB2-4801-8D10-F8D0CA2BDAE5}</a:tableStyleId>
              </a:tblPr>
              <a:tblGrid>
                <a:gridCol w="2045200"/>
                <a:gridCol w="6524100"/>
              </a:tblGrid>
              <a:tr h="396875">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NAZIV AKTIVNOSTI</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DOPUNSKA NASTAVA IZ HRVATSKOGA JEZIKA </a:t>
                      </a:r>
                    </a:p>
                    <a:p>
                      <a:pPr marL="0" marR="0" lvl="0" indent="0" algn="ctr"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ZA UČENIKE 6. d, 7. c, 7. d RAZRED</a:t>
                      </a:r>
                      <a:r>
                        <a:rPr lang="en" sz="1300" b="1">
                          <a:solidFill>
                            <a:schemeClr val="dk1"/>
                          </a:solidFill>
                        </a:rPr>
                        <a:t>NIH ODJELA</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33675">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CILJ AKTIVNOSTI</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pomoći učenicima usvojiti nastavne sadržaje s ciljem poboljšanja njihova uspjeha u ovladavanju nastavnim gradivom</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poticati učenike na pravilnu uporabu hrvatskoga standardnog jezika u govoru i pismu</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jezične sposobnosti učenika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interes za primjenu pravopisnih pravila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svijest o potrebi stjecanja i njegovanja jezične kulture te svijest o nužnosti učenja slovnice hrvatskoga jezika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potrebu primjene gramatičke norme u govoru i pismu</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samopouzdanje učenika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poboljšati umijeće komunikacije</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svijest o izražajnim mogućnostima hrvatskoga jezika</a:t>
                      </a:r>
                    </a:p>
                    <a:p>
                      <a:pPr marL="0" marR="0" lvl="0" indent="0" algn="l" rtl="0">
                        <a:spcBef>
                          <a:spcPts val="40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razvijati spoznaju o važnosti, vrijednosti i ljepoti hrvatskoga jezika</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117600">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NAMJENA</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za učenike koji imaju poteškoće u svladavanju i praćenju nastavnog programa Hrvatskoga jezika ili samo određenog dijela gradiva</a:t>
                      </a:r>
                    </a:p>
                    <a:p>
                      <a:pPr marL="0" marR="0" lvl="0" indent="0" algn="l" rtl="0">
                        <a:spcBef>
                          <a:spcPts val="400"/>
                        </a:spcBef>
                        <a:spcAft>
                          <a:spcPts val="0"/>
                        </a:spcAft>
                        <a:buClr>
                          <a:srgbClr val="000000"/>
                        </a:buClr>
                        <a:buSzPct val="25000"/>
                        <a:buFont typeface="Arial"/>
                        <a:buNone/>
                      </a:pPr>
                      <a:r>
                        <a:rPr lang="en" sz="1300" u="none" strike="noStrike" cap="none" baseline="0">
                          <a:solidFill>
                            <a:schemeClr val="dk1"/>
                          </a:solidFill>
                          <a:latin typeface="Arial"/>
                          <a:ea typeface="Arial"/>
                          <a:cs typeface="Arial"/>
                          <a:sym typeface="Arial"/>
                        </a:rPr>
                        <a:t>- za učenike koji puno izostaju te zbog toga ne mogu pratiti gradivo</a:t>
                      </a:r>
                    </a:p>
                    <a:p>
                      <a:pPr marL="0" marR="0" lvl="0" indent="0" algn="l" rtl="0">
                        <a:spcBef>
                          <a:spcPts val="600"/>
                        </a:spcBef>
                        <a:spcAft>
                          <a:spcPts val="200"/>
                        </a:spcAft>
                        <a:buClr>
                          <a:srgbClr val="000000"/>
                        </a:buClr>
                        <a:buSzPct val="25000"/>
                        <a:buFont typeface="Arial"/>
                        <a:buNone/>
                      </a:pPr>
                      <a:r>
                        <a:rPr lang="en" sz="1300" u="none" strike="noStrike" cap="none" baseline="0">
                          <a:solidFill>
                            <a:schemeClr val="dk1"/>
                          </a:solidFill>
                          <a:latin typeface="Arial"/>
                          <a:ea typeface="Arial"/>
                          <a:cs typeface="Arial"/>
                          <a:sym typeface="Arial"/>
                        </a:rPr>
                        <a:t>- nastava se organizira prema potrebi, tj. za učenike </a:t>
                      </a:r>
                      <a:r>
                        <a:rPr lang="en" sz="1300" u="none" strike="noStrike" cap="none" baseline="0">
                          <a:solidFill>
                            <a:schemeClr val="dk1"/>
                          </a:solidFill>
                        </a:rPr>
                        <a:t>6.</a:t>
                      </a:r>
                      <a:r>
                        <a:rPr lang="en" sz="1300" u="none" strike="noStrike" cap="none" baseline="0">
                          <a:solidFill>
                            <a:schemeClr val="dk1"/>
                          </a:solidFill>
                          <a:latin typeface="Arial"/>
                          <a:ea typeface="Arial"/>
                          <a:cs typeface="Arial"/>
                          <a:sym typeface="Arial"/>
                        </a:rPr>
                        <a:t> i 8. razreda u okviru jednog sata tjedno i za učenike </a:t>
                      </a:r>
                      <a:r>
                        <a:rPr lang="en" sz="1300" u="none" strike="noStrike" cap="none" baseline="0">
                          <a:solidFill>
                            <a:schemeClr val="dk1"/>
                          </a:solidFill>
                        </a:rPr>
                        <a:t>7. </a:t>
                      </a:r>
                      <a:r>
                        <a:rPr lang="en" sz="1300" u="none" strike="noStrike" cap="none" baseline="0">
                          <a:solidFill>
                            <a:schemeClr val="dk1"/>
                          </a:solidFill>
                          <a:latin typeface="Arial"/>
                          <a:ea typeface="Arial"/>
                          <a:cs typeface="Arial"/>
                          <a:sym typeface="Arial"/>
                        </a:rPr>
                        <a:t>razreda u okviru jednog sata tjedno</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22250">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NOSITELJI </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300">
                          <a:solidFill>
                            <a:schemeClr val="dk1"/>
                          </a:solidFill>
                        </a:rPr>
                        <a:t>Silvija Jurić, prof.</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8925">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NAČIN REALIZACIJE</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342900" algn="l" rtl="0">
                        <a:spcBef>
                          <a:spcPts val="0"/>
                        </a:spcBef>
                        <a:buClr>
                          <a:srgbClr val="000000"/>
                        </a:buClr>
                        <a:buSzPct val="102564"/>
                        <a:buFont typeface="Arial"/>
                        <a:buChar char="•"/>
                      </a:pPr>
                      <a:r>
                        <a:rPr lang="en" sz="1300" u="none" strike="noStrike" cap="none" baseline="0">
                          <a:solidFill>
                            <a:schemeClr val="dk1"/>
                          </a:solidFill>
                          <a:latin typeface="Arial"/>
                          <a:ea typeface="Arial"/>
                          <a:cs typeface="Arial"/>
                          <a:sym typeface="Arial"/>
                        </a:rPr>
                        <a:t>individualizirani pristup</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15900">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VREMENIK</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342900" algn="l" rtl="0">
                        <a:spcBef>
                          <a:spcPts val="0"/>
                        </a:spcBef>
                        <a:buClr>
                          <a:srgbClr val="000000"/>
                        </a:buClr>
                        <a:buSzPct val="102564"/>
                        <a:buFont typeface="Verdana"/>
                        <a:buChar char="•"/>
                      </a:pPr>
                      <a:r>
                        <a:rPr lang="en" sz="1300">
                          <a:solidFill>
                            <a:schemeClr val="dk1"/>
                          </a:solidFill>
                        </a:rPr>
                        <a:t>dva</a:t>
                      </a:r>
                      <a:r>
                        <a:rPr lang="en" sz="1300" u="none" strike="noStrike" cap="none" baseline="0">
                          <a:solidFill>
                            <a:schemeClr val="dk1"/>
                          </a:solidFill>
                          <a:latin typeface="Arial"/>
                          <a:ea typeface="Arial"/>
                          <a:cs typeface="Arial"/>
                          <a:sym typeface="Arial"/>
                        </a:rPr>
                        <a:t> sat tjedno tijekom školske godine</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63550">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TROŠKOVNIK</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oko 30 kn (papir za kopiranje i troškovi ispisa, bijela kreda i kreda u boji)</a:t>
                      </a:r>
                    </a:p>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troškove snosi škola</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93725">
                <a:tc>
                  <a:txBody>
                    <a:bodyPr/>
                    <a:lstStyle/>
                    <a:p>
                      <a:pPr marL="0" marR="0" lvl="0" indent="0" algn="l" rtl="0">
                        <a:spcBef>
                          <a:spcPts val="0"/>
                        </a:spcBef>
                        <a:buClr>
                          <a:srgbClr val="000000"/>
                        </a:buClr>
                        <a:buSzPct val="25000"/>
                        <a:buFont typeface="Arial"/>
                        <a:buNone/>
                      </a:pPr>
                      <a:r>
                        <a:rPr lang="en" sz="1300" b="1" u="none" strike="noStrike" cap="none" baseline="0">
                          <a:solidFill>
                            <a:schemeClr val="dk1"/>
                          </a:solidFill>
                          <a:latin typeface="Arial"/>
                          <a:ea typeface="Arial"/>
                          <a:cs typeface="Arial"/>
                          <a:sym typeface="Arial"/>
                        </a:rPr>
                        <a:t>VREDNOVANJE I KORIŠTENJE REZULTATA RADA</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redovito praćenje postignuća učenika</a:t>
                      </a:r>
                    </a:p>
                    <a:p>
                      <a:pPr marL="0" marR="0" lvl="0" indent="0" algn="l" rtl="0">
                        <a:spcBef>
                          <a:spcPts val="0"/>
                        </a:spcBef>
                        <a:buClr>
                          <a:srgbClr val="000000"/>
                        </a:buClr>
                        <a:buSzPct val="25000"/>
                        <a:buFont typeface="Arial"/>
                        <a:buNone/>
                      </a:pPr>
                      <a:r>
                        <a:rPr lang="en" sz="1300" u="none" strike="noStrike" cap="none" baseline="0">
                          <a:solidFill>
                            <a:schemeClr val="dk1"/>
                          </a:solidFill>
                          <a:latin typeface="Arial"/>
                          <a:ea typeface="Arial"/>
                          <a:cs typeface="Arial"/>
                          <a:sym typeface="Arial"/>
                        </a:rPr>
                        <a:t>- opisno ocjenjivanje sa svrhom poboljšanja konačne ocjene</a:t>
                      </a:r>
                    </a:p>
                  </a:txBody>
                  <a:tcPr marL="39525" marR="3952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Shape 732"/>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733" name="Shape 733"/>
          <p:cNvGraphicFramePr/>
          <p:nvPr/>
        </p:nvGraphicFramePr>
        <p:xfrm>
          <a:off x="323850" y="649287"/>
          <a:ext cx="8424850" cy="5231715"/>
        </p:xfrm>
        <a:graphic>
          <a:graphicData uri="http://schemas.openxmlformats.org/drawingml/2006/table">
            <a:tbl>
              <a:tblPr>
                <a:noFill/>
                <a:tableStyleId>{F8FD828F-C9CC-4CFB-B235-2B311547FFD5}</a:tableStyleId>
              </a:tblPr>
              <a:tblGrid>
                <a:gridCol w="2087550"/>
                <a:gridCol w="6337300"/>
              </a:tblGrid>
              <a:tr h="576250">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NAZIV AKTIVNOSTI</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DOPUNSKA </a:t>
                      </a:r>
                      <a:r>
                        <a:rPr lang="en" b="1" u="none" strike="noStrike" cap="none" baseline="0">
                          <a:solidFill>
                            <a:schemeClr val="dk1"/>
                          </a:solidFill>
                        </a:rPr>
                        <a:t>NASTAVA  IZ  </a:t>
                      </a:r>
                      <a:r>
                        <a:rPr lang="en" b="1" u="none" strike="noStrike" cap="none" baseline="0">
                          <a:solidFill>
                            <a:schemeClr val="dk1"/>
                          </a:solidFill>
                          <a:latin typeface="Arial"/>
                          <a:ea typeface="Arial"/>
                          <a:cs typeface="Arial"/>
                          <a:sym typeface="Arial"/>
                        </a:rPr>
                        <a:t>MATEMATIK</a:t>
                      </a:r>
                      <a:r>
                        <a:rPr lang="en" b="1" u="none" strike="noStrike" cap="none" baseline="0">
                          <a:solidFill>
                            <a:schemeClr val="dk1"/>
                          </a:solidFill>
                        </a:rPr>
                        <a:t>E </a:t>
                      </a:r>
                      <a:r>
                        <a:rPr lang="en" b="1" u="none" strike="noStrike" cap="none" baseline="0">
                          <a:solidFill>
                            <a:schemeClr val="dk1"/>
                          </a:solidFill>
                          <a:latin typeface="Arial"/>
                          <a:ea typeface="Arial"/>
                          <a:cs typeface="Arial"/>
                          <a:sym typeface="Arial"/>
                        </a:rPr>
                        <a:t> </a:t>
                      </a:r>
                    </a:p>
                    <a:p>
                      <a:pPr marL="0" marR="0" lvl="0" indent="0" algn="ctr" rtl="0">
                        <a:spcBef>
                          <a:spcPts val="1200"/>
                        </a:spcBef>
                        <a:buClr>
                          <a:srgbClr val="000000"/>
                        </a:buClr>
                        <a:buSzPct val="25000"/>
                        <a:buFont typeface="Arial"/>
                        <a:buNone/>
                      </a:pPr>
                      <a:r>
                        <a:rPr lang="en" b="1" u="none" strike="noStrike" cap="none" baseline="0">
                          <a:solidFill>
                            <a:schemeClr val="dk1"/>
                          </a:solidFill>
                          <a:latin typeface="Arial"/>
                          <a:ea typeface="Arial"/>
                          <a:cs typeface="Arial"/>
                          <a:sym typeface="Arial"/>
                        </a:rPr>
                        <a:t>ZA UČENIKE  </a:t>
                      </a:r>
                      <a:r>
                        <a:rPr lang="en" b="1">
                          <a:solidFill>
                            <a:schemeClr val="dk1"/>
                          </a:solidFill>
                        </a:rPr>
                        <a:t>5</a:t>
                      </a:r>
                      <a:r>
                        <a:rPr lang="en" b="1" u="none" strike="noStrike" cap="none" baseline="0">
                          <a:solidFill>
                            <a:schemeClr val="dk1"/>
                          </a:solidFill>
                          <a:latin typeface="Arial"/>
                          <a:ea typeface="Arial"/>
                          <a:cs typeface="Arial"/>
                          <a:sym typeface="Arial"/>
                        </a:rPr>
                        <a:t>. </a:t>
                      </a:r>
                      <a:r>
                        <a:rPr lang="en" b="1">
                          <a:solidFill>
                            <a:schemeClr val="dk1"/>
                          </a:solidFill>
                        </a:rPr>
                        <a:t>RAZREDA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4075">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CILJ AKTIVNOSTI</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baseline="0">
                          <a:solidFill>
                            <a:schemeClr val="dk1"/>
                          </a:solidFill>
                          <a:latin typeface="Arial"/>
                          <a:ea typeface="Arial"/>
                          <a:cs typeface="Arial"/>
                          <a:sym typeface="Arial"/>
                        </a:rPr>
                        <a:t>Usvojiti sadržaje koji nisu usvojeni na redovnom satu, vježbom utvrditi usvojene sadržaje.</a:t>
                      </a:r>
                    </a:p>
                    <a:p>
                      <a:pPr marL="0" marR="0" lvl="0" indent="0" algn="l" rtl="0">
                        <a:spcBef>
                          <a:spcPts val="0"/>
                        </a:spcBef>
                        <a:buClr>
                          <a:srgbClr val="000000"/>
                        </a:buClr>
                        <a:buSzPct val="25000"/>
                        <a:buFont typeface="Arial"/>
                        <a:buNone/>
                      </a:pPr>
                      <a:r>
                        <a:rPr lang="en" u="none" strike="noStrike" cap="none" baseline="0">
                          <a:solidFill>
                            <a:schemeClr val="dk1"/>
                          </a:solidFill>
                          <a:latin typeface="Arial"/>
                          <a:ea typeface="Arial"/>
                          <a:cs typeface="Arial"/>
                          <a:sym typeface="Arial"/>
                        </a:rPr>
                        <a:t>Naučiti osnovne matematičke pojmove i metode i primijeniti ih na osnovnim zadacima.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2475">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NAMJENA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baseline="0">
                          <a:solidFill>
                            <a:schemeClr val="dk1"/>
                          </a:solidFill>
                          <a:latin typeface="Arial"/>
                          <a:ea typeface="Arial"/>
                          <a:cs typeface="Arial"/>
                          <a:sym typeface="Arial"/>
                        </a:rPr>
                        <a:t>Za učenike koji imaju poteškoće u praćenju i svladavanju gradiva </a:t>
                      </a:r>
                      <a:r>
                        <a:rPr lang="en">
                          <a:solidFill>
                            <a:schemeClr val="dk1"/>
                          </a:solidFill>
                        </a:rPr>
                        <a:t>te one</a:t>
                      </a:r>
                      <a:r>
                        <a:rPr lang="en" u="none" strike="noStrike" cap="none" baseline="0">
                          <a:solidFill>
                            <a:schemeClr val="dk1"/>
                          </a:solidFill>
                          <a:latin typeface="Arial"/>
                          <a:ea typeface="Arial"/>
                          <a:cs typeface="Arial"/>
                          <a:sym typeface="Arial"/>
                        </a:rPr>
                        <a:t> učenike koji sami osjećaju potrebu za poboljša</a:t>
                      </a:r>
                      <a:r>
                        <a:rPr lang="en">
                          <a:solidFill>
                            <a:schemeClr val="dk1"/>
                          </a:solidFill>
                        </a:rPr>
                        <a:t>njem </a:t>
                      </a:r>
                      <a:r>
                        <a:rPr lang="en" u="none" strike="noStrike" cap="none" baseline="0">
                          <a:solidFill>
                            <a:schemeClr val="dk1"/>
                          </a:solidFill>
                          <a:latin typeface="Arial"/>
                          <a:ea typeface="Arial"/>
                          <a:cs typeface="Arial"/>
                          <a:sym typeface="Arial"/>
                        </a:rPr>
                        <a:t>svo</a:t>
                      </a:r>
                      <a:r>
                        <a:rPr lang="en">
                          <a:solidFill>
                            <a:schemeClr val="dk1"/>
                          </a:solidFill>
                        </a:rPr>
                        <a:t>ga </a:t>
                      </a:r>
                      <a:r>
                        <a:rPr lang="en" u="none" strike="noStrike" cap="none" baseline="0">
                          <a:solidFill>
                            <a:schemeClr val="dk1"/>
                          </a:solidFill>
                          <a:latin typeface="Arial"/>
                          <a:ea typeface="Arial"/>
                          <a:cs typeface="Arial"/>
                          <a:sym typeface="Arial"/>
                        </a:rPr>
                        <a:t>znanj</a:t>
                      </a:r>
                      <a:r>
                        <a:rPr lang="en">
                          <a:solidFill>
                            <a:schemeClr val="dk1"/>
                          </a:solidFill>
                        </a:rPr>
                        <a:t>a</a:t>
                      </a:r>
                      <a:r>
                        <a:rPr lang="en" u="none" strike="noStrike" cap="none" baseline="0">
                          <a:solidFill>
                            <a:schemeClr val="dk1"/>
                          </a:solidFill>
                          <a:latin typeface="Arial"/>
                          <a:ea typeface="Arial"/>
                          <a:cs typeface="Arial"/>
                          <a:sym typeface="Arial"/>
                        </a:rPr>
                        <a:t>.</a:t>
                      </a:r>
                    </a:p>
                    <a:p>
                      <a:pPr marL="0" marR="0" lvl="0" indent="0" algn="l" rtl="0">
                        <a:spcBef>
                          <a:spcPts val="0"/>
                        </a:spcBef>
                        <a:buClr>
                          <a:srgbClr val="000000"/>
                        </a:buClr>
                        <a:buSzPct val="25000"/>
                        <a:buFont typeface="Arial"/>
                        <a:buNone/>
                      </a:pPr>
                      <a:r>
                        <a:rPr lang="en" u="none" strike="noStrike" cap="none" baseline="0">
                          <a:solidFill>
                            <a:schemeClr val="dk1"/>
                          </a:solidFill>
                          <a:latin typeface="Arial"/>
                          <a:ea typeface="Arial"/>
                          <a:cs typeface="Arial"/>
                          <a:sym typeface="Arial"/>
                        </a:rPr>
                        <a:t>Razvoj samostalnosti kod učenja, razumijevanje naučenih sadržaja i njihova primjena.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76250">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NOSITELJI</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solidFill>
                            <a:schemeClr val="dk1"/>
                          </a:solidFill>
                        </a:rPr>
                        <a:t>Kornelija Branimira Bojanić, mag. math.</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76250">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NAČIN REALIZACIJE</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u="none" strike="noStrike" cap="none" baseline="0">
                          <a:solidFill>
                            <a:schemeClr val="dk1"/>
                          </a:solidFill>
                          <a:latin typeface="Arial"/>
                          <a:ea typeface="Arial"/>
                          <a:cs typeface="Arial"/>
                          <a:sym typeface="Arial"/>
                        </a:rPr>
                        <a:t>Usmeno izlaganje, pisanje, ponavljanje, rješavanje zadataka. </a:t>
                      </a:r>
                    </a:p>
                    <a:p>
                      <a:pPr marL="0" marR="0" lvl="0" indent="0" algn="l" rtl="0">
                        <a:spcBef>
                          <a:spcPts val="0"/>
                        </a:spcBef>
                        <a:buClr>
                          <a:srgbClr val="000000"/>
                        </a:buClr>
                        <a:buSzPct val="25000"/>
                        <a:buFont typeface="Arial"/>
                        <a:buNone/>
                      </a:pPr>
                      <a:r>
                        <a:rPr lang="en" u="none" strike="noStrike" cap="none" baseline="0">
                          <a:solidFill>
                            <a:schemeClr val="dk1"/>
                          </a:solidFill>
                          <a:latin typeface="Arial"/>
                          <a:ea typeface="Arial"/>
                          <a:cs typeface="Arial"/>
                          <a:sym typeface="Arial"/>
                        </a:rPr>
                        <a:t>Individualni </a:t>
                      </a:r>
                      <a:r>
                        <a:rPr lang="en">
                          <a:solidFill>
                            <a:schemeClr val="dk1"/>
                          </a:solidFill>
                        </a:rPr>
                        <a:t>i </a:t>
                      </a:r>
                      <a:r>
                        <a:rPr lang="en" u="none" strike="noStrike" cap="none" baseline="0">
                          <a:solidFill>
                            <a:schemeClr val="dk1"/>
                          </a:solidFill>
                          <a:latin typeface="Arial"/>
                          <a:ea typeface="Arial"/>
                          <a:cs typeface="Arial"/>
                          <a:sym typeface="Arial"/>
                        </a:rPr>
                        <a:t>grupni rad.</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76250">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VREMENIK</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a:solidFill>
                            <a:schemeClr val="dk1"/>
                          </a:solidFill>
                        </a:rPr>
                        <a:t>Jedan školski </a:t>
                      </a:r>
                      <a:r>
                        <a:rPr lang="en" u="none" strike="noStrike" cap="none" baseline="0">
                          <a:solidFill>
                            <a:schemeClr val="dk1"/>
                          </a:solidFill>
                          <a:latin typeface="Arial"/>
                          <a:ea typeface="Arial"/>
                          <a:cs typeface="Arial"/>
                          <a:sym typeface="Arial"/>
                        </a:rPr>
                        <a:t>sat tjedno</a:t>
                      </a:r>
                      <a:r>
                        <a:rPr lang="en">
                          <a:solidFill>
                            <a:schemeClr val="dk1"/>
                          </a:solidFill>
                        </a:rPr>
                        <a:t> tijekom nastavne godine.</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76250">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TROŠKOVNIK</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a:solidFill>
                            <a:schemeClr val="dk1"/>
                          </a:solidFill>
                        </a:rPr>
                        <a:t>Kopiranje nastavnih listića, papir, kreda, kreda u boji.</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39750">
                <a:tc>
                  <a:txBody>
                    <a:bodyPr/>
                    <a:lstStyle/>
                    <a:p>
                      <a:pPr marL="0" marR="0" lvl="0" indent="0" algn="l" rtl="0">
                        <a:spcBef>
                          <a:spcPts val="0"/>
                        </a:spcBef>
                        <a:buClr>
                          <a:srgbClr val="000000"/>
                        </a:buClr>
                        <a:buSzPct val="25000"/>
                        <a:buFont typeface="Arial"/>
                        <a:buNone/>
                      </a:pPr>
                      <a:r>
                        <a:rPr lang="en" b="1" u="none" strike="noStrike" cap="none" baseline="0">
                          <a:solidFill>
                            <a:schemeClr val="dk1"/>
                          </a:solidFill>
                          <a:latin typeface="Arial"/>
                          <a:ea typeface="Arial"/>
                          <a:cs typeface="Arial"/>
                          <a:sym typeface="Arial"/>
                        </a:rPr>
                        <a:t>VREDNOVANJE I KORIŠTENJE REZULTATA RADA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a:solidFill>
                            <a:schemeClr val="dk1"/>
                          </a:solidFill>
                        </a:rPr>
                        <a:t>Opisno p</a:t>
                      </a:r>
                      <a:r>
                        <a:rPr lang="en" u="none" strike="noStrike" cap="none" baseline="0">
                          <a:solidFill>
                            <a:schemeClr val="dk1"/>
                          </a:solidFill>
                          <a:latin typeface="Arial"/>
                          <a:ea typeface="Arial"/>
                          <a:cs typeface="Arial"/>
                          <a:sym typeface="Arial"/>
                        </a:rPr>
                        <a:t>raćenje učenika na redovnoj i dopunskoj nasta</a:t>
                      </a:r>
                      <a:r>
                        <a:rPr lang="en" u="none" strike="noStrike" cap="none" baseline="0">
                          <a:solidFill>
                            <a:schemeClr val="dk1"/>
                          </a:solidFill>
                        </a:rPr>
                        <a:t>vi</a:t>
                      </a:r>
                      <a:r>
                        <a:rPr lang="en">
                          <a:solidFill>
                            <a:schemeClr val="dk1"/>
                          </a:solidFill>
                        </a:rPr>
                        <a:t>.</a:t>
                      </a:r>
                    </a:p>
                    <a:p>
                      <a:pPr marL="0" marR="0" lvl="0" indent="0" algn="l" rtl="0">
                        <a:spcBef>
                          <a:spcPts val="0"/>
                        </a:spcBef>
                        <a:buClr>
                          <a:srgbClr val="000000"/>
                        </a:buClr>
                        <a:buSzPct val="25000"/>
                        <a:buFont typeface="Arial"/>
                        <a:buNone/>
                      </a:pPr>
                      <a:r>
                        <a:rPr lang="en">
                          <a:solidFill>
                            <a:schemeClr val="dk1"/>
                          </a:solidFill>
                        </a:rPr>
                        <a:t>Z</a:t>
                      </a:r>
                      <a:r>
                        <a:rPr lang="en" u="none" strike="noStrike" cap="none" baseline="0">
                          <a:solidFill>
                            <a:schemeClr val="dk1"/>
                          </a:solidFill>
                        </a:rPr>
                        <a:t>adovoljstvo učenika, učitelja i rod</a:t>
                      </a:r>
                      <a:r>
                        <a:rPr lang="en">
                          <a:solidFill>
                            <a:schemeClr val="dk1"/>
                          </a:solidFill>
                        </a:rPr>
                        <a:t>itelja</a:t>
                      </a:r>
                      <a:r>
                        <a:rPr lang="en" u="none" strike="noStrike" cap="none" baseline="0">
                          <a:solidFill>
                            <a:schemeClr val="dk1"/>
                          </a:solidFill>
                        </a:rPr>
                        <a:t> naučenim  gradivom te napretkom učenika.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Shape 738"/>
          <p:cNvSpPr txBox="1"/>
          <p:nvPr/>
        </p:nvSpPr>
        <p:spPr>
          <a:xfrm>
            <a:off x="7078660" y="0"/>
            <a:ext cx="2065199" cy="276300"/>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739" name="Shape 739"/>
          <p:cNvGraphicFramePr/>
          <p:nvPr/>
        </p:nvGraphicFramePr>
        <p:xfrm>
          <a:off x="323850" y="981075"/>
          <a:ext cx="8496275" cy="4899000"/>
        </p:xfrm>
        <a:graphic>
          <a:graphicData uri="http://schemas.openxmlformats.org/drawingml/2006/table">
            <a:tbl>
              <a:tblPr>
                <a:noFill/>
                <a:tableStyleId>{B4F32DA7-3003-4924-A3EF-A0ACB692344A}</a:tableStyleId>
              </a:tblPr>
              <a:tblGrid>
                <a:gridCol w="2311675"/>
                <a:gridCol w="6184600"/>
              </a:tblGrid>
              <a:tr h="539750">
                <a:tc>
                  <a:txBody>
                    <a:bodyPr/>
                    <a:lstStyle/>
                    <a:p>
                      <a:pPr marL="0" marR="0" lvl="0" indent="0" algn="l" rtl="0">
                        <a:lnSpc>
                          <a:spcPct val="115000"/>
                        </a:lnSpc>
                        <a:spcBef>
                          <a:spcPts val="0"/>
                        </a:spcBef>
                        <a:buClr>
                          <a:srgbClr val="000000"/>
                        </a:buClr>
                        <a:buSzPct val="25000"/>
                        <a:buFont typeface="Arial"/>
                        <a:buNone/>
                      </a:pPr>
                      <a:r>
                        <a:rPr lang="en" sz="1600" b="1" u="none" strike="noStrike" cap="none" baseline="0">
                          <a:solidFill>
                            <a:srgbClr val="000000"/>
                          </a:solidFill>
                          <a:latin typeface="Arial"/>
                          <a:ea typeface="Arial"/>
                          <a:cs typeface="Arial"/>
                          <a:sym typeface="Arial"/>
                        </a:rPr>
                        <a:t>AKTIVNOST</a:t>
                      </a:r>
                    </a:p>
                  </a:txBody>
                  <a:tcPr marL="88450" marR="88450" marT="44225" marB="44225">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600" b="1" u="none" strike="noStrike" cap="none" baseline="0">
                          <a:solidFill>
                            <a:srgbClr val="000000"/>
                          </a:solidFill>
                          <a:latin typeface="Arial"/>
                          <a:ea typeface="Arial"/>
                          <a:cs typeface="Arial"/>
                          <a:sym typeface="Arial"/>
                        </a:rPr>
                        <a:t>DOPUNSKA NASTAVA IZ MATEMATIKE ZA </a:t>
                      </a:r>
                      <a:r>
                        <a:rPr lang="en" sz="1600" b="1"/>
                        <a:t>6</a:t>
                      </a:r>
                      <a:r>
                        <a:rPr lang="en" sz="1600" b="1" u="none" strike="noStrike" cap="none" baseline="0">
                          <a:solidFill>
                            <a:srgbClr val="000000"/>
                          </a:solidFill>
                          <a:latin typeface="Arial"/>
                          <a:ea typeface="Arial"/>
                          <a:cs typeface="Arial"/>
                          <a:sym typeface="Arial"/>
                        </a:rPr>
                        <a:t>. RAZRED</a:t>
                      </a:r>
                    </a:p>
                  </a:txBody>
                  <a:tcPr marL="88450" marR="88450" marT="44225" marB="44225">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44500">
                <a:tc>
                  <a:txBody>
                    <a:bodyPr/>
                    <a:lstStyle/>
                    <a:p>
                      <a:pPr marL="0" marR="0" lvl="0" indent="0" algn="l" rtl="0">
                        <a:lnSpc>
                          <a:spcPct val="115000"/>
                        </a:lnSpc>
                        <a:spcBef>
                          <a:spcPts val="0"/>
                        </a:spcBef>
                        <a:buClr>
                          <a:srgbClr val="000000"/>
                        </a:buClr>
                        <a:buSzPct val="25000"/>
                        <a:buFont typeface="Arial"/>
                        <a:buNone/>
                      </a:pPr>
                      <a:r>
                        <a:rPr lang="en" sz="1600" b="1" u="none" strike="noStrike" cap="none" baseline="0">
                          <a:solidFill>
                            <a:srgbClr val="000000"/>
                          </a:solidFill>
                          <a:latin typeface="Arial"/>
                          <a:ea typeface="Arial"/>
                          <a:cs typeface="Arial"/>
                          <a:sym typeface="Arial"/>
                        </a:rPr>
                        <a:t>CILJEVI </a:t>
                      </a:r>
                    </a:p>
                  </a:txBody>
                  <a:tcPr marL="88450" marR="88450" marT="44225" marB="44225">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600" u="none" strike="noStrike" cap="none" baseline="0">
                          <a:solidFill>
                            <a:srgbClr val="000000"/>
                          </a:solidFill>
                          <a:latin typeface="Arial"/>
                          <a:ea typeface="Arial"/>
                          <a:cs typeface="Arial"/>
                          <a:sym typeface="Arial"/>
                        </a:rPr>
                        <a:t>Nadopunjavanje usvojenosti gradiva redovne nastave</a:t>
                      </a:r>
                    </a:p>
                  </a:txBody>
                  <a:tcPr marL="88450" marR="88450" marT="44225" marB="44225">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8375">
                <a:tc>
                  <a:txBody>
                    <a:bodyPr/>
                    <a:lstStyle/>
                    <a:p>
                      <a:pPr marL="0" marR="0" lvl="0" indent="0" algn="l" rtl="0">
                        <a:lnSpc>
                          <a:spcPct val="115000"/>
                        </a:lnSpc>
                        <a:spcBef>
                          <a:spcPts val="0"/>
                        </a:spcBef>
                        <a:buClr>
                          <a:srgbClr val="000000"/>
                        </a:buClr>
                        <a:buSzPct val="25000"/>
                        <a:buFont typeface="Arial"/>
                        <a:buNone/>
                      </a:pPr>
                      <a:r>
                        <a:rPr lang="en" sz="1600" b="1" u="none" strike="noStrike" cap="none" baseline="0">
                          <a:solidFill>
                            <a:srgbClr val="000000"/>
                          </a:solidFill>
                          <a:latin typeface="Arial"/>
                          <a:ea typeface="Arial"/>
                          <a:cs typeface="Arial"/>
                          <a:sym typeface="Arial"/>
                        </a:rPr>
                        <a:t>NAMJENA</a:t>
                      </a:r>
                    </a:p>
                  </a:txBody>
                  <a:tcPr marL="88450" marR="88450" marT="44225" marB="44225">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600" u="none" strike="noStrike" cap="none" baseline="0">
                          <a:solidFill>
                            <a:srgbClr val="000000"/>
                          </a:solidFill>
                          <a:latin typeface="Arial"/>
                          <a:ea typeface="Arial"/>
                          <a:cs typeface="Arial"/>
                          <a:sym typeface="Arial"/>
                        </a:rPr>
                        <a:t>Program je </a:t>
                      </a:r>
                      <a:r>
                        <a:rPr lang="en" sz="1600" u="none" strike="noStrike" cap="none" baseline="0"/>
                        <a:t>namijenjen</a:t>
                      </a:r>
                      <a:r>
                        <a:rPr lang="en" sz="1600" u="none" strike="noStrike" cap="none" baseline="0">
                          <a:solidFill>
                            <a:srgbClr val="000000"/>
                          </a:solidFill>
                          <a:latin typeface="Arial"/>
                          <a:ea typeface="Arial"/>
                          <a:cs typeface="Arial"/>
                          <a:sym typeface="Arial"/>
                        </a:rPr>
                        <a:t> učenicima kao pomoć u učenju te </a:t>
                      </a:r>
                    </a:p>
                    <a:p>
                      <a:pPr marL="0" marR="0" lvl="0" indent="0" algn="l" rtl="0">
                        <a:lnSpc>
                          <a:spcPct val="115000"/>
                        </a:lnSpc>
                        <a:spcBef>
                          <a:spcPts val="0"/>
                        </a:spcBef>
                        <a:buClr>
                          <a:srgbClr val="000000"/>
                        </a:buClr>
                        <a:buSzPct val="25000"/>
                        <a:buFont typeface="Arial"/>
                        <a:buNone/>
                      </a:pPr>
                      <a:r>
                        <a:rPr lang="en" sz="1600" u="none" strike="noStrike" cap="none" baseline="0">
                          <a:solidFill>
                            <a:srgbClr val="000000"/>
                          </a:solidFill>
                          <a:latin typeface="Arial"/>
                          <a:ea typeface="Arial"/>
                          <a:cs typeface="Arial"/>
                          <a:sym typeface="Arial"/>
                        </a:rPr>
                        <a:t>da ovladaju temeljnim znanjima kao preduvjetom uspješnosti nastavka školovanja </a:t>
                      </a:r>
                    </a:p>
                  </a:txBody>
                  <a:tcPr marL="88450" marR="88450" marT="44225" marB="44225">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44500">
                <a:tc>
                  <a:txBody>
                    <a:bodyPr/>
                    <a:lstStyle/>
                    <a:p>
                      <a:pPr marL="0" marR="0" lvl="0" indent="0" algn="l" rtl="0">
                        <a:lnSpc>
                          <a:spcPct val="115000"/>
                        </a:lnSpc>
                        <a:spcBef>
                          <a:spcPts val="0"/>
                        </a:spcBef>
                        <a:buClr>
                          <a:srgbClr val="000000"/>
                        </a:buClr>
                        <a:buSzPct val="25000"/>
                        <a:buFont typeface="Arial"/>
                        <a:buNone/>
                      </a:pPr>
                      <a:r>
                        <a:rPr lang="en" sz="1600" b="1" u="none" strike="noStrike" cap="none" baseline="0">
                          <a:solidFill>
                            <a:srgbClr val="000000"/>
                          </a:solidFill>
                          <a:latin typeface="Arial"/>
                          <a:ea typeface="Arial"/>
                          <a:cs typeface="Arial"/>
                          <a:sym typeface="Arial"/>
                        </a:rPr>
                        <a:t>NOSITELJI</a:t>
                      </a:r>
                    </a:p>
                  </a:txBody>
                  <a:tcPr marL="88450" marR="88450" marT="44225" marB="44225">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600"/>
                        <a:t>Snježana Grgec</a:t>
                      </a:r>
                    </a:p>
                  </a:txBody>
                  <a:tcPr marL="88450" marR="88450" marT="44225" marB="44225">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44500">
                <a:tc>
                  <a:txBody>
                    <a:bodyPr/>
                    <a:lstStyle/>
                    <a:p>
                      <a:pPr marL="0" marR="0" lvl="0" indent="0" algn="l" rtl="0">
                        <a:lnSpc>
                          <a:spcPct val="115000"/>
                        </a:lnSpc>
                        <a:spcBef>
                          <a:spcPts val="0"/>
                        </a:spcBef>
                        <a:buClr>
                          <a:srgbClr val="000000"/>
                        </a:buClr>
                        <a:buSzPct val="25000"/>
                        <a:buFont typeface="Arial"/>
                        <a:buNone/>
                      </a:pPr>
                      <a:r>
                        <a:rPr lang="en" sz="1600" b="1" u="none" strike="noStrike" cap="none" baseline="0">
                          <a:solidFill>
                            <a:srgbClr val="000000"/>
                          </a:solidFill>
                          <a:latin typeface="Arial"/>
                          <a:ea typeface="Arial"/>
                          <a:cs typeface="Arial"/>
                          <a:sym typeface="Arial"/>
                        </a:rPr>
                        <a:t>NAČIN REALIZACIJE</a:t>
                      </a:r>
                    </a:p>
                  </a:txBody>
                  <a:tcPr marL="88450" marR="88450" marT="44225" marB="44225">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600" u="none" strike="noStrike" cap="none" baseline="0">
                          <a:solidFill>
                            <a:srgbClr val="000000"/>
                          </a:solidFill>
                          <a:latin typeface="Arial"/>
                          <a:ea typeface="Arial"/>
                          <a:cs typeface="Arial"/>
                          <a:sym typeface="Arial"/>
                        </a:rPr>
                        <a:t>Individualni rad</a:t>
                      </a:r>
                    </a:p>
                  </a:txBody>
                  <a:tcPr marL="88450" marR="88450" marT="44225" marB="44225">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44500">
                <a:tc>
                  <a:txBody>
                    <a:bodyPr/>
                    <a:lstStyle/>
                    <a:p>
                      <a:pPr marL="0" marR="0" lvl="0" indent="0" algn="l" rtl="0">
                        <a:lnSpc>
                          <a:spcPct val="115000"/>
                        </a:lnSpc>
                        <a:spcBef>
                          <a:spcPts val="0"/>
                        </a:spcBef>
                        <a:buClr>
                          <a:srgbClr val="000000"/>
                        </a:buClr>
                        <a:buSzPct val="25000"/>
                        <a:buFont typeface="Arial"/>
                        <a:buNone/>
                      </a:pPr>
                      <a:r>
                        <a:rPr lang="en" sz="1600" b="1" u="none" strike="noStrike" cap="none" baseline="0">
                          <a:solidFill>
                            <a:srgbClr val="000000"/>
                          </a:solidFill>
                          <a:latin typeface="Arial"/>
                          <a:ea typeface="Arial"/>
                          <a:cs typeface="Arial"/>
                          <a:sym typeface="Arial"/>
                        </a:rPr>
                        <a:t>VREMENIK</a:t>
                      </a:r>
                    </a:p>
                  </a:txBody>
                  <a:tcPr marL="88450" marR="88450" marT="44225" marB="44225">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600" u="none" strike="noStrike" cap="none" baseline="0">
                          <a:solidFill>
                            <a:srgbClr val="000000"/>
                          </a:solidFill>
                          <a:latin typeface="Arial"/>
                          <a:ea typeface="Arial"/>
                          <a:cs typeface="Arial"/>
                          <a:sym typeface="Arial"/>
                        </a:rPr>
                        <a:t>Jedan školski sat tjedno tijekom nastavne godine</a:t>
                      </a:r>
                    </a:p>
                  </a:txBody>
                  <a:tcPr marL="88450" marR="88450" marT="44225" marB="44225">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44500">
                <a:tc>
                  <a:txBody>
                    <a:bodyPr/>
                    <a:lstStyle/>
                    <a:p>
                      <a:pPr marL="0" marR="0" lvl="0" indent="0" algn="l" rtl="0">
                        <a:lnSpc>
                          <a:spcPct val="115000"/>
                        </a:lnSpc>
                        <a:spcBef>
                          <a:spcPts val="0"/>
                        </a:spcBef>
                        <a:buClr>
                          <a:srgbClr val="000000"/>
                        </a:buClr>
                        <a:buSzPct val="25000"/>
                        <a:buFont typeface="Arial"/>
                        <a:buNone/>
                      </a:pPr>
                      <a:r>
                        <a:rPr lang="en" sz="1600" b="1" u="none" strike="noStrike" cap="none" baseline="0">
                          <a:solidFill>
                            <a:srgbClr val="000000"/>
                          </a:solidFill>
                          <a:latin typeface="Arial"/>
                          <a:ea typeface="Arial"/>
                          <a:cs typeface="Arial"/>
                          <a:sym typeface="Arial"/>
                        </a:rPr>
                        <a:t>TROŠKOVNIK</a:t>
                      </a:r>
                    </a:p>
                  </a:txBody>
                  <a:tcPr marL="88450" marR="88450" marT="44225" marB="44225">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600" u="none" strike="noStrike" cap="none" baseline="0">
                          <a:solidFill>
                            <a:srgbClr val="000000"/>
                          </a:solidFill>
                          <a:latin typeface="Arial"/>
                          <a:ea typeface="Arial"/>
                          <a:cs typeface="Arial"/>
                          <a:sym typeface="Arial"/>
                        </a:rPr>
                        <a:t>Kopiranje nastavnih listića, papir, kreda, kreda u boji</a:t>
                      </a:r>
                    </a:p>
                  </a:txBody>
                  <a:tcPr marL="88450" marR="88450" marT="44225" marB="44225">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8375">
                <a:tc>
                  <a:txBody>
                    <a:bodyPr/>
                    <a:lstStyle/>
                    <a:p>
                      <a:pPr marL="0" marR="0" lvl="0" indent="0" algn="l" rtl="0">
                        <a:lnSpc>
                          <a:spcPct val="115000"/>
                        </a:lnSpc>
                        <a:spcBef>
                          <a:spcPts val="0"/>
                        </a:spcBef>
                        <a:buClr>
                          <a:srgbClr val="000000"/>
                        </a:buClr>
                        <a:buSzPct val="25000"/>
                        <a:buFont typeface="Arial"/>
                        <a:buNone/>
                      </a:pPr>
                      <a:r>
                        <a:rPr lang="en" sz="1600" b="1" u="none" strike="noStrike" cap="none" baseline="0">
                          <a:solidFill>
                            <a:srgbClr val="000000"/>
                          </a:solidFill>
                          <a:latin typeface="Arial"/>
                          <a:ea typeface="Arial"/>
                          <a:cs typeface="Arial"/>
                          <a:sym typeface="Arial"/>
                        </a:rPr>
                        <a:t>VREDNOVANJE I NAČIN KORIŠTENJA REZULTATA RADA</a:t>
                      </a:r>
                    </a:p>
                  </a:txBody>
                  <a:tcPr marL="88450" marR="88450" marT="44225" marB="44225">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600" u="none" strike="noStrike" cap="none" baseline="0">
                          <a:solidFill>
                            <a:srgbClr val="000000"/>
                          </a:solidFill>
                          <a:latin typeface="Arial"/>
                          <a:ea typeface="Arial"/>
                          <a:cs typeface="Arial"/>
                          <a:sym typeface="Arial"/>
                        </a:rPr>
                        <a:t>Opisno praćenje učenika te informiranje roditelja i razrednika o napretku učenika </a:t>
                      </a:r>
                    </a:p>
                  </a:txBody>
                  <a:tcPr marL="88450" marR="88450" marT="44225" marB="44225">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graphicFrame>
        <p:nvGraphicFramePr>
          <p:cNvPr id="744" name="Shape 744"/>
          <p:cNvGraphicFramePr/>
          <p:nvPr/>
        </p:nvGraphicFramePr>
        <p:xfrm>
          <a:off x="180975" y="140987"/>
          <a:ext cx="8782050" cy="6651488"/>
        </p:xfrm>
        <a:graphic>
          <a:graphicData uri="http://schemas.openxmlformats.org/drawingml/2006/table">
            <a:tbl>
              <a:tblPr>
                <a:noFill/>
                <a:tableStyleId>{778CA49A-2954-4AB6-ABF8-62F31653B422}</a:tableStyleId>
              </a:tblPr>
              <a:tblGrid>
                <a:gridCol w="1926700"/>
                <a:gridCol w="6855350"/>
              </a:tblGrid>
              <a:tr h="549475">
                <a:tc>
                  <a:txBody>
                    <a:bodyPr/>
                    <a:lstStyle/>
                    <a:p>
                      <a:pPr marL="0" marR="0" lvl="0" indent="0" algn="l" rtl="0">
                        <a:spcBef>
                          <a:spcPts val="0"/>
                        </a:spcBef>
                        <a:buClr>
                          <a:srgbClr val="000000"/>
                        </a:buClr>
                        <a:buSzPct val="25000"/>
                        <a:buFont typeface="Verdana"/>
                        <a:buNone/>
                      </a:pPr>
                      <a:r>
                        <a:rPr lang="en" b="1" u="none" strike="noStrike" cap="none" baseline="0"/>
                        <a:t>NAZIV AKTIVNOSTI</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b="1" u="none" strike="noStrike" cap="none" baseline="0"/>
                        <a:t>DOPUNSKA  NASTAVA IZ MATEMATIKE</a:t>
                      </a:r>
                    </a:p>
                    <a:p>
                      <a:pPr marL="0" marR="0" lvl="0" indent="0" algn="ctr" rtl="0">
                        <a:lnSpc>
                          <a:spcPct val="115000"/>
                        </a:lnSpc>
                        <a:spcBef>
                          <a:spcPts val="0"/>
                        </a:spcBef>
                        <a:buClr>
                          <a:srgbClr val="000000"/>
                        </a:buClr>
                        <a:buSzPct val="25000"/>
                        <a:buFont typeface="Verdana"/>
                        <a:buNone/>
                      </a:pPr>
                      <a:r>
                        <a:rPr lang="en" b="1" u="none" strike="noStrike" cap="none" baseline="0"/>
                        <a:t>- za učenike </a:t>
                      </a:r>
                      <a:r>
                        <a:rPr lang="en" b="1"/>
                        <a:t>sedmog razreda</a:t>
                      </a:r>
                      <a:r>
                        <a:rPr lang="en" b="1" u="none" strike="noStrike" cap="none" baseline="0"/>
                        <a:t> - 201</a:t>
                      </a:r>
                      <a:r>
                        <a:rPr lang="en" b="1"/>
                        <a:t>4</a:t>
                      </a:r>
                      <a:r>
                        <a:rPr lang="en" b="1" u="none" strike="noStrike" cap="none" baseline="0"/>
                        <a:t>. / 201</a:t>
                      </a:r>
                      <a:r>
                        <a:rPr lang="en" b="1"/>
                        <a:t>5</a:t>
                      </a:r>
                      <a:r>
                        <a:rPr lang="en" b="1" u="none" strike="noStrike" cap="none" baseline="0"/>
                        <a:t>.</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281550">
                <a:tc>
                  <a:txBody>
                    <a:bodyPr/>
                    <a:lstStyle/>
                    <a:p>
                      <a:pPr marL="0" marR="0" lvl="0" indent="0" algn="l" rtl="0">
                        <a:spcBef>
                          <a:spcPts val="0"/>
                        </a:spcBef>
                        <a:buClr>
                          <a:srgbClr val="000000"/>
                        </a:buClr>
                        <a:buSzPct val="25000"/>
                        <a:buFont typeface="Verdana"/>
                        <a:buNone/>
                      </a:pPr>
                      <a:r>
                        <a:rPr lang="en" b="1" u="none" strike="noStrike" cap="none" baseline="0"/>
                        <a:t>CILJ AKTIVNOSTI</a:t>
                      </a:r>
                    </a:p>
                    <a:p>
                      <a:pPr marL="0" marR="0" lvl="0" indent="0" algn="l" rtl="0">
                        <a:spcBef>
                          <a:spcPts val="0"/>
                        </a:spcBef>
                        <a:buNone/>
                      </a:pPr>
                      <a:endParaRPr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t>- pružanje pomoći u učenju i nadoknađivanju znanja kako bi stekli sposobnosti i vještine iz određenih nastavnih cjelina</a:t>
                      </a:r>
                    </a:p>
                    <a:p>
                      <a:pPr marL="0" marR="0" lvl="0" indent="0" algn="l" rtl="0">
                        <a:spcBef>
                          <a:spcPts val="0"/>
                        </a:spcBef>
                        <a:buClr>
                          <a:srgbClr val="000000"/>
                        </a:buClr>
                        <a:buSzPct val="25000"/>
                        <a:buFont typeface="Verdana"/>
                        <a:buNone/>
                      </a:pPr>
                      <a:r>
                        <a:rPr lang="en" u="none" strike="noStrike" cap="none" baseline="0"/>
                        <a:t>( bolest, slabije predznanje, izostanak s nastave i sl. ),</a:t>
                      </a:r>
                    </a:p>
                    <a:p>
                      <a:pPr marL="0" marR="0" lvl="0" indent="0" algn="l" rtl="0">
                        <a:spcBef>
                          <a:spcPts val="0"/>
                        </a:spcBef>
                        <a:buClr>
                          <a:srgbClr val="000000"/>
                        </a:buClr>
                        <a:buSzPct val="25000"/>
                        <a:buFont typeface="Verdana"/>
                        <a:buNone/>
                      </a:pPr>
                      <a:r>
                        <a:rPr lang="en" u="none" strike="noStrike" cap="none" baseline="0"/>
                        <a:t>- pomoć za sve učenike s posebnim obrazovnim potrebama koji se školuju po redovitom ili individualiziranom nastavnom programu</a:t>
                      </a:r>
                    </a:p>
                    <a:p>
                      <a:pPr marL="0" marR="0" lvl="0" indent="0" algn="l" rtl="0">
                        <a:spcBef>
                          <a:spcPts val="0"/>
                        </a:spcBef>
                        <a:buClr>
                          <a:srgbClr val="000000"/>
                        </a:buClr>
                        <a:buSzPct val="25000"/>
                        <a:buFont typeface="Verdana"/>
                        <a:buNone/>
                      </a:pPr>
                      <a:r>
                        <a:rPr lang="en" u="none" strike="noStrike" cap="none" baseline="0"/>
                        <a:t>- pomoć učeniku u razvijanju samopouzdanja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75525">
                <a:tc>
                  <a:txBody>
                    <a:bodyPr/>
                    <a:lstStyle/>
                    <a:p>
                      <a:pPr marL="0" marR="0" lvl="0" indent="0" algn="l" rtl="0">
                        <a:spcBef>
                          <a:spcPts val="0"/>
                        </a:spcBef>
                        <a:buClr>
                          <a:srgbClr val="000000"/>
                        </a:buClr>
                        <a:buSzPct val="25000"/>
                        <a:buFont typeface="Verdana"/>
                        <a:buNone/>
                      </a:pPr>
                      <a:r>
                        <a:rPr lang="en" b="1" u="none" strike="noStrike" cap="none" baseline="0"/>
                        <a:t>NAMJENA</a:t>
                      </a:r>
                    </a:p>
                    <a:p>
                      <a:pPr marL="0" marR="0" lvl="0" indent="0" algn="l" rtl="0">
                        <a:spcBef>
                          <a:spcPts val="0"/>
                        </a:spcBef>
                        <a:buNone/>
                      </a:pPr>
                      <a:endParaRPr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t>- ovladati temeljnim znanjima kao preduvjetom uspješnosti nastavka školovanja</a:t>
                      </a:r>
                    </a:p>
                    <a:p>
                      <a:pPr marL="0" marR="0" lvl="0" indent="0" algn="l" rtl="0">
                        <a:spcBef>
                          <a:spcPts val="0"/>
                        </a:spcBef>
                        <a:buClr>
                          <a:srgbClr val="000000"/>
                        </a:buClr>
                        <a:buSzPct val="25000"/>
                        <a:buFont typeface="Verdana"/>
                        <a:buNone/>
                      </a:pPr>
                      <a:r>
                        <a:rPr lang="en" u="none" strike="noStrike" cap="none" baseline="0"/>
                        <a:t>- svladavanje poteškoća u praćenju nastavnog programa matematike ili samo određenog dijela gradiva</a:t>
                      </a:r>
                    </a:p>
                    <a:p>
                      <a:pPr marL="0" marR="0" lvl="0" indent="0" algn="l" rtl="0">
                        <a:spcBef>
                          <a:spcPts val="0"/>
                        </a:spcBef>
                        <a:buClr>
                          <a:srgbClr val="000000"/>
                        </a:buClr>
                        <a:buSzPct val="25000"/>
                        <a:buFont typeface="Verdana"/>
                        <a:buNone/>
                      </a:pPr>
                      <a:r>
                        <a:rPr lang="en" u="none" strike="noStrike" cap="none" baseline="0"/>
                        <a:t>- za učenike koji imaju poteškoće u svladavanju gradiva, za učenike koji puno izostaju te za one koji sami osjećaju potrebu poboljšati svoje znanje</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00250">
                <a:tc>
                  <a:txBody>
                    <a:bodyPr/>
                    <a:lstStyle/>
                    <a:p>
                      <a:pPr marL="0" marR="0" lvl="0" indent="0" algn="l" rtl="0">
                        <a:spcBef>
                          <a:spcPts val="0"/>
                        </a:spcBef>
                        <a:buClr>
                          <a:srgbClr val="000000"/>
                        </a:buClr>
                        <a:buSzPct val="25000"/>
                        <a:buFont typeface="Verdana"/>
                        <a:buNone/>
                      </a:pPr>
                      <a:r>
                        <a:rPr lang="en" b="1" u="none" strike="noStrike" cap="none" baseline="0"/>
                        <a:t>NOSITELJI</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t>Snježana lažeta, prof mat. i fiz.</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3825">
                <a:tc>
                  <a:txBody>
                    <a:bodyPr/>
                    <a:lstStyle/>
                    <a:p>
                      <a:pPr marL="0" marR="0" lvl="0" indent="0" algn="l" rtl="0">
                        <a:spcBef>
                          <a:spcPts val="0"/>
                        </a:spcBef>
                        <a:buClr>
                          <a:srgbClr val="000000"/>
                        </a:buClr>
                        <a:buSzPct val="25000"/>
                        <a:buFont typeface="Verdana"/>
                        <a:buNone/>
                      </a:pPr>
                      <a:r>
                        <a:rPr lang="en" b="1" u="none" strike="noStrike" cap="none" baseline="0"/>
                        <a:t>NAČIN REALIZACIJE</a:t>
                      </a:r>
                    </a:p>
                    <a:p>
                      <a:pPr marL="0" marR="0" lvl="0" indent="0" algn="l" rtl="0">
                        <a:spcBef>
                          <a:spcPts val="0"/>
                        </a:spcBef>
                        <a:buNone/>
                      </a:pPr>
                      <a:endParaRPr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t>- individualni rad uz neposrednu pomoć učiteljice</a:t>
                      </a:r>
                    </a:p>
                    <a:p>
                      <a:pPr marL="0" marR="0" lvl="0" indent="0" algn="l" rtl="0">
                        <a:spcBef>
                          <a:spcPts val="0"/>
                        </a:spcBef>
                        <a:buClr>
                          <a:srgbClr val="000000"/>
                        </a:buClr>
                        <a:buSzPct val="25000"/>
                        <a:buFont typeface="Verdana"/>
                        <a:buNone/>
                      </a:pPr>
                      <a:r>
                        <a:rPr lang="en" u="none" strike="noStrike" cap="none" baseline="0"/>
                        <a:t>- računanje, pisanje i objašnjavanje matematičkih zadataka</a:t>
                      </a:r>
                    </a:p>
                    <a:p>
                      <a:pPr marL="0" marR="0" lvl="0" indent="0" algn="l" rtl="0">
                        <a:spcBef>
                          <a:spcPts val="0"/>
                        </a:spcBef>
                        <a:buClr>
                          <a:srgbClr val="000000"/>
                        </a:buClr>
                        <a:buSzPct val="25000"/>
                        <a:buFont typeface="Verdana"/>
                        <a:buNone/>
                      </a:pPr>
                      <a:r>
                        <a:rPr lang="en" u="none" strike="noStrike" cap="none" baseline="0"/>
                        <a:t>- redovito praćenje rada i napredovanja svakog učenika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2800">
                <a:tc>
                  <a:txBody>
                    <a:bodyPr/>
                    <a:lstStyle/>
                    <a:p>
                      <a:pPr marL="0" marR="0" lvl="0" indent="0" algn="l" rtl="0">
                        <a:spcBef>
                          <a:spcPts val="0"/>
                        </a:spcBef>
                        <a:buClr>
                          <a:srgbClr val="000000"/>
                        </a:buClr>
                        <a:buSzPct val="25000"/>
                        <a:buFont typeface="Verdana"/>
                        <a:buNone/>
                      </a:pPr>
                      <a:r>
                        <a:rPr lang="en" b="1" u="none" strike="noStrike" cap="none" baseline="0"/>
                        <a:t>VREMENIK</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t>-jedan sat tjedno tijekom školske godine</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39325">
                <a:tc>
                  <a:txBody>
                    <a:bodyPr/>
                    <a:lstStyle/>
                    <a:p>
                      <a:pPr marL="0" marR="0" lvl="0" indent="0" algn="l" rtl="0">
                        <a:spcBef>
                          <a:spcPts val="0"/>
                        </a:spcBef>
                        <a:buClr>
                          <a:srgbClr val="000000"/>
                        </a:buClr>
                        <a:buSzPct val="25000"/>
                        <a:buFont typeface="Verdana"/>
                        <a:buNone/>
                      </a:pPr>
                      <a:r>
                        <a:rPr lang="en" b="1" u="none" strike="noStrike" cap="none" baseline="0"/>
                        <a:t>TROŠKOVNIK</a:t>
                      </a:r>
                    </a:p>
                    <a:p>
                      <a:pPr marL="0" marR="0" lvl="0" indent="0" algn="l" rtl="0">
                        <a:spcBef>
                          <a:spcPts val="0"/>
                        </a:spcBef>
                        <a:buNone/>
                      </a:pPr>
                      <a:endParaRPr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t>-troškove potrebnih i dodatnih radnih materijala snosi škola</a:t>
                      </a:r>
                    </a:p>
                    <a:p>
                      <a:pPr marL="0" marR="0" lvl="0" indent="0" algn="l" rtl="0">
                        <a:spcBef>
                          <a:spcPts val="0"/>
                        </a:spcBef>
                        <a:buClr>
                          <a:srgbClr val="000000"/>
                        </a:buClr>
                        <a:buSzPct val="25000"/>
                        <a:buFont typeface="Verdana"/>
                        <a:buNone/>
                      </a:pPr>
                      <a:r>
                        <a:rPr lang="en" u="none" strike="noStrike" cap="none" baseline="0"/>
                        <a:t>(kopiranje radnih listića i vježbi za učenike)</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13950">
                <a:tc>
                  <a:txBody>
                    <a:bodyPr/>
                    <a:lstStyle/>
                    <a:p>
                      <a:pPr marL="0" marR="0" lvl="0" indent="0" algn="l" rtl="0">
                        <a:spcBef>
                          <a:spcPts val="0"/>
                        </a:spcBef>
                        <a:buClr>
                          <a:srgbClr val="000000"/>
                        </a:buClr>
                        <a:buSzPct val="25000"/>
                        <a:buFont typeface="Verdana"/>
                        <a:buNone/>
                      </a:pPr>
                      <a:r>
                        <a:rPr lang="en" b="1" u="none" strike="noStrike" cap="none" baseline="0"/>
                        <a:t>VREDNOVANJE I KORIŠTENJE REZULTATA RADA</a:t>
                      </a:r>
                    </a:p>
                    <a:p>
                      <a:pPr marL="0" marR="0" lvl="0" indent="0" algn="l" rtl="0">
                        <a:spcBef>
                          <a:spcPts val="0"/>
                        </a:spcBef>
                        <a:buNone/>
                      </a:pPr>
                      <a:endParaRPr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u="none" strike="noStrike" cap="none" baseline="0"/>
                        <a:t>- zadovoljstvo učenika, učitelja i roditelja</a:t>
                      </a:r>
                    </a:p>
                    <a:p>
                      <a:pPr marL="0" marR="0" lvl="0" indent="0" algn="l" rtl="0">
                        <a:spcBef>
                          <a:spcPts val="0"/>
                        </a:spcBef>
                        <a:buClr>
                          <a:srgbClr val="000000"/>
                        </a:buClr>
                        <a:buSzPct val="25000"/>
                        <a:buFont typeface="Verdana"/>
                        <a:buNone/>
                      </a:pPr>
                      <a:r>
                        <a:rPr lang="en" u="none" strike="noStrike" cap="none" baseline="0"/>
                        <a:t>- opisno praćenje napredovanja učenika sa svrhom poboljšanja konačne ocjene</a:t>
                      </a:r>
                    </a:p>
                    <a:p>
                      <a:pPr marL="0" marR="0" lvl="0" indent="0" algn="l" rtl="0">
                        <a:spcBef>
                          <a:spcPts val="0"/>
                        </a:spcBef>
                        <a:buClr>
                          <a:srgbClr val="000000"/>
                        </a:buClr>
                        <a:buSzPct val="25000"/>
                        <a:buFont typeface="Verdana"/>
                        <a:buNone/>
                      </a:pPr>
                      <a:r>
                        <a:rPr lang="en" u="none" strike="noStrike" cap="none" baseline="0"/>
                        <a:t>- ispravljanje negativnih ocjena i ocjena kojima učenici nisu zadovoljni te pokazivanje rezultata na redovnoj nastavi</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Shape 749"/>
          <p:cNvSpPr txBox="1"/>
          <p:nvPr/>
        </p:nvSpPr>
        <p:spPr>
          <a:xfrm>
            <a:off x="7078660" y="0"/>
            <a:ext cx="2065199" cy="276300"/>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750" name="Shape 750"/>
          <p:cNvGraphicFramePr/>
          <p:nvPr/>
        </p:nvGraphicFramePr>
        <p:xfrm>
          <a:off x="323862" y="600075"/>
          <a:ext cx="8496275" cy="5078636"/>
        </p:xfrm>
        <a:graphic>
          <a:graphicData uri="http://schemas.openxmlformats.org/drawingml/2006/table">
            <a:tbl>
              <a:tblPr>
                <a:noFill/>
                <a:tableStyleId>{8D04DC84-4184-402C-91AC-390400EA7624}</a:tableStyleId>
              </a:tblPr>
              <a:tblGrid>
                <a:gridCol w="2670250"/>
                <a:gridCol w="5826025"/>
              </a:tblGrid>
              <a:tr h="539750">
                <a:tc>
                  <a:txBody>
                    <a:bodyPr/>
                    <a:lstStyle/>
                    <a:p>
                      <a:pPr marL="0" marR="0" lvl="0" indent="0" algn="l" rtl="0">
                        <a:lnSpc>
                          <a:spcPct val="115000"/>
                        </a:lnSpc>
                        <a:spcBef>
                          <a:spcPts val="0"/>
                        </a:spcBef>
                        <a:buClr>
                          <a:srgbClr val="000000"/>
                        </a:buClr>
                        <a:buSzPct val="25000"/>
                        <a:buFont typeface="Arial"/>
                        <a:buNone/>
                      </a:pPr>
                      <a:r>
                        <a:rPr lang="en" sz="1800" b="1" u="none" strike="noStrike" cap="none" baseline="0">
                          <a:solidFill>
                            <a:srgbClr val="000000"/>
                          </a:solidFill>
                          <a:latin typeface="Arial"/>
                          <a:ea typeface="Arial"/>
                          <a:cs typeface="Arial"/>
                          <a:sym typeface="Arial"/>
                        </a:rPr>
                        <a:t>AKTIVNOST</a:t>
                      </a:r>
                    </a:p>
                  </a:txBody>
                  <a:tcPr marL="88450" marR="88450" marT="44225" marB="44225">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800" b="1" u="none" strike="noStrike" cap="none" baseline="0">
                          <a:solidFill>
                            <a:srgbClr val="000000"/>
                          </a:solidFill>
                          <a:latin typeface="Arial"/>
                          <a:ea typeface="Arial"/>
                          <a:cs typeface="Arial"/>
                          <a:sym typeface="Arial"/>
                        </a:rPr>
                        <a:t>DOPUNSKA NASTAVA IZ MATEMATIKE </a:t>
                      </a:r>
                    </a:p>
                    <a:p>
                      <a:pPr marL="0" marR="0" lvl="0" indent="0" algn="l" rtl="0">
                        <a:lnSpc>
                          <a:spcPct val="115000"/>
                        </a:lnSpc>
                        <a:spcBef>
                          <a:spcPts val="0"/>
                        </a:spcBef>
                        <a:buClr>
                          <a:srgbClr val="000000"/>
                        </a:buClr>
                        <a:buSzPct val="25000"/>
                        <a:buFont typeface="Arial"/>
                        <a:buNone/>
                      </a:pPr>
                      <a:r>
                        <a:rPr lang="en" sz="1800" b="1" u="none" strike="noStrike" cap="none" baseline="0">
                          <a:solidFill>
                            <a:srgbClr val="000000"/>
                          </a:solidFill>
                          <a:latin typeface="Arial"/>
                          <a:ea typeface="Arial"/>
                          <a:cs typeface="Arial"/>
                          <a:sym typeface="Arial"/>
                        </a:rPr>
                        <a:t>ZA </a:t>
                      </a:r>
                      <a:r>
                        <a:rPr lang="en" sz="1800" b="1"/>
                        <a:t>8</a:t>
                      </a:r>
                      <a:r>
                        <a:rPr lang="en" sz="1800" b="1" u="none" strike="noStrike" cap="none" baseline="0">
                          <a:solidFill>
                            <a:srgbClr val="000000"/>
                          </a:solidFill>
                          <a:latin typeface="Arial"/>
                          <a:ea typeface="Arial"/>
                          <a:cs typeface="Arial"/>
                          <a:sym typeface="Arial"/>
                        </a:rPr>
                        <a:t>. RAZRED</a:t>
                      </a:r>
                    </a:p>
                  </a:txBody>
                  <a:tcPr marL="88450" marR="88450" marT="44225" marB="44225">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44500">
                <a:tc>
                  <a:txBody>
                    <a:bodyPr/>
                    <a:lstStyle/>
                    <a:p>
                      <a:pPr marL="0" marR="0" lvl="0" indent="0" algn="l" rtl="0">
                        <a:lnSpc>
                          <a:spcPct val="115000"/>
                        </a:lnSpc>
                        <a:spcBef>
                          <a:spcPts val="0"/>
                        </a:spcBef>
                        <a:buClr>
                          <a:srgbClr val="000000"/>
                        </a:buClr>
                        <a:buSzPct val="25000"/>
                        <a:buFont typeface="Arial"/>
                        <a:buNone/>
                      </a:pPr>
                      <a:r>
                        <a:rPr lang="en" sz="1800" b="1" u="none" strike="noStrike" cap="none" baseline="0">
                          <a:solidFill>
                            <a:srgbClr val="000000"/>
                          </a:solidFill>
                          <a:latin typeface="Arial"/>
                          <a:ea typeface="Arial"/>
                          <a:cs typeface="Arial"/>
                          <a:sym typeface="Arial"/>
                        </a:rPr>
                        <a:t>CILJEVI </a:t>
                      </a:r>
                    </a:p>
                  </a:txBody>
                  <a:tcPr marL="88450" marR="88450" marT="44225" marB="44225">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800" u="none" strike="noStrike" cap="none" baseline="0">
                          <a:solidFill>
                            <a:srgbClr val="000000"/>
                          </a:solidFill>
                          <a:latin typeface="Arial"/>
                          <a:ea typeface="Arial"/>
                          <a:cs typeface="Arial"/>
                          <a:sym typeface="Arial"/>
                        </a:rPr>
                        <a:t>Nadopunjavanje usvojenosti gradiva redovne nastave</a:t>
                      </a:r>
                    </a:p>
                  </a:txBody>
                  <a:tcPr marL="88450" marR="88450" marT="44225" marB="44225">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8375">
                <a:tc>
                  <a:txBody>
                    <a:bodyPr/>
                    <a:lstStyle/>
                    <a:p>
                      <a:pPr marL="0" marR="0" lvl="0" indent="0" algn="l" rtl="0">
                        <a:lnSpc>
                          <a:spcPct val="115000"/>
                        </a:lnSpc>
                        <a:spcBef>
                          <a:spcPts val="0"/>
                        </a:spcBef>
                        <a:buClr>
                          <a:srgbClr val="000000"/>
                        </a:buClr>
                        <a:buSzPct val="25000"/>
                        <a:buFont typeface="Arial"/>
                        <a:buNone/>
                      </a:pPr>
                      <a:r>
                        <a:rPr lang="en" sz="1800" b="1" u="none" strike="noStrike" cap="none" baseline="0">
                          <a:solidFill>
                            <a:srgbClr val="000000"/>
                          </a:solidFill>
                          <a:latin typeface="Arial"/>
                          <a:ea typeface="Arial"/>
                          <a:cs typeface="Arial"/>
                          <a:sym typeface="Arial"/>
                        </a:rPr>
                        <a:t>NAMJENA</a:t>
                      </a:r>
                    </a:p>
                  </a:txBody>
                  <a:tcPr marL="88450" marR="88450" marT="44225" marB="44225">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800" u="none" strike="noStrike" cap="none" baseline="0">
                          <a:solidFill>
                            <a:srgbClr val="000000"/>
                          </a:solidFill>
                          <a:latin typeface="Arial"/>
                          <a:ea typeface="Arial"/>
                          <a:cs typeface="Arial"/>
                          <a:sym typeface="Arial"/>
                        </a:rPr>
                        <a:t>Program je </a:t>
                      </a:r>
                      <a:r>
                        <a:rPr lang="en" sz="1800" u="none" strike="noStrike" cap="none" baseline="0"/>
                        <a:t>namijenjen</a:t>
                      </a:r>
                      <a:r>
                        <a:rPr lang="en" sz="1800" u="none" strike="noStrike" cap="none" baseline="0">
                          <a:solidFill>
                            <a:srgbClr val="000000"/>
                          </a:solidFill>
                          <a:latin typeface="Arial"/>
                          <a:ea typeface="Arial"/>
                          <a:cs typeface="Arial"/>
                          <a:sym typeface="Arial"/>
                        </a:rPr>
                        <a:t> učenicima kao pomoć u učenju te da ovladaju temeljnim znanjima kao preduvjetom uspješnosti nastavka školovanja </a:t>
                      </a:r>
                    </a:p>
                  </a:txBody>
                  <a:tcPr marL="88450" marR="88450" marT="44225" marB="44225">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44500">
                <a:tc>
                  <a:txBody>
                    <a:bodyPr/>
                    <a:lstStyle/>
                    <a:p>
                      <a:pPr marL="0" marR="0" lvl="0" indent="0" algn="l" rtl="0">
                        <a:lnSpc>
                          <a:spcPct val="115000"/>
                        </a:lnSpc>
                        <a:spcBef>
                          <a:spcPts val="0"/>
                        </a:spcBef>
                        <a:buClr>
                          <a:srgbClr val="000000"/>
                        </a:buClr>
                        <a:buSzPct val="25000"/>
                        <a:buFont typeface="Arial"/>
                        <a:buNone/>
                      </a:pPr>
                      <a:r>
                        <a:rPr lang="en" sz="1800" b="1" u="none" strike="noStrike" cap="none" baseline="0">
                          <a:solidFill>
                            <a:srgbClr val="000000"/>
                          </a:solidFill>
                          <a:latin typeface="Arial"/>
                          <a:ea typeface="Arial"/>
                          <a:cs typeface="Arial"/>
                          <a:sym typeface="Arial"/>
                        </a:rPr>
                        <a:t>NOSITELJI</a:t>
                      </a:r>
                    </a:p>
                  </a:txBody>
                  <a:tcPr marL="88450" marR="88450" marT="44225" marB="44225">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800"/>
                        <a:t>Gordana Margetić, prof.</a:t>
                      </a:r>
                    </a:p>
                  </a:txBody>
                  <a:tcPr marL="88450" marR="88450" marT="44225" marB="44225">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44500">
                <a:tc>
                  <a:txBody>
                    <a:bodyPr/>
                    <a:lstStyle/>
                    <a:p>
                      <a:pPr marL="0" marR="0" lvl="0" indent="0" algn="l" rtl="0">
                        <a:lnSpc>
                          <a:spcPct val="115000"/>
                        </a:lnSpc>
                        <a:spcBef>
                          <a:spcPts val="0"/>
                        </a:spcBef>
                        <a:buClr>
                          <a:srgbClr val="000000"/>
                        </a:buClr>
                        <a:buSzPct val="25000"/>
                        <a:buFont typeface="Arial"/>
                        <a:buNone/>
                      </a:pPr>
                      <a:r>
                        <a:rPr lang="en" sz="1800" b="1" u="none" strike="noStrike" cap="none" baseline="0">
                          <a:solidFill>
                            <a:srgbClr val="000000"/>
                          </a:solidFill>
                          <a:latin typeface="Arial"/>
                          <a:ea typeface="Arial"/>
                          <a:cs typeface="Arial"/>
                          <a:sym typeface="Arial"/>
                        </a:rPr>
                        <a:t>NAČIN REALIZACIJE</a:t>
                      </a:r>
                    </a:p>
                  </a:txBody>
                  <a:tcPr marL="88450" marR="88450" marT="44225" marB="44225">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800" u="none" strike="noStrike" cap="none" baseline="0">
                          <a:solidFill>
                            <a:srgbClr val="000000"/>
                          </a:solidFill>
                          <a:latin typeface="Arial"/>
                          <a:ea typeface="Arial"/>
                          <a:cs typeface="Arial"/>
                          <a:sym typeface="Arial"/>
                        </a:rPr>
                        <a:t>Individualni rad</a:t>
                      </a:r>
                    </a:p>
                  </a:txBody>
                  <a:tcPr marL="88450" marR="88450" marT="44225" marB="44225">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44500">
                <a:tc>
                  <a:txBody>
                    <a:bodyPr/>
                    <a:lstStyle/>
                    <a:p>
                      <a:pPr marL="0" marR="0" lvl="0" indent="0" algn="l" rtl="0">
                        <a:lnSpc>
                          <a:spcPct val="115000"/>
                        </a:lnSpc>
                        <a:spcBef>
                          <a:spcPts val="0"/>
                        </a:spcBef>
                        <a:buClr>
                          <a:srgbClr val="000000"/>
                        </a:buClr>
                        <a:buSzPct val="25000"/>
                        <a:buFont typeface="Arial"/>
                        <a:buNone/>
                      </a:pPr>
                      <a:r>
                        <a:rPr lang="en" sz="1800" b="1" u="none" strike="noStrike" cap="none" baseline="0">
                          <a:solidFill>
                            <a:srgbClr val="000000"/>
                          </a:solidFill>
                          <a:latin typeface="Arial"/>
                          <a:ea typeface="Arial"/>
                          <a:cs typeface="Arial"/>
                          <a:sym typeface="Arial"/>
                        </a:rPr>
                        <a:t>VREMENIK</a:t>
                      </a:r>
                    </a:p>
                  </a:txBody>
                  <a:tcPr marL="88450" marR="88450" marT="44225" marB="44225">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800" u="none" strike="noStrike" cap="none" baseline="0">
                          <a:solidFill>
                            <a:srgbClr val="000000"/>
                          </a:solidFill>
                          <a:latin typeface="Arial"/>
                          <a:ea typeface="Arial"/>
                          <a:cs typeface="Arial"/>
                          <a:sym typeface="Arial"/>
                        </a:rPr>
                        <a:t>Jedan školski sat tjedno tijekom nastavne godine</a:t>
                      </a:r>
                    </a:p>
                  </a:txBody>
                  <a:tcPr marL="88450" marR="88450" marT="44225" marB="44225">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44500">
                <a:tc>
                  <a:txBody>
                    <a:bodyPr/>
                    <a:lstStyle/>
                    <a:p>
                      <a:pPr marL="0" marR="0" lvl="0" indent="0" algn="l" rtl="0">
                        <a:lnSpc>
                          <a:spcPct val="115000"/>
                        </a:lnSpc>
                        <a:spcBef>
                          <a:spcPts val="0"/>
                        </a:spcBef>
                        <a:buClr>
                          <a:srgbClr val="000000"/>
                        </a:buClr>
                        <a:buSzPct val="25000"/>
                        <a:buFont typeface="Arial"/>
                        <a:buNone/>
                      </a:pPr>
                      <a:r>
                        <a:rPr lang="en" sz="1800" b="1" u="none" strike="noStrike" cap="none" baseline="0">
                          <a:solidFill>
                            <a:srgbClr val="000000"/>
                          </a:solidFill>
                          <a:latin typeface="Arial"/>
                          <a:ea typeface="Arial"/>
                          <a:cs typeface="Arial"/>
                          <a:sym typeface="Arial"/>
                        </a:rPr>
                        <a:t>TROŠKOVNIK</a:t>
                      </a:r>
                    </a:p>
                  </a:txBody>
                  <a:tcPr marL="88450" marR="88450" marT="44225" marB="44225">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800" u="none" strike="noStrike" cap="none" baseline="0">
                          <a:solidFill>
                            <a:srgbClr val="000000"/>
                          </a:solidFill>
                          <a:latin typeface="Arial"/>
                          <a:ea typeface="Arial"/>
                          <a:cs typeface="Arial"/>
                          <a:sym typeface="Arial"/>
                        </a:rPr>
                        <a:t>Kopiranje nastavnih listića, papir, kreda, kreda u boji</a:t>
                      </a:r>
                    </a:p>
                  </a:txBody>
                  <a:tcPr marL="88450" marR="88450" marT="44225" marB="44225">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8375">
                <a:tc>
                  <a:txBody>
                    <a:bodyPr/>
                    <a:lstStyle/>
                    <a:p>
                      <a:pPr marL="0" marR="0" lvl="0" indent="0" algn="l" rtl="0">
                        <a:lnSpc>
                          <a:spcPct val="115000"/>
                        </a:lnSpc>
                        <a:spcBef>
                          <a:spcPts val="0"/>
                        </a:spcBef>
                        <a:buClr>
                          <a:srgbClr val="000000"/>
                        </a:buClr>
                        <a:buSzPct val="25000"/>
                        <a:buFont typeface="Arial"/>
                        <a:buNone/>
                      </a:pPr>
                      <a:r>
                        <a:rPr lang="en" sz="1800" b="1" u="none" strike="noStrike" cap="none" baseline="0">
                          <a:solidFill>
                            <a:srgbClr val="000000"/>
                          </a:solidFill>
                          <a:latin typeface="Arial"/>
                          <a:ea typeface="Arial"/>
                          <a:cs typeface="Arial"/>
                          <a:sym typeface="Arial"/>
                        </a:rPr>
                        <a:t>VREDNOVANJE I NAČIN KORIŠTENJA REZULTATA RADA</a:t>
                      </a:r>
                    </a:p>
                  </a:txBody>
                  <a:tcPr marL="88450" marR="88450" marT="44225" marB="44225">
                    <a:lnL w="28575"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Arial"/>
                        <a:buNone/>
                      </a:pPr>
                      <a:r>
                        <a:rPr lang="en" sz="1800" u="none" strike="noStrike" cap="none" baseline="0" dirty="0">
                          <a:solidFill>
                            <a:srgbClr val="000000"/>
                          </a:solidFill>
                          <a:latin typeface="Arial"/>
                          <a:ea typeface="Arial"/>
                          <a:cs typeface="Arial"/>
                          <a:sym typeface="Arial"/>
                        </a:rPr>
                        <a:t>Opisno praćenje učenika te informiranje roditelja i razrednika o napretku učenika </a:t>
                      </a:r>
                    </a:p>
                  </a:txBody>
                  <a:tcPr marL="88450" marR="88450" marT="44225" marB="44225">
                    <a:lnL w="12700"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graphicFrame>
        <p:nvGraphicFramePr>
          <p:cNvPr id="755" name="Shape 755"/>
          <p:cNvGraphicFramePr/>
          <p:nvPr/>
        </p:nvGraphicFramePr>
        <p:xfrm>
          <a:off x="323528" y="332656"/>
          <a:ext cx="8496950" cy="6155940"/>
        </p:xfrm>
        <a:graphic>
          <a:graphicData uri="http://schemas.openxmlformats.org/drawingml/2006/table">
            <a:tbl>
              <a:tblPr>
                <a:noFill/>
                <a:tableStyleId>{E012275C-9BB2-4C80-B9E0-9760E320A1A3}</a:tableStyleId>
              </a:tblPr>
              <a:tblGrid>
                <a:gridCol w="2361225"/>
                <a:gridCol w="6135725"/>
              </a:tblGrid>
              <a:tr h="576075">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latin typeface="Arial"/>
                          <a:ea typeface="Arial"/>
                          <a:cs typeface="Arial"/>
                          <a:sym typeface="Arial"/>
                        </a:rPr>
                        <a:t>NAZIV AKTIVNOSTI</a:t>
                      </a:r>
                    </a:p>
                  </a:txBody>
                  <a:tcPr marL="68575" marR="6857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spcAft>
                          <a:spcPts val="0"/>
                        </a:spcAft>
                        <a:buClr>
                          <a:srgbClr val="000000"/>
                        </a:buClr>
                        <a:buSzPct val="25000"/>
                        <a:buFont typeface="Arial"/>
                        <a:buNone/>
                      </a:pPr>
                      <a:r>
                        <a:rPr lang="en" sz="1600" b="1" u="none" strike="noStrike" cap="none" baseline="0">
                          <a:solidFill>
                            <a:schemeClr val="dk1"/>
                          </a:solidFill>
                          <a:latin typeface="Arial"/>
                          <a:ea typeface="Arial"/>
                          <a:cs typeface="Arial"/>
                          <a:sym typeface="Arial"/>
                        </a:rPr>
                        <a:t>DOPUNSKA NASTAVA IZ GEOGRAF</a:t>
                      </a:r>
                      <a:r>
                        <a:rPr lang="en" sz="1600" b="1" u="none" strike="noStrike" cap="none" baseline="0">
                          <a:solidFill>
                            <a:schemeClr val="dk1"/>
                          </a:solidFill>
                        </a:rPr>
                        <a:t>IJE ZA </a:t>
                      </a:r>
                      <a:r>
                        <a:rPr lang="en" sz="1600" b="1">
                          <a:solidFill>
                            <a:schemeClr val="dk1"/>
                          </a:solidFill>
                        </a:rPr>
                        <a:t>6. RAZRED</a:t>
                      </a:r>
                      <a:r>
                        <a:rPr lang="en" sz="1600" b="1" u="none" strike="noStrike" cap="none" baseline="0">
                          <a:solidFill>
                            <a:schemeClr val="dk1"/>
                          </a:solidFill>
                        </a:rPr>
                        <a:t> I </a:t>
                      </a:r>
                      <a:r>
                        <a:rPr lang="en" sz="1600" b="1">
                          <a:solidFill>
                            <a:schemeClr val="dk1"/>
                          </a:solidFill>
                        </a:rPr>
                        <a:t>8. C</a:t>
                      </a:r>
                      <a:r>
                        <a:rPr lang="en" sz="1600" b="1" u="none" strike="noStrike" cap="none" baseline="0">
                          <a:solidFill>
                            <a:schemeClr val="dk1"/>
                          </a:solidFill>
                        </a:rPr>
                        <a:t> RAZRED</a:t>
                      </a:r>
                    </a:p>
                  </a:txBody>
                  <a:tcPr marL="68575" marR="6857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417375">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latin typeface="Arial"/>
                          <a:ea typeface="Arial"/>
                          <a:cs typeface="Arial"/>
                          <a:sym typeface="Arial"/>
                        </a:rPr>
                        <a:t>CILJ AKTIVNOSTI</a:t>
                      </a:r>
                    </a:p>
                  </a:txBody>
                  <a:tcPr marL="68575" marR="6857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600" u="none" strike="noStrike" cap="none" baseline="0">
                          <a:solidFill>
                            <a:schemeClr val="dk1"/>
                          </a:solidFill>
                        </a:rPr>
                        <a:t>I</a:t>
                      </a:r>
                      <a:r>
                        <a:rPr lang="en" sz="1600" b="0" u="none" strike="noStrike" cap="none" baseline="0">
                          <a:solidFill>
                            <a:schemeClr val="dk1"/>
                          </a:solidFill>
                          <a:latin typeface="Arial"/>
                          <a:ea typeface="Arial"/>
                          <a:cs typeface="Arial"/>
                          <a:sym typeface="Arial"/>
                        </a:rPr>
                        <a:t>ndividualna pomoć učenicima koji imaju poteškoća u savladavanju nastavnih sadržaja iz geografije.</a:t>
                      </a:r>
                    </a:p>
                    <a:p>
                      <a:pPr marL="0" marR="0" lvl="0" indent="0" algn="l" rtl="0">
                        <a:spcBef>
                          <a:spcPts val="0"/>
                        </a:spcBef>
                        <a:buClr>
                          <a:schemeClr val="dk1"/>
                        </a:buClr>
                        <a:buSzPct val="25000"/>
                        <a:buFont typeface="Verdana"/>
                        <a:buNone/>
                      </a:pPr>
                      <a:r>
                        <a:rPr lang="en" sz="1600" u="none" strike="noStrike" cap="none" baseline="0">
                          <a:solidFill>
                            <a:schemeClr val="dk1"/>
                          </a:solidFill>
                        </a:rPr>
                        <a:t>Koristiti prilagođene metode u objašnjavanju i pojednostavljivanju gradiva.</a:t>
                      </a:r>
                    </a:p>
                    <a:p>
                      <a:pPr marL="0" marR="0" lvl="0" indent="0" algn="l" rtl="0">
                        <a:spcBef>
                          <a:spcPts val="0"/>
                        </a:spcBef>
                        <a:buClr>
                          <a:schemeClr val="dk1"/>
                        </a:buClr>
                        <a:buSzPct val="25000"/>
                        <a:buFont typeface="Verdana"/>
                        <a:buNone/>
                      </a:pPr>
                      <a:r>
                        <a:rPr lang="en" sz="1600" u="none" strike="noStrike" cap="none" baseline="0">
                          <a:solidFill>
                            <a:schemeClr val="dk1"/>
                          </a:solidFill>
                        </a:rPr>
                        <a:t>Razvijati tehnike učenja i rješavanja zadataka.</a:t>
                      </a:r>
                    </a:p>
                    <a:p>
                      <a:pPr marL="0" marR="0" lvl="0" indent="0" algn="l" rtl="0">
                        <a:spcBef>
                          <a:spcPts val="0"/>
                        </a:spcBef>
                        <a:buClr>
                          <a:schemeClr val="dk1"/>
                        </a:buClr>
                        <a:buSzPct val="25000"/>
                        <a:buFont typeface="Verdana"/>
                        <a:buNone/>
                      </a:pPr>
                      <a:r>
                        <a:rPr lang="en" sz="1600" u="none" strike="noStrike" cap="none" baseline="0">
                          <a:solidFill>
                            <a:schemeClr val="dk1"/>
                          </a:solidFill>
                        </a:rPr>
                        <a:t>Nadoknaditi propušteno gradivo.</a:t>
                      </a:r>
                    </a:p>
                  </a:txBody>
                  <a:tcPr marL="68575" marR="6857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127300">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latin typeface="Arial"/>
                          <a:ea typeface="Arial"/>
                          <a:cs typeface="Arial"/>
                          <a:sym typeface="Arial"/>
                        </a:rPr>
                        <a:t>NAMJENA</a:t>
                      </a:r>
                    </a:p>
                  </a:txBody>
                  <a:tcPr marL="68575" marR="6857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600" u="none" strike="noStrike" cap="none" baseline="0">
                          <a:solidFill>
                            <a:schemeClr val="dk1"/>
                          </a:solidFill>
                        </a:rPr>
                        <a:t> </a:t>
                      </a:r>
                    </a:p>
                    <a:p>
                      <a:pPr marL="0" marR="0" lvl="0" indent="0" algn="l" rtl="0">
                        <a:spcBef>
                          <a:spcPts val="0"/>
                        </a:spcBef>
                        <a:spcAft>
                          <a:spcPts val="0"/>
                        </a:spcAft>
                        <a:buClr>
                          <a:srgbClr val="000000"/>
                        </a:buClr>
                        <a:buSzPct val="25000"/>
                        <a:buFont typeface="Verdana"/>
                        <a:buNone/>
                      </a:pPr>
                      <a:r>
                        <a:rPr lang="en" sz="1600" u="none" strike="noStrike" cap="none" baseline="0">
                          <a:solidFill>
                            <a:schemeClr val="dk1"/>
                          </a:solidFill>
                        </a:rPr>
                        <a:t>U</a:t>
                      </a:r>
                      <a:r>
                        <a:rPr lang="en" sz="1600" b="0" u="none" strike="noStrike" cap="none" baseline="0">
                          <a:solidFill>
                            <a:schemeClr val="dk1"/>
                          </a:solidFill>
                          <a:latin typeface="Arial"/>
                          <a:ea typeface="Arial"/>
                          <a:cs typeface="Arial"/>
                          <a:sym typeface="Arial"/>
                        </a:rPr>
                        <a:t>svojiti gradivo koje učenici teže savladavaju na redovnoj nastavi</a:t>
                      </a:r>
                      <a:r>
                        <a:rPr lang="en" sz="1600" u="none" strike="noStrike" cap="none" baseline="0">
                          <a:solidFill>
                            <a:schemeClr val="dk1"/>
                          </a:solidFill>
                        </a:rPr>
                        <a:t>.</a:t>
                      </a:r>
                    </a:p>
                    <a:p>
                      <a:pPr marL="0" marR="0" lvl="0" indent="0" algn="l" rtl="0">
                        <a:spcBef>
                          <a:spcPts val="0"/>
                        </a:spcBef>
                        <a:spcAft>
                          <a:spcPts val="0"/>
                        </a:spcAft>
                        <a:buClr>
                          <a:srgbClr val="000000"/>
                        </a:buClr>
                        <a:buSzPct val="25000"/>
                        <a:buFont typeface="Verdana"/>
                        <a:buNone/>
                      </a:pPr>
                      <a:r>
                        <a:rPr lang="en" sz="1600" u="none" strike="noStrike" cap="none" baseline="0">
                          <a:solidFill>
                            <a:schemeClr val="dk1"/>
                          </a:solidFill>
                        </a:rPr>
                        <a:t>R</a:t>
                      </a:r>
                      <a:r>
                        <a:rPr lang="en" sz="1600" b="0" u="none" strike="noStrike" cap="none" baseline="0">
                          <a:solidFill>
                            <a:schemeClr val="dk1"/>
                          </a:solidFill>
                          <a:latin typeface="Arial"/>
                          <a:ea typeface="Arial"/>
                          <a:cs typeface="Arial"/>
                          <a:sym typeface="Arial"/>
                        </a:rPr>
                        <a:t>azvijati umijeće snalaženja na geografskoj karti i u geografskim atlasima te</a:t>
                      </a:r>
                      <a:r>
                        <a:rPr lang="en" sz="1600"/>
                        <a:t> </a:t>
                      </a:r>
                      <a:r>
                        <a:rPr lang="en" sz="1600" b="0" u="none" strike="noStrike" cap="none" baseline="0">
                          <a:solidFill>
                            <a:schemeClr val="dk1"/>
                          </a:solidFill>
                          <a:latin typeface="Arial"/>
                          <a:ea typeface="Arial"/>
                          <a:cs typeface="Arial"/>
                          <a:sym typeface="Arial"/>
                        </a:rPr>
                        <a:t>njihova primjena u svakodnevnom  životu.</a:t>
                      </a:r>
                    </a:p>
                    <a:p>
                      <a:pPr marL="0" marR="0" lvl="0" indent="0" algn="l" rtl="0">
                        <a:lnSpc>
                          <a:spcPct val="100000"/>
                        </a:lnSpc>
                        <a:spcBef>
                          <a:spcPts val="0"/>
                        </a:spcBef>
                        <a:spcAft>
                          <a:spcPts val="0"/>
                        </a:spcAft>
                        <a:buClr>
                          <a:srgbClr val="000000"/>
                        </a:buClr>
                        <a:buSzPct val="25000"/>
                        <a:buFont typeface="Verdana"/>
                        <a:buNone/>
                      </a:pPr>
                      <a:r>
                        <a:rPr lang="en" sz="1600" u="none" strike="noStrike" cap="none" baseline="0"/>
                        <a:t> </a:t>
                      </a:r>
                    </a:p>
                  </a:txBody>
                  <a:tcPr marL="68575" marR="6857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41700">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latin typeface="Arial"/>
                          <a:ea typeface="Arial"/>
                          <a:cs typeface="Arial"/>
                          <a:sym typeface="Arial"/>
                        </a:rPr>
                        <a:t>NOSITELJI </a:t>
                      </a:r>
                    </a:p>
                  </a:txBody>
                  <a:tcPr marL="68575" marR="6857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600">
                          <a:solidFill>
                            <a:schemeClr val="dk1"/>
                          </a:solidFill>
                        </a:rPr>
                        <a:t>Željka Šibalić, prof. geografije</a:t>
                      </a:r>
                    </a:p>
                  </a:txBody>
                  <a:tcPr marL="68575" marR="6857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573250">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latin typeface="Arial"/>
                          <a:ea typeface="Arial"/>
                          <a:cs typeface="Arial"/>
                          <a:sym typeface="Arial"/>
                        </a:rPr>
                        <a:t>NAČIN REALIZACIJE</a:t>
                      </a:r>
                    </a:p>
                  </a:txBody>
                  <a:tcPr marL="68575" marR="6857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600" u="none" strike="noStrike" cap="none" baseline="0">
                          <a:solidFill>
                            <a:schemeClr val="dk1"/>
                          </a:solidFill>
                        </a:rPr>
                        <a:t>Individualizirani pristup.</a:t>
                      </a:r>
                    </a:p>
                  </a:txBody>
                  <a:tcPr marL="68575" marR="6857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9675">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latin typeface="Arial"/>
                          <a:ea typeface="Arial"/>
                          <a:cs typeface="Arial"/>
                          <a:sym typeface="Arial"/>
                        </a:rPr>
                        <a:t>VREMENIK</a:t>
                      </a:r>
                    </a:p>
                  </a:txBody>
                  <a:tcPr marL="68575" marR="6857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600" u="none" strike="noStrike" cap="none" baseline="0">
                          <a:solidFill>
                            <a:schemeClr val="dk1"/>
                          </a:solidFill>
                        </a:rPr>
                        <a:t>Jedan sat tjedno tijekom školske godine 201</a:t>
                      </a:r>
                      <a:r>
                        <a:rPr lang="en" sz="1600">
                          <a:solidFill>
                            <a:schemeClr val="dk1"/>
                          </a:solidFill>
                        </a:rPr>
                        <a:t>4</a:t>
                      </a:r>
                      <a:r>
                        <a:rPr lang="en" sz="1600" u="none" strike="noStrike" cap="none" baseline="0">
                          <a:solidFill>
                            <a:schemeClr val="dk1"/>
                          </a:solidFill>
                        </a:rPr>
                        <a:t>./201</a:t>
                      </a:r>
                      <a:r>
                        <a:rPr lang="en" sz="1600">
                          <a:solidFill>
                            <a:schemeClr val="dk1"/>
                          </a:solidFill>
                        </a:rPr>
                        <a:t>5</a:t>
                      </a:r>
                      <a:r>
                        <a:rPr lang="en" sz="1600" u="none" strike="noStrike" cap="none" baseline="0">
                          <a:solidFill>
                            <a:schemeClr val="dk1"/>
                          </a:solidFill>
                        </a:rPr>
                        <a:t>.</a:t>
                      </a:r>
                    </a:p>
                  </a:txBody>
                  <a:tcPr marL="68575" marR="6857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417625">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latin typeface="Arial"/>
                          <a:ea typeface="Arial"/>
                          <a:cs typeface="Arial"/>
                          <a:sym typeface="Arial"/>
                        </a:rPr>
                        <a:t>TROŠKOVNIK</a:t>
                      </a:r>
                    </a:p>
                  </a:txBody>
                  <a:tcPr marL="68575" marR="6857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600" u="none" strike="noStrike" cap="none" baseline="0">
                          <a:solidFill>
                            <a:schemeClr val="dk1"/>
                          </a:solidFill>
                        </a:rPr>
                        <a:t>N</a:t>
                      </a:r>
                      <a:r>
                        <a:rPr lang="en" sz="1600" b="0" u="none" strike="noStrike" cap="none" baseline="0">
                          <a:solidFill>
                            <a:schemeClr val="dk1"/>
                          </a:solidFill>
                          <a:latin typeface="Arial"/>
                          <a:ea typeface="Arial"/>
                          <a:cs typeface="Arial"/>
                          <a:sym typeface="Arial"/>
                        </a:rPr>
                        <a:t>ema dodatnih troškova</a:t>
                      </a:r>
                    </a:p>
                  </a:txBody>
                  <a:tcPr marL="68575" marR="6857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185375">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latin typeface="Arial"/>
                          <a:ea typeface="Arial"/>
                          <a:cs typeface="Arial"/>
                          <a:sym typeface="Arial"/>
                        </a:rPr>
                        <a:t>VREDNOVANJE I KORIŠTENJE REZULTATA RADA</a:t>
                      </a:r>
                    </a:p>
                  </a:txBody>
                  <a:tcPr marL="68575" marR="6857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spcAft>
                          <a:spcPts val="0"/>
                        </a:spcAft>
                        <a:buClr>
                          <a:srgbClr val="000000"/>
                        </a:buClr>
                        <a:buSzPct val="25000"/>
                        <a:buFont typeface="Verdana"/>
                        <a:buNone/>
                      </a:pPr>
                      <a:r>
                        <a:rPr lang="en" sz="1600" u="none" strike="noStrike" cap="none" baseline="0">
                          <a:solidFill>
                            <a:schemeClr val="dk1"/>
                          </a:solidFill>
                        </a:rPr>
                        <a:t>Pra</a:t>
                      </a:r>
                      <a:r>
                        <a:rPr lang="en" sz="1600">
                          <a:solidFill>
                            <a:schemeClr val="dk1"/>
                          </a:solidFill>
                        </a:rPr>
                        <a:t>ć</a:t>
                      </a:r>
                      <a:r>
                        <a:rPr lang="en" sz="1600" u="none" strike="noStrike" cap="none" baseline="0">
                          <a:solidFill>
                            <a:schemeClr val="dk1"/>
                          </a:solidFill>
                        </a:rPr>
                        <a:t>enje postignuća učenika.</a:t>
                      </a:r>
                    </a:p>
                    <a:p>
                      <a:pPr marL="0" marR="0" lvl="0" indent="0" algn="l" rtl="0">
                        <a:spcBef>
                          <a:spcPts val="0"/>
                        </a:spcBef>
                        <a:spcAft>
                          <a:spcPts val="0"/>
                        </a:spcAft>
                        <a:buClr>
                          <a:srgbClr val="000000"/>
                        </a:buClr>
                        <a:buSzPct val="25000"/>
                        <a:buFont typeface="Verdana"/>
                        <a:buNone/>
                      </a:pPr>
                      <a:r>
                        <a:rPr lang="en" sz="1600" u="none" strike="noStrike" cap="none" baseline="0">
                          <a:solidFill>
                            <a:schemeClr val="dk1"/>
                          </a:solidFill>
                        </a:rPr>
                        <a:t>B</a:t>
                      </a:r>
                      <a:r>
                        <a:rPr lang="en" sz="1600" b="0" u="none" strike="noStrike" cap="none" baseline="0">
                          <a:solidFill>
                            <a:schemeClr val="dk1"/>
                          </a:solidFill>
                          <a:latin typeface="Arial"/>
                          <a:ea typeface="Arial"/>
                          <a:cs typeface="Arial"/>
                          <a:sym typeface="Arial"/>
                        </a:rPr>
                        <a:t>olje razumijevanje nastavnog gradiva te samostalno snalaženje na geografskoj karti i u prostoru.</a:t>
                      </a:r>
                    </a:p>
                    <a:p>
                      <a:pPr marL="0" marR="0" lvl="0" indent="0" algn="l" rtl="0">
                        <a:spcBef>
                          <a:spcPts val="0"/>
                        </a:spcBef>
                        <a:spcAft>
                          <a:spcPts val="0"/>
                        </a:spcAft>
                        <a:buClr>
                          <a:srgbClr val="000000"/>
                        </a:buClr>
                        <a:buSzPct val="25000"/>
                        <a:buFont typeface="Verdana"/>
                        <a:buNone/>
                      </a:pPr>
                      <a:r>
                        <a:rPr lang="en" sz="1600" u="none" strike="noStrike" cap="none" baseline="0">
                          <a:solidFill>
                            <a:schemeClr val="dk1"/>
                          </a:solidFill>
                        </a:rPr>
                        <a:t>P</a:t>
                      </a:r>
                      <a:r>
                        <a:rPr lang="en" sz="1600" b="0" u="none" strike="noStrike" cap="none" baseline="0">
                          <a:solidFill>
                            <a:schemeClr val="dk1"/>
                          </a:solidFill>
                          <a:latin typeface="Arial"/>
                          <a:ea typeface="Arial"/>
                          <a:cs typeface="Arial"/>
                          <a:sym typeface="Arial"/>
                        </a:rPr>
                        <a:t>oboljšanje uspjeha u nastavnom predmetu. </a:t>
                      </a:r>
                    </a:p>
                  </a:txBody>
                  <a:tcPr marL="68575" marR="6857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graphicFrame>
        <p:nvGraphicFramePr>
          <p:cNvPr id="760" name="Shape 760"/>
          <p:cNvGraphicFramePr/>
          <p:nvPr/>
        </p:nvGraphicFramePr>
        <p:xfrm>
          <a:off x="323528" y="332656"/>
          <a:ext cx="8496950" cy="6094455"/>
        </p:xfrm>
        <a:graphic>
          <a:graphicData uri="http://schemas.openxmlformats.org/drawingml/2006/table">
            <a:tbl>
              <a:tblPr>
                <a:noFill/>
                <a:tableStyleId>{22CB3D04-45CF-4CDB-8CCE-90099EA1EF31}</a:tableStyleId>
              </a:tblPr>
              <a:tblGrid>
                <a:gridCol w="2361225"/>
                <a:gridCol w="6135725"/>
              </a:tblGrid>
              <a:tr h="684075">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rPr>
                        <a:t>NAZIV AKTIVNOSTI</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rtl="0">
                        <a:spcBef>
                          <a:spcPts val="0"/>
                        </a:spcBef>
                        <a:spcAft>
                          <a:spcPts val="0"/>
                        </a:spcAft>
                        <a:buClr>
                          <a:srgbClr val="000000"/>
                        </a:buClr>
                        <a:buSzPct val="25000"/>
                        <a:buFont typeface="Arial"/>
                        <a:buNone/>
                      </a:pPr>
                      <a:r>
                        <a:rPr lang="en" sz="1600" b="1" u="none" strike="noStrike" cap="none" baseline="0">
                          <a:solidFill>
                            <a:schemeClr val="dk1"/>
                          </a:solidFill>
                        </a:rPr>
                        <a:t>DOPUNSKA NASTAVA IZ GEOGRAFIJE ZA </a:t>
                      </a:r>
                      <a:r>
                        <a:rPr lang="en" sz="1600" b="1">
                          <a:solidFill>
                            <a:schemeClr val="dk1"/>
                          </a:solidFill>
                        </a:rPr>
                        <a:t>5</a:t>
                      </a:r>
                      <a:r>
                        <a:rPr lang="en" sz="1600" b="1" u="none" strike="noStrike" cap="none" baseline="0">
                          <a:solidFill>
                            <a:schemeClr val="dk1"/>
                          </a:solidFill>
                        </a:rPr>
                        <a:t>. I </a:t>
                      </a:r>
                      <a:r>
                        <a:rPr lang="en" sz="1600" b="1">
                          <a:solidFill>
                            <a:schemeClr val="dk1"/>
                          </a:solidFill>
                        </a:rPr>
                        <a:t>7</a:t>
                      </a:r>
                      <a:r>
                        <a:rPr lang="en" sz="1600" b="1" u="none" strike="noStrike" cap="none" baseline="0">
                          <a:solidFill>
                            <a:schemeClr val="dk1"/>
                          </a:solidFill>
                        </a:rPr>
                        <a:t>. RAZRED</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404150">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rPr>
                        <a:t> </a:t>
                      </a:r>
                    </a:p>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rPr>
                        <a:t>CILJ AKTIVNOSTI</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271463" marR="0" lvl="0" indent="-206905" algn="l" rtl="0">
                        <a:spcBef>
                          <a:spcPts val="0"/>
                        </a:spcBef>
                        <a:spcAft>
                          <a:spcPts val="0"/>
                        </a:spcAft>
                        <a:buClr>
                          <a:schemeClr val="dk1"/>
                        </a:buClr>
                        <a:buSzPct val="100000"/>
                        <a:buFont typeface="Arial"/>
                        <a:buChar char="•"/>
                      </a:pPr>
                      <a:r>
                        <a:rPr lang="en" sz="1600" b="0" u="none" strike="noStrike" cap="none" baseline="0">
                          <a:solidFill>
                            <a:schemeClr val="dk1"/>
                          </a:solidFill>
                        </a:rPr>
                        <a:t>pomoć učenicima u svladavanju redovitog nastavnog programa</a:t>
                      </a:r>
                    </a:p>
                    <a:p>
                      <a:pPr marL="271463" marR="0" lvl="0" indent="-206905" algn="l" rtl="0">
                        <a:spcBef>
                          <a:spcPts val="0"/>
                        </a:spcBef>
                        <a:spcAft>
                          <a:spcPts val="0"/>
                        </a:spcAft>
                        <a:buClr>
                          <a:schemeClr val="dk1"/>
                        </a:buClr>
                        <a:buSzPct val="100000"/>
                        <a:buFont typeface="Arial"/>
                        <a:buChar char="•"/>
                      </a:pPr>
                      <a:r>
                        <a:rPr lang="en" sz="1600" b="0" u="none" strike="noStrike" cap="none" baseline="0">
                          <a:solidFill>
                            <a:schemeClr val="dk1"/>
                          </a:solidFill>
                        </a:rPr>
                        <a:t>naučiti sadržaje redovnog gradiva kroz individualizirani rad</a:t>
                      </a:r>
                    </a:p>
                    <a:p>
                      <a:pPr marL="271463" marR="0" lvl="0" indent="-206905" algn="l" rtl="0">
                        <a:spcBef>
                          <a:spcPts val="0"/>
                        </a:spcBef>
                        <a:spcAft>
                          <a:spcPts val="0"/>
                        </a:spcAft>
                        <a:buClr>
                          <a:schemeClr val="dk1"/>
                        </a:buClr>
                        <a:buSzPct val="100000"/>
                        <a:buFont typeface="Arial"/>
                        <a:buChar char="•"/>
                      </a:pPr>
                      <a:r>
                        <a:rPr lang="en" sz="1600" b="0" u="none" strike="noStrike" cap="none" baseline="0">
                          <a:solidFill>
                            <a:schemeClr val="dk1"/>
                          </a:solidFill>
                        </a:rPr>
                        <a:t>koristiti prilagođene metode u objašnjavanju i pojednostavljivanju gradiva</a:t>
                      </a:r>
                    </a:p>
                    <a:p>
                      <a:pPr marL="271463" marR="0" lvl="0" indent="-206905" algn="l" rtl="0">
                        <a:spcBef>
                          <a:spcPts val="0"/>
                        </a:spcBef>
                        <a:spcAft>
                          <a:spcPts val="0"/>
                        </a:spcAft>
                        <a:buClr>
                          <a:schemeClr val="dk1"/>
                        </a:buClr>
                        <a:buSzPct val="100000"/>
                        <a:buFont typeface="Arial"/>
                        <a:buChar char="•"/>
                      </a:pPr>
                      <a:r>
                        <a:rPr lang="en" sz="1600" b="0" u="none" strike="noStrike" cap="none" baseline="0">
                          <a:solidFill>
                            <a:schemeClr val="dk1"/>
                          </a:solidFill>
                        </a:rPr>
                        <a:t>razvijati tehnike učenja i rješavanja zadataka</a:t>
                      </a:r>
                    </a:p>
                    <a:p>
                      <a:pPr marL="271463" marR="0" lvl="0" indent="-206905" algn="l" rtl="0">
                        <a:spcBef>
                          <a:spcPts val="0"/>
                        </a:spcBef>
                        <a:spcAft>
                          <a:spcPts val="0"/>
                        </a:spcAft>
                        <a:buClr>
                          <a:schemeClr val="dk1"/>
                        </a:buClr>
                        <a:buSzPct val="100000"/>
                        <a:buFont typeface="Arial"/>
                        <a:buChar char="•"/>
                      </a:pPr>
                      <a:r>
                        <a:rPr lang="en" sz="1600" b="0" u="none" strike="noStrike" cap="none" baseline="0">
                          <a:solidFill>
                            <a:schemeClr val="dk1"/>
                          </a:solidFill>
                        </a:rPr>
                        <a:t>nadoknaditi propušteno gradivo</a:t>
                      </a:r>
                    </a:p>
                    <a:p>
                      <a:pPr marL="271463" marR="0" lvl="0" indent="-206905" algn="l" rtl="0">
                        <a:spcBef>
                          <a:spcPts val="0"/>
                        </a:spcBef>
                        <a:spcAft>
                          <a:spcPts val="0"/>
                        </a:spcAft>
                        <a:buClr>
                          <a:schemeClr val="dk1"/>
                        </a:buClr>
                        <a:buSzPct val="100000"/>
                        <a:buFont typeface="Arial"/>
                        <a:buChar char="•"/>
                      </a:pPr>
                      <a:r>
                        <a:rPr lang="en" sz="1600" b="0" u="none" strike="noStrike" cap="none" baseline="0">
                          <a:solidFill>
                            <a:schemeClr val="dk1"/>
                          </a:solidFill>
                        </a:rPr>
                        <a:t>razvijati želju za uspjehom</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1152125">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rPr>
                        <a:t>NAMJENA</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266700" marR="0" lvl="0" indent="-202142" algn="l" rtl="0">
                        <a:spcBef>
                          <a:spcPts val="0"/>
                        </a:spcBef>
                        <a:spcAft>
                          <a:spcPts val="0"/>
                        </a:spcAft>
                        <a:buClr>
                          <a:schemeClr val="dk1"/>
                        </a:buClr>
                        <a:buSzPct val="100000"/>
                        <a:buFont typeface="Arial"/>
                        <a:buChar char="•"/>
                      </a:pPr>
                      <a:r>
                        <a:rPr lang="en" sz="1600" b="0" u="none" strike="noStrike" cap="none" baseline="0">
                          <a:solidFill>
                            <a:schemeClr val="dk1"/>
                          </a:solidFill>
                        </a:rPr>
                        <a:t>dopunska nastava namijenjena je svim učenicima koji smatraju da im je potrebno dodatno pojašnjenje određenog dijela gradiva</a:t>
                      </a:r>
                    </a:p>
                    <a:p>
                      <a:pPr marL="271463" marR="0" lvl="0" indent="-206905" algn="l" rtl="0">
                        <a:spcBef>
                          <a:spcPts val="0"/>
                        </a:spcBef>
                        <a:spcAft>
                          <a:spcPts val="0"/>
                        </a:spcAft>
                        <a:buClr>
                          <a:schemeClr val="dk1"/>
                        </a:buClr>
                        <a:buSzPct val="100000"/>
                        <a:buFont typeface="Arial"/>
                        <a:buChar char="•"/>
                      </a:pPr>
                      <a:r>
                        <a:rPr lang="en" sz="1600" b="0" u="none" strike="noStrike" cap="none" baseline="0">
                          <a:solidFill>
                            <a:schemeClr val="dk1"/>
                          </a:solidFill>
                        </a:rPr>
                        <a:t>olakšati učenicima svladavanje potrebnog gradiva u svrhu lakšeg praćenja nastave</a:t>
                      </a:r>
                    </a:p>
                    <a:p>
                      <a:pPr marL="271463" marR="0" lvl="0" indent="-206905" algn="l" rtl="0">
                        <a:spcBef>
                          <a:spcPts val="0"/>
                        </a:spcBef>
                        <a:spcAft>
                          <a:spcPts val="0"/>
                        </a:spcAft>
                        <a:buClr>
                          <a:schemeClr val="dk1"/>
                        </a:buClr>
                        <a:buSzPct val="100000"/>
                        <a:buFont typeface="Arial"/>
                        <a:buChar char="•"/>
                      </a:pPr>
                      <a:r>
                        <a:rPr lang="en" sz="1600" b="0" u="none" strike="noStrike" cap="none" baseline="0">
                          <a:solidFill>
                            <a:schemeClr val="dk1"/>
                          </a:solidFill>
                        </a:rPr>
                        <a:t>razvijati samopouzdanje učenika</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540050">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rPr>
                        <a:t>NOSITELJI</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76200" algn="l" rtl="0">
                        <a:spcBef>
                          <a:spcPts val="0"/>
                        </a:spcBef>
                        <a:spcAft>
                          <a:spcPts val="0"/>
                        </a:spcAft>
                        <a:buClr>
                          <a:srgbClr val="000000"/>
                        </a:buClr>
                        <a:buSzPct val="25000"/>
                        <a:buFont typeface="Verdana"/>
                        <a:buNone/>
                      </a:pPr>
                      <a:r>
                        <a:rPr lang="en" sz="1600">
                          <a:solidFill>
                            <a:schemeClr val="dk1"/>
                          </a:solidFill>
                        </a:rPr>
                        <a:t>Tanja Pavelić, prof.</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60050">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rPr>
                        <a:t>NAČIN REALIZACIJE</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76200" algn="l" rtl="0">
                        <a:spcBef>
                          <a:spcPts val="0"/>
                        </a:spcBef>
                        <a:spcAft>
                          <a:spcPts val="0"/>
                        </a:spcAft>
                        <a:buClr>
                          <a:srgbClr val="000000"/>
                        </a:buClr>
                        <a:buSzPct val="25000"/>
                        <a:buFont typeface="Arial"/>
                        <a:buNone/>
                      </a:pPr>
                      <a:r>
                        <a:rPr lang="en" sz="1600" b="0" u="none" strike="noStrike" cap="none" baseline="0">
                          <a:solidFill>
                            <a:schemeClr val="dk1"/>
                          </a:solidFill>
                        </a:rPr>
                        <a:t>individualni rad i rad u parovima</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60050">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rPr>
                        <a:t>VREMENIK</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76200" algn="l" rtl="0">
                        <a:spcBef>
                          <a:spcPts val="0"/>
                        </a:spcBef>
                        <a:spcAft>
                          <a:spcPts val="0"/>
                        </a:spcAft>
                        <a:buClr>
                          <a:srgbClr val="000000"/>
                        </a:buClr>
                        <a:buSzPct val="25000"/>
                        <a:buFont typeface="Arial"/>
                        <a:buNone/>
                      </a:pPr>
                      <a:r>
                        <a:rPr lang="en" sz="1600" b="0" u="none" strike="noStrike" cap="none" baseline="0">
                          <a:solidFill>
                            <a:schemeClr val="dk1"/>
                          </a:solidFill>
                        </a:rPr>
                        <a:t>jedan sat tjedno tijekom školske godine </a:t>
                      </a:r>
                      <a:r>
                        <a:rPr lang="en" sz="1600">
                          <a:solidFill>
                            <a:schemeClr val="dk1"/>
                          </a:solidFill>
                        </a:rPr>
                        <a:t>2014./2015.</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96050">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rPr>
                        <a:t>TROŠKOVNIK</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76200" algn="l" rtl="0">
                        <a:spcBef>
                          <a:spcPts val="0"/>
                        </a:spcBef>
                        <a:spcAft>
                          <a:spcPts val="0"/>
                        </a:spcAft>
                        <a:buClr>
                          <a:srgbClr val="000000"/>
                        </a:buClr>
                        <a:buSzPct val="25000"/>
                        <a:buFont typeface="Arial"/>
                        <a:buNone/>
                      </a:pPr>
                      <a:r>
                        <a:rPr lang="en" sz="1600" b="0" u="none" strike="noStrike" cap="none" baseline="0">
                          <a:solidFill>
                            <a:schemeClr val="dk1"/>
                          </a:solidFill>
                        </a:rPr>
                        <a:t>potrošni materijal za rad učenika</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828100">
                <a:tc>
                  <a:txBody>
                    <a:bodyPr/>
                    <a:lstStyle/>
                    <a:p>
                      <a:pPr marL="0" marR="0" lvl="0" indent="0" algn="l" rtl="0">
                        <a:spcBef>
                          <a:spcPts val="0"/>
                        </a:spcBef>
                        <a:spcAft>
                          <a:spcPts val="0"/>
                        </a:spcAft>
                        <a:buClr>
                          <a:srgbClr val="000000"/>
                        </a:buClr>
                        <a:buSzPct val="25000"/>
                        <a:buFont typeface="Arial"/>
                        <a:buNone/>
                      </a:pPr>
                      <a:r>
                        <a:rPr lang="en" sz="1600" b="1" u="none" strike="noStrike" cap="none" baseline="0">
                          <a:solidFill>
                            <a:schemeClr val="dk1"/>
                          </a:solidFill>
                        </a:rPr>
                        <a:t>VREDNOVANJE I KORIŠTENJE REZULTATA RADA</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87313" marR="0" lvl="0" indent="-11113" algn="l" rtl="0">
                        <a:spcBef>
                          <a:spcPts val="0"/>
                        </a:spcBef>
                        <a:spcAft>
                          <a:spcPts val="0"/>
                        </a:spcAft>
                        <a:buClr>
                          <a:srgbClr val="000000"/>
                        </a:buClr>
                        <a:buSzPct val="25000"/>
                        <a:buFont typeface="Arial"/>
                        <a:buNone/>
                      </a:pPr>
                      <a:r>
                        <a:rPr lang="en" sz="1600" b="0" u="none" strike="noStrike" cap="none" baseline="0">
                          <a:solidFill>
                            <a:schemeClr val="dk1"/>
                          </a:solidFill>
                        </a:rPr>
                        <a:t>poticati učenike na daljnji rad i lakše usvajanje novih nastavnih sadržaja te pratiti njihovo napredovanje</a:t>
                      </a:r>
                    </a:p>
                  </a:txBody>
                  <a:tcPr marL="18925" marR="18925"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p:nvPr/>
        </p:nvSpPr>
        <p:spPr>
          <a:xfrm>
            <a:off x="1304374" y="1440075"/>
            <a:ext cx="7222199" cy="1512599"/>
          </a:xfrm>
          <a:prstGeom prst="rect">
            <a:avLst/>
          </a:prstGeom>
          <a:noFill/>
          <a:ln>
            <a:noFill/>
          </a:ln>
        </p:spPr>
        <p:txBody>
          <a:bodyPr lIns="91425" tIns="45700" rIns="91425" bIns="45700" anchor="t" anchorCtr="0">
            <a:spAutoFit/>
          </a:bodyPr>
          <a:lstStyle/>
          <a:p>
            <a:pPr marL="457200" marR="0" lvl="0" indent="-419100" algn="l" rtl="0">
              <a:lnSpc>
                <a:spcPct val="150000"/>
              </a:lnSpc>
              <a:spcBef>
                <a:spcPts val="0"/>
              </a:spcBef>
              <a:spcAft>
                <a:spcPts val="0"/>
              </a:spcAft>
              <a:buClr>
                <a:schemeClr val="dk1"/>
              </a:buClr>
              <a:buSzPct val="100000"/>
              <a:buFont typeface="Arial"/>
              <a:buAutoNum type="arabicPeriod"/>
            </a:pPr>
            <a:r>
              <a:rPr lang="en" sz="3000" b="1" i="0" u="none" strike="noStrike" cap="none" baseline="0">
                <a:solidFill>
                  <a:schemeClr val="dk1"/>
                </a:solidFill>
                <a:latin typeface="Arial"/>
                <a:ea typeface="Arial"/>
                <a:cs typeface="Arial"/>
                <a:sym typeface="Arial"/>
                <a:rtl val="0"/>
              </a:rPr>
              <a:t>IZBORNA NASTAVA</a:t>
            </a:r>
          </a:p>
          <a:p>
            <a:pPr marL="457200" marR="0" lvl="0" indent="-419100" algn="l" rtl="0">
              <a:lnSpc>
                <a:spcPct val="150000"/>
              </a:lnSpc>
              <a:spcBef>
                <a:spcPts val="0"/>
              </a:spcBef>
              <a:spcAft>
                <a:spcPts val="0"/>
              </a:spcAft>
              <a:buClr>
                <a:schemeClr val="dk1"/>
              </a:buClr>
              <a:buSzPct val="100000"/>
              <a:buFont typeface="Arial"/>
              <a:buAutoNum type="arabicPeriod"/>
            </a:pPr>
            <a:r>
              <a:rPr lang="en" sz="3000" b="1" i="0" u="none" strike="noStrike" cap="none" baseline="0">
                <a:solidFill>
                  <a:schemeClr val="dk1"/>
                </a:solidFill>
                <a:latin typeface="Arial"/>
                <a:ea typeface="Arial"/>
                <a:cs typeface="Arial"/>
                <a:sym typeface="Arial"/>
                <a:rtl val="0"/>
              </a:rPr>
              <a:t>IZVANNASTAVNE AKTIVNOSTI</a:t>
            </a:r>
          </a:p>
          <a:p>
            <a:pPr marL="914400" marR="0" lvl="1" indent="-419100" algn="l" rtl="0">
              <a:lnSpc>
                <a:spcPct val="150000"/>
              </a:lnSpc>
              <a:spcBef>
                <a:spcPts val="0"/>
              </a:spcBef>
              <a:spcAft>
                <a:spcPts val="0"/>
              </a:spcAft>
              <a:buClr>
                <a:schemeClr val="dk1"/>
              </a:buClr>
              <a:buSzPct val="100000"/>
              <a:buFont typeface="Arial"/>
              <a:buChar char="○"/>
            </a:pPr>
            <a:r>
              <a:rPr lang="en" sz="3000" b="1" i="0" u="none" strike="noStrike" cap="none" baseline="0">
                <a:solidFill>
                  <a:schemeClr val="dk1"/>
                </a:solidFill>
                <a:latin typeface="Arial"/>
                <a:ea typeface="Arial"/>
                <a:cs typeface="Arial"/>
                <a:sym typeface="Arial"/>
                <a:rtl val="0"/>
              </a:rPr>
              <a:t>IZVANNASTAVNE AKTIVNOSTI RAZREDNE NASTAVE</a:t>
            </a:r>
          </a:p>
          <a:p>
            <a:pPr marL="914400" marR="0" lvl="1" indent="-419100" algn="l" rtl="0">
              <a:lnSpc>
                <a:spcPct val="150000"/>
              </a:lnSpc>
              <a:spcBef>
                <a:spcPts val="0"/>
              </a:spcBef>
              <a:spcAft>
                <a:spcPts val="0"/>
              </a:spcAft>
              <a:buClr>
                <a:schemeClr val="dk1"/>
              </a:buClr>
              <a:buSzPct val="100000"/>
              <a:buFont typeface="Arial"/>
              <a:buChar char="○"/>
            </a:pPr>
            <a:r>
              <a:rPr lang="en" sz="3000" b="1" i="0" u="none" strike="noStrike" cap="none" baseline="0">
                <a:solidFill>
                  <a:schemeClr val="dk1"/>
                </a:solidFill>
                <a:latin typeface="Arial"/>
                <a:ea typeface="Arial"/>
                <a:cs typeface="Arial"/>
                <a:sym typeface="Arial"/>
                <a:rtl val="0"/>
              </a:rPr>
              <a:t>IZVANNASTAVNE AKTIVNOSTI PREDMETNE NASTAVE</a:t>
            </a:r>
          </a:p>
          <a:p>
            <a:pPr marL="457200" marR="0" lvl="0" indent="-419100" algn="l" rtl="0">
              <a:lnSpc>
                <a:spcPct val="150000"/>
              </a:lnSpc>
              <a:spcBef>
                <a:spcPts val="0"/>
              </a:spcBef>
              <a:spcAft>
                <a:spcPts val="0"/>
              </a:spcAft>
              <a:buClr>
                <a:schemeClr val="dk1"/>
              </a:buClr>
              <a:buSzPct val="100000"/>
              <a:buFont typeface="Arial"/>
              <a:buAutoNum type="arabicPeriod"/>
            </a:pPr>
            <a:r>
              <a:rPr lang="en" sz="3000" b="1">
                <a:solidFill>
                  <a:schemeClr val="dk1"/>
                </a:solidFill>
                <a:rtl val="0"/>
              </a:rPr>
              <a:t>PRODUŽENI BORAVAK</a:t>
            </a:r>
          </a:p>
          <a:p>
            <a:pPr marL="0" marR="0" lvl="0" indent="0" algn="l" rtl="0">
              <a:lnSpc>
                <a:spcPct val="100000"/>
              </a:lnSpc>
              <a:spcBef>
                <a:spcPts val="0"/>
              </a:spcBef>
              <a:spcAft>
                <a:spcPts val="0"/>
              </a:spcAft>
              <a:buNone/>
            </a:pPr>
            <a:endParaRPr sz="3200" b="1">
              <a:solidFill>
                <a:schemeClr val="dk1"/>
              </a:solidFill>
            </a:endParaRPr>
          </a:p>
        </p:txBody>
      </p:sp>
      <p:sp>
        <p:nvSpPr>
          <p:cNvPr id="265" name="Shape 265"/>
          <p:cNvSpPr/>
          <p:nvPr/>
        </p:nvSpPr>
        <p:spPr>
          <a:xfrm>
            <a:off x="2267741" y="260645"/>
            <a:ext cx="4680520" cy="720080"/>
          </a:xfrm>
          <a:prstGeom prst="roundRect">
            <a:avLst>
              <a:gd name="adj" fmla="val 16667"/>
            </a:avLst>
          </a:prstGeom>
          <a:solidFill>
            <a:schemeClr val="lt1"/>
          </a:solidFill>
          <a:ln w="25400" cap="flat">
            <a:solidFill>
              <a:schemeClr val="accent6"/>
            </a:solidFill>
            <a:prstDash val="solid"/>
            <a:round/>
            <a:headEnd type="none" w="med" len="med"/>
            <a:tailEnd type="none" w="med" len="med"/>
          </a:ln>
        </p:spPr>
        <p:txBody>
          <a:bodyPr lIns="91425" tIns="45700" rIns="91425" bIns="45700" anchor="ctr" anchorCtr="0">
            <a:spAutoFit/>
          </a:bodyPr>
          <a:lstStyle/>
          <a:p>
            <a:pPr marL="0" marR="0" lvl="0" indent="0" algn="ctr" rtl="0">
              <a:lnSpc>
                <a:spcPct val="90000"/>
              </a:lnSpc>
              <a:spcBef>
                <a:spcPts val="0"/>
              </a:spcBef>
              <a:spcAft>
                <a:spcPts val="945"/>
              </a:spcAft>
              <a:buClr>
                <a:schemeClr val="dk1"/>
              </a:buClr>
              <a:buSzPct val="25000"/>
              <a:buFont typeface="Arial"/>
              <a:buNone/>
            </a:pPr>
            <a:r>
              <a:rPr lang="en" sz="2400" b="0" i="0" u="none" strike="noStrike" cap="none" baseline="0">
                <a:solidFill>
                  <a:srgbClr val="000000"/>
                </a:solidFill>
                <a:latin typeface="Arial"/>
                <a:ea typeface="Arial"/>
                <a:cs typeface="Arial"/>
                <a:sym typeface="Arial"/>
                <a:rtl val="0"/>
              </a:rPr>
              <a:t>ŠKOLSKI KURIKULUM</a:t>
            </a:r>
          </a:p>
        </p:txBody>
      </p:sp>
    </p:spTree>
  </p:cSld>
  <p:clrMapOvr>
    <a:masterClrMapping/>
  </p:clrMapOvr>
  <p:transition spd="slow">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Shape 765"/>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766" name="Shape 766"/>
          <p:cNvGraphicFramePr/>
          <p:nvPr/>
        </p:nvGraphicFramePr>
        <p:xfrm>
          <a:off x="250825" y="549275"/>
          <a:ext cx="8569300" cy="5544135"/>
        </p:xfrm>
        <a:graphic>
          <a:graphicData uri="http://schemas.openxmlformats.org/drawingml/2006/table">
            <a:tbl>
              <a:tblPr>
                <a:noFill/>
                <a:tableStyleId>{9CF80E29-799E-4CAB-B426-B3E1C10D94E3}</a:tableStyleId>
              </a:tblPr>
              <a:tblGrid>
                <a:gridCol w="2160575"/>
                <a:gridCol w="6408725"/>
              </a:tblGrid>
              <a:tr h="6683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NAZIV AKTIVNOSTI</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165100" algn="l" rtl="0">
                        <a:spcBef>
                          <a:spcPts val="0"/>
                        </a:spcBef>
                        <a:buClr>
                          <a:srgbClr val="000000"/>
                        </a:buClr>
                        <a:buSzPct val="25000"/>
                        <a:buFont typeface="Verdana"/>
                        <a:buNone/>
                      </a:pPr>
                      <a:r>
                        <a:rPr lang="en" sz="1600" b="1" u="none" strike="noStrike" cap="none" baseline="0">
                          <a:solidFill>
                            <a:schemeClr val="dk1"/>
                          </a:solidFill>
                        </a:rPr>
                        <a:t>                          </a:t>
                      </a:r>
                      <a:r>
                        <a:rPr lang="en" sz="1600" b="1" u="none" strike="noStrike" cap="none" baseline="0">
                          <a:solidFill>
                            <a:schemeClr val="dk1"/>
                          </a:solidFill>
                          <a:latin typeface="Arial"/>
                          <a:ea typeface="Arial"/>
                          <a:cs typeface="Arial"/>
                          <a:sym typeface="Arial"/>
                        </a:rPr>
                        <a:t>DOPUNSKA NASTAVA IZ POVIJESTI </a:t>
                      </a:r>
                      <a:r>
                        <a:rPr lang="en" sz="1600" b="1" u="none" strike="noStrike" cap="none" baseline="0">
                          <a:solidFill>
                            <a:schemeClr val="dk1"/>
                          </a:solidFill>
                        </a:rPr>
                        <a:t>ZA</a:t>
                      </a:r>
                    </a:p>
                    <a:p>
                      <a:pPr marL="0" marR="0" lvl="0" indent="165100" algn="l" rtl="0">
                        <a:spcBef>
                          <a:spcPts val="0"/>
                        </a:spcBef>
                        <a:buClr>
                          <a:srgbClr val="000000"/>
                        </a:buClr>
                        <a:buSzPct val="25000"/>
                        <a:buFont typeface="Verdana"/>
                        <a:buNone/>
                      </a:pPr>
                      <a:r>
                        <a:rPr lang="en" sz="1600" u="none" strike="noStrike" cap="none" baseline="0"/>
                        <a:t>                                      </a:t>
                      </a:r>
                      <a:r>
                        <a:rPr lang="en" sz="1600" b="1" u="none" strike="noStrike" cap="none" baseline="0"/>
                        <a:t>UČENIKE 6. RAZREDA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683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CILJ AKTIVNOSTI</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57200" marR="0" lvl="0" indent="-330200" algn="l" rtl="0">
                        <a:spcBef>
                          <a:spcPts val="0"/>
                        </a:spcBef>
                        <a:buClr>
                          <a:schemeClr val="dk1"/>
                        </a:buClr>
                        <a:buSzPct val="100000"/>
                        <a:buFont typeface="Arial"/>
                        <a:buChar char="●"/>
                      </a:pPr>
                      <a:r>
                        <a:rPr lang="en" sz="1600" u="none" strike="noStrike" cap="none" baseline="0">
                          <a:solidFill>
                            <a:schemeClr val="dk1"/>
                          </a:solidFill>
                          <a:latin typeface="Arial"/>
                          <a:ea typeface="Arial"/>
                          <a:cs typeface="Arial"/>
                          <a:sym typeface="Arial"/>
                        </a:rPr>
                        <a:t>ovladati osnovnim znanjima i vještinama propisani</a:t>
                      </a:r>
                      <a:r>
                        <a:rPr lang="en" sz="1600" u="none" strike="noStrike" cap="none" baseline="0">
                          <a:solidFill>
                            <a:schemeClr val="dk1"/>
                          </a:solidFill>
                        </a:rPr>
                        <a:t>m</a:t>
                      </a:r>
                      <a:r>
                        <a:rPr lang="en" sz="1600" u="none" strike="noStrike" cap="none" baseline="0">
                          <a:solidFill>
                            <a:schemeClr val="dk1"/>
                          </a:solidFill>
                          <a:latin typeface="Arial"/>
                          <a:ea typeface="Arial"/>
                          <a:cs typeface="Arial"/>
                          <a:sym typeface="Arial"/>
                        </a:rPr>
                        <a:t> nastavnim programom za </a:t>
                      </a:r>
                      <a:r>
                        <a:rPr lang="en" sz="1600">
                          <a:solidFill>
                            <a:schemeClr val="dk1"/>
                          </a:solidFill>
                        </a:rPr>
                        <a:t>šeste</a:t>
                      </a:r>
                      <a:r>
                        <a:rPr lang="en" sz="1600" u="none" strike="noStrike" cap="none" baseline="0">
                          <a:solidFill>
                            <a:schemeClr val="dk1"/>
                          </a:solidFill>
                        </a:rPr>
                        <a:t> </a:t>
                      </a:r>
                      <a:r>
                        <a:rPr lang="en" sz="1600" u="none" strike="noStrike" cap="none" baseline="0">
                          <a:solidFill>
                            <a:schemeClr val="dk1"/>
                          </a:solidFill>
                          <a:latin typeface="Arial"/>
                          <a:ea typeface="Arial"/>
                          <a:cs typeface="Arial"/>
                          <a:sym typeface="Arial"/>
                        </a:rPr>
                        <a:t>razrede osnovne škole</a:t>
                      </a:r>
                    </a:p>
                    <a:p>
                      <a:pPr marL="457200" marR="0" lvl="0" indent="-330200" algn="l" rtl="0">
                        <a:spcBef>
                          <a:spcPts val="0"/>
                        </a:spcBef>
                        <a:buClr>
                          <a:schemeClr val="dk1"/>
                        </a:buClr>
                        <a:buSzPct val="100000"/>
                        <a:buFont typeface="Arial"/>
                        <a:buChar char="●"/>
                      </a:pPr>
                      <a:r>
                        <a:rPr lang="en" sz="1600" u="none" strike="noStrike" cap="none" baseline="0">
                          <a:solidFill>
                            <a:schemeClr val="dk1"/>
                          </a:solidFill>
                          <a:latin typeface="Arial"/>
                          <a:ea typeface="Arial"/>
                          <a:cs typeface="Arial"/>
                          <a:sym typeface="Arial"/>
                        </a:rPr>
                        <a:t>razvijati pozitivan odnos prema radu i strategije učenja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683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NAMJENA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57200" marR="0" lvl="0" indent="-330200" algn="l" rtl="0">
                        <a:spcBef>
                          <a:spcPts val="0"/>
                        </a:spcBef>
                        <a:buClr>
                          <a:schemeClr val="dk1"/>
                        </a:buClr>
                        <a:buSzPct val="100000"/>
                        <a:buFont typeface="Arial"/>
                        <a:buChar char="●"/>
                      </a:pPr>
                      <a:r>
                        <a:rPr lang="en" sz="1600" u="none" strike="noStrike" cap="none" baseline="0">
                          <a:solidFill>
                            <a:schemeClr val="dk1"/>
                          </a:solidFill>
                          <a:latin typeface="Arial"/>
                          <a:ea typeface="Arial"/>
                          <a:cs typeface="Arial"/>
                          <a:sym typeface="Arial"/>
                        </a:rPr>
                        <a:t>pomoći učenicima koji s poteškoćama svladavaju gradivo, učenicima koji rade po posebnim prilagođenim programima te učenicima koji su dugo izostali s nastave</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683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NOSITELJI</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R="0" lvl="0" algn="l" rtl="0">
                        <a:spcBef>
                          <a:spcPts val="0"/>
                        </a:spcBef>
                        <a:buNone/>
                      </a:pPr>
                      <a:r>
                        <a:rPr lang="en" sz="1600">
                          <a:solidFill>
                            <a:schemeClr val="dk1"/>
                          </a:solidFill>
                        </a:rPr>
                        <a:t>Valentina Ćosić </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40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NAČIN REALIZACIJE</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57200" marR="0" lvl="0" indent="-330200" algn="l" rtl="0">
                        <a:spcBef>
                          <a:spcPts val="0"/>
                        </a:spcBef>
                        <a:buClr>
                          <a:schemeClr val="dk1"/>
                        </a:buClr>
                        <a:buSzPct val="100000"/>
                        <a:buFont typeface="Arial"/>
                        <a:buChar char="●"/>
                      </a:pPr>
                      <a:r>
                        <a:rPr lang="en" sz="1600" u="none" strike="noStrike" cap="none" baseline="0">
                          <a:solidFill>
                            <a:schemeClr val="dk1"/>
                          </a:solidFill>
                          <a:latin typeface="Arial"/>
                          <a:ea typeface="Arial"/>
                          <a:cs typeface="Arial"/>
                          <a:sym typeface="Arial"/>
                        </a:rPr>
                        <a:t>individualni pristup svakom učeniku i pomoć pri rješavanju problema (usmeno, pisano, rješavanjem zadataka, razgovorom, diskusijom, kroz suradničke igre)</a:t>
                      </a:r>
                    </a:p>
                    <a:p>
                      <a:pPr marL="457200" marR="0" lvl="0" indent="-330200" algn="l" rtl="0">
                        <a:spcBef>
                          <a:spcPts val="0"/>
                        </a:spcBef>
                        <a:buClr>
                          <a:schemeClr val="dk1"/>
                        </a:buClr>
                        <a:buSzPct val="100000"/>
                        <a:buFont typeface="Arial"/>
                        <a:buChar char="●"/>
                      </a:pPr>
                      <a:r>
                        <a:rPr lang="en" sz="1600" u="none" strike="noStrike" cap="none" baseline="0">
                          <a:solidFill>
                            <a:schemeClr val="dk1"/>
                          </a:solidFill>
                          <a:latin typeface="Arial"/>
                          <a:ea typeface="Arial"/>
                          <a:cs typeface="Arial"/>
                          <a:sym typeface="Arial"/>
                        </a:rPr>
                        <a:t>redovito praćenje rada i napredovanja svakog učenika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333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VREMENIK</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57200" marR="0" lvl="0" indent="-330200" algn="l" rtl="0">
                        <a:spcBef>
                          <a:spcPts val="0"/>
                        </a:spcBef>
                        <a:buClr>
                          <a:schemeClr val="dk1"/>
                        </a:buClr>
                        <a:buSzPct val="100000"/>
                        <a:buFont typeface="Arial"/>
                        <a:buChar char="●"/>
                      </a:pPr>
                      <a:r>
                        <a:rPr lang="en" sz="1600" u="none" strike="noStrike" cap="none" baseline="0">
                          <a:solidFill>
                            <a:schemeClr val="dk1"/>
                          </a:solidFill>
                          <a:latin typeface="Arial"/>
                          <a:ea typeface="Arial"/>
                          <a:cs typeface="Arial"/>
                          <a:sym typeface="Arial"/>
                        </a:rPr>
                        <a:t>jedan sat tjedno tijekom školske godine </a:t>
                      </a:r>
                      <a:r>
                        <a:rPr lang="en" sz="1600">
                          <a:solidFill>
                            <a:schemeClr val="dk1"/>
                          </a:solidFill>
                        </a:rPr>
                        <a:t>2014./2015.</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603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TROŠKOVNIK</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57200" marR="0" lvl="0" indent="-330200" algn="l" rtl="0">
                        <a:spcBef>
                          <a:spcPts val="0"/>
                        </a:spcBef>
                        <a:buClr>
                          <a:schemeClr val="dk1"/>
                        </a:buClr>
                        <a:buSzPct val="100000"/>
                        <a:buFont typeface="Arial"/>
                        <a:buChar char="●"/>
                      </a:pPr>
                      <a:r>
                        <a:rPr lang="en" sz="1600" u="none" strike="noStrike" cap="none" baseline="0">
                          <a:solidFill>
                            <a:schemeClr val="dk1"/>
                          </a:solidFill>
                          <a:latin typeface="Arial"/>
                          <a:ea typeface="Arial"/>
                          <a:cs typeface="Arial"/>
                          <a:sym typeface="Arial"/>
                        </a:rPr>
                        <a:t>nema troškova </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40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VREDNOVANJE I KORIŠTENJE REZULTATA RADA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457200" marR="0" lvl="0" indent="-330200" algn="l" rtl="0">
                        <a:spcBef>
                          <a:spcPts val="0"/>
                        </a:spcBef>
                        <a:buClr>
                          <a:schemeClr val="dk1"/>
                        </a:buClr>
                        <a:buSzPct val="100000"/>
                        <a:buFont typeface="Arial"/>
                        <a:buChar char="●"/>
                      </a:pPr>
                      <a:r>
                        <a:rPr lang="en" sz="1600" u="none" strike="noStrike" cap="none" baseline="0">
                          <a:solidFill>
                            <a:schemeClr val="dk1"/>
                          </a:solidFill>
                          <a:latin typeface="Arial"/>
                          <a:ea typeface="Arial"/>
                          <a:cs typeface="Arial"/>
                          <a:sym typeface="Arial"/>
                        </a:rPr>
                        <a:t>pisani ispiti, praktični zadatci i usmene provjere</a:t>
                      </a:r>
                    </a:p>
                    <a:p>
                      <a:pPr marL="457200" marR="0" lvl="0" indent="-330200" algn="l" rtl="0">
                        <a:spcBef>
                          <a:spcPts val="0"/>
                        </a:spcBef>
                        <a:buClr>
                          <a:schemeClr val="dk1"/>
                        </a:buClr>
                        <a:buSzPct val="100000"/>
                        <a:buFont typeface="Arial"/>
                        <a:buChar char="●"/>
                      </a:pPr>
                      <a:r>
                        <a:rPr lang="en" sz="1600" u="none" strike="noStrike" cap="none" baseline="0">
                          <a:solidFill>
                            <a:schemeClr val="dk1"/>
                          </a:solidFill>
                          <a:latin typeface="Arial"/>
                          <a:ea typeface="Arial"/>
                          <a:cs typeface="Arial"/>
                          <a:sym typeface="Arial"/>
                        </a:rPr>
                        <a:t>zadovoljstvo učenika i učitelja</a:t>
                      </a:r>
                    </a:p>
                    <a:p>
                      <a:pPr marL="457200" marR="0" lvl="0" indent="-330200" algn="l" rtl="0">
                        <a:spcBef>
                          <a:spcPts val="0"/>
                        </a:spcBef>
                        <a:buClr>
                          <a:schemeClr val="dk1"/>
                        </a:buClr>
                        <a:buSzPct val="100000"/>
                        <a:buFont typeface="Arial"/>
                        <a:buChar char="●"/>
                      </a:pPr>
                      <a:r>
                        <a:rPr lang="en" sz="1600" u="none" strike="noStrike" cap="none" baseline="0">
                          <a:solidFill>
                            <a:schemeClr val="dk1"/>
                          </a:solidFill>
                          <a:latin typeface="Arial"/>
                          <a:ea typeface="Arial"/>
                          <a:cs typeface="Arial"/>
                          <a:sym typeface="Arial"/>
                        </a:rPr>
                        <a:t>svladavanje nastavnog gradiva u svrhu postizanja pozitivne i bolje ocjene iz povijesti </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graphicFrame>
        <p:nvGraphicFramePr>
          <p:cNvPr id="771" name="Shape 771"/>
          <p:cNvGraphicFramePr/>
          <p:nvPr/>
        </p:nvGraphicFramePr>
        <p:xfrm>
          <a:off x="250825" y="549275"/>
          <a:ext cx="8569300" cy="5544135"/>
        </p:xfrm>
        <a:graphic>
          <a:graphicData uri="http://schemas.openxmlformats.org/drawingml/2006/table">
            <a:tbl>
              <a:tblPr>
                <a:noFill/>
                <a:tableStyleId>{B952508D-8C88-4EDA-8F6B-577157E13CAB}</a:tableStyleId>
              </a:tblPr>
              <a:tblGrid>
                <a:gridCol w="2160575"/>
                <a:gridCol w="6408725"/>
              </a:tblGrid>
              <a:tr h="6683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NAZIV AKTIVNOSTI</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165100" algn="l" rtl="0">
                        <a:spcBef>
                          <a:spcPts val="0"/>
                        </a:spcBef>
                        <a:buClr>
                          <a:srgbClr val="000000"/>
                        </a:buClr>
                        <a:buSzPct val="25000"/>
                        <a:buFont typeface="Verdana"/>
                        <a:buNone/>
                      </a:pPr>
                      <a:r>
                        <a:rPr lang="en" sz="1600" b="1" u="none" strike="noStrike" cap="none" baseline="0">
                          <a:solidFill>
                            <a:schemeClr val="dk1"/>
                          </a:solidFill>
                        </a:rPr>
                        <a:t>                          </a:t>
                      </a:r>
                      <a:r>
                        <a:rPr lang="en" sz="1600" b="1" u="none" strike="noStrike" cap="none" baseline="0">
                          <a:solidFill>
                            <a:schemeClr val="dk1"/>
                          </a:solidFill>
                          <a:latin typeface="Arial"/>
                          <a:ea typeface="Arial"/>
                          <a:cs typeface="Arial"/>
                          <a:sym typeface="Arial"/>
                        </a:rPr>
                        <a:t>DOPUNSKA NASTAVA IZ POVIJESTI </a:t>
                      </a:r>
                      <a:r>
                        <a:rPr lang="en" sz="1600" b="1" u="none" strike="noStrike" cap="none" baseline="0">
                          <a:solidFill>
                            <a:schemeClr val="dk1"/>
                          </a:solidFill>
                        </a:rPr>
                        <a:t>ZA</a:t>
                      </a:r>
                    </a:p>
                    <a:p>
                      <a:pPr marL="0" marR="0" lvl="0" indent="165100" algn="l" rtl="0">
                        <a:spcBef>
                          <a:spcPts val="0"/>
                        </a:spcBef>
                        <a:buClr>
                          <a:srgbClr val="000000"/>
                        </a:buClr>
                        <a:buSzPct val="25000"/>
                        <a:buFont typeface="Verdana"/>
                        <a:buNone/>
                      </a:pPr>
                      <a:r>
                        <a:rPr lang="en" sz="1600" u="none" strike="noStrike" cap="none" baseline="0"/>
                        <a:t>                                      </a:t>
                      </a:r>
                      <a:r>
                        <a:rPr lang="en" sz="1600" b="1" u="none" strike="noStrike" cap="none" baseline="0"/>
                        <a:t>UČENIKE </a:t>
                      </a:r>
                      <a:r>
                        <a:rPr lang="en" sz="1600" b="1"/>
                        <a:t>8</a:t>
                      </a:r>
                      <a:r>
                        <a:rPr lang="en" sz="1600" b="1" u="none" strike="noStrike" cap="none" baseline="0"/>
                        <a:t>. RAZREDA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683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CILJ AKTIVNOSTI</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342899" algn="l" rtl="0">
                        <a:spcBef>
                          <a:spcPts val="0"/>
                        </a:spcBef>
                        <a:buClr>
                          <a:srgbClr val="000000"/>
                        </a:buClr>
                        <a:buSzPct val="98958"/>
                        <a:buFont typeface="Arial"/>
                        <a:buChar char="•"/>
                      </a:pPr>
                      <a:r>
                        <a:rPr lang="en" sz="1600" u="none" strike="noStrike" cap="none" baseline="0">
                          <a:solidFill>
                            <a:schemeClr val="dk1"/>
                          </a:solidFill>
                          <a:latin typeface="Arial"/>
                          <a:ea typeface="Arial"/>
                          <a:cs typeface="Arial"/>
                          <a:sym typeface="Arial"/>
                        </a:rPr>
                        <a:t>ovladati osnovnim znanjima i vještinama propisani</a:t>
                      </a:r>
                      <a:r>
                        <a:rPr lang="en" sz="1600" u="none" strike="noStrike" cap="none" baseline="0">
                          <a:solidFill>
                            <a:schemeClr val="dk1"/>
                          </a:solidFill>
                        </a:rPr>
                        <a:t>m</a:t>
                      </a:r>
                      <a:r>
                        <a:rPr lang="en" sz="1600" u="none" strike="noStrike" cap="none" baseline="0">
                          <a:solidFill>
                            <a:schemeClr val="dk1"/>
                          </a:solidFill>
                          <a:latin typeface="Arial"/>
                          <a:ea typeface="Arial"/>
                          <a:cs typeface="Arial"/>
                          <a:sym typeface="Arial"/>
                        </a:rPr>
                        <a:t> nastavnim programom za </a:t>
                      </a:r>
                      <a:r>
                        <a:rPr lang="en" sz="1600">
                          <a:solidFill>
                            <a:schemeClr val="dk1"/>
                          </a:solidFill>
                        </a:rPr>
                        <a:t>osme</a:t>
                      </a:r>
                      <a:r>
                        <a:rPr lang="en" sz="1600" u="none" strike="noStrike" cap="none" baseline="0">
                          <a:solidFill>
                            <a:schemeClr val="dk1"/>
                          </a:solidFill>
                        </a:rPr>
                        <a:t> </a:t>
                      </a:r>
                      <a:r>
                        <a:rPr lang="en" sz="1600" u="none" strike="noStrike" cap="none" baseline="0">
                          <a:solidFill>
                            <a:schemeClr val="dk1"/>
                          </a:solidFill>
                          <a:latin typeface="Arial"/>
                          <a:ea typeface="Arial"/>
                          <a:cs typeface="Arial"/>
                          <a:sym typeface="Arial"/>
                        </a:rPr>
                        <a:t>razrede osnovne škole</a:t>
                      </a:r>
                    </a:p>
                    <a:p>
                      <a:pPr marL="0" marR="0" lvl="0" indent="342899" algn="l" rtl="0">
                        <a:spcBef>
                          <a:spcPts val="0"/>
                        </a:spcBef>
                        <a:buClr>
                          <a:srgbClr val="000000"/>
                        </a:buClr>
                        <a:buSzPct val="98958"/>
                        <a:buFont typeface="Arial"/>
                        <a:buChar char="•"/>
                      </a:pPr>
                      <a:r>
                        <a:rPr lang="en" sz="1600" u="none" strike="noStrike" cap="none" baseline="0">
                          <a:solidFill>
                            <a:schemeClr val="dk1"/>
                          </a:solidFill>
                          <a:latin typeface="Arial"/>
                          <a:ea typeface="Arial"/>
                          <a:cs typeface="Arial"/>
                          <a:sym typeface="Arial"/>
                        </a:rPr>
                        <a:t>razvijati pozitivan odnos prema radu i strategije učenja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683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NAMJENA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342899" algn="l" rtl="0">
                        <a:spcBef>
                          <a:spcPts val="0"/>
                        </a:spcBef>
                        <a:buClr>
                          <a:srgbClr val="000000"/>
                        </a:buClr>
                        <a:buSzPct val="98958"/>
                        <a:buFont typeface="Arial"/>
                        <a:buChar char="•"/>
                      </a:pPr>
                      <a:r>
                        <a:rPr lang="en" sz="1600" u="none" strike="noStrike" cap="none" baseline="0">
                          <a:solidFill>
                            <a:schemeClr val="dk1"/>
                          </a:solidFill>
                          <a:latin typeface="Arial"/>
                          <a:ea typeface="Arial"/>
                          <a:cs typeface="Arial"/>
                          <a:sym typeface="Arial"/>
                        </a:rPr>
                        <a:t>pomoći učenicima koji s poteškoćama svladavaju gradivo, učenicima koji rade po posebnim prilagođenim programima te učenicima koji su dugo izostali s nastave</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6832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NOSITELJI</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443440" algn="l" rtl="0">
                        <a:spcBef>
                          <a:spcPts val="0"/>
                        </a:spcBef>
                        <a:buClr>
                          <a:srgbClr val="000000"/>
                        </a:buClr>
                        <a:buSzPct val="98958"/>
                        <a:buFont typeface="Verdana"/>
                        <a:buNone/>
                      </a:pPr>
                      <a:r>
                        <a:rPr lang="en" sz="1600">
                          <a:solidFill>
                            <a:schemeClr val="dk1"/>
                          </a:solidFill>
                        </a:rPr>
                        <a:t> Tomislav Špančić</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40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NAČIN REALIZACIJE</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342899" algn="l" rtl="0">
                        <a:spcBef>
                          <a:spcPts val="0"/>
                        </a:spcBef>
                        <a:buClr>
                          <a:srgbClr val="000000"/>
                        </a:buClr>
                        <a:buSzPct val="98958"/>
                        <a:buFont typeface="Arial"/>
                        <a:buChar char="•"/>
                      </a:pPr>
                      <a:r>
                        <a:rPr lang="en" sz="1600" u="none" strike="noStrike" cap="none" baseline="0">
                          <a:solidFill>
                            <a:schemeClr val="dk1"/>
                          </a:solidFill>
                          <a:latin typeface="Arial"/>
                          <a:ea typeface="Arial"/>
                          <a:cs typeface="Arial"/>
                          <a:sym typeface="Arial"/>
                        </a:rPr>
                        <a:t>individualni pristup svakom učeniku i pomoć pri rješavanju problema (usmeno, pisano, rješavanjem zadataka, razgovorom, diskusijom, kroz suradničke igre)</a:t>
                      </a:r>
                    </a:p>
                    <a:p>
                      <a:pPr marL="0" marR="0" lvl="0" indent="342899" algn="l" rtl="0">
                        <a:spcBef>
                          <a:spcPts val="0"/>
                        </a:spcBef>
                        <a:buClr>
                          <a:srgbClr val="000000"/>
                        </a:buClr>
                        <a:buSzPct val="98958"/>
                        <a:buFont typeface="Arial"/>
                        <a:buChar char="•"/>
                      </a:pPr>
                      <a:r>
                        <a:rPr lang="en" sz="1600" u="none" strike="noStrike" cap="none" baseline="0">
                          <a:solidFill>
                            <a:schemeClr val="dk1"/>
                          </a:solidFill>
                          <a:latin typeface="Arial"/>
                          <a:ea typeface="Arial"/>
                          <a:cs typeface="Arial"/>
                          <a:sym typeface="Arial"/>
                        </a:rPr>
                        <a:t>redovito praćenje rada i napredovanja svakog učenika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333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VREMENIK</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342899" algn="l" rtl="0">
                        <a:spcBef>
                          <a:spcPts val="0"/>
                        </a:spcBef>
                        <a:buClr>
                          <a:srgbClr val="000000"/>
                        </a:buClr>
                        <a:buSzPct val="98958"/>
                        <a:buFont typeface="Arial"/>
                        <a:buChar char="•"/>
                      </a:pPr>
                      <a:r>
                        <a:rPr lang="en" sz="1600" u="none" strike="noStrike" cap="none" baseline="0">
                          <a:solidFill>
                            <a:schemeClr val="dk1"/>
                          </a:solidFill>
                          <a:latin typeface="Arial"/>
                          <a:ea typeface="Arial"/>
                          <a:cs typeface="Arial"/>
                          <a:sym typeface="Arial"/>
                        </a:rPr>
                        <a:t>jedan sat tjedno tijekom školske godine </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60350">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TROŠKOVNIK</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342899" algn="l" rtl="0">
                        <a:spcBef>
                          <a:spcPts val="0"/>
                        </a:spcBef>
                        <a:buClr>
                          <a:srgbClr val="000000"/>
                        </a:buClr>
                        <a:buSzPct val="98958"/>
                        <a:buFont typeface="Arial"/>
                        <a:buChar char="•"/>
                      </a:pPr>
                      <a:r>
                        <a:rPr lang="en" sz="1600" u="none" strike="noStrike" cap="none" baseline="0">
                          <a:solidFill>
                            <a:schemeClr val="dk1"/>
                          </a:solidFill>
                          <a:latin typeface="Arial"/>
                          <a:ea typeface="Arial"/>
                          <a:cs typeface="Arial"/>
                          <a:sym typeface="Arial"/>
                        </a:rPr>
                        <a:t>nema troškova </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854075">
                <a:tc>
                  <a:txBody>
                    <a:bodyPr/>
                    <a:lstStyle/>
                    <a:p>
                      <a:pPr marL="0" marR="0" lvl="0" indent="0" algn="l" rtl="0">
                        <a:spcBef>
                          <a:spcPts val="0"/>
                        </a:spcBef>
                        <a:buClr>
                          <a:srgbClr val="000000"/>
                        </a:buClr>
                        <a:buSzPct val="25000"/>
                        <a:buFont typeface="Arial"/>
                        <a:buNone/>
                      </a:pPr>
                      <a:r>
                        <a:rPr lang="en" sz="1600" b="1" u="none" strike="noStrike" cap="none" baseline="0">
                          <a:solidFill>
                            <a:schemeClr val="dk1"/>
                          </a:solidFill>
                          <a:latin typeface="Arial"/>
                          <a:ea typeface="Arial"/>
                          <a:cs typeface="Arial"/>
                          <a:sym typeface="Arial"/>
                        </a:rPr>
                        <a:t>VREDNOVANJE I KORIŠTENJE REZULTATA RADA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342899" algn="l" rtl="0">
                        <a:spcBef>
                          <a:spcPts val="0"/>
                        </a:spcBef>
                        <a:buClr>
                          <a:srgbClr val="000000"/>
                        </a:buClr>
                        <a:buSzPct val="98958"/>
                        <a:buFont typeface="Arial"/>
                        <a:buChar char="•"/>
                      </a:pPr>
                      <a:r>
                        <a:rPr lang="en" sz="1600" u="none" strike="noStrike" cap="none" baseline="0">
                          <a:solidFill>
                            <a:schemeClr val="dk1"/>
                          </a:solidFill>
                          <a:latin typeface="Arial"/>
                          <a:ea typeface="Arial"/>
                          <a:cs typeface="Arial"/>
                          <a:sym typeface="Arial"/>
                        </a:rPr>
                        <a:t>pisani ispiti, praktični zadatci i usmene provjere</a:t>
                      </a:r>
                    </a:p>
                    <a:p>
                      <a:pPr marL="0" marR="0" lvl="0" indent="342899" algn="l" rtl="0">
                        <a:spcBef>
                          <a:spcPts val="0"/>
                        </a:spcBef>
                        <a:buClr>
                          <a:srgbClr val="000000"/>
                        </a:buClr>
                        <a:buSzPct val="98958"/>
                        <a:buFont typeface="Arial"/>
                        <a:buChar char="•"/>
                      </a:pPr>
                      <a:r>
                        <a:rPr lang="en" sz="1600" u="none" strike="noStrike" cap="none" baseline="0">
                          <a:solidFill>
                            <a:schemeClr val="dk1"/>
                          </a:solidFill>
                          <a:latin typeface="Arial"/>
                          <a:ea typeface="Arial"/>
                          <a:cs typeface="Arial"/>
                          <a:sym typeface="Arial"/>
                        </a:rPr>
                        <a:t>zadovoljstvo učenika i učitelja</a:t>
                      </a:r>
                    </a:p>
                    <a:p>
                      <a:pPr marL="0" marR="0" lvl="0" indent="342899" algn="l" rtl="0">
                        <a:spcBef>
                          <a:spcPts val="0"/>
                        </a:spcBef>
                        <a:buClr>
                          <a:srgbClr val="000000"/>
                        </a:buClr>
                        <a:buSzPct val="98958"/>
                        <a:buFont typeface="Arial"/>
                        <a:buChar char="•"/>
                      </a:pPr>
                      <a:r>
                        <a:rPr lang="en" sz="1600" u="none" strike="noStrike" cap="none" baseline="0">
                          <a:solidFill>
                            <a:schemeClr val="dk1"/>
                          </a:solidFill>
                          <a:latin typeface="Arial"/>
                          <a:ea typeface="Arial"/>
                          <a:cs typeface="Arial"/>
                          <a:sym typeface="Arial"/>
                        </a:rPr>
                        <a:t>svladavanje nastavnog gradiva u svrhu postizanja pozitivne i bolje ocjene iz povijesti </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Shape 776"/>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777" name="Shape 777"/>
          <p:cNvGraphicFramePr/>
          <p:nvPr>
            <p:extLst>
              <p:ext uri="{D42A27DB-BD31-4B8C-83A1-F6EECF244321}">
                <p14:modId xmlns:p14="http://schemas.microsoft.com/office/powerpoint/2010/main" val="848554416"/>
              </p:ext>
            </p:extLst>
          </p:nvPr>
        </p:nvGraphicFramePr>
        <p:xfrm>
          <a:off x="323862" y="310568"/>
          <a:ext cx="8496275" cy="5650230"/>
        </p:xfrm>
        <a:graphic>
          <a:graphicData uri="http://schemas.openxmlformats.org/drawingml/2006/table">
            <a:tbl>
              <a:tblPr>
                <a:noFill/>
                <a:tableStyleId>{63BB498C-956F-4D78-8001-397889D32CF4}</a:tableStyleId>
              </a:tblPr>
              <a:tblGrid>
                <a:gridCol w="2087550"/>
                <a:gridCol w="6408725"/>
              </a:tblGrid>
              <a:tr h="657225">
                <a:tc>
                  <a:txBody>
                    <a:bodyPr/>
                    <a:lstStyle/>
                    <a:p>
                      <a:pPr marL="0" marR="0" lvl="0" indent="0" algn="l" rtl="0">
                        <a:spcBef>
                          <a:spcPts val="0"/>
                        </a:spcBef>
                        <a:buClr>
                          <a:srgbClr val="000000"/>
                        </a:buClr>
                        <a:buSzPct val="25000"/>
                        <a:buFont typeface="Times New Roman"/>
                        <a:buNone/>
                      </a:pPr>
                      <a:r>
                        <a:rPr lang="en" sz="1600" b="1" u="none" strike="noStrike" cap="none" baseline="0" dirty="0">
                          <a:solidFill>
                            <a:schemeClr val="dk1"/>
                          </a:solidFill>
                          <a:latin typeface="+mn-lt"/>
                          <a:ea typeface="Times New Roman"/>
                          <a:cs typeface="Times New Roman"/>
                          <a:sym typeface="Times New Roman"/>
                        </a:rPr>
                        <a:t>NAZIV AKTIVNOSTI</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600" b="1" u="none" strike="noStrike" cap="none" baseline="0">
                          <a:solidFill>
                            <a:schemeClr val="dk1"/>
                          </a:solidFill>
                          <a:latin typeface="+mn-lt"/>
                          <a:ea typeface="Times New Roman"/>
                          <a:cs typeface="Times New Roman"/>
                          <a:sym typeface="Times New Roman"/>
                        </a:rPr>
                        <a:t>ENGLESKI JEZIK – DOPUNSKA NASTAVA ZA 5. RAZREDE.</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72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mn-lt"/>
                          <a:ea typeface="Times New Roman"/>
                          <a:cs typeface="Times New Roman"/>
                          <a:sym typeface="Times New Roman"/>
                        </a:rPr>
                        <a:t>CILJ AKTIVNOSTI</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a:solidFill>
                            <a:schemeClr val="dk1"/>
                          </a:solidFill>
                          <a:latin typeface="+mn-lt"/>
                          <a:ea typeface="Times New Roman"/>
                          <a:cs typeface="Times New Roman"/>
                          <a:sym typeface="Times New Roman"/>
                        </a:rPr>
                        <a:t>Usvojiti gradivo petog razreda propisano planom i programom.</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72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mn-lt"/>
                          <a:ea typeface="Times New Roman"/>
                          <a:cs typeface="Times New Roman"/>
                          <a:sym typeface="Times New Roman"/>
                        </a:rPr>
                        <a:t>NAMJENA</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mn-lt"/>
                          <a:ea typeface="Times New Roman"/>
                          <a:cs typeface="Times New Roman"/>
                          <a:sym typeface="Times New Roman"/>
                        </a:rPr>
                        <a:t>Pomoći učenicima koji s poteškoćama svladavaju gradivo, školuju se p</a:t>
                      </a:r>
                      <a:r>
                        <a:rPr lang="en" sz="1600">
                          <a:solidFill>
                            <a:schemeClr val="dk1"/>
                          </a:solidFill>
                          <a:latin typeface="+mn-lt"/>
                          <a:ea typeface="Times New Roman"/>
                          <a:cs typeface="Times New Roman"/>
                          <a:sym typeface="Times New Roman"/>
                        </a:rPr>
                        <a:t>o prilagođenom programu ili su dugo izostali s nastave.</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72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mn-lt"/>
                          <a:ea typeface="Times New Roman"/>
                          <a:cs typeface="Times New Roman"/>
                          <a:sym typeface="Times New Roman"/>
                        </a:rPr>
                        <a:t>NOSITELJI</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600">
                          <a:latin typeface="+mn-lt"/>
                        </a:rPr>
                        <a:t>Učiteljica Nataša Grubišić i učenici petih razreda.</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7225">
                <a:tc>
                  <a:txBody>
                    <a:bodyPr/>
                    <a:lstStyle/>
                    <a:p>
                      <a:pPr marL="0" marR="0" lvl="0" indent="0" algn="l" rtl="0">
                        <a:spcBef>
                          <a:spcPts val="0"/>
                        </a:spcBef>
                        <a:buClr>
                          <a:srgbClr val="000000"/>
                        </a:buClr>
                        <a:buSzPct val="25000"/>
                        <a:buFont typeface="Times New Roman"/>
                        <a:buNone/>
                      </a:pPr>
                      <a:r>
                        <a:rPr lang="en" sz="1600" b="1" u="none" strike="noStrike" cap="none" baseline="0" dirty="0">
                          <a:solidFill>
                            <a:schemeClr val="dk1"/>
                          </a:solidFill>
                          <a:latin typeface="+mn-lt"/>
                          <a:ea typeface="Times New Roman"/>
                          <a:cs typeface="Times New Roman"/>
                          <a:sym typeface="Times New Roman"/>
                        </a:rPr>
                        <a:t>NAČIN REALIZACIJE</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600" dirty="0">
                          <a:solidFill>
                            <a:schemeClr val="dk1"/>
                          </a:solidFill>
                          <a:latin typeface="+mn-lt"/>
                        </a:rPr>
                        <a:t>Individualno pristupiti svakom učeniku i pomoći pri rješavanju problema (usmeno, pisano, rješavanjem zadataka, razgovorom, diskusijom</a:t>
                      </a:r>
                      <a:r>
                        <a:rPr lang="en" sz="1600" dirty="0" smtClean="0">
                          <a:solidFill>
                            <a:schemeClr val="dk1"/>
                          </a:solidFill>
                          <a:latin typeface="+mn-lt"/>
                        </a:rPr>
                        <a:t>).</a:t>
                      </a:r>
                      <a:endParaRPr sz="1600" dirty="0">
                        <a:solidFill>
                          <a:schemeClr val="dk1"/>
                        </a:solidFill>
                        <a:latin typeface="+mn-lt"/>
                      </a:endParaRPr>
                    </a:p>
                    <a:p>
                      <a:pPr marL="0" marR="0" lvl="0" indent="0" algn="l" rtl="0">
                        <a:spcBef>
                          <a:spcPts val="0"/>
                        </a:spcBef>
                        <a:buClr>
                          <a:srgbClr val="000000"/>
                        </a:buClr>
                        <a:buFont typeface="Times New Roman"/>
                        <a:buNone/>
                      </a:pPr>
                      <a:endParaRPr sz="1600" dirty="0">
                        <a:latin typeface="+mn-lt"/>
                      </a:endParaRP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72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mn-lt"/>
                          <a:ea typeface="Times New Roman"/>
                          <a:cs typeface="Times New Roman"/>
                          <a:sym typeface="Times New Roman"/>
                        </a:rPr>
                        <a:t>VREMENIK</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mn-lt"/>
                          <a:ea typeface="Times New Roman"/>
                          <a:cs typeface="Times New Roman"/>
                          <a:sym typeface="Times New Roman"/>
                        </a:rPr>
                        <a:t>1 sat tjedno tijekom školske godine</a:t>
                      </a:r>
                      <a:r>
                        <a:rPr lang="en" sz="1600">
                          <a:solidFill>
                            <a:schemeClr val="dk1"/>
                          </a:solidFill>
                          <a:latin typeface="+mn-lt"/>
                          <a:ea typeface="Times New Roman"/>
                          <a:cs typeface="Times New Roman"/>
                          <a:sym typeface="Times New Roman"/>
                        </a:rPr>
                        <a:t> 2014/2015.</a:t>
                      </a:r>
                    </a:p>
                    <a:p>
                      <a:pPr marL="0" marR="0" lvl="0" indent="0" algn="l" rtl="0">
                        <a:spcBef>
                          <a:spcPts val="0"/>
                        </a:spcBef>
                        <a:buClr>
                          <a:srgbClr val="000000"/>
                        </a:buClr>
                        <a:buSzPct val="25000"/>
                        <a:buFont typeface="Times New Roman"/>
                        <a:buNone/>
                      </a:pPr>
                      <a:r>
                        <a:rPr lang="en" sz="1600" u="none" strike="noStrike" cap="none" baseline="0">
                          <a:solidFill>
                            <a:schemeClr val="dk1"/>
                          </a:solidFill>
                          <a:latin typeface="+mn-lt"/>
                          <a:ea typeface="Times New Roman"/>
                          <a:cs typeface="Times New Roman"/>
                          <a:sym typeface="Times New Roman"/>
                        </a:rPr>
                        <a:t> </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72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mn-lt"/>
                          <a:ea typeface="Times New Roman"/>
                          <a:cs typeface="Times New Roman"/>
                          <a:sym typeface="Times New Roman"/>
                        </a:rPr>
                        <a:t>TROŠKOVNIK</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a:solidFill>
                            <a:schemeClr val="dk1"/>
                          </a:solidFill>
                          <a:latin typeface="+mn-lt"/>
                          <a:ea typeface="Times New Roman"/>
                          <a:cs typeface="Times New Roman"/>
                          <a:sym typeface="Times New Roman"/>
                        </a:rPr>
                        <a:t>Troškovi kopiranja materijala.</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7225">
                <a:tc>
                  <a:txBody>
                    <a:bodyPr/>
                    <a:lstStyle/>
                    <a:p>
                      <a:pPr marL="0" marR="0" lvl="0" indent="0" algn="l" rtl="0">
                        <a:spcBef>
                          <a:spcPts val="0"/>
                        </a:spcBef>
                        <a:buClr>
                          <a:srgbClr val="000000"/>
                        </a:buClr>
                        <a:buSzPct val="25000"/>
                        <a:buFont typeface="Times New Roman"/>
                        <a:buNone/>
                      </a:pPr>
                      <a:r>
                        <a:rPr lang="en" sz="1600" b="1" u="none" strike="noStrike" cap="none" baseline="0">
                          <a:solidFill>
                            <a:schemeClr val="dk1"/>
                          </a:solidFill>
                          <a:latin typeface="+mn-lt"/>
                          <a:ea typeface="Times New Roman"/>
                          <a:cs typeface="Times New Roman"/>
                          <a:sym typeface="Times New Roman"/>
                        </a:rPr>
                        <a:t>VREDNOVANJE I KORIŠTENJE REZULTATA RADA</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600" u="none" strike="noStrike" cap="none" baseline="0" dirty="0">
                          <a:solidFill>
                            <a:schemeClr val="dk1"/>
                          </a:solidFill>
                          <a:latin typeface="+mn-lt"/>
                          <a:ea typeface="Times New Roman"/>
                          <a:cs typeface="Times New Roman"/>
                          <a:sym typeface="Times New Roman"/>
                        </a:rPr>
                        <a:t>Usmena i pis</a:t>
                      </a:r>
                      <a:r>
                        <a:rPr lang="en" sz="1600" dirty="0">
                          <a:solidFill>
                            <a:schemeClr val="dk1"/>
                          </a:solidFill>
                          <a:latin typeface="+mn-lt"/>
                          <a:ea typeface="Times New Roman"/>
                          <a:cs typeface="Times New Roman"/>
                          <a:sym typeface="Times New Roman"/>
                        </a:rPr>
                        <a:t>ana </a:t>
                      </a:r>
                      <a:r>
                        <a:rPr lang="en" sz="1600" u="none" strike="noStrike" cap="none" baseline="0" dirty="0">
                          <a:solidFill>
                            <a:schemeClr val="dk1"/>
                          </a:solidFill>
                          <a:latin typeface="+mn-lt"/>
                          <a:ea typeface="Times New Roman"/>
                          <a:cs typeface="Times New Roman"/>
                          <a:sym typeface="Times New Roman"/>
                        </a:rPr>
                        <a:t>provjera učenika te opisno praćenje napredovanja učenika.</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Shape 782"/>
          <p:cNvSpPr txBox="1"/>
          <p:nvPr/>
        </p:nvSpPr>
        <p:spPr>
          <a:xfrm>
            <a:off x="7078660" y="0"/>
            <a:ext cx="2046298" cy="274498"/>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783" name="Shape 783"/>
          <p:cNvGraphicFramePr/>
          <p:nvPr/>
        </p:nvGraphicFramePr>
        <p:xfrm>
          <a:off x="323850" y="549275"/>
          <a:ext cx="8496275" cy="5755005"/>
        </p:xfrm>
        <a:graphic>
          <a:graphicData uri="http://schemas.openxmlformats.org/drawingml/2006/table">
            <a:tbl>
              <a:tblPr>
                <a:noFill/>
                <a:tableStyleId>{490C2C52-E7FB-407E-BA2F-D2B9FDCBC15D}</a:tableStyleId>
              </a:tblPr>
              <a:tblGrid>
                <a:gridCol w="2446150"/>
                <a:gridCol w="6050125"/>
              </a:tblGrid>
              <a:tr h="657225">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rPr>
                        <a:t>NAZIV AKTIVNOSTI</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Times New Roman"/>
                        <a:buNone/>
                      </a:pPr>
                      <a:r>
                        <a:rPr lang="en" sz="1800" b="1" u="none" strike="noStrike" cap="none" baseline="0">
                          <a:solidFill>
                            <a:schemeClr val="dk1"/>
                          </a:solidFill>
                        </a:rPr>
                        <a:t>ENGLESKI JEZIK – DOPUNSKA NASTAVA ZA 7. RAZRED</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7225">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rPr>
                        <a:t>CILJ AKTIVNOSTI</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a:solidFill>
                            <a:schemeClr val="dk1"/>
                          </a:solidFill>
                        </a:rPr>
                        <a:t>Usvojiti gradivo sedmog razreda propisano planom i programom.</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7225">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rPr>
                        <a:t>NAMJENA</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baseline="0">
                          <a:solidFill>
                            <a:schemeClr val="dk1"/>
                          </a:solidFill>
                        </a:rPr>
                        <a:t>Pomoći učenicima koji s poteškoćama svladavaju gradivo, školuju se p</a:t>
                      </a:r>
                      <a:r>
                        <a:rPr lang="en" sz="1800">
                          <a:solidFill>
                            <a:schemeClr val="dk1"/>
                          </a:solidFill>
                        </a:rPr>
                        <a:t>o prilagođenom programu ili su dugo izostali s nastave.</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7225">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rPr>
                        <a:t>NOSITELJI</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800"/>
                        <a:t>Učiteljica Nataša Grubišić i učenici sedmih razreda.</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7225">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rPr>
                        <a:t>NAČIN REALIZACIJE</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spcBef>
                          <a:spcPts val="0"/>
                        </a:spcBef>
                        <a:buNone/>
                      </a:pPr>
                      <a:r>
                        <a:rPr lang="en" sz="1800">
                          <a:solidFill>
                            <a:schemeClr val="dk1"/>
                          </a:solidFill>
                        </a:rPr>
                        <a:t>Individualno pristupiti svakom učeniku i pomoći pri rješavanju problema (usmeno, pisano, rješavanjem zadataka, razgovorom, diskusijom).</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7225">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rPr>
                        <a:t>VREMENIK</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baseline="0">
                          <a:solidFill>
                            <a:schemeClr val="dk1"/>
                          </a:solidFill>
                        </a:rPr>
                        <a:t>1 sat tjedno tijekom školske godine</a:t>
                      </a:r>
                      <a:r>
                        <a:rPr lang="en" sz="1800">
                          <a:solidFill>
                            <a:schemeClr val="dk1"/>
                          </a:solidFill>
                        </a:rPr>
                        <a:t> 2014/2015.</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7225">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rPr>
                        <a:t>TROŠKOVNIK</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a:solidFill>
                            <a:schemeClr val="dk1"/>
                          </a:solidFill>
                        </a:rPr>
                        <a:t>Troškovi kopiranja materijala.</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7225">
                <a:tc>
                  <a:txBody>
                    <a:bodyPr/>
                    <a:lstStyle/>
                    <a:p>
                      <a:pPr marL="0" marR="0" lvl="0" indent="0" algn="l" rtl="0">
                        <a:spcBef>
                          <a:spcPts val="0"/>
                        </a:spcBef>
                        <a:buClr>
                          <a:srgbClr val="000000"/>
                        </a:buClr>
                        <a:buSzPct val="25000"/>
                        <a:buFont typeface="Times New Roman"/>
                        <a:buNone/>
                      </a:pPr>
                      <a:r>
                        <a:rPr lang="en" sz="1800" b="1" u="none" strike="noStrike" cap="none" baseline="0">
                          <a:solidFill>
                            <a:schemeClr val="dk1"/>
                          </a:solidFill>
                        </a:rPr>
                        <a:t>VREDNOVANJE I KORIŠTENJE REZULTATA RADA</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Times New Roman"/>
                        <a:buNone/>
                      </a:pPr>
                      <a:r>
                        <a:rPr lang="en" sz="1800" u="none" strike="noStrike" cap="none" baseline="0">
                          <a:solidFill>
                            <a:schemeClr val="dk1"/>
                          </a:solidFill>
                        </a:rPr>
                        <a:t>Usmena i pis</a:t>
                      </a:r>
                      <a:r>
                        <a:rPr lang="en" sz="1800">
                          <a:solidFill>
                            <a:schemeClr val="dk1"/>
                          </a:solidFill>
                        </a:rPr>
                        <a:t>ana </a:t>
                      </a:r>
                      <a:r>
                        <a:rPr lang="en" sz="1800" u="none" strike="noStrike" cap="none" baseline="0">
                          <a:solidFill>
                            <a:schemeClr val="dk1"/>
                          </a:solidFill>
                        </a:rPr>
                        <a:t>provjera učenika te opisno praćenje napredovanja učenika.</a:t>
                      </a:r>
                    </a:p>
                  </a:txBody>
                  <a:tcPr marL="30400" marR="304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Shape 788"/>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789" name="Shape 789"/>
          <p:cNvGraphicFramePr/>
          <p:nvPr/>
        </p:nvGraphicFramePr>
        <p:xfrm>
          <a:off x="539750" y="549275"/>
          <a:ext cx="7993050" cy="5536535"/>
        </p:xfrm>
        <a:graphic>
          <a:graphicData uri="http://schemas.openxmlformats.org/drawingml/2006/table">
            <a:tbl>
              <a:tblPr>
                <a:noFill/>
                <a:tableStyleId>{3B273B06-1886-41F8-B0EB-6F583ED02AEF}</a:tableStyleId>
              </a:tblPr>
              <a:tblGrid>
                <a:gridCol w="1871650"/>
                <a:gridCol w="6121400"/>
              </a:tblGrid>
              <a:tr h="5175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NAZIV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DOPUNSKA NASTAVA </a:t>
                      </a:r>
                      <a:r>
                        <a:rPr lang="en" sz="1400" b="1" u="none" strike="noStrike" cap="none" baseline="0">
                          <a:solidFill>
                            <a:schemeClr val="dk1"/>
                          </a:solidFill>
                        </a:rPr>
                        <a:t>IZ </a:t>
                      </a:r>
                      <a:r>
                        <a:rPr lang="en" sz="1400" b="1" u="none" strike="noStrike" cap="none" baseline="0">
                          <a:solidFill>
                            <a:schemeClr val="dk1"/>
                          </a:solidFill>
                          <a:latin typeface="Arial"/>
                          <a:ea typeface="Arial"/>
                          <a:cs typeface="Arial"/>
                          <a:sym typeface="Arial"/>
                        </a:rPr>
                        <a:t>ENGLESKOG JEZIKA</a:t>
                      </a:r>
                    </a:p>
                    <a:p>
                      <a:pPr marL="0" marR="0" lvl="0" indent="0" algn="ctr" rtl="0">
                        <a:spcBef>
                          <a:spcPts val="0"/>
                        </a:spcBef>
                        <a:buClr>
                          <a:srgbClr val="000000"/>
                        </a:buClr>
                        <a:buSzPct val="25000"/>
                        <a:buFont typeface="Verdana"/>
                        <a:buNone/>
                      </a:pPr>
                      <a:r>
                        <a:rPr lang="en" sz="1400" b="1" u="none" strike="noStrike" cap="none" baseline="0"/>
                        <a:t>ZA 6. i 8. RAZRED</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318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CILJ AKTIVNOSTI</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Osposobiti učenike za samostalan rad. Nadoknaditi i utvrditi znanje radi lakšeg </a:t>
                      </a:r>
                      <a:r>
                        <a:rPr lang="en" sz="1400" u="none" strike="noStrike" cap="none" baseline="0">
                          <a:solidFill>
                            <a:schemeClr val="dk1"/>
                          </a:solidFill>
                        </a:rPr>
                        <a:t>praćenja</a:t>
                      </a:r>
                      <a:r>
                        <a:rPr lang="en" sz="1400" u="none" strike="noStrike" cap="none" baseline="0">
                          <a:solidFill>
                            <a:schemeClr val="dk1"/>
                          </a:solidFill>
                          <a:latin typeface="Arial"/>
                          <a:ea typeface="Arial"/>
                          <a:cs typeface="Arial"/>
                          <a:sym typeface="Arial"/>
                        </a:rPr>
                        <a:t> nastavnog programa. Pomoći učenicima s poteškoćama u svladavanju nastavnog gradiva. </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2392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NAMJENA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Učenicima koji ne prate redoviti nastavni program s očekivanom razinom uspjeha pomoći u učenju i svladavanju nastavnog sadržaja.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969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NOSITELJI </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a:solidFill>
                            <a:schemeClr val="dk1"/>
                          </a:solidFill>
                        </a:rPr>
                        <a:t>Anita Baranašić</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40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NAČIN REALIZACIJE</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Individualizirani pristup svakom učeniku u skladu s njegovim potrebama i grupni rad u skladu s potrebama i mogućnostima uključenih učenika. </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1910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VREMENIK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Tijekom nastavne godine po jedan sat tjedno</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47675">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TROŠKOVNIK</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Troškovi umnožavanja potrebnih nastavnih materijala.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44550">
                <a:tc>
                  <a:txBody>
                    <a:bodyPr/>
                    <a:lstStyle/>
                    <a:p>
                      <a:pPr marL="0" marR="0" lvl="0" indent="0" algn="l" rtl="0">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VREDNOVANJE I KORIŠTENJE REZULTATA RADA</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Opisno praćenje napredovanja učenika. </a:t>
                      </a:r>
                    </a:p>
                    <a:p>
                      <a:pPr marL="0" marR="0" lvl="0" indent="0" algn="l" rtl="0">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Prepoznavanje i uočavanje napretka učenika u svladavanju određenih nastavnih sadržaja. Rezultati potiču razvoj učenikova samopouzdanja i usmjeravaju u daljnjem radu.</a:t>
                      </a:r>
                    </a:p>
                  </a:txBody>
                  <a:tcPr marL="0" marR="0" marT="45725" marB="45725"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Shape 794"/>
          <p:cNvSpPr txBox="1"/>
          <p:nvPr/>
        </p:nvSpPr>
        <p:spPr>
          <a:xfrm>
            <a:off x="7078660" y="0"/>
            <a:ext cx="2046286" cy="274636"/>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795" name="Shape 795"/>
          <p:cNvGraphicFramePr/>
          <p:nvPr/>
        </p:nvGraphicFramePr>
        <p:xfrm>
          <a:off x="431800" y="512762"/>
          <a:ext cx="8280400" cy="5487010"/>
        </p:xfrm>
        <a:graphic>
          <a:graphicData uri="http://schemas.openxmlformats.org/drawingml/2006/table">
            <a:tbl>
              <a:tblPr>
                <a:noFill/>
                <a:tableStyleId>{880C149C-5FA8-478C-BF26-C0991372F87E}</a:tableStyleId>
              </a:tblPr>
              <a:tblGrid>
                <a:gridCol w="1981200"/>
                <a:gridCol w="6299200"/>
              </a:tblGrid>
              <a:tr h="639750">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NAZIV AKTIVNOSTI</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DOPUNSKA NASTAVA</a:t>
                      </a:r>
                      <a:r>
                        <a:rPr lang="en" sz="1400" b="1" u="none" strike="noStrike" cap="none" baseline="0">
                          <a:solidFill>
                            <a:schemeClr val="dk1"/>
                          </a:solidFill>
                        </a:rPr>
                        <a:t> </a:t>
                      </a:r>
                      <a:r>
                        <a:rPr lang="en" sz="1400" b="1" u="none" strike="noStrike" cap="none" baseline="0">
                          <a:solidFill>
                            <a:schemeClr val="dk1"/>
                          </a:solidFill>
                          <a:latin typeface="Arial"/>
                          <a:ea typeface="Arial"/>
                          <a:cs typeface="Arial"/>
                          <a:sym typeface="Arial"/>
                        </a:rPr>
                        <a:t>IZ NJEMAČKOG JEZIKA</a:t>
                      </a:r>
                    </a:p>
                    <a:p>
                      <a:pPr marL="0" marR="0" lvl="0" indent="0" algn="l" rtl="0">
                        <a:lnSpc>
                          <a:spcPct val="150000"/>
                        </a:lnSpc>
                        <a:spcBef>
                          <a:spcPts val="0"/>
                        </a:spcBef>
                        <a:buClr>
                          <a:srgbClr val="000000"/>
                        </a:buClr>
                        <a:buSzPct val="25000"/>
                        <a:buFont typeface="Verdana"/>
                        <a:buNone/>
                      </a:pPr>
                      <a:r>
                        <a:rPr lang="en" sz="1400" u="none" strike="noStrike" cap="none" baseline="0"/>
                        <a:t>                          </a:t>
                      </a:r>
                      <a:r>
                        <a:rPr lang="en" sz="1400" b="1" u="none" strike="noStrike" cap="none" baseline="0"/>
                        <a:t>ZA UČENIKE 7. </a:t>
                      </a:r>
                      <a:r>
                        <a:rPr lang="en" b="1"/>
                        <a:t>b</a:t>
                      </a:r>
                      <a:r>
                        <a:rPr lang="en" sz="1400" b="1" u="none" strike="noStrike" cap="none" baseline="0"/>
                        <a:t> RAZREDNOG ODJELA</a:t>
                      </a:r>
                      <a:r>
                        <a:rPr lang="en" sz="1400" u="none" strike="noStrike" cap="none" baseline="0"/>
                        <a:t>                   </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231900">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CILJ AKTIVNOSTI</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sz="1400" u="none" strike="noStrike" cap="none" baseline="0">
                          <a:solidFill>
                            <a:schemeClr val="dk1"/>
                          </a:solidFill>
                        </a:rPr>
                        <a:t>Naučiti i uvježbati sadržaje koje učenici nisu usvojili u minimalnoj mjeri predviđenoj nastavnim planom i programom. Pomoći učenicima s poteškoćama u svladavanju nastavnoga gradiva. Razvijati samopouzdanje kod učenika.</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09600">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NAMJENA</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400" u="none" strike="noStrike" cap="none" baseline="0">
                          <a:solidFill>
                            <a:schemeClr val="dk1"/>
                          </a:solidFill>
                        </a:rPr>
                        <a:t>Pomoći učenicima s teškoćama u svladavanju nastavnih sadržaja koji su im potrebni za daljnji rad.</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20675">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NOSITELJI</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a:t>Sanela Cifer, prof. njemačkoga jezika</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39750">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NAČIN REALIZACIJE</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Arial"/>
                        <a:buNone/>
                      </a:pPr>
                      <a:r>
                        <a:rPr lang="en" sz="1400" u="none" strike="noStrike" cap="none" baseline="0">
                          <a:solidFill>
                            <a:schemeClr val="dk1"/>
                          </a:solidFill>
                          <a:latin typeface="Arial"/>
                          <a:ea typeface="Arial"/>
                          <a:cs typeface="Arial"/>
                          <a:sym typeface="Arial"/>
                        </a:rPr>
                        <a:t>Grupni rad i individualizirani pristup svakom učeniku u skladu s njegovim potrebama.</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15950">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VREMENIK</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sz="1400" u="none" strike="noStrike" cap="none" baseline="0">
                          <a:solidFill>
                            <a:schemeClr val="dk1"/>
                          </a:solidFill>
                        </a:rPr>
                        <a:t>Jedan sat tjedno</a:t>
                      </a:r>
                      <a:r>
                        <a:rPr lang="en" sz="1400" u="none" strike="noStrike" cap="none" baseline="0">
                          <a:solidFill>
                            <a:schemeClr val="dk1"/>
                          </a:solidFill>
                          <a:latin typeface="Arial"/>
                          <a:ea typeface="Arial"/>
                          <a:cs typeface="Arial"/>
                          <a:sym typeface="Arial"/>
                        </a:rPr>
                        <a:t> tijekom nastavne godine 201</a:t>
                      </a:r>
                      <a:r>
                        <a:rPr lang="en">
                          <a:solidFill>
                            <a:schemeClr val="dk1"/>
                          </a:solidFill>
                        </a:rPr>
                        <a:t>4</a:t>
                      </a:r>
                      <a:r>
                        <a:rPr lang="en" sz="1400" u="none" strike="noStrike" cap="none" baseline="0">
                          <a:solidFill>
                            <a:schemeClr val="dk1"/>
                          </a:solidFill>
                          <a:latin typeface="Arial"/>
                          <a:ea typeface="Arial"/>
                          <a:cs typeface="Arial"/>
                          <a:sym typeface="Arial"/>
                        </a:rPr>
                        <a:t>./201</a:t>
                      </a:r>
                      <a:r>
                        <a:rPr lang="en">
                          <a:solidFill>
                            <a:schemeClr val="dk1"/>
                          </a:solidFill>
                        </a:rPr>
                        <a:t>5</a:t>
                      </a:r>
                      <a:r>
                        <a:rPr lang="en" sz="1400" u="none" strike="noStrike" cap="none" baseline="0">
                          <a:solidFill>
                            <a:schemeClr val="dk1"/>
                          </a:solidFill>
                        </a:rPr>
                        <a:t>.</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04650">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TROŠKOVNIK</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sz="1400" u="none" strike="noStrike" cap="none" baseline="0">
                          <a:solidFill>
                            <a:schemeClr val="dk1"/>
                          </a:solidFill>
                        </a:rPr>
                        <a:t>Nema dodatnih troškova</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60425">
                <a:tc>
                  <a:txBody>
                    <a:bodyPr/>
                    <a:lstStyle/>
                    <a:p>
                      <a:pPr marL="0" marR="0" lvl="0" indent="0" algn="l" rtl="0">
                        <a:lnSpc>
                          <a:spcPct val="150000"/>
                        </a:lnSpc>
                        <a:spcBef>
                          <a:spcPts val="0"/>
                        </a:spcBef>
                        <a:buClr>
                          <a:srgbClr val="000000"/>
                        </a:buClr>
                        <a:buSzPct val="25000"/>
                        <a:buFont typeface="Arial"/>
                        <a:buNone/>
                      </a:pPr>
                      <a:r>
                        <a:rPr lang="en" sz="1400" b="1" u="none" strike="noStrike" cap="none" baseline="0">
                          <a:solidFill>
                            <a:schemeClr val="dk1"/>
                          </a:solidFill>
                          <a:latin typeface="Arial"/>
                          <a:ea typeface="Arial"/>
                          <a:cs typeface="Arial"/>
                          <a:sym typeface="Arial"/>
                        </a:rPr>
                        <a:t>VREDNOVANJE I KORIŠTENJE REZULTATA RADA</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sz="1400" u="none" strike="noStrike" cap="none" baseline="0"/>
                        <a:t>Opisno praćenje postignuća učenika.</a:t>
                      </a:r>
                    </a:p>
                    <a:p>
                      <a:pPr marL="0" marR="0" lvl="0" indent="0" algn="l" rtl="0">
                        <a:lnSpc>
                          <a:spcPct val="150000"/>
                        </a:lnSpc>
                        <a:spcBef>
                          <a:spcPts val="0"/>
                        </a:spcBef>
                        <a:buClr>
                          <a:srgbClr val="000000"/>
                        </a:buClr>
                        <a:buSzPct val="25000"/>
                        <a:buFont typeface="Verdana"/>
                        <a:buNone/>
                      </a:pPr>
                      <a:r>
                        <a:rPr lang="en" sz="1400" u="none" strike="noStrike" cap="none" baseline="0"/>
                        <a:t>Bolje razumijevanje nastavnog gradiva.</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Shape 800"/>
          <p:cNvSpPr txBox="1"/>
          <p:nvPr/>
        </p:nvSpPr>
        <p:spPr>
          <a:xfrm>
            <a:off x="7078660" y="0"/>
            <a:ext cx="2046298" cy="274498"/>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801" name="Shape 801"/>
          <p:cNvGraphicFramePr/>
          <p:nvPr/>
        </p:nvGraphicFramePr>
        <p:xfrm>
          <a:off x="431800" y="439247"/>
          <a:ext cx="8280400" cy="5714670"/>
        </p:xfrm>
        <a:graphic>
          <a:graphicData uri="http://schemas.openxmlformats.org/drawingml/2006/table">
            <a:tbl>
              <a:tblPr>
                <a:noFill/>
                <a:tableStyleId>{ED961B87-2133-402A-8589-22181258678E}</a:tableStyleId>
              </a:tblPr>
              <a:tblGrid>
                <a:gridCol w="1981200"/>
                <a:gridCol w="6299200"/>
              </a:tblGrid>
              <a:tr h="639750">
                <a:tc>
                  <a:txBody>
                    <a:bodyPr/>
                    <a:lstStyle/>
                    <a:p>
                      <a:pPr marL="0" marR="0" lvl="0" indent="0" algn="l" rtl="0">
                        <a:lnSpc>
                          <a:spcPct val="150000"/>
                        </a:lnSpc>
                        <a:spcBef>
                          <a:spcPts val="0"/>
                        </a:spcBef>
                        <a:buClr>
                          <a:srgbClr val="000000"/>
                        </a:buClr>
                        <a:buSzPct val="25000"/>
                        <a:buFont typeface="Verdana"/>
                        <a:buNone/>
                      </a:pPr>
                      <a:r>
                        <a:rPr lang="en" sz="1600" b="1" u="none" strike="noStrike" cap="none" baseline="0">
                          <a:solidFill>
                            <a:schemeClr val="dk1"/>
                          </a:solidFill>
                        </a:rPr>
                        <a:t>NAZIV AKTIVNOSTI</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50000"/>
                        </a:lnSpc>
                        <a:spcBef>
                          <a:spcPts val="0"/>
                        </a:spcBef>
                        <a:buClr>
                          <a:srgbClr val="000000"/>
                        </a:buClr>
                        <a:buSzPct val="25000"/>
                        <a:buFont typeface="Verdana"/>
                        <a:buNone/>
                      </a:pPr>
                      <a:r>
                        <a:rPr lang="en" sz="1600" b="1" u="none" strike="noStrike" cap="none" baseline="0">
                          <a:solidFill>
                            <a:schemeClr val="dk1"/>
                          </a:solidFill>
                        </a:rPr>
                        <a:t>DOPUNSKA NASTAVA IZ NJEMAČKOG JEZIKA</a:t>
                      </a:r>
                    </a:p>
                    <a:p>
                      <a:pPr marL="0" marR="0" lvl="0" indent="0" algn="l" rtl="0">
                        <a:lnSpc>
                          <a:spcPct val="150000"/>
                        </a:lnSpc>
                        <a:spcBef>
                          <a:spcPts val="0"/>
                        </a:spcBef>
                        <a:buClr>
                          <a:srgbClr val="000000"/>
                        </a:buClr>
                        <a:buSzPct val="25000"/>
                        <a:buFont typeface="Verdana"/>
                        <a:buNone/>
                      </a:pPr>
                      <a:r>
                        <a:rPr lang="en" sz="1600" u="none" strike="noStrike" cap="none" baseline="0"/>
                        <a:t>                 </a:t>
                      </a:r>
                      <a:r>
                        <a:rPr lang="en" sz="1600" b="1" u="none" strike="noStrike" cap="none" baseline="0"/>
                        <a:t>ZA UČENIKE </a:t>
                      </a:r>
                      <a:r>
                        <a:rPr lang="en" sz="1600" b="1"/>
                        <a:t>5</a:t>
                      </a:r>
                      <a:r>
                        <a:rPr lang="en" sz="1600" b="1" u="none" strike="noStrike" cap="none" baseline="0"/>
                        <a:t>. b I 8. c </a:t>
                      </a:r>
                      <a:r>
                        <a:rPr lang="en" sz="1600" b="1"/>
                        <a:t>RAZREDNOG ODJELA</a:t>
                      </a:r>
                      <a:r>
                        <a:rPr lang="en" sz="1600" u="none" strike="noStrike" cap="none" baseline="0"/>
                        <a:t>                           </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26425">
                <a:tc>
                  <a:txBody>
                    <a:bodyPr/>
                    <a:lstStyle/>
                    <a:p>
                      <a:pPr marL="0" marR="0" lvl="0" indent="0" algn="l" rtl="0">
                        <a:lnSpc>
                          <a:spcPct val="150000"/>
                        </a:lnSpc>
                        <a:spcBef>
                          <a:spcPts val="0"/>
                        </a:spcBef>
                        <a:buClr>
                          <a:srgbClr val="000000"/>
                        </a:buClr>
                        <a:buSzPct val="25000"/>
                        <a:buFont typeface="Verdana"/>
                        <a:buNone/>
                      </a:pPr>
                      <a:r>
                        <a:rPr lang="en" sz="1600" b="1" u="none" strike="noStrike" cap="none" baseline="0">
                          <a:solidFill>
                            <a:schemeClr val="dk1"/>
                          </a:solidFill>
                        </a:rPr>
                        <a:t>CILJ AKTIVNOSTI</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sz="1600" u="none" strike="noStrike" cap="none" baseline="0">
                          <a:solidFill>
                            <a:schemeClr val="dk1"/>
                          </a:solidFill>
                        </a:rPr>
                        <a:t>Naučiti i uvježbati nastavne sadržaje koje učenici nisu uspjeli usvojiti tijekom redovne nastave. Razvijati samopouzdanje kod učenika. </a:t>
                      </a:r>
                      <a:r>
                        <a:rPr lang="en" sz="1600">
                          <a:solidFill>
                            <a:schemeClr val="dk1"/>
                          </a:solidFill>
                        </a:rPr>
                        <a:t>Dodatna objašnjenja gradiva u kojemu učenici imaju poteškoće.</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09600">
                <a:tc>
                  <a:txBody>
                    <a:bodyPr/>
                    <a:lstStyle/>
                    <a:p>
                      <a:pPr marL="0" marR="0" lvl="0" indent="0" algn="l" rtl="0">
                        <a:lnSpc>
                          <a:spcPct val="150000"/>
                        </a:lnSpc>
                        <a:spcBef>
                          <a:spcPts val="0"/>
                        </a:spcBef>
                        <a:buClr>
                          <a:srgbClr val="000000"/>
                        </a:buClr>
                        <a:buSzPct val="25000"/>
                        <a:buFont typeface="Verdana"/>
                        <a:buNone/>
                      </a:pPr>
                      <a:r>
                        <a:rPr lang="en" sz="1600" b="1" u="none" strike="noStrike" cap="none" baseline="0">
                          <a:solidFill>
                            <a:schemeClr val="dk1"/>
                          </a:solidFill>
                        </a:rPr>
                        <a:t>NAMJENA</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rgbClr val="000000"/>
                        </a:buClr>
                        <a:buSzPct val="25000"/>
                        <a:buFont typeface="Verdana"/>
                        <a:buNone/>
                      </a:pPr>
                      <a:r>
                        <a:rPr lang="en" sz="1600" u="none" strike="noStrike" cap="none" baseline="0">
                          <a:solidFill>
                            <a:schemeClr val="dk1"/>
                          </a:solidFill>
                        </a:rPr>
                        <a:t>Pomoći učenicima s teškoćama u svladavanju nastavnih sadržaja koji su im potrebni za daljnji rad.</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20675">
                <a:tc>
                  <a:txBody>
                    <a:bodyPr/>
                    <a:lstStyle/>
                    <a:p>
                      <a:pPr marL="0" marR="0" lvl="0" indent="0" algn="l" rtl="0">
                        <a:lnSpc>
                          <a:spcPct val="150000"/>
                        </a:lnSpc>
                        <a:spcBef>
                          <a:spcPts val="0"/>
                        </a:spcBef>
                        <a:buClr>
                          <a:srgbClr val="000000"/>
                        </a:buClr>
                        <a:buSzPct val="25000"/>
                        <a:buFont typeface="Verdana"/>
                        <a:buNone/>
                      </a:pPr>
                      <a:r>
                        <a:rPr lang="en" sz="1600" b="1" u="none" strike="noStrike" cap="none" baseline="0">
                          <a:solidFill>
                            <a:schemeClr val="dk1"/>
                          </a:solidFill>
                        </a:rPr>
                        <a:t>NOSITELJI</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sz="1600"/>
                        <a:t>Antonija Barišić, prof. njemačkoga jezika</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39750">
                <a:tc>
                  <a:txBody>
                    <a:bodyPr/>
                    <a:lstStyle/>
                    <a:p>
                      <a:pPr marL="0" marR="0" lvl="0" indent="0" algn="l" rtl="0">
                        <a:lnSpc>
                          <a:spcPct val="150000"/>
                        </a:lnSpc>
                        <a:spcBef>
                          <a:spcPts val="0"/>
                        </a:spcBef>
                        <a:buClr>
                          <a:srgbClr val="000000"/>
                        </a:buClr>
                        <a:buSzPct val="25000"/>
                        <a:buFont typeface="Verdana"/>
                        <a:buNone/>
                      </a:pPr>
                      <a:r>
                        <a:rPr lang="en" sz="1600" b="1" u="none" strike="noStrike" cap="none" baseline="0">
                          <a:solidFill>
                            <a:schemeClr val="dk1"/>
                          </a:solidFill>
                        </a:rPr>
                        <a:t>NAČIN REALIZACIJE</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sz="1600" u="none" strike="noStrike" cap="none" baseline="0">
                          <a:solidFill>
                            <a:schemeClr val="dk1"/>
                          </a:solidFill>
                        </a:rPr>
                        <a:t>Grupni rad i individualizirani pristup svakom učeniku u skladu s njegovim potrebama.</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15950">
                <a:tc>
                  <a:txBody>
                    <a:bodyPr/>
                    <a:lstStyle/>
                    <a:p>
                      <a:pPr marL="0" marR="0" lvl="0" indent="0" algn="l" rtl="0">
                        <a:lnSpc>
                          <a:spcPct val="150000"/>
                        </a:lnSpc>
                        <a:spcBef>
                          <a:spcPts val="0"/>
                        </a:spcBef>
                        <a:buClr>
                          <a:srgbClr val="000000"/>
                        </a:buClr>
                        <a:buSzPct val="25000"/>
                        <a:buFont typeface="Verdana"/>
                        <a:buNone/>
                      </a:pPr>
                      <a:r>
                        <a:rPr lang="en" sz="1600" b="1" u="none" strike="noStrike" cap="none" baseline="0">
                          <a:solidFill>
                            <a:schemeClr val="dk1"/>
                          </a:solidFill>
                        </a:rPr>
                        <a:t>VREMENIK</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sz="1600">
                          <a:solidFill>
                            <a:schemeClr val="dk1"/>
                          </a:solidFill>
                        </a:rPr>
                        <a:t>Jedan sat tjedno tijekom nastavne godine 2014./2015.</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20675">
                <a:tc>
                  <a:txBody>
                    <a:bodyPr/>
                    <a:lstStyle/>
                    <a:p>
                      <a:pPr marL="0" marR="0" lvl="0" indent="0" algn="l" rtl="0">
                        <a:lnSpc>
                          <a:spcPct val="150000"/>
                        </a:lnSpc>
                        <a:spcBef>
                          <a:spcPts val="0"/>
                        </a:spcBef>
                        <a:buClr>
                          <a:srgbClr val="000000"/>
                        </a:buClr>
                        <a:buSzPct val="25000"/>
                        <a:buFont typeface="Verdana"/>
                        <a:buNone/>
                      </a:pPr>
                      <a:r>
                        <a:rPr lang="en" sz="1600" b="1" u="none" strike="noStrike" cap="none" baseline="0">
                          <a:solidFill>
                            <a:schemeClr val="dk1"/>
                          </a:solidFill>
                        </a:rPr>
                        <a:t>TROŠKOVNIK</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sz="1600" u="none" strike="noStrike" cap="none" baseline="0">
                          <a:solidFill>
                            <a:schemeClr val="dk1"/>
                          </a:solidFill>
                        </a:rPr>
                        <a:t>Kreda, fotokopirni papir, toner, magneti, kartice.</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960425">
                <a:tc>
                  <a:txBody>
                    <a:bodyPr/>
                    <a:lstStyle/>
                    <a:p>
                      <a:pPr marL="0" marR="0" lvl="0" indent="0" algn="l" rtl="0">
                        <a:lnSpc>
                          <a:spcPct val="150000"/>
                        </a:lnSpc>
                        <a:spcBef>
                          <a:spcPts val="0"/>
                        </a:spcBef>
                        <a:buClr>
                          <a:srgbClr val="000000"/>
                        </a:buClr>
                        <a:buSzPct val="25000"/>
                        <a:buFont typeface="Verdana"/>
                        <a:buNone/>
                      </a:pPr>
                      <a:r>
                        <a:rPr lang="en" sz="1600" b="1" u="none" strike="noStrike" cap="none" baseline="0">
                          <a:solidFill>
                            <a:schemeClr val="dk1"/>
                          </a:solidFill>
                        </a:rPr>
                        <a:t>VREDNOVANJE I KORIŠTENJE REZULTATA RADA</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50000"/>
                        </a:lnSpc>
                        <a:spcBef>
                          <a:spcPts val="0"/>
                        </a:spcBef>
                        <a:buClr>
                          <a:srgbClr val="000000"/>
                        </a:buClr>
                        <a:buSzPct val="25000"/>
                        <a:buFont typeface="Verdana"/>
                        <a:buNone/>
                      </a:pPr>
                      <a:r>
                        <a:rPr lang="en" sz="1600" u="none" strike="noStrike" cap="none" baseline="0">
                          <a:solidFill>
                            <a:schemeClr val="dk1"/>
                          </a:solidFill>
                        </a:rPr>
                        <a:t>Rezultati postignuti na ispitima znanja.</a:t>
                      </a:r>
                    </a:p>
                  </a:txBody>
                  <a:tcPr marL="50350" marR="5035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Shape 806"/>
          <p:cNvSpPr txBox="1"/>
          <p:nvPr/>
        </p:nvSpPr>
        <p:spPr>
          <a:xfrm>
            <a:off x="7078660" y="0"/>
            <a:ext cx="2065199" cy="276300"/>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807" name="Shape 807"/>
          <p:cNvGraphicFramePr/>
          <p:nvPr/>
        </p:nvGraphicFramePr>
        <p:xfrm>
          <a:off x="326813" y="347094"/>
          <a:ext cx="8565675" cy="6510288"/>
        </p:xfrm>
        <a:graphic>
          <a:graphicData uri="http://schemas.openxmlformats.org/drawingml/2006/table">
            <a:tbl>
              <a:tblPr>
                <a:noFill/>
                <a:tableStyleId>{1E7E865E-D535-430A-81A4-B69151665ABC}</a:tableStyleId>
              </a:tblPr>
              <a:tblGrid>
                <a:gridCol w="2123975"/>
                <a:gridCol w="6441700"/>
              </a:tblGrid>
              <a:tr h="491875">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NAZIV AKTIVNOSTI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chemeClr val="dk1"/>
                        </a:buClr>
                        <a:buSzPct val="25000"/>
                        <a:buFont typeface="Verdana"/>
                        <a:buNone/>
                      </a:pPr>
                      <a:r>
                        <a:rPr lang="en" sz="1600" b="1" u="none" strike="noStrike" cap="none" baseline="0"/>
                        <a:t>DOPUNSKA NASTAVA IZ PRIRODE I BIOLOGIJE ZA SEDME I  OSME RAZREDE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1573500">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CILJ AKTIVNOSTI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baseline="0"/>
                        <a:t>•pomoć učenicima koji ne prate redoviti nastavni program iz prirode i biologije s očekivanim uspjehom</a:t>
                      </a:r>
                    </a:p>
                    <a:p>
                      <a:pPr marL="0" marR="0" lvl="0" indent="0" algn="l" rtl="0">
                        <a:lnSpc>
                          <a:spcPct val="115000"/>
                        </a:lnSpc>
                        <a:spcBef>
                          <a:spcPts val="0"/>
                        </a:spcBef>
                        <a:buClr>
                          <a:schemeClr val="dk1"/>
                        </a:buClr>
                        <a:buSzPct val="25000"/>
                        <a:buFont typeface="Verdana"/>
                        <a:buNone/>
                      </a:pPr>
                      <a:r>
                        <a:rPr lang="en" sz="1600" u="none" strike="noStrike" cap="none" baseline="0"/>
                        <a:t>•pomoć za sve učenike s posebnim obrazovnim potrebama koji se školuju po redovitom ili individualiziranom nastavnom programu.</a:t>
                      </a:r>
                    </a:p>
                    <a:p>
                      <a:pPr marL="0" marR="0" lvl="0" indent="0" algn="l" rtl="0">
                        <a:lnSpc>
                          <a:spcPct val="115000"/>
                        </a:lnSpc>
                        <a:spcBef>
                          <a:spcPts val="0"/>
                        </a:spcBef>
                        <a:buClr>
                          <a:schemeClr val="dk1"/>
                        </a:buClr>
                        <a:buSzPct val="25000"/>
                        <a:buFont typeface="Verdana"/>
                        <a:buNone/>
                      </a:pPr>
                      <a:r>
                        <a:rPr lang="en" sz="1600" u="none" strike="noStrike" cap="none" baseline="0"/>
                        <a:t>•pomoć učenicima koji iz bilo kojeg razloga trebaju nadopuniti znanje iz prirode i biologije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95325">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NAMJENA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baseline="0"/>
                        <a:t>•pomoć u svladavanju gradiva koje se radi tijekom godine a učeniuci imaju poteškoće u tome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266700">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NOSITELJI</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a:t>Gordana Pintar</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695325">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NAČIN REALIZACIJE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baseline="0"/>
                        <a:t>•realizira se jedan sat tjedno kroz dodatna objašnjenja gradiva u kojem učenici imaju poteškoće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457200">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VREMENIK</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baseline="0"/>
                        <a:t>•jedan nastavni sat tjedno u tijeku nastavne godine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457200">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TROŠKOVNIK</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baseline="0"/>
                        <a:t>•cca 100 kn za troškove papira i ostalih nastavnih sredstava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r h="895350">
                <a:tc>
                  <a:txBody>
                    <a:bodyPr/>
                    <a:lstStyle/>
                    <a:p>
                      <a:pPr marL="0" marR="0" lvl="0" indent="0" algn="l" rtl="0">
                        <a:lnSpc>
                          <a:spcPct val="115000"/>
                        </a:lnSpc>
                        <a:spcBef>
                          <a:spcPts val="0"/>
                        </a:spcBef>
                        <a:buClr>
                          <a:schemeClr val="dk1"/>
                        </a:buClr>
                        <a:buSzPct val="25000"/>
                        <a:buFont typeface="Verdana"/>
                        <a:buNone/>
                      </a:pPr>
                      <a:r>
                        <a:rPr lang="en" sz="1600" b="1" u="none" strike="noStrike" cap="none" baseline="0"/>
                        <a:t>VREDNOVANJE I KORIŠTENJE REZULTATA RADA</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c>
                  <a:txBody>
                    <a:bodyPr/>
                    <a:lstStyle/>
                    <a:p>
                      <a:pPr marL="0" marR="0" lvl="0" indent="0" algn="l" rtl="0">
                        <a:lnSpc>
                          <a:spcPct val="115000"/>
                        </a:lnSpc>
                        <a:spcBef>
                          <a:spcPts val="0"/>
                        </a:spcBef>
                        <a:buClr>
                          <a:schemeClr val="dk1"/>
                        </a:buClr>
                        <a:buSzPct val="25000"/>
                        <a:buFont typeface="Verdana"/>
                        <a:buNone/>
                      </a:pPr>
                      <a:r>
                        <a:rPr lang="en" sz="1600" u="none" strike="noStrike" cap="none" baseline="0"/>
                        <a:t>•utvrđen nastavnim planom i programom prirode i biologije osnovne škole.</a:t>
                      </a:r>
                    </a:p>
                  </a:txBody>
                  <a:tcPr marL="91425" marR="91425" marT="91425" marB="91425">
                    <a:lnL w="9525" cap="flat">
                      <a:solidFill>
                        <a:srgbClr val="000000"/>
                      </a:solidFill>
                      <a:prstDash val="solid"/>
                      <a:round/>
                      <a:headEnd type="none" w="med" len="med"/>
                      <a:tailEnd type="none" w="med" len="med"/>
                    </a:lnL>
                    <a:lnR w="9525" cap="flat">
                      <a:solidFill>
                        <a:srgbClr val="000000"/>
                      </a:solidFill>
                      <a:prstDash val="solid"/>
                      <a:round/>
                      <a:headEnd type="none" w="med" len="med"/>
                      <a:tailEnd type="none" w="med" len="med"/>
                    </a:lnR>
                    <a:lnT w="9525" cap="flat">
                      <a:solidFill>
                        <a:srgbClr val="000000"/>
                      </a:solidFill>
                      <a:prstDash val="solid"/>
                      <a:round/>
                      <a:headEnd type="none" w="med" len="med"/>
                      <a:tailEnd type="none" w="med" len="med"/>
                    </a:lnT>
                    <a:lnB w="9525"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graphicFrame>
        <p:nvGraphicFramePr>
          <p:cNvPr id="812" name="Shape 812"/>
          <p:cNvGraphicFramePr/>
          <p:nvPr/>
        </p:nvGraphicFramePr>
        <p:xfrm>
          <a:off x="180975" y="342587"/>
          <a:ext cx="8782050" cy="6168939"/>
        </p:xfrm>
        <a:graphic>
          <a:graphicData uri="http://schemas.openxmlformats.org/drawingml/2006/table">
            <a:tbl>
              <a:tblPr>
                <a:noFill/>
                <a:tableStyleId>{EC174D91-EA19-4DE5-82BB-393AF56AD9D0}</a:tableStyleId>
              </a:tblPr>
              <a:tblGrid>
                <a:gridCol w="1859450"/>
                <a:gridCol w="6922600"/>
              </a:tblGrid>
              <a:tr h="549475">
                <a:tc>
                  <a:txBody>
                    <a:bodyPr/>
                    <a:lstStyle/>
                    <a:p>
                      <a:pPr marL="0" marR="0" lvl="0" indent="0" algn="l" rtl="0">
                        <a:spcBef>
                          <a:spcPts val="0"/>
                        </a:spcBef>
                        <a:buClr>
                          <a:srgbClr val="000000"/>
                        </a:buClr>
                        <a:buSzPct val="25000"/>
                        <a:buFont typeface="Verdana"/>
                        <a:buNone/>
                      </a:pPr>
                      <a:r>
                        <a:rPr lang="en" sz="1200" b="1" u="none" strike="noStrike" cap="none" baseline="0" dirty="0"/>
                        <a:t>NAZIV AKTIVNOSTI</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buClr>
                          <a:srgbClr val="000000"/>
                        </a:buClr>
                        <a:buSzPct val="25000"/>
                        <a:buFont typeface="Verdana"/>
                        <a:buNone/>
                      </a:pPr>
                      <a:r>
                        <a:rPr lang="en" sz="1200" b="1" u="none" strike="noStrike" cap="none" baseline="0"/>
                        <a:t>DOPUNSKA  NASTAVA IZ KEMIJA</a:t>
                      </a:r>
                    </a:p>
                    <a:p>
                      <a:pPr marL="0" marR="0" lvl="0" indent="0" algn="ctr" rtl="0">
                        <a:lnSpc>
                          <a:spcPct val="115000"/>
                        </a:lnSpc>
                        <a:spcBef>
                          <a:spcPts val="0"/>
                        </a:spcBef>
                        <a:buClr>
                          <a:srgbClr val="000000"/>
                        </a:buClr>
                        <a:buSzPct val="25000"/>
                        <a:buFont typeface="Verdana"/>
                        <a:buNone/>
                      </a:pPr>
                      <a:r>
                        <a:rPr lang="en" sz="1200" b="1" u="none" strike="noStrike" cap="none" baseline="0"/>
                        <a:t>- za učenike sedmih i osmih razreda - 2013. / 2014.</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281550">
                <a:tc>
                  <a:txBody>
                    <a:bodyPr/>
                    <a:lstStyle/>
                    <a:p>
                      <a:pPr marL="0" marR="0" lvl="0" indent="0" algn="l" rtl="0">
                        <a:spcBef>
                          <a:spcPts val="0"/>
                        </a:spcBef>
                        <a:buClr>
                          <a:srgbClr val="000000"/>
                        </a:buClr>
                        <a:buSzPct val="25000"/>
                        <a:buFont typeface="Verdana"/>
                        <a:buNone/>
                      </a:pPr>
                      <a:r>
                        <a:rPr lang="en" sz="1200" b="1" u="none" strike="noStrike" cap="none" baseline="0"/>
                        <a:t>CILJ AKTIVNOSTI</a:t>
                      </a:r>
                    </a:p>
                    <a:p>
                      <a:pPr marL="0" marR="0" lvl="0" indent="0" algn="l" rtl="0">
                        <a:spcBef>
                          <a:spcPts val="0"/>
                        </a:spcBef>
                        <a:buNone/>
                      </a:pPr>
                      <a:endParaRPr sz="12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baseline="0"/>
                        <a:t>- pružanje pomoći u učenju i nadoknađivanju znanja kako bi stekli sposobnosti i vještine iz određenih nastavnih cjelina.</a:t>
                      </a:r>
                    </a:p>
                    <a:p>
                      <a:pPr marL="0" marR="0" lvl="0" indent="0" algn="l" rtl="0">
                        <a:spcBef>
                          <a:spcPts val="0"/>
                        </a:spcBef>
                        <a:buClr>
                          <a:srgbClr val="000000"/>
                        </a:buClr>
                        <a:buSzPct val="25000"/>
                        <a:buFont typeface="Verdana"/>
                        <a:buNone/>
                      </a:pPr>
                      <a:r>
                        <a:rPr lang="en" sz="1200" u="none" strike="noStrike" cap="none" baseline="0"/>
                        <a:t>- pomoć za sve učenike s posebnim obrazovnim potrebama koji se školuju po redovitom ili individualiziranom nastavnom programu</a:t>
                      </a:r>
                    </a:p>
                    <a:p>
                      <a:pPr marL="0" marR="0" lvl="0" indent="0" algn="l" rtl="0">
                        <a:spcBef>
                          <a:spcPts val="0"/>
                        </a:spcBef>
                        <a:buClr>
                          <a:srgbClr val="000000"/>
                        </a:buClr>
                        <a:buSzPct val="25000"/>
                        <a:buFont typeface="Verdana"/>
                        <a:buNone/>
                      </a:pPr>
                      <a:r>
                        <a:rPr lang="en" sz="1200" u="none" strike="noStrike" cap="none" baseline="0"/>
                        <a:t>- pomoć učeniku u razvijanju samopouzdanja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75525">
                <a:tc>
                  <a:txBody>
                    <a:bodyPr/>
                    <a:lstStyle/>
                    <a:p>
                      <a:pPr marL="0" marR="0" lvl="0" indent="0" algn="l" rtl="0">
                        <a:spcBef>
                          <a:spcPts val="0"/>
                        </a:spcBef>
                        <a:buClr>
                          <a:srgbClr val="000000"/>
                        </a:buClr>
                        <a:buSzPct val="25000"/>
                        <a:buFont typeface="Verdana"/>
                        <a:buNone/>
                      </a:pPr>
                      <a:r>
                        <a:rPr lang="en" sz="1200" b="1" u="none" strike="noStrike" cap="none" baseline="0"/>
                        <a:t>NAMJENA</a:t>
                      </a:r>
                    </a:p>
                    <a:p>
                      <a:pPr marL="0" marR="0" lvl="0" indent="0" algn="l" rtl="0">
                        <a:spcBef>
                          <a:spcPts val="0"/>
                        </a:spcBef>
                        <a:buNone/>
                      </a:pPr>
                      <a:endParaRPr sz="12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baseline="0"/>
                        <a:t>- ovladati temeljnim znanjima kao preduvjetom uspješnosti nastavka školovanja</a:t>
                      </a:r>
                    </a:p>
                    <a:p>
                      <a:pPr marL="0" marR="0" lvl="0" indent="0" algn="l" rtl="0">
                        <a:spcBef>
                          <a:spcPts val="0"/>
                        </a:spcBef>
                        <a:buClr>
                          <a:srgbClr val="000000"/>
                        </a:buClr>
                        <a:buSzPct val="25000"/>
                        <a:buFont typeface="Verdana"/>
                        <a:buNone/>
                      </a:pPr>
                      <a:r>
                        <a:rPr lang="en" sz="1200" u="none" strike="noStrike" cap="none" baseline="0"/>
                        <a:t>- svladavanje poteškoća u praćenju nastavnog programa kemije ili samo određenog dijela gradiva</a:t>
                      </a:r>
                    </a:p>
                    <a:p>
                      <a:pPr marL="0" marR="0" lvl="0" indent="0" algn="l" rtl="0">
                        <a:spcBef>
                          <a:spcPts val="0"/>
                        </a:spcBef>
                        <a:buClr>
                          <a:srgbClr val="000000"/>
                        </a:buClr>
                        <a:buSzPct val="25000"/>
                        <a:buFont typeface="Verdana"/>
                        <a:buNone/>
                      </a:pPr>
                      <a:r>
                        <a:rPr lang="en" sz="1200" u="none" strike="noStrike" cap="none" baseline="0"/>
                        <a:t>- za učenike koji imaju poteškoće u svladavanju gradiva, za učenike koji puno izostaju te za one koji sami osjećaju potrebu poboljšati svoje znanje</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10325">
                <a:tc>
                  <a:txBody>
                    <a:bodyPr/>
                    <a:lstStyle/>
                    <a:p>
                      <a:pPr marL="0" marR="0" lvl="0" indent="0" algn="l" rtl="0">
                        <a:spcBef>
                          <a:spcPts val="0"/>
                        </a:spcBef>
                        <a:buClr>
                          <a:srgbClr val="000000"/>
                        </a:buClr>
                        <a:buSzPct val="25000"/>
                        <a:buFont typeface="Verdana"/>
                        <a:buNone/>
                      </a:pPr>
                      <a:r>
                        <a:rPr lang="en" sz="1200" b="1" u="none" strike="noStrike" cap="none" baseline="0"/>
                        <a:t>NOSITELJI</a:t>
                      </a:r>
                    </a:p>
                    <a:p>
                      <a:pPr marL="0" marR="0" lvl="0" indent="0" algn="l" rtl="0">
                        <a:spcBef>
                          <a:spcPts val="0"/>
                        </a:spcBef>
                        <a:buNone/>
                      </a:pPr>
                      <a:endParaRPr sz="12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dirty="0"/>
                        <a:t>Marijana Magdić</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53825">
                <a:tc>
                  <a:txBody>
                    <a:bodyPr/>
                    <a:lstStyle/>
                    <a:p>
                      <a:pPr marL="0" marR="0" lvl="0" indent="0" algn="l" rtl="0">
                        <a:spcBef>
                          <a:spcPts val="0"/>
                        </a:spcBef>
                        <a:buClr>
                          <a:srgbClr val="000000"/>
                        </a:buClr>
                        <a:buSzPct val="25000"/>
                        <a:buFont typeface="Verdana"/>
                        <a:buNone/>
                      </a:pPr>
                      <a:r>
                        <a:rPr lang="en" sz="1200" b="1" u="none" strike="noStrike" cap="none" baseline="0"/>
                        <a:t>NAČIN REALIZACIJE</a:t>
                      </a:r>
                    </a:p>
                    <a:p>
                      <a:pPr marL="0" marR="0" lvl="0" indent="0" algn="l" rtl="0">
                        <a:spcBef>
                          <a:spcPts val="0"/>
                        </a:spcBef>
                        <a:buNone/>
                      </a:pPr>
                      <a:endParaRPr sz="12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baseline="0"/>
                        <a:t>- individualni rad uz neposrednu pomoć učiteljice</a:t>
                      </a:r>
                    </a:p>
                    <a:p>
                      <a:pPr marL="0" marR="0" lvl="0" indent="0" algn="l" rtl="0">
                        <a:spcBef>
                          <a:spcPts val="0"/>
                        </a:spcBef>
                        <a:buClr>
                          <a:srgbClr val="000000"/>
                        </a:buClr>
                        <a:buSzPct val="25000"/>
                        <a:buFont typeface="Verdana"/>
                        <a:buNone/>
                      </a:pPr>
                      <a:r>
                        <a:rPr lang="en" sz="1200" u="none" strike="noStrike" cap="none" baseline="0"/>
                        <a:t>- pisanje i objašnjavanje kemijskih zadataka</a:t>
                      </a:r>
                    </a:p>
                    <a:p>
                      <a:pPr marL="0" marR="0" lvl="0" indent="0" algn="l" rtl="0">
                        <a:spcBef>
                          <a:spcPts val="0"/>
                        </a:spcBef>
                        <a:buClr>
                          <a:srgbClr val="000000"/>
                        </a:buClr>
                        <a:buSzPct val="25000"/>
                        <a:buFont typeface="Verdana"/>
                        <a:buNone/>
                      </a:pPr>
                      <a:r>
                        <a:rPr lang="en" sz="1200" u="none" strike="noStrike" cap="none" baseline="0"/>
                        <a:t>- redovito praćenje rada i napredovanja svakog učenika</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2800">
                <a:tc>
                  <a:txBody>
                    <a:bodyPr/>
                    <a:lstStyle/>
                    <a:p>
                      <a:pPr marL="0" marR="0" lvl="0" indent="0" algn="l" rtl="0">
                        <a:spcBef>
                          <a:spcPts val="0"/>
                        </a:spcBef>
                        <a:buClr>
                          <a:srgbClr val="000000"/>
                        </a:buClr>
                        <a:buSzPct val="25000"/>
                        <a:buFont typeface="Verdana"/>
                        <a:buNone/>
                      </a:pPr>
                      <a:r>
                        <a:rPr lang="en" sz="1200" b="1" u="none" strike="noStrike" cap="none" baseline="0"/>
                        <a:t>VREMENIK</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baseline="0"/>
                        <a:t>-jedan sat tjedno tijekom školske godine</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39325">
                <a:tc>
                  <a:txBody>
                    <a:bodyPr/>
                    <a:lstStyle/>
                    <a:p>
                      <a:pPr marL="0" marR="0" lvl="0" indent="0" algn="l" rtl="0">
                        <a:spcBef>
                          <a:spcPts val="0"/>
                        </a:spcBef>
                        <a:buClr>
                          <a:srgbClr val="000000"/>
                        </a:buClr>
                        <a:buSzPct val="25000"/>
                        <a:buFont typeface="Verdana"/>
                        <a:buNone/>
                      </a:pPr>
                      <a:r>
                        <a:rPr lang="en" sz="1200" b="1" u="none" strike="noStrike" cap="none" baseline="0"/>
                        <a:t>TROŠKOVNIK</a:t>
                      </a:r>
                    </a:p>
                    <a:p>
                      <a:pPr marL="0" marR="0" lvl="0" indent="0" algn="l" rtl="0">
                        <a:spcBef>
                          <a:spcPts val="0"/>
                        </a:spcBef>
                        <a:buNone/>
                      </a:pPr>
                      <a:endParaRPr sz="12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baseline="0"/>
                        <a:t>-troškove potrebnih i dodatnih radnih materijala snosi škola</a:t>
                      </a:r>
                    </a:p>
                    <a:p>
                      <a:pPr marL="0" marR="0" lvl="0" indent="0" algn="l" rtl="0">
                        <a:spcBef>
                          <a:spcPts val="0"/>
                        </a:spcBef>
                        <a:buClr>
                          <a:srgbClr val="000000"/>
                        </a:buClr>
                        <a:buSzPct val="25000"/>
                        <a:buFont typeface="Verdana"/>
                        <a:buNone/>
                      </a:pPr>
                      <a:r>
                        <a:rPr lang="en" sz="1200" u="none" strike="noStrike" cap="none" baseline="0"/>
                        <a:t>(kopiranje radnih listića i vježbi za učenike)</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13950">
                <a:tc>
                  <a:txBody>
                    <a:bodyPr/>
                    <a:lstStyle/>
                    <a:p>
                      <a:pPr marL="0" marR="0" lvl="0" indent="0" algn="l" rtl="0">
                        <a:spcBef>
                          <a:spcPts val="0"/>
                        </a:spcBef>
                        <a:buClr>
                          <a:srgbClr val="000000"/>
                        </a:buClr>
                        <a:buSzPct val="25000"/>
                        <a:buFont typeface="Verdana"/>
                        <a:buNone/>
                      </a:pPr>
                      <a:r>
                        <a:rPr lang="en" sz="1200" b="1" u="none" strike="noStrike" cap="none" baseline="0"/>
                        <a:t>VREDNOVANJE I KORIŠTENJE REZULTATA RADA</a:t>
                      </a:r>
                    </a:p>
                    <a:p>
                      <a:pPr marL="0" marR="0" lvl="0" indent="0" algn="l" rtl="0">
                        <a:spcBef>
                          <a:spcPts val="0"/>
                        </a:spcBef>
                        <a:buNone/>
                      </a:pPr>
                      <a:endParaRPr sz="1200" b="1" u="none" strike="noStrike" cap="none" baseline="0"/>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rgbClr val="000000"/>
                        </a:buClr>
                        <a:buSzPct val="25000"/>
                        <a:buFont typeface="Verdana"/>
                        <a:buNone/>
                      </a:pPr>
                      <a:r>
                        <a:rPr lang="en" sz="1200" u="none" strike="noStrike" cap="none" baseline="0"/>
                        <a:t>- zadovoljstvo učenika, učitelja i roditelja</a:t>
                      </a:r>
                    </a:p>
                    <a:p>
                      <a:pPr marL="0" marR="0" lvl="0" indent="0" algn="l" rtl="0">
                        <a:spcBef>
                          <a:spcPts val="0"/>
                        </a:spcBef>
                        <a:buClr>
                          <a:srgbClr val="000000"/>
                        </a:buClr>
                        <a:buSzPct val="25000"/>
                        <a:buFont typeface="Verdana"/>
                        <a:buNone/>
                      </a:pPr>
                      <a:r>
                        <a:rPr lang="en" sz="1200" u="none" strike="noStrike" cap="none" baseline="0"/>
                        <a:t>- opisno praćenje napredovanja učenika sa svrhom poboljšanja konačne ocjene</a:t>
                      </a:r>
                    </a:p>
                    <a:p>
                      <a:pPr marL="0" marR="0" lvl="0" indent="0" algn="l" rtl="0">
                        <a:spcBef>
                          <a:spcPts val="0"/>
                        </a:spcBef>
                        <a:buClr>
                          <a:srgbClr val="000000"/>
                        </a:buClr>
                        <a:buSzPct val="25000"/>
                        <a:buFont typeface="Verdana"/>
                        <a:buNone/>
                      </a:pPr>
                      <a:r>
                        <a:rPr lang="en" sz="1200" u="none" strike="noStrike" cap="none" baseline="0"/>
                        <a:t>- ispravljanje negativnih ocjena i ocjena kojima učenici nisu zadovoljni te pokazivanje rezultata na redovnoj nastavi</a:t>
                      </a:r>
                    </a:p>
                  </a:txBody>
                  <a:tcPr marL="63500" marR="63500" marT="91425" marB="91425">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Shape 817"/>
          <p:cNvSpPr txBox="1"/>
          <p:nvPr/>
        </p:nvSpPr>
        <p:spPr>
          <a:xfrm>
            <a:off x="7078660" y="0"/>
            <a:ext cx="2065337" cy="276224"/>
          </a:xfrm>
          <a:prstGeom prst="rect">
            <a:avLst/>
          </a:prstGeom>
          <a:noFill/>
          <a:ln>
            <a:noFill/>
          </a:ln>
        </p:spPr>
        <p:txBody>
          <a:bodyPr lIns="91425" tIns="45700" rIns="91425" bIns="45700" anchor="t" anchorCtr="0">
            <a:spAutoFit/>
          </a:bodyPr>
          <a:lstStyle/>
          <a:p>
            <a:pPr marL="0" marR="0" lvl="0" indent="0" algn="l" rtl="0">
              <a:spcBef>
                <a:spcPts val="0"/>
              </a:spcBef>
              <a:buNone/>
            </a:pPr>
            <a:endParaRPr sz="1800" b="0" i="0" u="none" strike="noStrike" cap="none" baseline="0">
              <a:solidFill>
                <a:schemeClr val="dk1"/>
              </a:solidFill>
              <a:latin typeface="Verdana"/>
              <a:ea typeface="Verdana"/>
              <a:cs typeface="Verdana"/>
              <a:sym typeface="Verdana"/>
            </a:endParaRPr>
          </a:p>
        </p:txBody>
      </p:sp>
      <p:graphicFrame>
        <p:nvGraphicFramePr>
          <p:cNvPr id="818" name="Shape 818"/>
          <p:cNvGraphicFramePr/>
          <p:nvPr/>
        </p:nvGraphicFramePr>
        <p:xfrm>
          <a:off x="250825" y="512762"/>
          <a:ext cx="8642325" cy="5805185"/>
        </p:xfrm>
        <a:graphic>
          <a:graphicData uri="http://schemas.openxmlformats.org/drawingml/2006/table">
            <a:tbl>
              <a:tblPr>
                <a:noFill/>
                <a:tableStyleId>{A49585B6-7005-4DA8-96BF-16103D712205}</a:tableStyleId>
              </a:tblPr>
              <a:tblGrid>
                <a:gridCol w="2160575"/>
                <a:gridCol w="6481750"/>
              </a:tblGrid>
              <a:tr h="711200">
                <a:tc>
                  <a:txBody>
                    <a:bodyPr/>
                    <a:lstStyle/>
                    <a:p>
                      <a:pPr marL="0" marR="0" lvl="0" indent="0" algn="l" rtl="0">
                        <a:spcBef>
                          <a:spcPts val="0"/>
                        </a:spcBef>
                        <a:buClr>
                          <a:srgbClr val="000000"/>
                        </a:buClr>
                        <a:buSzPct val="25000"/>
                        <a:buFont typeface="Verdana"/>
                        <a:buNone/>
                      </a:pPr>
                      <a:r>
                        <a:rPr lang="en" sz="1400" b="1" u="none" strike="noStrike" cap="none" baseline="0">
                          <a:solidFill>
                            <a:schemeClr val="dk1"/>
                          </a:solidFill>
                          <a:latin typeface="Verdana"/>
                          <a:ea typeface="Verdana"/>
                          <a:cs typeface="Verdana"/>
                          <a:sym typeface="Verdana"/>
                        </a:rPr>
                        <a:t>NAZIV AKTIVNOSTI</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spcBef>
                          <a:spcPts val="0"/>
                        </a:spcBef>
                        <a:buClr>
                          <a:srgbClr val="000000"/>
                        </a:buClr>
                        <a:buSzPct val="25000"/>
                        <a:buFont typeface="Verdana"/>
                        <a:buNone/>
                      </a:pPr>
                      <a:r>
                        <a:rPr lang="en" sz="1400" b="1" u="none" strike="noStrike" cap="none" baseline="0">
                          <a:solidFill>
                            <a:schemeClr val="dk1"/>
                          </a:solidFill>
                          <a:latin typeface="Verdana"/>
                          <a:ea typeface="Verdana"/>
                          <a:cs typeface="Verdana"/>
                          <a:sym typeface="Verdana"/>
                        </a:rPr>
                        <a:t>DOPUNSKA NASTAVA IZ FIZIKE ZA SEDM</a:t>
                      </a:r>
                      <a:r>
                        <a:rPr lang="en" b="1">
                          <a:solidFill>
                            <a:schemeClr val="dk1"/>
                          </a:solidFill>
                          <a:latin typeface="Verdana"/>
                          <a:ea typeface="Verdana"/>
                          <a:cs typeface="Verdana"/>
                          <a:sym typeface="Verdana"/>
                        </a:rPr>
                        <a:t>I</a:t>
                      </a:r>
                      <a:r>
                        <a:rPr lang="en" sz="1400" b="1" u="none" strike="noStrike" cap="none" baseline="0">
                          <a:solidFill>
                            <a:schemeClr val="dk1"/>
                          </a:solidFill>
                          <a:latin typeface="Verdana"/>
                          <a:ea typeface="Verdana"/>
                          <a:cs typeface="Verdana"/>
                          <a:sym typeface="Verdana"/>
                        </a:rPr>
                        <a:t> I  OSM</a:t>
                      </a:r>
                      <a:r>
                        <a:rPr lang="en" b="1">
                          <a:solidFill>
                            <a:schemeClr val="dk1"/>
                          </a:solidFill>
                          <a:latin typeface="Verdana"/>
                          <a:ea typeface="Verdana"/>
                          <a:cs typeface="Verdana"/>
                          <a:sym typeface="Verdana"/>
                        </a:rPr>
                        <a:t>I</a:t>
                      </a:r>
                      <a:r>
                        <a:rPr lang="en" sz="1400" b="1" u="none" strike="noStrike" cap="none" baseline="0">
                          <a:solidFill>
                            <a:schemeClr val="dk1"/>
                          </a:solidFill>
                          <a:latin typeface="Verdana"/>
                          <a:ea typeface="Verdana"/>
                          <a:cs typeface="Verdana"/>
                          <a:sym typeface="Verdana"/>
                        </a:rPr>
                        <a:t> RAZRED</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066800">
                <a:tc>
                  <a:txBody>
                    <a:bodyPr/>
                    <a:lstStyle/>
                    <a:p>
                      <a:pPr marL="0" marR="0" lvl="0" indent="0" algn="l" rtl="0">
                        <a:spcBef>
                          <a:spcPts val="0"/>
                        </a:spcBef>
                        <a:buClr>
                          <a:srgbClr val="000000"/>
                        </a:buClr>
                        <a:buSzPct val="25000"/>
                        <a:buFont typeface="Verdana"/>
                        <a:buNone/>
                      </a:pPr>
                      <a:r>
                        <a:rPr lang="en" sz="1400" b="1" u="none" strike="noStrike" cap="none" baseline="0">
                          <a:solidFill>
                            <a:schemeClr val="dk1"/>
                          </a:solidFill>
                          <a:latin typeface="Verdana"/>
                          <a:ea typeface="Verdana"/>
                          <a:cs typeface="Verdana"/>
                          <a:sym typeface="Verdana"/>
                        </a:rPr>
                        <a:t>CILJ AKTIVNOSTI</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400" u="none" strike="noStrike" cap="none" baseline="0">
                          <a:solidFill>
                            <a:schemeClr val="dk1"/>
                          </a:solidFill>
                          <a:latin typeface="Verdana"/>
                          <a:ea typeface="Verdana"/>
                          <a:cs typeface="Verdana"/>
                          <a:sym typeface="Verdana"/>
                        </a:rPr>
                        <a:t>pomoć učenicima koji ne prate redoviti nastavni program iz fizike s očekivanim uspjehom </a:t>
                      </a:r>
                    </a:p>
                    <a:p>
                      <a:pPr marL="0" marR="0" lvl="0" indent="0" algn="l" rtl="0">
                        <a:spcBef>
                          <a:spcPts val="0"/>
                        </a:spcBef>
                        <a:buClr>
                          <a:schemeClr val="dk1"/>
                        </a:buClr>
                        <a:buSzPct val="25000"/>
                        <a:buFont typeface="Verdana"/>
                        <a:buNone/>
                      </a:pPr>
                      <a:r>
                        <a:rPr lang="en" sz="1400" u="none" strike="noStrike" cap="none" baseline="0">
                          <a:solidFill>
                            <a:schemeClr val="dk1"/>
                          </a:solidFill>
                          <a:latin typeface="Verdana"/>
                          <a:ea typeface="Verdana"/>
                          <a:cs typeface="Verdana"/>
                          <a:sym typeface="Verdana"/>
                        </a:rPr>
                        <a:t>pomoć za sve učenike s posebnim obrazovnim potrebama koji se školuju po redovitom ili individualiziranom nastavnom programu. </a:t>
                      </a:r>
                    </a:p>
                    <a:p>
                      <a:pPr marL="0" marR="0" lvl="0" indent="0" algn="l" rtl="0">
                        <a:spcBef>
                          <a:spcPts val="0"/>
                        </a:spcBef>
                        <a:buClr>
                          <a:schemeClr val="dk1"/>
                        </a:buClr>
                        <a:buSzPct val="25000"/>
                        <a:buFont typeface="Verdana"/>
                        <a:buNone/>
                      </a:pPr>
                      <a:r>
                        <a:rPr lang="en" sz="1400" u="none" strike="noStrike" cap="none" baseline="0">
                          <a:solidFill>
                            <a:schemeClr val="dk1"/>
                          </a:solidFill>
                          <a:latin typeface="Verdana"/>
                          <a:ea typeface="Verdana"/>
                          <a:cs typeface="Verdana"/>
                          <a:sym typeface="Verdana"/>
                        </a:rPr>
                        <a:t>pomoć učenicima koji iz bilo kojeg razloga trebaju nadopuniti znanje iz fizike</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54325">
                <a:tc>
                  <a:txBody>
                    <a:bodyPr/>
                    <a:lstStyle/>
                    <a:p>
                      <a:pPr marL="0" marR="0" lvl="0" indent="0" algn="l" rtl="0">
                        <a:spcBef>
                          <a:spcPts val="0"/>
                        </a:spcBef>
                        <a:buClr>
                          <a:srgbClr val="000000"/>
                        </a:buClr>
                        <a:buSzPct val="25000"/>
                        <a:buFont typeface="Verdana"/>
                        <a:buNone/>
                      </a:pPr>
                      <a:r>
                        <a:rPr lang="en" sz="1400" b="1" u="none" strike="noStrike" cap="none" baseline="0">
                          <a:solidFill>
                            <a:schemeClr val="dk1"/>
                          </a:solidFill>
                          <a:latin typeface="Verdana"/>
                          <a:ea typeface="Verdana"/>
                          <a:cs typeface="Verdana"/>
                          <a:sym typeface="Verdana"/>
                        </a:rPr>
                        <a:t>NAMJENA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400" u="none" strike="noStrike" cap="none" baseline="0">
                          <a:solidFill>
                            <a:schemeClr val="dk1"/>
                          </a:solidFill>
                          <a:latin typeface="Verdana"/>
                          <a:ea typeface="Verdana"/>
                          <a:cs typeface="Verdana"/>
                          <a:sym typeface="Verdana"/>
                        </a:rPr>
                        <a:t>omogućavanje svladavanja odgovarajuće razine znanja iz matematike za većinu učenika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75025">
                <a:tc>
                  <a:txBody>
                    <a:bodyPr/>
                    <a:lstStyle/>
                    <a:p>
                      <a:pPr marL="0" marR="0" lvl="0" indent="0" algn="l" rtl="0">
                        <a:spcBef>
                          <a:spcPts val="0"/>
                        </a:spcBef>
                        <a:buClr>
                          <a:srgbClr val="000000"/>
                        </a:buClr>
                        <a:buSzPct val="25000"/>
                        <a:buFont typeface="Verdana"/>
                        <a:buNone/>
                      </a:pPr>
                      <a:r>
                        <a:rPr lang="en" sz="1400" b="1" u="none" strike="noStrike" cap="none" baseline="0">
                          <a:solidFill>
                            <a:schemeClr val="dk1"/>
                          </a:solidFill>
                          <a:latin typeface="Verdana"/>
                          <a:ea typeface="Verdana"/>
                          <a:cs typeface="Verdana"/>
                          <a:sym typeface="Verdana"/>
                        </a:rPr>
                        <a:t>NOSITELJI</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a:solidFill>
                            <a:schemeClr val="dk1"/>
                          </a:solidFill>
                          <a:latin typeface="Verdana"/>
                          <a:ea typeface="Verdana"/>
                          <a:cs typeface="Verdana"/>
                          <a:sym typeface="Verdana"/>
                        </a:rPr>
                        <a:t>Vedran Bobšić, prof. fiz.</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11200">
                <a:tc>
                  <a:txBody>
                    <a:bodyPr/>
                    <a:lstStyle/>
                    <a:p>
                      <a:pPr marL="0" marR="0" lvl="0" indent="0" algn="l" rtl="0">
                        <a:spcBef>
                          <a:spcPts val="0"/>
                        </a:spcBef>
                        <a:buClr>
                          <a:srgbClr val="000000"/>
                        </a:buClr>
                        <a:buSzPct val="25000"/>
                        <a:buFont typeface="Verdana"/>
                        <a:buNone/>
                      </a:pPr>
                      <a:r>
                        <a:rPr lang="en" sz="1400" b="1" u="none" strike="noStrike" cap="none" baseline="0">
                          <a:solidFill>
                            <a:schemeClr val="dk1"/>
                          </a:solidFill>
                          <a:latin typeface="Verdana"/>
                          <a:ea typeface="Verdana"/>
                          <a:cs typeface="Verdana"/>
                          <a:sym typeface="Verdana"/>
                        </a:rPr>
                        <a:t>NAČIN REALIZACIJE</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400" u="none" strike="noStrike" cap="none" baseline="0">
                          <a:solidFill>
                            <a:schemeClr val="dk1"/>
                          </a:solidFill>
                          <a:latin typeface="Verdana"/>
                          <a:ea typeface="Verdana"/>
                          <a:cs typeface="Verdana"/>
                          <a:sym typeface="Verdana"/>
                        </a:rPr>
                        <a:t>realizira se jedan sat tjedno u tijeku nastavne godine, prema potrebi učenika, individualiziranim oblikom rada u skupini do osam učenika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11200">
                <a:tc>
                  <a:txBody>
                    <a:bodyPr/>
                    <a:lstStyle/>
                    <a:p>
                      <a:pPr marL="0" marR="0" lvl="0" indent="0" algn="l" rtl="0">
                        <a:spcBef>
                          <a:spcPts val="0"/>
                        </a:spcBef>
                        <a:buClr>
                          <a:srgbClr val="000000"/>
                        </a:buClr>
                        <a:buSzPct val="25000"/>
                        <a:buFont typeface="Verdana"/>
                        <a:buNone/>
                      </a:pPr>
                      <a:r>
                        <a:rPr lang="en" sz="1400" b="1" u="none" strike="noStrike" cap="none" baseline="0">
                          <a:solidFill>
                            <a:schemeClr val="dk1"/>
                          </a:solidFill>
                          <a:latin typeface="Verdana"/>
                          <a:ea typeface="Verdana"/>
                          <a:cs typeface="Verdana"/>
                          <a:sym typeface="Verdana"/>
                        </a:rPr>
                        <a:t>VREMENIK</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400" u="none" strike="noStrike" cap="none" baseline="0">
                          <a:solidFill>
                            <a:schemeClr val="dk1"/>
                          </a:solidFill>
                          <a:latin typeface="Verdana"/>
                          <a:ea typeface="Verdana"/>
                          <a:cs typeface="Verdana"/>
                          <a:sym typeface="Verdana"/>
                        </a:rPr>
                        <a:t>jedan nastavni sat tjedno srijedom u popodnevnoj smjeni tijekom nastavne godine.</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11200">
                <a:tc>
                  <a:txBody>
                    <a:bodyPr/>
                    <a:lstStyle/>
                    <a:p>
                      <a:pPr marL="0" marR="0" lvl="0" indent="0" algn="l" rtl="0">
                        <a:spcBef>
                          <a:spcPts val="0"/>
                        </a:spcBef>
                        <a:buClr>
                          <a:srgbClr val="000000"/>
                        </a:buClr>
                        <a:buSzPct val="25000"/>
                        <a:buFont typeface="Verdana"/>
                        <a:buNone/>
                      </a:pPr>
                      <a:r>
                        <a:rPr lang="en" sz="1400" b="1" u="none" strike="noStrike" cap="none" baseline="0">
                          <a:solidFill>
                            <a:schemeClr val="dk1"/>
                          </a:solidFill>
                          <a:latin typeface="Verdana"/>
                          <a:ea typeface="Verdana"/>
                          <a:cs typeface="Verdana"/>
                          <a:sym typeface="Verdana"/>
                        </a:rPr>
                        <a:t>TROŠKOVNIK</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400" u="none" strike="noStrike" cap="none" baseline="0">
                          <a:solidFill>
                            <a:schemeClr val="dk1"/>
                          </a:solidFill>
                          <a:latin typeface="Verdana"/>
                          <a:ea typeface="Verdana"/>
                          <a:cs typeface="Verdana"/>
                          <a:sym typeface="Verdana"/>
                        </a:rPr>
                        <a:t>cca 50 kn (papir za kopiranje, kreda u boji, troškovi printanja i kopiranja)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750875">
                <a:tc>
                  <a:txBody>
                    <a:bodyPr/>
                    <a:lstStyle/>
                    <a:p>
                      <a:pPr marL="0" marR="0" lvl="0" indent="0" algn="l" rtl="0">
                        <a:spcBef>
                          <a:spcPts val="0"/>
                        </a:spcBef>
                        <a:buClr>
                          <a:srgbClr val="000000"/>
                        </a:buClr>
                        <a:buSzPct val="25000"/>
                        <a:buFont typeface="Verdana"/>
                        <a:buNone/>
                      </a:pPr>
                      <a:r>
                        <a:rPr lang="en" sz="1400" b="1" u="none" strike="noStrike" cap="none" baseline="0">
                          <a:solidFill>
                            <a:schemeClr val="dk1"/>
                          </a:solidFill>
                          <a:latin typeface="Verdana"/>
                          <a:ea typeface="Verdana"/>
                          <a:cs typeface="Verdana"/>
                          <a:sym typeface="Verdana"/>
                        </a:rPr>
                        <a:t>VREDNOVANJE I KORIŠTENJE REZULTATA RADA</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spcBef>
                          <a:spcPts val="0"/>
                        </a:spcBef>
                        <a:buClr>
                          <a:schemeClr val="dk1"/>
                        </a:buClr>
                        <a:buSzPct val="25000"/>
                        <a:buFont typeface="Verdana"/>
                        <a:buNone/>
                      </a:pPr>
                      <a:r>
                        <a:rPr lang="en" sz="1400" u="none" strike="noStrike" cap="none" baseline="0">
                          <a:solidFill>
                            <a:schemeClr val="dk1"/>
                          </a:solidFill>
                          <a:latin typeface="Verdana"/>
                          <a:ea typeface="Verdana"/>
                          <a:cs typeface="Verdana"/>
                          <a:sym typeface="Verdana"/>
                        </a:rPr>
                        <a:t>utvrđen nastavnim planom i programom fizike za 7. i 8. razred osnovne škole.</a:t>
                      </a:r>
                    </a:p>
                  </a:txBody>
                  <a:tcPr marL="31875" marR="31875"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cf32ebc173cf36b78d8b956c1b7f4df46f5ac2"/>
</p:tagLst>
</file>

<file path=ppt/theme/theme1.xml><?xml version="1.0" encoding="utf-8"?>
<a:theme xmlns:a="http://schemas.openxmlformats.org/drawingml/2006/main" name="Spring">
  <a:themeElements>
    <a:clrScheme name="Spring">
      <a:dk1>
        <a:srgbClr val="000000"/>
      </a:dk1>
      <a:lt1>
        <a:srgbClr val="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25792</Words>
  <Application>Microsoft Office PowerPoint</Application>
  <PresentationFormat>Prikaz na zaslonu (4:3)</PresentationFormat>
  <Paragraphs>3568</Paragraphs>
  <Slides>195</Slides>
  <Notes>193</Notes>
  <HiddenSlides>0</HiddenSlides>
  <MMClips>0</MMClips>
  <ScaleCrop>false</ScaleCrop>
  <HeadingPairs>
    <vt:vector size="4" baseType="variant">
      <vt:variant>
        <vt:lpstr>Tema</vt:lpstr>
      </vt:variant>
      <vt:variant>
        <vt:i4>1</vt:i4>
      </vt:variant>
      <vt:variant>
        <vt:lpstr>Naslovi slajdova</vt:lpstr>
      </vt:variant>
      <vt:variant>
        <vt:i4>195</vt:i4>
      </vt:variant>
    </vt:vector>
  </HeadingPairs>
  <TitlesOfParts>
    <vt:vector size="196" baseType="lpstr">
      <vt:lpstr>Spring</vt:lpstr>
      <vt:lpstr>PowerPointova prezentacija</vt:lpstr>
      <vt:lpstr>PowerPointova prezentacija</vt:lpstr>
      <vt:lpstr>Kurikulum osnovne škole</vt:lpstr>
      <vt:lpstr>Načela nacionalnog kurikuluma</vt:lpstr>
      <vt:lpstr>Načela nacionalnog kurikuluma</vt:lpstr>
      <vt:lpstr>Opći odgojno-obrazovni ciljevi Nacionalnog okvirnog kurikuluma</vt:lpstr>
      <vt:lpstr>Opći odgojno-obrazovni ciljevi Nacionalnog okvirnog kurikuluma</vt:lpstr>
      <vt:lpstr>Temeljne kompetencije za cjeloživotno obrazovanje:</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Vlatka</dc:creator>
  <cp:lastModifiedBy>OŠ SESVETSKA SELA</cp:lastModifiedBy>
  <cp:revision>42</cp:revision>
  <cp:lastPrinted>2014-09-30T17:29:45Z</cp:lastPrinted>
  <dcterms:modified xsi:type="dcterms:W3CDTF">2014-09-30T19:02:00Z</dcterms:modified>
</cp:coreProperties>
</file>