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216"/>
  </p:notesMasterIdLst>
  <p:handoutMasterIdLst>
    <p:handoutMasterId r:id="rId2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1"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44" r:id="rId187"/>
    <p:sldId id="445" r:id="rId188"/>
    <p:sldId id="446" r:id="rId189"/>
    <p:sldId id="447" r:id="rId190"/>
    <p:sldId id="448" r:id="rId191"/>
    <p:sldId id="450" r:id="rId192"/>
    <p:sldId id="451" r:id="rId193"/>
    <p:sldId id="473" r:id="rId194"/>
    <p:sldId id="452" r:id="rId195"/>
    <p:sldId id="453" r:id="rId196"/>
    <p:sldId id="454" r:id="rId197"/>
    <p:sldId id="455" r:id="rId198"/>
    <p:sldId id="456" r:id="rId199"/>
    <p:sldId id="457" r:id="rId200"/>
    <p:sldId id="458" r:id="rId201"/>
    <p:sldId id="459" r:id="rId202"/>
    <p:sldId id="460" r:id="rId203"/>
    <p:sldId id="461" r:id="rId204"/>
    <p:sldId id="462" r:id="rId205"/>
    <p:sldId id="463" r:id="rId206"/>
    <p:sldId id="464" r:id="rId207"/>
    <p:sldId id="465" r:id="rId208"/>
    <p:sldId id="466" r:id="rId209"/>
    <p:sldId id="467" r:id="rId210"/>
    <p:sldId id="468" r:id="rId211"/>
    <p:sldId id="469" r:id="rId212"/>
    <p:sldId id="470" r:id="rId213"/>
    <p:sldId id="471" r:id="rId214"/>
    <p:sldId id="472" r:id="rId215"/>
  </p:sldIdLst>
  <p:sldSz cx="9144000" cy="6858000" type="screen4x3"/>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39A3C89-64FF-49DC-8394-7CA954343BA1}">
  <a:tblStyle styleId="{D39A3C89-64FF-49DC-8394-7CA954343BA1}" styleName="Table_0"/>
  <a:tblStyle styleId="{2AD96F34-8043-4AE9-89AE-B8264F799F19}" styleName="Table_1">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ADF3ADD6-13EA-4A8F-93BE-9999823F6E52}"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970" y="-4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notesMaster" Target="notesMasters/notesMaster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2" y="3"/>
            <a:ext cx="2946078" cy="496648"/>
          </a:xfrm>
          <a:prstGeom prst="rect">
            <a:avLst/>
          </a:prstGeom>
        </p:spPr>
        <p:txBody>
          <a:bodyPr vert="horz" lIns="90699" tIns="45350" rIns="90699" bIns="45350" rtlCol="0"/>
          <a:lstStyle>
            <a:lvl1pPr algn="l">
              <a:defRPr sz="1200"/>
            </a:lvl1pPr>
          </a:lstStyle>
          <a:p>
            <a:endParaRPr lang="hr-HR"/>
          </a:p>
        </p:txBody>
      </p:sp>
      <p:sp>
        <p:nvSpPr>
          <p:cNvPr id="3" name="Rezervirano mjesto datuma 2"/>
          <p:cNvSpPr>
            <a:spLocks noGrp="1"/>
          </p:cNvSpPr>
          <p:nvPr>
            <p:ph type="dt" sz="quarter" idx="1"/>
          </p:nvPr>
        </p:nvSpPr>
        <p:spPr>
          <a:xfrm>
            <a:off x="3850027" y="3"/>
            <a:ext cx="2946078" cy="496648"/>
          </a:xfrm>
          <a:prstGeom prst="rect">
            <a:avLst/>
          </a:prstGeom>
        </p:spPr>
        <p:txBody>
          <a:bodyPr vert="horz" lIns="90699" tIns="45350" rIns="90699" bIns="45350" rtlCol="0"/>
          <a:lstStyle>
            <a:lvl1pPr algn="r">
              <a:defRPr sz="1200"/>
            </a:lvl1pPr>
          </a:lstStyle>
          <a:p>
            <a:fld id="{27CA5C51-6371-475A-80B2-D64124D78315}" type="datetimeFigureOut">
              <a:rPr lang="hr-HR" smtClean="0"/>
              <a:t>7.10.2016.</a:t>
            </a:fld>
            <a:endParaRPr lang="hr-HR"/>
          </a:p>
        </p:txBody>
      </p:sp>
      <p:sp>
        <p:nvSpPr>
          <p:cNvPr id="4" name="Rezervirano mjesto podnožja 3"/>
          <p:cNvSpPr>
            <a:spLocks noGrp="1"/>
          </p:cNvSpPr>
          <p:nvPr>
            <p:ph type="ftr" sz="quarter" idx="2"/>
          </p:nvPr>
        </p:nvSpPr>
        <p:spPr>
          <a:xfrm>
            <a:off x="2" y="9430002"/>
            <a:ext cx="2946078" cy="496648"/>
          </a:xfrm>
          <a:prstGeom prst="rect">
            <a:avLst/>
          </a:prstGeom>
        </p:spPr>
        <p:txBody>
          <a:bodyPr vert="horz" lIns="90699" tIns="45350" rIns="90699" bIns="45350"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50027" y="9430002"/>
            <a:ext cx="2946078" cy="496648"/>
          </a:xfrm>
          <a:prstGeom prst="rect">
            <a:avLst/>
          </a:prstGeom>
        </p:spPr>
        <p:txBody>
          <a:bodyPr vert="horz" lIns="90699" tIns="45350" rIns="90699" bIns="45350" rtlCol="0" anchor="b"/>
          <a:lstStyle>
            <a:lvl1pPr algn="r">
              <a:defRPr sz="1200"/>
            </a:lvl1pPr>
          </a:lstStyle>
          <a:p>
            <a:fld id="{F8D5E6AF-40DA-4F56-A118-B8348C2C9F25}" type="slidenum">
              <a:rPr lang="hr-HR" smtClean="0"/>
              <a:t>‹#›</a:t>
            </a:fld>
            <a:endParaRPr lang="hr-HR"/>
          </a:p>
        </p:txBody>
      </p:sp>
    </p:spTree>
    <p:extLst>
      <p:ext uri="{BB962C8B-B14F-4D97-AF65-F5344CB8AC3E}">
        <p14:creationId xmlns:p14="http://schemas.microsoft.com/office/powerpoint/2010/main" val="3016179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1"/>
            <a:ext cx="2945659" cy="496411"/>
          </a:xfrm>
          <a:prstGeom prst="rect">
            <a:avLst/>
          </a:prstGeom>
          <a:noFill/>
          <a:ln>
            <a:noFill/>
          </a:ln>
        </p:spPr>
        <p:txBody>
          <a:bodyPr lIns="90684" tIns="90684" rIns="90684" bIns="90684"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50443" y="1"/>
            <a:ext cx="2945659" cy="496411"/>
          </a:xfrm>
          <a:prstGeom prst="rect">
            <a:avLst/>
          </a:prstGeom>
          <a:noFill/>
          <a:ln>
            <a:noFill/>
          </a:ln>
        </p:spPr>
        <p:txBody>
          <a:bodyPr lIns="90684" tIns="90684" rIns="90684" bIns="90684" anchor="t" anchorCtr="0"/>
          <a:lstStyle>
            <a:lvl1pPr marL="0" marR="0" lvl="0"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9" y="4715907"/>
            <a:ext cx="5438138" cy="4467702"/>
          </a:xfrm>
          <a:prstGeom prst="rect">
            <a:avLst/>
          </a:prstGeom>
          <a:noFill/>
          <a:ln>
            <a:noFill/>
          </a:ln>
        </p:spPr>
        <p:txBody>
          <a:bodyPr lIns="90684" tIns="90684" rIns="90684" bIns="90684" anchor="ctr" anchorCtr="0"/>
          <a:lstStyle>
            <a:lvl1pPr marL="0" marR="0" lvl="0" indent="0" algn="l" rtl="0">
              <a:spcBef>
                <a:spcPts val="0"/>
              </a:spcBef>
              <a:defRPr sz="1200" b="0" i="0" u="none" strike="noStrike" cap="none">
                <a:solidFill>
                  <a:schemeClr val="dk1"/>
                </a:solidFill>
                <a:latin typeface="Arial"/>
                <a:ea typeface="Arial"/>
                <a:cs typeface="Arial"/>
                <a:sym typeface="Arial"/>
              </a:defRPr>
            </a:lvl1pPr>
            <a:lvl2pPr marL="457200" marR="0" lvl="1" indent="0" algn="l" rtl="0">
              <a:spcBef>
                <a:spcPts val="0"/>
              </a:spcBef>
              <a:defRPr sz="1200" b="0" i="0" u="none" strike="noStrike" cap="none">
                <a:solidFill>
                  <a:schemeClr val="dk1"/>
                </a:solidFill>
                <a:latin typeface="Arial"/>
                <a:ea typeface="Arial"/>
                <a:cs typeface="Arial"/>
                <a:sym typeface="Arial"/>
              </a:defRPr>
            </a:lvl2pPr>
            <a:lvl3pPr marL="914400" marR="0" lvl="2" indent="0" algn="l" rtl="0">
              <a:spcBef>
                <a:spcPts val="0"/>
              </a:spcBef>
              <a:defRPr sz="1200" b="0" i="0" u="none" strike="noStrike" cap="none">
                <a:solidFill>
                  <a:schemeClr val="dk1"/>
                </a:solidFill>
                <a:latin typeface="Arial"/>
                <a:ea typeface="Arial"/>
                <a:cs typeface="Arial"/>
                <a:sym typeface="Arial"/>
              </a:defRPr>
            </a:lvl3pPr>
            <a:lvl4pPr marL="1371600" marR="0" lvl="3" indent="0" algn="l" rtl="0">
              <a:spcBef>
                <a:spcPts val="0"/>
              </a:spcBef>
              <a:defRPr sz="1200" b="0" i="0" u="none" strike="noStrike" cap="none">
                <a:solidFill>
                  <a:schemeClr val="dk1"/>
                </a:solidFill>
                <a:latin typeface="Arial"/>
                <a:ea typeface="Arial"/>
                <a:cs typeface="Arial"/>
                <a:sym typeface="Arial"/>
              </a:defRPr>
            </a:lvl4pPr>
            <a:lvl5pPr marL="1828800" marR="0" lvl="4" indent="0" algn="l" rtl="0">
              <a:spcBef>
                <a:spcPts val="0"/>
              </a:spcBef>
              <a:defRPr sz="1200" b="0" i="0" u="none" strike="noStrike" cap="none">
                <a:solidFill>
                  <a:schemeClr val="dk1"/>
                </a:solidFill>
                <a:latin typeface="Arial"/>
                <a:ea typeface="Arial"/>
                <a:cs typeface="Arial"/>
                <a:sym typeface="Arial"/>
              </a:defRPr>
            </a:lvl5pPr>
            <a:lvl6pPr marL="2286000" marR="0" lvl="5" indent="0" algn="l" rtl="0">
              <a:spcBef>
                <a:spcPts val="0"/>
              </a:spcBef>
              <a:defRPr sz="1200" b="0" i="0" u="none" strike="noStrike" cap="none">
                <a:solidFill>
                  <a:schemeClr val="dk1"/>
                </a:solidFill>
                <a:latin typeface="Arial"/>
                <a:ea typeface="Arial"/>
                <a:cs typeface="Arial"/>
                <a:sym typeface="Arial"/>
              </a:defRPr>
            </a:lvl6pPr>
            <a:lvl7pPr marL="2743200" marR="0" lvl="6" indent="0" algn="l" rtl="0">
              <a:spcBef>
                <a:spcPts val="0"/>
              </a:spcBef>
              <a:defRPr sz="1200" b="0" i="0" u="none" strike="noStrike" cap="none">
                <a:solidFill>
                  <a:schemeClr val="dk1"/>
                </a:solidFill>
                <a:latin typeface="Arial"/>
                <a:ea typeface="Arial"/>
                <a:cs typeface="Arial"/>
                <a:sym typeface="Arial"/>
              </a:defRPr>
            </a:lvl7pPr>
            <a:lvl8pPr marL="3200400" marR="0" lvl="7" indent="0" algn="l" rtl="0">
              <a:spcBef>
                <a:spcPts val="0"/>
              </a:spcBef>
              <a:defRPr sz="1200" b="0" i="0" u="none" strike="noStrike" cap="none">
                <a:solidFill>
                  <a:schemeClr val="dk1"/>
                </a:solidFill>
                <a:latin typeface="Arial"/>
                <a:ea typeface="Arial"/>
                <a:cs typeface="Arial"/>
                <a:sym typeface="Arial"/>
              </a:defRPr>
            </a:lvl8pPr>
            <a:lvl9pPr marL="3657600" marR="0" lvl="8" indent="0" algn="l" rtl="0">
              <a:spcBef>
                <a:spcPts val="0"/>
              </a:spcBef>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1" y="9430091"/>
            <a:ext cx="2945659" cy="496411"/>
          </a:xfrm>
          <a:prstGeom prst="rect">
            <a:avLst/>
          </a:prstGeom>
          <a:noFill/>
          <a:ln>
            <a:noFill/>
          </a:ln>
        </p:spPr>
        <p:txBody>
          <a:bodyPr lIns="90684" tIns="90684" rIns="90684" bIns="90684"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50443" y="9430091"/>
            <a:ext cx="2945659" cy="496411"/>
          </a:xfrm>
          <a:prstGeom prst="rect">
            <a:avLst/>
          </a:prstGeom>
          <a:noFill/>
          <a:ln>
            <a:noFill/>
          </a:ln>
        </p:spPr>
        <p:txBody>
          <a:bodyPr lIns="95520" tIns="95520" rIns="95520" bIns="95520" anchor="b" anchorCtr="0">
            <a:noAutofit/>
          </a:bodyPr>
          <a:lstStyle/>
          <a:p>
            <a:pPr algn="r">
              <a:buClr>
                <a:srgbClr val="000000"/>
              </a:buClr>
            </a:pPr>
            <a:endParaRPr lang="hr-HR"/>
          </a:p>
        </p:txBody>
      </p:sp>
    </p:spTree>
    <p:extLst>
      <p:ext uri="{BB962C8B-B14F-4D97-AF65-F5344CB8AC3E}">
        <p14:creationId xmlns:p14="http://schemas.microsoft.com/office/powerpoint/2010/main" val="35451030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6" name="Shape 8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7" name="Shape 8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54" name="Shape 154"/>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55" name="Shape 155"/>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56" name="Shape 15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0" name="Shape 780"/>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781" name="Shape 781"/>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786" name="Shape 78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787" name="Shape 78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3" name="Shape 793"/>
          <p:cNvSpPr txBox="1">
            <a:spLocks noGrp="1"/>
          </p:cNvSpPr>
          <p:nvPr>
            <p:ph type="body" idx="1"/>
          </p:nvPr>
        </p:nvSpPr>
        <p:spPr>
          <a:xfrm>
            <a:off x="679769" y="6761452"/>
            <a:ext cx="5438138" cy="376607"/>
          </a:xfrm>
          <a:prstGeom prst="rect">
            <a:avLst/>
          </a:prstGeom>
          <a:noFill/>
          <a:ln>
            <a:noFill/>
          </a:ln>
        </p:spPr>
        <p:txBody>
          <a:bodyPr lIns="95520" tIns="95520" rIns="95520" bIns="95520" anchor="ctr" anchorCtr="0">
            <a:noAutofit/>
          </a:bodyPr>
          <a:lstStyle/>
          <a:p>
            <a:pPr>
              <a:buSzPct val="25000"/>
            </a:pPr>
            <a:endParaRPr/>
          </a:p>
        </p:txBody>
      </p:sp>
      <p:sp>
        <p:nvSpPr>
          <p:cNvPr id="794" name="Shape 79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799" name="Shape 79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00" name="Shape 800"/>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06" name="Shape 80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07" name="Shape 80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13" name="Shape 81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14" name="Shape 81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20" name="Shape 82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21" name="Shape 82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27" name="Shape 82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28" name="Shape 82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33" name="Shape 83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34" name="Shape 83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43" name="Shape 84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44" name="Shape 84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63" name="Shape 163"/>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64" name="Shape 164"/>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65" name="Shape 16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50" name="Shape 85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51" name="Shape 85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Shape 85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56" name="Shape 85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57" name="Shape 85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62" name="Shape 86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63" name="Shape 86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9" name="Shape 869"/>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870" name="Shape 870"/>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Shape 87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5" name="Shape 875"/>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876" name="Shape 876"/>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1" name="Shape 881"/>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882" name="Shape 882"/>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Shape 88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87" name="Shape 88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88" name="Shape 88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897" name="Shape 89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98" name="Shape 89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Shape 903"/>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904" name="Shape 90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05" name="Shape 905"/>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911" name="Shape 91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12" name="Shape 91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71" name="Shape 171"/>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72" name="Shape 172"/>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73" name="Shape 17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Shape 917"/>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918" name="Shape 91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19" name="Shape 919"/>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925" name="Shape 92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26" name="Shape 92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Shape 93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32" name="Shape 93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933" name="Shape 93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38" name="Shape 938"/>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939" name="Shape 93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Shape 94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4" name="Shape 944"/>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945" name="Shape 945"/>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50" name="Shape 95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951" name="Shape 95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956" name="Shape 95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57" name="Shape 95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Shape 962"/>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963" name="Shape 96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64" name="Shape 964"/>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970" name="Shape 97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71" name="Shape 97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Shape 976"/>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977" name="Shape 97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78" name="Shape 978"/>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80" name="Shape 18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81" name="Shape 18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Shape 983"/>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984" name="Shape 98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85" name="Shape 98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Shape 98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990" name="Shape 99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91" name="Shape 99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996" name="Shape 99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97" name="Shape 99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03" name="Shape 100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04" name="Shape 100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Shape 100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9" name="Shape 1009"/>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010" name="Shape 1010"/>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Shape 101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15" name="Shape 101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16" name="Shape 101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Shape 102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2" name="Shape 1022"/>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023" name="Shape 1023"/>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Shape 102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28" name="Shape 102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29" name="Shape 102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Shape 1033"/>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34" name="Shape 103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35" name="Shape 103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Shape 103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40" name="Shape 104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41" name="Shape 104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87" name="Shape 18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88" name="Shape 18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Shape 104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47" name="Shape 104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48" name="Shape 104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Shape 105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3" name="Shape 1053"/>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054" name="Shape 1054"/>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Shape 105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9" name="Shape 1059"/>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060" name="Shape 1060"/>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Shape 106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67" name="Shape 106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68" name="Shape 106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Shape 1073"/>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1074" name="Shape 107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75" name="Shape 1075"/>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Shape 108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81" name="Shape 108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82" name="Shape 108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Shape 108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88" name="Shape 108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89" name="Shape 108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Shape 109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96" name="Shape 109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97" name="Shape 109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Shape 110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103" name="Shape 1103"/>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104" name="Shape 110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Shape 1108"/>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109" name="Shape 110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110" name="Shape 1110"/>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194" name="Shape 19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95" name="Shape 195"/>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Shape 111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116" name="Shape 1116"/>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117" name="Shape 1117"/>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118" name="Shape 111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Shape 112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124" name="Shape 1124"/>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125" name="Shape 1125"/>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126" name="Shape 112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Shape 113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133" name="Shape 1133"/>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134" name="Shape 1134"/>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135" name="Shape 113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Shape 114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142" name="Shape 1142"/>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143" name="Shape 1143"/>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144" name="Shape 114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Shape 115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152" name="Shape 115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153" name="Shape 115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Shape 115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158" name="Shape 115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159" name="Shape 115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Shape 1163"/>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164" name="Shape 116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165" name="Shape 116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Shape 116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170" name="Shape 117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171" name="Shape 117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Shape 117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6" name="Shape 1176"/>
          <p:cNvSpPr txBox="1">
            <a:spLocks noGrp="1"/>
          </p:cNvSpPr>
          <p:nvPr>
            <p:ph type="body" idx="1"/>
          </p:nvPr>
        </p:nvSpPr>
        <p:spPr>
          <a:xfrm>
            <a:off x="679769" y="6761452"/>
            <a:ext cx="5438138" cy="376607"/>
          </a:xfrm>
          <a:prstGeom prst="rect">
            <a:avLst/>
          </a:prstGeom>
          <a:noFill/>
          <a:ln>
            <a:noFill/>
          </a:ln>
        </p:spPr>
        <p:txBody>
          <a:bodyPr lIns="95520" tIns="95520" rIns="95520" bIns="95520" anchor="ctr" anchorCtr="0">
            <a:noAutofit/>
          </a:bodyPr>
          <a:lstStyle/>
          <a:p>
            <a:pPr>
              <a:buSzPct val="25000"/>
            </a:pPr>
            <a:endParaRPr/>
          </a:p>
        </p:txBody>
      </p:sp>
      <p:sp>
        <p:nvSpPr>
          <p:cNvPr id="1177" name="Shape 117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Shape 118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2" name="Shape 1182"/>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183" name="Shape 1183"/>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201" name="Shape 20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02" name="Shape 20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Shape 1187"/>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1188" name="Shape 118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189" name="Shape 1189"/>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Shape 119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4" name="Shape 1194"/>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195" name="Shape 1195"/>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Shape 119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200" name="Shape 120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201" name="Shape 120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Shape 120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6" name="Shape 1206"/>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207" name="Shape 1207"/>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Shape 121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217" name="Shape 121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218" name="Shape 121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Shape 122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3" name="Shape 1223"/>
          <p:cNvSpPr txBox="1">
            <a:spLocks noGrp="1"/>
          </p:cNvSpPr>
          <p:nvPr>
            <p:ph type="body" idx="1"/>
          </p:nvPr>
        </p:nvSpPr>
        <p:spPr>
          <a:xfrm>
            <a:off x="679769" y="6761452"/>
            <a:ext cx="5438138" cy="376607"/>
          </a:xfrm>
          <a:prstGeom prst="rect">
            <a:avLst/>
          </a:prstGeom>
          <a:noFill/>
          <a:ln>
            <a:noFill/>
          </a:ln>
        </p:spPr>
        <p:txBody>
          <a:bodyPr lIns="95520" tIns="95520" rIns="95520" bIns="95520" anchor="ctr" anchorCtr="0">
            <a:noAutofit/>
          </a:bodyPr>
          <a:lstStyle/>
          <a:p>
            <a:pPr>
              <a:buSzPct val="25000"/>
            </a:pPr>
            <a:endParaRPr/>
          </a:p>
        </p:txBody>
      </p:sp>
      <p:sp>
        <p:nvSpPr>
          <p:cNvPr id="1224" name="Shape 122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Shape 1228"/>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229" name="Shape 122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230" name="Shape 1230"/>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Shape 123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236" name="Shape 123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237" name="Shape 123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Shape 124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242" name="Shape 124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243" name="Shape 124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Shape 124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9" name="Shape 1249"/>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250" name="Shape 1250"/>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208" name="Shape 20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09" name="Shape 20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Shape 125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255" name="Shape 125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256" name="Shape 125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Shape 1261"/>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1262" name="Shape 126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263" name="Shape 1263"/>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Shape 1268"/>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269" name="Shape 126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270" name="Shape 1270"/>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Shape 127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276" name="Shape 127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277" name="Shape 127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Shape 128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283" name="Shape 1283"/>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284" name="Shape 1284"/>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285" name="Shape 128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Shape 129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291" name="Shape 129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292" name="Shape 129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Shape 129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7" name="Shape 1297"/>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298" name="Shape 1298"/>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Shape 130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303" name="Shape 1303"/>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304" name="Shape 1304"/>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305" name="Shape 130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Shape 131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13" name="Shape 131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14" name="Shape 131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Shape 1318"/>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19" name="Shape 131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20" name="Shape 1320"/>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216" name="Shape 216"/>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Shape 132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25" name="Shape 132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26" name="Shape 132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Shape 133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31" name="Shape 133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32" name="Shape 133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Shape 133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38" name="Shape 133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39" name="Shape 133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Shape 134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6" name="Shape 1346"/>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347" name="Shape 1347"/>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Shape 135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52" name="Shape 135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53" name="Shape 135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Shape 1359"/>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1360" name="Shape 136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61" name="Shape 1361"/>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Shape 136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67" name="Shape 136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68" name="Shape 136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Shape 137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75" name="Shape 137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76" name="Shape 137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Shape 138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82" name="Shape 138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83" name="Shape 138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Shape 138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388" name="Shape 1388"/>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389" name="Shape 1389"/>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390" name="Shape 1390"/>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222" name="Shape 222"/>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Shape 139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96" name="Shape 139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97" name="Shape 139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Shape 140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409" name="Shape 1409"/>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410" name="Shape 1410"/>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411" name="Shape 141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Shape 141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417" name="Shape 1417"/>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418" name="Shape 1418"/>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419" name="Shape 141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Shape 142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6" name="Shape 1426"/>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427" name="Shape 1427"/>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Shape 143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2" name="Shape 1432"/>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433" name="Shape 1433"/>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Shape 143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438" name="Shape 143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439" name="Shape 143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Shape 144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5" name="Shape 1445"/>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446" name="Shape 1446"/>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Shape 145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451" name="Shape 145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452" name="Shape 145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Shape 1457"/>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1458" name="Shape 145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459" name="Shape 1459"/>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Shape 146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4" name="Shape 1464"/>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465" name="Shape 1465"/>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93" name="Shape 9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94" name="Shape 9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27" name="Shape 22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228" name="Shape 22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Shape 1469"/>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1470" name="Shape 147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471" name="Shape 1471"/>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Shape 147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7" name="Shape 1477"/>
          <p:cNvSpPr txBox="1">
            <a:spLocks noGrp="1"/>
          </p:cNvSpPr>
          <p:nvPr>
            <p:ph type="body" idx="1"/>
          </p:nvPr>
        </p:nvSpPr>
        <p:spPr>
          <a:xfrm>
            <a:off x="679769" y="4715909"/>
            <a:ext cx="5438138" cy="483594"/>
          </a:xfrm>
          <a:prstGeom prst="rect">
            <a:avLst/>
          </a:prstGeom>
          <a:noFill/>
          <a:ln>
            <a:noFill/>
          </a:ln>
        </p:spPr>
        <p:txBody>
          <a:bodyPr lIns="95520" tIns="95520" rIns="95520" bIns="95520" anchor="t" anchorCtr="0">
            <a:noAutofit/>
          </a:bodyPr>
          <a:lstStyle/>
          <a:p>
            <a:pPr>
              <a:buSzPct val="25000"/>
            </a:pPr>
            <a:endParaRPr sz="1900"/>
          </a:p>
        </p:txBody>
      </p:sp>
      <p:sp>
        <p:nvSpPr>
          <p:cNvPr id="1478" name="Shape 147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Shape 148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3" name="Shape 1483"/>
          <p:cNvSpPr txBox="1">
            <a:spLocks noGrp="1"/>
          </p:cNvSpPr>
          <p:nvPr>
            <p:ph type="body" idx="1"/>
          </p:nvPr>
        </p:nvSpPr>
        <p:spPr>
          <a:xfrm>
            <a:off x="679769" y="4715908"/>
            <a:ext cx="5438160" cy="483576"/>
          </a:xfrm>
          <a:prstGeom prst="rect">
            <a:avLst/>
          </a:prstGeom>
          <a:noFill/>
          <a:ln>
            <a:noFill/>
          </a:ln>
        </p:spPr>
        <p:txBody>
          <a:bodyPr lIns="95520" tIns="95520" rIns="95520" bIns="95520" anchor="t" anchorCtr="0">
            <a:noAutofit/>
          </a:bodyPr>
          <a:lstStyle/>
          <a:p>
            <a:pPr>
              <a:buSzPct val="25000"/>
            </a:pPr>
            <a:endParaRPr sz="1900"/>
          </a:p>
        </p:txBody>
      </p:sp>
      <p:sp>
        <p:nvSpPr>
          <p:cNvPr id="1484" name="Shape 1484"/>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Shape 148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9" name="Shape 1489"/>
          <p:cNvSpPr txBox="1">
            <a:spLocks noGrp="1"/>
          </p:cNvSpPr>
          <p:nvPr>
            <p:ph type="body" idx="1"/>
          </p:nvPr>
        </p:nvSpPr>
        <p:spPr>
          <a:xfrm>
            <a:off x="679769" y="4715908"/>
            <a:ext cx="5438160" cy="483576"/>
          </a:xfrm>
          <a:prstGeom prst="rect">
            <a:avLst/>
          </a:prstGeom>
          <a:noFill/>
          <a:ln>
            <a:noFill/>
          </a:ln>
        </p:spPr>
        <p:txBody>
          <a:bodyPr lIns="95520" tIns="95520" rIns="95520" bIns="95520" anchor="t" anchorCtr="0">
            <a:noAutofit/>
          </a:bodyPr>
          <a:lstStyle/>
          <a:p>
            <a:pPr>
              <a:buSzPct val="25000"/>
            </a:pPr>
            <a:endParaRPr sz="1900"/>
          </a:p>
        </p:txBody>
      </p:sp>
      <p:sp>
        <p:nvSpPr>
          <p:cNvPr id="1490" name="Shape 1490"/>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Shape 149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5" name="Shape 1495"/>
          <p:cNvSpPr txBox="1">
            <a:spLocks noGrp="1"/>
          </p:cNvSpPr>
          <p:nvPr>
            <p:ph type="body" idx="1"/>
          </p:nvPr>
        </p:nvSpPr>
        <p:spPr>
          <a:xfrm>
            <a:off x="679769" y="4715909"/>
            <a:ext cx="5438138" cy="483594"/>
          </a:xfrm>
          <a:prstGeom prst="rect">
            <a:avLst/>
          </a:prstGeom>
          <a:noFill/>
          <a:ln>
            <a:noFill/>
          </a:ln>
        </p:spPr>
        <p:txBody>
          <a:bodyPr lIns="95520" tIns="95520" rIns="95520" bIns="95520" anchor="t" anchorCtr="0">
            <a:noAutofit/>
          </a:bodyPr>
          <a:lstStyle/>
          <a:p>
            <a:pPr>
              <a:buSzPct val="25000"/>
            </a:pPr>
            <a:endParaRPr sz="1900"/>
          </a:p>
        </p:txBody>
      </p:sp>
      <p:sp>
        <p:nvSpPr>
          <p:cNvPr id="1496" name="Shape 149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Shape 150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1" name="Shape 1501"/>
          <p:cNvSpPr txBox="1">
            <a:spLocks noGrp="1"/>
          </p:cNvSpPr>
          <p:nvPr>
            <p:ph type="body" idx="1"/>
          </p:nvPr>
        </p:nvSpPr>
        <p:spPr>
          <a:xfrm>
            <a:off x="679769" y="4715909"/>
            <a:ext cx="5438138" cy="483594"/>
          </a:xfrm>
          <a:prstGeom prst="rect">
            <a:avLst/>
          </a:prstGeom>
          <a:noFill/>
          <a:ln>
            <a:noFill/>
          </a:ln>
        </p:spPr>
        <p:txBody>
          <a:bodyPr lIns="95520" tIns="95520" rIns="95520" bIns="95520" anchor="t" anchorCtr="0">
            <a:noAutofit/>
          </a:bodyPr>
          <a:lstStyle/>
          <a:p>
            <a:pPr>
              <a:buSzPct val="25000"/>
            </a:pPr>
            <a:endParaRPr sz="1900"/>
          </a:p>
        </p:txBody>
      </p:sp>
      <p:sp>
        <p:nvSpPr>
          <p:cNvPr id="1502" name="Shape 150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Shape 150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507" name="Shape 150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508" name="Shape 150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Shape 151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513" name="Shape 1513"/>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514" name="Shape 151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Shape 1518"/>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1519" name="Shape 151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520" name="Shape 1520"/>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Shape 152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6" name="Shape 1526"/>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1527" name="Shape 1527"/>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234" name="Shape 234"/>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Shape 153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532" name="Shape 1532"/>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1533" name="Shape 1533"/>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1534" name="Shape 153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Shape 154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541" name="Shape 154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542" name="Shape 154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Shape 1546"/>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1547" name="Shape 154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548" name="Shape 1548"/>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Shape 155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3" name="Shape 1553"/>
          <p:cNvSpPr txBox="1">
            <a:spLocks noGrp="1"/>
          </p:cNvSpPr>
          <p:nvPr>
            <p:ph type="body" idx="1"/>
          </p:nvPr>
        </p:nvSpPr>
        <p:spPr>
          <a:xfrm>
            <a:off x="679769" y="4715907"/>
            <a:ext cx="5438138" cy="4467702"/>
          </a:xfrm>
          <a:prstGeom prst="rect">
            <a:avLst/>
          </a:prstGeom>
          <a:noFill/>
          <a:ln>
            <a:noFill/>
          </a:ln>
        </p:spPr>
        <p:txBody>
          <a:bodyPr lIns="95520" tIns="95520" rIns="95520" bIns="95520" anchor="ctr" anchorCtr="0">
            <a:noAutofit/>
          </a:bodyPr>
          <a:lstStyle/>
          <a:p>
            <a:pPr>
              <a:buSzPct val="25000"/>
            </a:pPr>
            <a:endParaRPr/>
          </a:p>
        </p:txBody>
      </p:sp>
      <p:sp>
        <p:nvSpPr>
          <p:cNvPr id="1554" name="Shape 155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
        <p:nvSpPr>
          <p:cNvPr id="1555" name="Shape 1555"/>
          <p:cNvSpPr txBox="1">
            <a:spLocks noGrp="1"/>
          </p:cNvSpPr>
          <p:nvPr>
            <p:ph type="sldNum" idx="12"/>
          </p:nvPr>
        </p:nvSpPr>
        <p:spPr>
          <a:xfrm>
            <a:off x="3850443" y="9430091"/>
            <a:ext cx="2945659" cy="496411"/>
          </a:xfrm>
          <a:prstGeom prst="rect">
            <a:avLst/>
          </a:prstGeom>
          <a:noFill/>
          <a:ln>
            <a:noFill/>
          </a:ln>
        </p:spPr>
        <p:txBody>
          <a:bodyPr lIns="95520" tIns="95520" rIns="95520" bIns="95520" anchor="b" anchorCtr="0">
            <a:noAutofit/>
          </a:bodyPr>
          <a:lstStyle/>
          <a:p>
            <a:pPr algn="r">
              <a:buClr>
                <a:srgbClr val="000000"/>
              </a:buClr>
              <a:buSzPct val="25000"/>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39" name="Shape 23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240" name="Shape 240"/>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245" name="Shape 24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46" name="Shape 24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252" name="Shape 25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53" name="Shape 25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259" name="Shape 25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60" name="Shape 260"/>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266" name="Shape 26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67" name="Shape 26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273" name="Shape 27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74" name="Shape 27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279" name="Shape 27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80" name="Shape 280"/>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286" name="Shape 28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87" name="Shape 28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1" name="Shape 10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02" name="Shape 10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293" name="Shape 29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294" name="Shape 294"/>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00" name="Shape 30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01" name="Shape 30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07" name="Shape 30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08" name="Shape 30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13" name="Shape 31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14" name="Shape 31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21" name="Shape 32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22" name="Shape 32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28" name="Shape 32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29" name="Shape 32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40" name="Shape 34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41" name="Shape 34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47" name="Shape 34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48" name="Shape 34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54" name="Shape 35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55" name="Shape 35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61" name="Shape 36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62" name="Shape 36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08" name="Shape 108"/>
          <p:cNvSpPr txBox="1">
            <a:spLocks noGrp="1"/>
          </p:cNvSpPr>
          <p:nvPr>
            <p:ph type="ftr" idx="11"/>
          </p:nvPr>
        </p:nvSpPr>
        <p:spPr>
          <a:xfrm>
            <a:off x="1132947" y="4060529"/>
            <a:ext cx="4531783" cy="407175"/>
          </a:xfrm>
          <a:prstGeom prst="rect">
            <a:avLst/>
          </a:prstGeom>
          <a:noFill/>
          <a:ln w="12700" cap="rnd" cmpd="sng">
            <a:solidFill>
              <a:srgbClr val="000000"/>
            </a:solidFill>
            <a:prstDash val="solid"/>
            <a:miter/>
            <a:headEnd type="none" w="med" len="med"/>
            <a:tailEnd type="none" w="med" len="med"/>
          </a:ln>
        </p:spPr>
        <p:txBody>
          <a:bodyPr lIns="95520" tIns="95520" rIns="95520" bIns="95520" anchor="b" anchorCtr="0">
            <a:noAutofit/>
          </a:bodyPr>
          <a:lstStyle/>
          <a:p>
            <a:pPr>
              <a:buSzPct val="25000"/>
            </a:pPr>
            <a:endParaRPr/>
          </a:p>
        </p:txBody>
      </p:sp>
      <p:sp>
        <p:nvSpPr>
          <p:cNvPr id="109" name="Shape 10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68" name="Shape 36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69" name="Shape 36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79769" y="4715909"/>
            <a:ext cx="5438138" cy="483594"/>
          </a:xfrm>
          <a:prstGeom prst="rect">
            <a:avLst/>
          </a:prstGeom>
          <a:noFill/>
          <a:ln>
            <a:noFill/>
          </a:ln>
        </p:spPr>
        <p:txBody>
          <a:bodyPr lIns="95520" tIns="95520" rIns="95520" bIns="95520" anchor="t" anchorCtr="0">
            <a:noAutofit/>
          </a:bodyPr>
          <a:lstStyle/>
          <a:p>
            <a:pPr>
              <a:buSzPct val="25000"/>
            </a:pPr>
            <a:endParaRPr sz="1900"/>
          </a:p>
        </p:txBody>
      </p:sp>
      <p:sp>
        <p:nvSpPr>
          <p:cNvPr id="375" name="Shape 37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80" name="Shape 38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81" name="Shape 38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86" name="Shape 38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87" name="Shape 38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393" name="Shape 39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394" name="Shape 394"/>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400" name="Shape 40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401" name="Shape 40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407" name="Shape 40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408" name="Shape 40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414" name="Shape 41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415" name="Shape 41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79769" y="6761452"/>
            <a:ext cx="5438138" cy="376607"/>
          </a:xfrm>
          <a:prstGeom prst="rect">
            <a:avLst/>
          </a:prstGeom>
          <a:noFill/>
          <a:ln>
            <a:noFill/>
          </a:ln>
        </p:spPr>
        <p:txBody>
          <a:bodyPr lIns="95520" tIns="95520" rIns="95520" bIns="95520" anchor="ctr" anchorCtr="0">
            <a:noAutofit/>
          </a:bodyPr>
          <a:lstStyle/>
          <a:p>
            <a:pPr>
              <a:buSzPct val="25000"/>
            </a:pPr>
            <a:endParaRPr/>
          </a:p>
        </p:txBody>
      </p:sp>
      <p:sp>
        <p:nvSpPr>
          <p:cNvPr id="422" name="Shape 42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427" name="Shape 42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428" name="Shape 42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16" name="Shape 116"/>
          <p:cNvSpPr txBox="1">
            <a:spLocks noGrp="1"/>
          </p:cNvSpPr>
          <p:nvPr>
            <p:ph type="ftr" idx="11"/>
          </p:nvPr>
        </p:nvSpPr>
        <p:spPr>
          <a:xfrm>
            <a:off x="1132947" y="4060529"/>
            <a:ext cx="4531783" cy="407175"/>
          </a:xfrm>
          <a:prstGeom prst="rect">
            <a:avLst/>
          </a:prstGeom>
          <a:noFill/>
          <a:ln w="12700" cap="rnd" cmpd="sng">
            <a:solidFill>
              <a:srgbClr val="000000"/>
            </a:solidFill>
            <a:prstDash val="solid"/>
            <a:miter/>
            <a:headEnd type="none" w="med" len="med"/>
            <a:tailEnd type="none" w="med" len="med"/>
          </a:ln>
        </p:spPr>
        <p:txBody>
          <a:bodyPr lIns="95520" tIns="95520" rIns="95520" bIns="95520" anchor="b" anchorCtr="0">
            <a:noAutofit/>
          </a:bodyPr>
          <a:lstStyle/>
          <a:p>
            <a:pPr>
              <a:buSzPct val="25000"/>
            </a:pPr>
            <a:endParaRPr/>
          </a:p>
        </p:txBody>
      </p:sp>
      <p:sp>
        <p:nvSpPr>
          <p:cNvPr id="117" name="Shape 11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435" name="Shape 435"/>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440" name="Shape 44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441" name="Shape 44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452" name="Shape 45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453" name="Shape 45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459" name="Shape 45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460" name="Shape 460"/>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466" name="Shape 46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467" name="Shape 46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477" name="Shape 47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478" name="Shape 478"/>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488" name="Shape 48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489" name="Shape 48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495" name="Shape 49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496" name="Shape 49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502" name="Shape 50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503" name="Shape 50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508" name="Shape 50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509" name="Shape 509"/>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24" name="Shape 124"/>
          <p:cNvSpPr txBox="1">
            <a:spLocks noGrp="1"/>
          </p:cNvSpPr>
          <p:nvPr>
            <p:ph type="ftr" idx="11"/>
          </p:nvPr>
        </p:nvSpPr>
        <p:spPr>
          <a:xfrm>
            <a:off x="1132947" y="4060529"/>
            <a:ext cx="4531783" cy="407175"/>
          </a:xfrm>
          <a:prstGeom prst="rect">
            <a:avLst/>
          </a:prstGeom>
          <a:noFill/>
          <a:ln w="12700" cap="rnd" cmpd="sng">
            <a:solidFill>
              <a:srgbClr val="000000"/>
            </a:solidFill>
            <a:prstDash val="solid"/>
            <a:miter/>
            <a:headEnd type="none" w="med" len="med"/>
            <a:tailEnd type="none" w="med" len="med"/>
          </a:ln>
        </p:spPr>
        <p:txBody>
          <a:bodyPr lIns="95520" tIns="95520" rIns="95520" bIns="95520" anchor="b" anchorCtr="0">
            <a:noAutofit/>
          </a:bodyPr>
          <a:lstStyle/>
          <a:p>
            <a:pPr>
              <a:buSzPct val="25000"/>
            </a:pPr>
            <a:endParaRPr/>
          </a:p>
        </p:txBody>
      </p:sp>
      <p:sp>
        <p:nvSpPr>
          <p:cNvPr id="125" name="Shape 12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514" name="Shape 51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515" name="Shape 51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520" name="Shape 52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521" name="Shape 521"/>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526" name="Shape 52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527" name="Shape 527"/>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679769" y="6761452"/>
            <a:ext cx="5438138" cy="376607"/>
          </a:xfrm>
          <a:prstGeom prst="rect">
            <a:avLst/>
          </a:prstGeom>
          <a:noFill/>
          <a:ln>
            <a:noFill/>
          </a:ln>
        </p:spPr>
        <p:txBody>
          <a:bodyPr lIns="95520" tIns="95520" rIns="95520" bIns="95520" anchor="ctr" anchorCtr="0">
            <a:noAutofit/>
          </a:bodyPr>
          <a:lstStyle/>
          <a:p>
            <a:pPr>
              <a:buSzPct val="25000"/>
            </a:pPr>
            <a:endParaRPr/>
          </a:p>
        </p:txBody>
      </p:sp>
      <p:sp>
        <p:nvSpPr>
          <p:cNvPr id="533" name="Shape 53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8" name="Shape 538"/>
          <p:cNvSpPr txBox="1">
            <a:spLocks noGrp="1"/>
          </p:cNvSpPr>
          <p:nvPr>
            <p:ph type="body" idx="1"/>
          </p:nvPr>
        </p:nvSpPr>
        <p:spPr>
          <a:xfrm>
            <a:off x="679769" y="6761455"/>
            <a:ext cx="5438160" cy="376610"/>
          </a:xfrm>
          <a:prstGeom prst="rect">
            <a:avLst/>
          </a:prstGeom>
          <a:noFill/>
          <a:ln>
            <a:noFill/>
          </a:ln>
        </p:spPr>
        <p:txBody>
          <a:bodyPr lIns="95520" tIns="95520" rIns="95520" bIns="95520" anchor="ctr" anchorCtr="0">
            <a:noAutofit/>
          </a:bodyPr>
          <a:lstStyle/>
          <a:p>
            <a:pPr>
              <a:buSzPct val="25000"/>
            </a:pPr>
            <a:endParaRPr/>
          </a:p>
        </p:txBody>
      </p:sp>
      <p:sp>
        <p:nvSpPr>
          <p:cNvPr id="539" name="Shape 539"/>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544" name="Shape 54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545" name="Shape 545"/>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550" name="Shape 55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551" name="Shape 551"/>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6" name="Shape 556"/>
          <p:cNvSpPr txBox="1">
            <a:spLocks noGrp="1"/>
          </p:cNvSpPr>
          <p:nvPr>
            <p:ph type="body" idx="1"/>
          </p:nvPr>
        </p:nvSpPr>
        <p:spPr>
          <a:xfrm>
            <a:off x="679769" y="6761452"/>
            <a:ext cx="5438138" cy="376607"/>
          </a:xfrm>
          <a:prstGeom prst="rect">
            <a:avLst/>
          </a:prstGeom>
          <a:noFill/>
          <a:ln>
            <a:noFill/>
          </a:ln>
        </p:spPr>
        <p:txBody>
          <a:bodyPr lIns="95520" tIns="95520" rIns="95520" bIns="95520" anchor="ctr" anchorCtr="0">
            <a:noAutofit/>
          </a:bodyPr>
          <a:lstStyle/>
          <a:p>
            <a:pPr>
              <a:buSzPct val="25000"/>
            </a:pPr>
            <a:endParaRPr/>
          </a:p>
        </p:txBody>
      </p:sp>
      <p:sp>
        <p:nvSpPr>
          <p:cNvPr id="557" name="Shape 55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4" name="Shape 564"/>
          <p:cNvSpPr txBox="1">
            <a:spLocks noGrp="1"/>
          </p:cNvSpPr>
          <p:nvPr>
            <p:ph type="body" idx="1"/>
          </p:nvPr>
        </p:nvSpPr>
        <p:spPr>
          <a:xfrm>
            <a:off x="679769" y="6761452"/>
            <a:ext cx="5438138" cy="376607"/>
          </a:xfrm>
          <a:prstGeom prst="rect">
            <a:avLst/>
          </a:prstGeom>
          <a:noFill/>
          <a:ln>
            <a:noFill/>
          </a:ln>
        </p:spPr>
        <p:txBody>
          <a:bodyPr lIns="95520" tIns="95520" rIns="95520" bIns="95520" anchor="ctr" anchorCtr="0">
            <a:noAutofit/>
          </a:bodyPr>
          <a:lstStyle/>
          <a:p>
            <a:pPr>
              <a:buSzPct val="25000"/>
            </a:pPr>
            <a:endParaRPr/>
          </a:p>
        </p:txBody>
      </p:sp>
      <p:sp>
        <p:nvSpPr>
          <p:cNvPr id="565" name="Shape 56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570" name="Shape 57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571" name="Shape 57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2" name="Shape 13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33" name="Shape 13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77" name="Shape 577"/>
          <p:cNvSpPr txBox="1">
            <a:spLocks noGrp="1"/>
          </p:cNvSpPr>
          <p:nvPr>
            <p:ph type="body" idx="1"/>
          </p:nvPr>
        </p:nvSpPr>
        <p:spPr>
          <a:xfrm>
            <a:off x="679769" y="4715908"/>
            <a:ext cx="5438138" cy="386967"/>
          </a:xfrm>
          <a:prstGeom prst="rect">
            <a:avLst/>
          </a:prstGeom>
          <a:noFill/>
          <a:ln>
            <a:noFill/>
          </a:ln>
        </p:spPr>
        <p:txBody>
          <a:bodyPr lIns="95520" tIns="47735" rIns="95520" bIns="47735" anchor="t" anchorCtr="0">
            <a:noAutofit/>
          </a:bodyPr>
          <a:lstStyle/>
          <a:p>
            <a:pPr>
              <a:buSzPct val="25000"/>
            </a:pPr>
            <a:endParaRPr sz="1900"/>
          </a:p>
        </p:txBody>
      </p:sp>
      <p:sp>
        <p:nvSpPr>
          <p:cNvPr id="578" name="Shape 578"/>
          <p:cNvSpPr txBox="1"/>
          <p:nvPr/>
        </p:nvSpPr>
        <p:spPr>
          <a:xfrm>
            <a:off x="3850443" y="9539531"/>
            <a:ext cx="2945659" cy="386967"/>
          </a:xfrm>
          <a:prstGeom prst="rect">
            <a:avLst/>
          </a:prstGeom>
          <a:noFill/>
          <a:ln>
            <a:noFill/>
          </a:ln>
        </p:spPr>
        <p:txBody>
          <a:bodyPr lIns="95520" tIns="47735" rIns="95520" bIns="47735" anchor="b" anchorCtr="0">
            <a:noAutofit/>
          </a:bodyPr>
          <a:lstStyle/>
          <a:p>
            <a:pPr algn="r">
              <a:buClr>
                <a:srgbClr val="000000"/>
              </a:buClr>
              <a:buSzPct val="25000"/>
            </a:pPr>
            <a:r>
              <a:rPr lang="en" sz="1900"/>
              <a:t>*</a:t>
            </a:r>
          </a:p>
        </p:txBody>
      </p:sp>
      <p:sp>
        <p:nvSpPr>
          <p:cNvPr id="579" name="Shape 57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585" name="Shape 58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586" name="Shape 58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592" name="Shape 59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593" name="Shape 59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602" name="Shape 60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03" name="Shape 60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608" name="Shape 60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09" name="Shape 60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614" name="Shape 61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15" name="Shape 61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621" name="Shape 62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22" name="Shape 62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628" name="Shape 62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29" name="Shape 62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635" name="Shape 63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36" name="Shape 63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642" name="Shape 64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43" name="Shape 64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39" name="Shape 139"/>
          <p:cNvSpPr txBox="1">
            <a:spLocks noGrp="1"/>
          </p:cNvSpPr>
          <p:nvPr>
            <p:ph type="ftr" idx="11"/>
          </p:nvPr>
        </p:nvSpPr>
        <p:spPr>
          <a:xfrm>
            <a:off x="1132947" y="4060529"/>
            <a:ext cx="4531783" cy="407175"/>
          </a:xfrm>
          <a:prstGeom prst="rect">
            <a:avLst/>
          </a:prstGeom>
          <a:noFill/>
          <a:ln w="12700" cap="rnd" cmpd="sng">
            <a:solidFill>
              <a:srgbClr val="000000"/>
            </a:solidFill>
            <a:prstDash val="solid"/>
            <a:miter/>
            <a:headEnd type="none" w="med" len="med"/>
            <a:tailEnd type="none" w="med" len="med"/>
          </a:ln>
        </p:spPr>
        <p:txBody>
          <a:bodyPr lIns="95520" tIns="95520" rIns="95520" bIns="95520" anchor="b" anchorCtr="0">
            <a:noAutofit/>
          </a:bodyPr>
          <a:lstStyle/>
          <a:p>
            <a:pPr>
              <a:buSzPct val="25000"/>
            </a:pPr>
            <a:endParaRPr/>
          </a:p>
        </p:txBody>
      </p:sp>
      <p:sp>
        <p:nvSpPr>
          <p:cNvPr id="140" name="Shape 140"/>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9" name="Shape 649"/>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650" name="Shape 650"/>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655" name="Shape 65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56" name="Shape 65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665" name="Shape 66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66" name="Shape 66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672" name="Shape 67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73" name="Shape 67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679" name="Shape 679"/>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80" name="Shape 680"/>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686" name="Shape 686"/>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87" name="Shape 687"/>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2" name="Shape 692"/>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693" name="Shape 693"/>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697" name="Shape 69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98" name="Shape 698"/>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3" name="Shape 703"/>
          <p:cNvSpPr txBox="1">
            <a:spLocks noGrp="1"/>
          </p:cNvSpPr>
          <p:nvPr>
            <p:ph type="body" idx="1"/>
          </p:nvPr>
        </p:nvSpPr>
        <p:spPr>
          <a:xfrm>
            <a:off x="679769" y="4715908"/>
            <a:ext cx="5438160" cy="483576"/>
          </a:xfrm>
          <a:prstGeom prst="rect">
            <a:avLst/>
          </a:prstGeom>
          <a:noFill/>
          <a:ln>
            <a:noFill/>
          </a:ln>
        </p:spPr>
        <p:txBody>
          <a:bodyPr lIns="95520" tIns="95520" rIns="95520" bIns="95520" anchor="t" anchorCtr="0">
            <a:noAutofit/>
          </a:bodyPr>
          <a:lstStyle/>
          <a:p>
            <a:pPr>
              <a:buSzPct val="25000"/>
            </a:pPr>
            <a:endParaRPr sz="1900"/>
          </a:p>
        </p:txBody>
      </p:sp>
      <p:sp>
        <p:nvSpPr>
          <p:cNvPr id="704" name="Shape 704"/>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9" name="Shape 709"/>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710" name="Shape 710"/>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147" name="Shape 14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148" name="Shape 14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5" name="Shape 715"/>
          <p:cNvSpPr txBox="1">
            <a:spLocks noGrp="1"/>
          </p:cNvSpPr>
          <p:nvPr>
            <p:ph type="body" idx="1"/>
          </p:nvPr>
        </p:nvSpPr>
        <p:spPr>
          <a:xfrm>
            <a:off x="679769" y="4715907"/>
            <a:ext cx="5438160" cy="4467781"/>
          </a:xfrm>
          <a:prstGeom prst="rect">
            <a:avLst/>
          </a:prstGeom>
        </p:spPr>
        <p:txBody>
          <a:bodyPr lIns="90684" tIns="90684" rIns="90684" bIns="90684" anchor="ctr" anchorCtr="0">
            <a:noAutofit/>
          </a:bodyPr>
          <a:lstStyle/>
          <a:p>
            <a:endParaRPr/>
          </a:p>
        </p:txBody>
      </p:sp>
      <p:sp>
        <p:nvSpPr>
          <p:cNvPr id="716" name="Shape 716"/>
          <p:cNvSpPr txBox="1">
            <a:spLocks noGrp="1"/>
          </p:cNvSpPr>
          <p:nvPr>
            <p:ph type="sldNum" idx="12"/>
          </p:nvPr>
        </p:nvSpPr>
        <p:spPr>
          <a:xfrm>
            <a:off x="3850443" y="9430091"/>
            <a:ext cx="2945608" cy="496387"/>
          </a:xfrm>
          <a:prstGeom prst="rect">
            <a:avLst/>
          </a:prstGeom>
        </p:spPr>
        <p:txBody>
          <a:bodyPr lIns="95520" tIns="95520" rIns="95520" bIns="95520" anchor="b" anchorCtr="0">
            <a:noAutofit/>
          </a:bodyPr>
          <a:lstStyle/>
          <a:p>
            <a:pPr>
              <a:buClr>
                <a:srgbClr val="000000"/>
              </a:buClr>
              <a:buSzPct val="25000"/>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721" name="Shape 72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722" name="Shape 722"/>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728" name="Shape 72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729" name="Shape 729"/>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735" name="Shape 73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736" name="Shape 73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742" name="Shape 742"/>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743" name="Shape 743"/>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748" name="Shape 748"/>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749" name="Shape 749"/>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755" name="Shape 755"/>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756" name="Shape 756"/>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79769" y="6707961"/>
            <a:ext cx="5438160" cy="483576"/>
          </a:xfrm>
          <a:prstGeom prst="rect">
            <a:avLst/>
          </a:prstGeom>
          <a:noFill/>
          <a:ln>
            <a:noFill/>
          </a:ln>
        </p:spPr>
        <p:txBody>
          <a:bodyPr lIns="95520" tIns="95520" rIns="95520" bIns="95520" anchor="ctr" anchorCtr="0">
            <a:noAutofit/>
          </a:bodyPr>
          <a:lstStyle/>
          <a:p>
            <a:pPr>
              <a:buSzPct val="25000"/>
            </a:pPr>
            <a:endParaRPr sz="1900"/>
          </a:p>
        </p:txBody>
      </p:sp>
      <p:sp>
        <p:nvSpPr>
          <p:cNvPr id="761" name="Shape 761"/>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762" name="Shape 762"/>
          <p:cNvSpPr txBox="1">
            <a:spLocks noGrp="1"/>
          </p:cNvSpPr>
          <p:nvPr>
            <p:ph type="dt" idx="10"/>
          </p:nvPr>
        </p:nvSpPr>
        <p:spPr>
          <a:xfrm>
            <a:off x="3850443" y="1"/>
            <a:ext cx="2945608" cy="496387"/>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767" name="Shape 767"/>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768" name="Shape 768"/>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txBox="1">
            <a:spLocks noGrp="1"/>
          </p:cNvSpPr>
          <p:nvPr>
            <p:ph type="body" idx="1"/>
          </p:nvPr>
        </p:nvSpPr>
        <p:spPr>
          <a:xfrm>
            <a:off x="679769" y="6707961"/>
            <a:ext cx="5438138" cy="483594"/>
          </a:xfrm>
          <a:prstGeom prst="rect">
            <a:avLst/>
          </a:prstGeom>
          <a:noFill/>
          <a:ln>
            <a:noFill/>
          </a:ln>
        </p:spPr>
        <p:txBody>
          <a:bodyPr lIns="95520" tIns="95520" rIns="95520" bIns="95520" anchor="ctr" anchorCtr="0">
            <a:noAutofit/>
          </a:bodyPr>
          <a:lstStyle/>
          <a:p>
            <a:pPr>
              <a:buSzPct val="25000"/>
            </a:pPr>
            <a:endParaRPr sz="1900"/>
          </a:p>
        </p:txBody>
      </p:sp>
      <p:sp>
        <p:nvSpPr>
          <p:cNvPr id="774" name="Shape 774"/>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775" name="Shape 775"/>
          <p:cNvSpPr txBox="1">
            <a:spLocks noGrp="1"/>
          </p:cNvSpPr>
          <p:nvPr>
            <p:ph type="dt" idx="10"/>
          </p:nvPr>
        </p:nvSpPr>
        <p:spPr>
          <a:xfrm>
            <a:off x="3850443" y="1"/>
            <a:ext cx="2945659" cy="496411"/>
          </a:xfrm>
          <a:prstGeom prst="rect">
            <a:avLst/>
          </a:prstGeom>
          <a:noFill/>
          <a:ln>
            <a:noFill/>
          </a:ln>
        </p:spPr>
        <p:txBody>
          <a:bodyPr lIns="95520" tIns="95520" rIns="95520" bIns="95520" anchor="t" anchorCtr="0">
            <a:noAutofit/>
          </a:bodyPr>
          <a:lstStyle/>
          <a:p>
            <a:pPr>
              <a:buSzPct val="25000"/>
            </a:pPr>
            <a:r>
              <a:rPr lang="en"/>
              <a:t>15.9.2014.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Prazn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Naslov i okomiti teks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Times New Roman"/>
              <a:buNone/>
              <a:defRPr sz="3200">
                <a:solidFill>
                  <a:schemeClr val="dk1"/>
                </a:solidFill>
                <a:latin typeface="Times New Roman"/>
                <a:ea typeface="Times New Roman"/>
                <a:cs typeface="Times New Roman"/>
                <a:sym typeface="Times New Roman"/>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905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1pPr>
            <a:lvl2pPr marL="742950" lvl="1" indent="-13335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2pPr>
            <a:lvl3pPr marL="1143000" lvl="2" indent="-762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3pPr>
            <a:lvl4pPr marL="1600200" lvl="3" indent="-762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4pPr>
            <a:lvl5pPr marL="2057400" lvl="4" indent="-762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Okomiti naslov i teks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Font typeface="Times New Roman"/>
              <a:buNone/>
              <a:defRPr sz="3200">
                <a:solidFill>
                  <a:schemeClr val="dk1"/>
                </a:solidFill>
                <a:latin typeface="Times New Roman"/>
                <a:ea typeface="Times New Roman"/>
                <a:cs typeface="Times New Roman"/>
                <a:sym typeface="Times New Roman"/>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905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1pPr>
            <a:lvl2pPr marL="742950" lvl="1" indent="-13335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2pPr>
            <a:lvl3pPr marL="1143000" lvl="2" indent="-762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3pPr>
            <a:lvl4pPr marL="1600200" lvl="3" indent="-762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4pPr>
            <a:lvl5pPr marL="2057400" lvl="4" indent="-762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Naslov i sadržaj">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Times New Roman"/>
              <a:buNone/>
              <a:defRPr sz="3200">
                <a:solidFill>
                  <a:schemeClr val="dk1"/>
                </a:solidFill>
                <a:latin typeface="Times New Roman"/>
                <a:ea typeface="Times New Roman"/>
                <a:cs typeface="Times New Roman"/>
                <a:sym typeface="Times New Roman"/>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1905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1pPr>
            <a:lvl2pPr marL="742950" lvl="1" indent="-13335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2pPr>
            <a:lvl3pPr marL="1143000" lvl="2" indent="-762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3pPr>
            <a:lvl4pPr marL="1600200" lvl="3" indent="-762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4pPr>
            <a:lvl5pPr marL="2057400" lvl="4" indent="-76200" algn="l" rtl="0">
              <a:spcBef>
                <a:spcPts val="480"/>
              </a:spcBef>
              <a:buClr>
                <a:schemeClr val="dk1"/>
              </a:buClr>
              <a:buFont typeface="Arial"/>
              <a:buChar char="»"/>
              <a:defRPr sz="2400">
                <a:solidFill>
                  <a:schemeClr val="dk1"/>
                </a:solidFill>
                <a:latin typeface="Times New Roman"/>
                <a:ea typeface="Times New Roman"/>
                <a:cs typeface="Times New Roman"/>
                <a:sym typeface="Times New Roman"/>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Naslovni slajd">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27" name="Shape 2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480"/>
              </a:spcBef>
              <a:buClr>
                <a:srgbClr val="888888"/>
              </a:buClr>
              <a:buFont typeface="Arial"/>
              <a:buNone/>
              <a:defRPr sz="2400" b="0" i="0" u="none" strike="noStrike" cap="none">
                <a:solidFill>
                  <a:srgbClr val="888888"/>
                </a:solidFill>
                <a:latin typeface="Times New Roman"/>
                <a:ea typeface="Times New Roman"/>
                <a:cs typeface="Times New Roman"/>
                <a:sym typeface="Times New Roman"/>
              </a:defRPr>
            </a:lvl1pPr>
            <a:lvl2pPr marL="457200" marR="0" lvl="1" indent="0" algn="ctr" rtl="0">
              <a:spcBef>
                <a:spcPts val="480"/>
              </a:spcBef>
              <a:buClr>
                <a:srgbClr val="888888"/>
              </a:buClr>
              <a:buFont typeface="Arial"/>
              <a:buNone/>
              <a:defRPr sz="2400" b="0" i="0" u="none" strike="noStrike" cap="none">
                <a:solidFill>
                  <a:srgbClr val="888888"/>
                </a:solidFill>
                <a:latin typeface="Times New Roman"/>
                <a:ea typeface="Times New Roman"/>
                <a:cs typeface="Times New Roman"/>
                <a:sym typeface="Times New Roman"/>
              </a:defRPr>
            </a:lvl2pPr>
            <a:lvl3pPr marL="914400" marR="0" lvl="2" indent="0" algn="ctr" rtl="0">
              <a:spcBef>
                <a:spcPts val="480"/>
              </a:spcBef>
              <a:buClr>
                <a:srgbClr val="888888"/>
              </a:buClr>
              <a:buFont typeface="Arial"/>
              <a:buNone/>
              <a:defRPr sz="2400" b="0" i="0" u="none" strike="noStrike" cap="none">
                <a:solidFill>
                  <a:srgbClr val="888888"/>
                </a:solidFill>
                <a:latin typeface="Times New Roman"/>
                <a:ea typeface="Times New Roman"/>
                <a:cs typeface="Times New Roman"/>
                <a:sym typeface="Times New Roman"/>
              </a:defRPr>
            </a:lvl3pPr>
            <a:lvl4pPr marL="1371600" marR="0" lvl="3" indent="0" algn="ctr" rtl="0">
              <a:spcBef>
                <a:spcPts val="480"/>
              </a:spcBef>
              <a:buClr>
                <a:srgbClr val="888888"/>
              </a:buClr>
              <a:buFont typeface="Arial"/>
              <a:buNone/>
              <a:defRPr sz="2400" b="0" i="0" u="none" strike="noStrike" cap="none">
                <a:solidFill>
                  <a:srgbClr val="888888"/>
                </a:solidFill>
                <a:latin typeface="Times New Roman"/>
                <a:ea typeface="Times New Roman"/>
                <a:cs typeface="Times New Roman"/>
                <a:sym typeface="Times New Roman"/>
              </a:defRPr>
            </a:lvl4pPr>
            <a:lvl5pPr marL="1828800" marR="0" lvl="4" indent="0" algn="ctr" rtl="0">
              <a:spcBef>
                <a:spcPts val="480"/>
              </a:spcBef>
              <a:buClr>
                <a:srgbClr val="888888"/>
              </a:buClr>
              <a:buFont typeface="Arial"/>
              <a:buNone/>
              <a:defRPr sz="2400" b="0" i="0" u="none" strike="noStrike" cap="none">
                <a:solidFill>
                  <a:srgbClr val="888888"/>
                </a:solidFill>
                <a:latin typeface="Times New Roman"/>
                <a:ea typeface="Times New Roman"/>
                <a:cs typeface="Times New Roman"/>
                <a:sym typeface="Times New Roman"/>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Zaglavlje odjeljka">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Times New Roman"/>
              <a:buNone/>
              <a:defRPr sz="2000">
                <a:solidFill>
                  <a:srgbClr val="888888"/>
                </a:solidFill>
              </a:defRPr>
            </a:lvl1pPr>
            <a:lvl2pPr marL="457200" lvl="1" indent="0" rtl="0">
              <a:spcBef>
                <a:spcPts val="0"/>
              </a:spcBef>
              <a:buClr>
                <a:srgbClr val="888888"/>
              </a:buClr>
              <a:buFont typeface="Times New Roman"/>
              <a:buNone/>
              <a:defRPr sz="1800">
                <a:solidFill>
                  <a:srgbClr val="888888"/>
                </a:solidFill>
              </a:defRPr>
            </a:lvl2pPr>
            <a:lvl3pPr marL="914400" lvl="2" indent="0" rtl="0">
              <a:spcBef>
                <a:spcPts val="0"/>
              </a:spcBef>
              <a:buClr>
                <a:srgbClr val="888888"/>
              </a:buClr>
              <a:buFont typeface="Times New Roman"/>
              <a:buNone/>
              <a:defRPr sz="1600">
                <a:solidFill>
                  <a:srgbClr val="888888"/>
                </a:solidFill>
              </a:defRPr>
            </a:lvl3pPr>
            <a:lvl4pPr marL="1371600" lvl="3" indent="0" rtl="0">
              <a:spcBef>
                <a:spcPts val="0"/>
              </a:spcBef>
              <a:buClr>
                <a:srgbClr val="888888"/>
              </a:buClr>
              <a:buFont typeface="Times New Roman"/>
              <a:buNone/>
              <a:defRPr sz="1400">
                <a:solidFill>
                  <a:srgbClr val="888888"/>
                </a:solidFill>
              </a:defRPr>
            </a:lvl4pPr>
            <a:lvl5pPr marL="1828800" lvl="4" indent="0" rtl="0">
              <a:spcBef>
                <a:spcPts val="0"/>
              </a:spcBef>
              <a:buClr>
                <a:srgbClr val="888888"/>
              </a:buClr>
              <a:buFont typeface="Times New Roman"/>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va sadržaja">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Times New Roman"/>
              <a:buNone/>
              <a:defRPr sz="3200">
                <a:solidFill>
                  <a:schemeClr val="dk1"/>
                </a:solidFill>
                <a:latin typeface="Times New Roman"/>
                <a:ea typeface="Times New Roman"/>
                <a:cs typeface="Times New Roman"/>
                <a:sym typeface="Times New Roman"/>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Usporedba">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Times New Roman"/>
              <a:buNone/>
              <a:defRPr sz="2400" b="1"/>
            </a:lvl1pPr>
            <a:lvl2pPr marL="457200" lvl="1" indent="0" rtl="0">
              <a:spcBef>
                <a:spcPts val="0"/>
              </a:spcBef>
              <a:buFont typeface="Times New Roman"/>
              <a:buNone/>
              <a:defRPr sz="2000" b="1"/>
            </a:lvl2pPr>
            <a:lvl3pPr marL="914400" lvl="2" indent="0" rtl="0">
              <a:spcBef>
                <a:spcPts val="0"/>
              </a:spcBef>
              <a:buFont typeface="Times New Roman"/>
              <a:buNone/>
              <a:defRPr sz="1800" b="1"/>
            </a:lvl3pPr>
            <a:lvl4pPr marL="1371600" lvl="3" indent="0" rtl="0">
              <a:spcBef>
                <a:spcPts val="0"/>
              </a:spcBef>
              <a:buFont typeface="Times New Roman"/>
              <a:buNone/>
              <a:defRPr sz="1600" b="1"/>
            </a:lvl4pPr>
            <a:lvl5pPr marL="1828800" lvl="4" indent="0" rtl="0">
              <a:spcBef>
                <a:spcPts val="0"/>
              </a:spcBef>
              <a:buFont typeface="Times New Roman"/>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Times New Roman"/>
              <a:buNone/>
              <a:defRPr sz="2400" b="1"/>
            </a:lvl1pPr>
            <a:lvl2pPr marL="457200" lvl="1" indent="0" rtl="0">
              <a:spcBef>
                <a:spcPts val="0"/>
              </a:spcBef>
              <a:buFont typeface="Times New Roman"/>
              <a:buNone/>
              <a:defRPr sz="2000" b="1"/>
            </a:lvl2pPr>
            <a:lvl3pPr marL="914400" lvl="2" indent="0" rtl="0">
              <a:spcBef>
                <a:spcPts val="0"/>
              </a:spcBef>
              <a:buFont typeface="Times New Roman"/>
              <a:buNone/>
              <a:defRPr sz="1800" b="1"/>
            </a:lvl3pPr>
            <a:lvl4pPr marL="1371600" lvl="3" indent="0" rtl="0">
              <a:spcBef>
                <a:spcPts val="0"/>
              </a:spcBef>
              <a:buFont typeface="Times New Roman"/>
              <a:buNone/>
              <a:defRPr sz="1600" b="1"/>
            </a:lvl4pPr>
            <a:lvl5pPr marL="1828800" lvl="4" indent="0" rtl="0">
              <a:spcBef>
                <a:spcPts val="0"/>
              </a:spcBef>
              <a:buFont typeface="Times New Roman"/>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amo naslov">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Times New Roman"/>
              <a:buNone/>
              <a:defRPr sz="3200">
                <a:solidFill>
                  <a:schemeClr val="dk1"/>
                </a:solidFill>
                <a:latin typeface="Times New Roman"/>
                <a:ea typeface="Times New Roman"/>
                <a:cs typeface="Times New Roman"/>
                <a:sym typeface="Times New Roman"/>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Sadržaj s opisom">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Times New Roman"/>
              <a:buNone/>
              <a:defRPr sz="1400"/>
            </a:lvl1pPr>
            <a:lvl2pPr marL="457200" lvl="1" indent="0" rtl="0">
              <a:spcBef>
                <a:spcPts val="0"/>
              </a:spcBef>
              <a:buFont typeface="Times New Roman"/>
              <a:buNone/>
              <a:defRPr sz="1200"/>
            </a:lvl2pPr>
            <a:lvl3pPr marL="914400" lvl="2" indent="0" rtl="0">
              <a:spcBef>
                <a:spcPts val="0"/>
              </a:spcBef>
              <a:buFont typeface="Times New Roman"/>
              <a:buNone/>
              <a:defRPr sz="1000"/>
            </a:lvl3pPr>
            <a:lvl4pPr marL="1371600" lvl="3" indent="0" rtl="0">
              <a:spcBef>
                <a:spcPts val="0"/>
              </a:spcBef>
              <a:buFont typeface="Times New Roman"/>
              <a:buNone/>
              <a:defRPr sz="900"/>
            </a:lvl4pPr>
            <a:lvl5pPr marL="1828800" lvl="4" indent="0" rtl="0">
              <a:spcBef>
                <a:spcPts val="0"/>
              </a:spcBef>
              <a:buFont typeface="Times New Roman"/>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Slika s opisom">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Times New Roman"/>
              <a:buNone/>
              <a:defRPr sz="1400"/>
            </a:lvl1pPr>
            <a:lvl2pPr marL="457200" lvl="1" indent="0" rtl="0">
              <a:spcBef>
                <a:spcPts val="0"/>
              </a:spcBef>
              <a:buFont typeface="Times New Roman"/>
              <a:buNone/>
              <a:defRPr sz="1200"/>
            </a:lvl2pPr>
            <a:lvl3pPr marL="914400" lvl="2" indent="0" rtl="0">
              <a:spcBef>
                <a:spcPts val="0"/>
              </a:spcBef>
              <a:buFont typeface="Times New Roman"/>
              <a:buNone/>
              <a:defRPr sz="1000"/>
            </a:lvl3pPr>
            <a:lvl4pPr marL="1371600" lvl="3" indent="0" rtl="0">
              <a:spcBef>
                <a:spcPts val="0"/>
              </a:spcBef>
              <a:buFont typeface="Times New Roman"/>
              <a:buNone/>
              <a:defRPr sz="900"/>
            </a:lvl4pPr>
            <a:lvl5pPr marL="1828800" lvl="4" indent="0" rtl="0">
              <a:spcBef>
                <a:spcPts val="0"/>
              </a:spcBef>
              <a:buFont typeface="Times New Roman"/>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90500" algn="l" rtl="0">
              <a:spcBef>
                <a:spcPts val="480"/>
              </a:spcBef>
              <a:buClr>
                <a:schemeClr val="dk1"/>
              </a:buClr>
              <a:buFont typeface="Arial"/>
              <a:buChar char="•"/>
              <a:defRPr sz="24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buClr>
                <a:schemeClr val="dk1"/>
              </a:buClr>
              <a:buFont typeface="Arial"/>
              <a:buChar char="–"/>
              <a:defRPr sz="24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buClr>
                <a:schemeClr val="dk1"/>
              </a:buClr>
              <a:buFont typeface="Arial"/>
              <a:buChar char="•"/>
              <a:defRPr sz="2400" b="0" i="0" u="none" strike="noStrike" cap="none">
                <a:solidFill>
                  <a:schemeClr val="dk1"/>
                </a:solidFill>
                <a:latin typeface="Times New Roman"/>
                <a:ea typeface="Times New Roman"/>
                <a:cs typeface="Times New Roman"/>
                <a:sym typeface="Times New Roman"/>
              </a:defRPr>
            </a:lvl3pPr>
            <a:lvl4pPr marL="1600200" marR="0" lvl="3" indent="-76200" algn="l" rtl="0">
              <a:spcBef>
                <a:spcPts val="480"/>
              </a:spcBef>
              <a:buClr>
                <a:schemeClr val="dk1"/>
              </a:buClr>
              <a:buFont typeface="Arial"/>
              <a:buChar char="–"/>
              <a:defRPr sz="2400" b="0" i="0" u="none" strike="noStrike" cap="none">
                <a:solidFill>
                  <a:schemeClr val="dk1"/>
                </a:solidFill>
                <a:latin typeface="Times New Roman"/>
                <a:ea typeface="Times New Roman"/>
                <a:cs typeface="Times New Roman"/>
                <a:sym typeface="Times New Roman"/>
              </a:defRPr>
            </a:lvl4pPr>
            <a:lvl5pPr marL="2057400" marR="0" lvl="4" indent="-76200" algn="l" rtl="0">
              <a:spcBef>
                <a:spcPts val="480"/>
              </a:spcBef>
              <a:buClr>
                <a:schemeClr val="dk1"/>
              </a:buClr>
              <a:buFont typeface="Arial"/>
              <a:buChar char="»"/>
              <a:defRPr sz="24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None/>
            </a:pPr>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971600" y="620687"/>
            <a:ext cx="7031400" cy="1190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Osnovna škola Sesvetska Sela</a:t>
            </a:r>
          </a:p>
          <a:p>
            <a:pPr marL="0" marR="0" lvl="0" indent="0" algn="ctr"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Letnička 5, Sesvete</a:t>
            </a:r>
          </a:p>
        </p:txBody>
      </p:sp>
      <p:sp>
        <p:nvSpPr>
          <p:cNvPr id="90" name="Shape 90"/>
          <p:cNvSpPr/>
          <p:nvPr/>
        </p:nvSpPr>
        <p:spPr>
          <a:xfrm>
            <a:off x="1475650" y="2154277"/>
            <a:ext cx="6120599" cy="1549199"/>
          </a:xfrm>
          <a:prstGeom prst="roundRect">
            <a:avLst>
              <a:gd name="adj" fmla="val 16667"/>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4000" b="1" i="0" u="none" strike="noStrike" cap="none">
                <a:solidFill>
                  <a:srgbClr val="000000"/>
                </a:solidFill>
                <a:latin typeface="Arial"/>
                <a:ea typeface="Arial"/>
                <a:cs typeface="Arial"/>
                <a:sym typeface="Arial"/>
              </a:rPr>
              <a:t>ŠKOLSKI KURIKUL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760737" y="1196750"/>
            <a:ext cx="3779698" cy="526293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400" b="1" i="0" u="none" strike="noStrike" cap="none">
                <a:solidFill>
                  <a:schemeClr val="dk1"/>
                </a:solidFill>
                <a:latin typeface="Arial"/>
                <a:ea typeface="Arial"/>
                <a:cs typeface="Arial"/>
                <a:sym typeface="Arial"/>
              </a:rPr>
              <a:t>I. IZBORNA NASTAVA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RIMOKATOLIČKI VJERONAUK</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ENGLESKI JEZIK</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NJEMAČKI JEZIK</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TALIJANSKI JEZIK</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INFORMATIKA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MODELARI</a:t>
            </a:r>
          </a:p>
          <a:p>
            <a:pPr marL="0" marR="0" lvl="0" indent="0" algn="l" rtl="0">
              <a:lnSpc>
                <a:spcPct val="100000"/>
              </a:lnSpc>
              <a:spcBef>
                <a:spcPts val="0"/>
              </a:spcBef>
              <a:spcAft>
                <a:spcPts val="0"/>
              </a:spcAft>
              <a:buClr>
                <a:schemeClr val="dk1"/>
              </a:buClr>
              <a:buSzPct val="25000"/>
              <a:buFont typeface="Arial"/>
              <a:buNone/>
            </a:pPr>
            <a:r>
              <a:rPr lang="en" sz="1400" b="1" i="0" u="none" strike="noStrike" cap="none">
                <a:solidFill>
                  <a:schemeClr val="dk1"/>
                </a:solidFill>
                <a:latin typeface="Arial"/>
                <a:ea typeface="Arial"/>
                <a:cs typeface="Arial"/>
                <a:sym typeface="Arial"/>
              </a:rPr>
              <a:t>II. IZVANNASTAVNE AKTIVNOSTI</a:t>
            </a:r>
          </a:p>
          <a:p>
            <a:pPr marL="0" marR="0" lvl="0" indent="0" algn="l" rtl="0">
              <a:lnSpc>
                <a:spcPct val="100000"/>
              </a:lnSpc>
              <a:spcBef>
                <a:spcPts val="0"/>
              </a:spcBef>
              <a:spcAft>
                <a:spcPts val="0"/>
              </a:spcAft>
              <a:buClr>
                <a:schemeClr val="dk1"/>
              </a:buClr>
              <a:buSzPct val="25000"/>
              <a:buFont typeface="Arial"/>
              <a:buNone/>
            </a:pPr>
            <a:r>
              <a:rPr lang="en" sz="1400" b="1" i="0" u="none" strike="noStrike" cap="none">
                <a:solidFill>
                  <a:schemeClr val="dk1"/>
                </a:solidFill>
                <a:latin typeface="Arial"/>
                <a:ea typeface="Arial"/>
                <a:cs typeface="Arial"/>
                <a:sym typeface="Arial"/>
              </a:rPr>
              <a:t>IZVANNASTAVNE AKTIVNOSTI </a:t>
            </a:r>
          </a:p>
          <a:p>
            <a:pPr marL="0" marR="0" lvl="0" indent="0" algn="l" rtl="0">
              <a:lnSpc>
                <a:spcPct val="100000"/>
              </a:lnSpc>
              <a:spcBef>
                <a:spcPts val="0"/>
              </a:spcBef>
              <a:spcAft>
                <a:spcPts val="0"/>
              </a:spcAft>
              <a:buClr>
                <a:schemeClr val="dk1"/>
              </a:buClr>
              <a:buSzPct val="25000"/>
              <a:buFont typeface="Arial"/>
              <a:buNone/>
            </a:pPr>
            <a:r>
              <a:rPr lang="en" sz="1400" b="1" i="0" u="none" strike="noStrike" cap="none">
                <a:solidFill>
                  <a:schemeClr val="dk1"/>
                </a:solidFill>
                <a:latin typeface="Arial"/>
                <a:ea typeface="Arial"/>
                <a:cs typeface="Arial"/>
                <a:sym typeface="Arial"/>
              </a:rPr>
              <a:t>RAZREDNE NASTAVE:</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MALI ZBOR</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DRAMSKO-RECITATORKA GRUPA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DRAMSKO-LUTKARSKA SKUPINA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GLAZBENO-SCENSKA GRUPA</a:t>
            </a:r>
          </a:p>
          <a:p>
            <a:pPr marL="180975" marR="0" lvl="1" indent="-3175" algn="l" rtl="0">
              <a:lnSpc>
                <a:spcPct val="100000"/>
              </a:lnSpc>
              <a:spcBef>
                <a:spcPts val="0"/>
              </a:spcBef>
              <a:spcAft>
                <a:spcPts val="0"/>
              </a:spcAft>
              <a:buClr>
                <a:schemeClr val="dk1"/>
              </a:buClr>
              <a:buFont typeface="Arial"/>
              <a:buNone/>
            </a:pPr>
            <a:r>
              <a:rPr lang="en">
                <a:solidFill>
                  <a:schemeClr val="dk1"/>
                </a:solidFill>
              </a:rPr>
              <a:t>LIKOVNA GRUPA</a:t>
            </a:r>
          </a:p>
          <a:p>
            <a:pPr lvl="0" rtl="0">
              <a:lnSpc>
                <a:spcPct val="115000"/>
              </a:lnSpc>
              <a:spcBef>
                <a:spcPts val="0"/>
              </a:spcBef>
              <a:buClr>
                <a:schemeClr val="dk1"/>
              </a:buClr>
              <a:buFont typeface="Arial"/>
              <a:buNone/>
            </a:pPr>
            <a:r>
              <a:rPr lang="en">
                <a:solidFill>
                  <a:schemeClr val="dk1"/>
                </a:solidFill>
              </a:rPr>
              <a:t>    LUTKARSKA RADIONICA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MALI BOTANIČARI</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EKO GRUPA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ETNO GRUPA - </a:t>
            </a:r>
            <a:r>
              <a:rPr lang="en" sz="1200" b="0" i="0" u="none" strike="noStrike" cap="none">
                <a:solidFill>
                  <a:schemeClr val="dk1"/>
                </a:solidFill>
                <a:latin typeface="Arial"/>
                <a:ea typeface="Arial"/>
                <a:cs typeface="Arial"/>
                <a:sym typeface="Arial"/>
              </a:rPr>
              <a:t>MALE VEZILJE I FOLKLOR</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RITMIKA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ATLETIKA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PODMLADAK CRVENOG KRIŽA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MALA ŠKOLA ANIMIRANOG FILMA</a:t>
            </a:r>
          </a:p>
          <a:p>
            <a:pPr marL="180975" marR="0" lvl="1" indent="-3175" algn="l" rtl="0">
              <a:lnSpc>
                <a:spcPct val="100000"/>
              </a:lnSpc>
              <a:spcBef>
                <a:spcPts val="0"/>
              </a:spcBef>
              <a:spcAft>
                <a:spcPts val="0"/>
              </a:spcAft>
              <a:buClr>
                <a:schemeClr val="dk1"/>
              </a:buClr>
              <a:buFont typeface="Arial"/>
              <a:buNone/>
            </a:pPr>
            <a:r>
              <a:rPr lang="en">
                <a:solidFill>
                  <a:schemeClr val="dk1"/>
                </a:solidFill>
              </a:rPr>
              <a:t>ENGLESKA RADIONICA</a:t>
            </a:r>
          </a:p>
          <a:p>
            <a:pPr marL="0" marR="0" lvl="0" indent="0"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   </a:t>
            </a:r>
            <a:r>
              <a:rPr lang="en">
                <a:solidFill>
                  <a:schemeClr val="dk1"/>
                </a:solidFill>
              </a:rPr>
              <a:t> MALI MEDIJATORI </a:t>
            </a:r>
          </a:p>
          <a:p>
            <a:pPr marL="0" marR="0" lvl="0" indent="0" algn="l" rtl="0">
              <a:lnSpc>
                <a:spcPct val="100000"/>
              </a:lnSpc>
              <a:spcBef>
                <a:spcPts val="0"/>
              </a:spcBef>
              <a:spcAft>
                <a:spcPts val="0"/>
              </a:spcAft>
              <a:buClr>
                <a:schemeClr val="dk1"/>
              </a:buClr>
              <a:buFont typeface="Arial"/>
              <a:buNone/>
            </a:pPr>
            <a:endParaRPr>
              <a:solidFill>
                <a:schemeClr val="dk1"/>
              </a:solidFill>
            </a:endParaRPr>
          </a:p>
        </p:txBody>
      </p:sp>
      <p:sp>
        <p:nvSpPr>
          <p:cNvPr id="159" name="Shape 159"/>
          <p:cNvSpPr txBox="1"/>
          <p:nvPr/>
        </p:nvSpPr>
        <p:spPr>
          <a:xfrm>
            <a:off x="5226350" y="1360850"/>
            <a:ext cx="3438000" cy="461660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400" b="1" i="0" u="none" strike="noStrike" cap="none">
                <a:solidFill>
                  <a:schemeClr val="dk1"/>
                </a:solidFill>
                <a:latin typeface="Arial"/>
                <a:ea typeface="Arial"/>
                <a:cs typeface="Arial"/>
                <a:sym typeface="Arial"/>
              </a:rPr>
              <a:t>IZVANNASTAVNE AKTIVNOSTI PREDMETNE NASTAVE:</a:t>
            </a:r>
          </a:p>
          <a:p>
            <a:pPr marL="180975" marR="0" lvl="1" indent="-3175" algn="l" rtl="0">
              <a:lnSpc>
                <a:spcPct val="100000"/>
              </a:lnSpc>
              <a:spcBef>
                <a:spcPts val="0"/>
              </a:spcBef>
              <a:spcAft>
                <a:spcPts val="0"/>
              </a:spcAft>
              <a:buClr>
                <a:schemeClr val="dk1"/>
              </a:buClr>
              <a:buFont typeface="Arial"/>
              <a:buNone/>
            </a:pPr>
            <a:endParaRP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PJEVAČKI ZBOR</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DRAMSKA SKUPINA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KERAMIČARSKA GRUPA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ŠKOLSKI ZBOR</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MLADI GEOGRAFI</a:t>
            </a:r>
          </a:p>
          <a:p>
            <a:pPr marL="180975" marR="0" lvl="1" indent="-3175" algn="l" rtl="0">
              <a:lnSpc>
                <a:spcPct val="100000"/>
              </a:lnSpc>
              <a:spcBef>
                <a:spcPts val="0"/>
              </a:spcBef>
              <a:spcAft>
                <a:spcPts val="0"/>
              </a:spcAft>
              <a:buClr>
                <a:schemeClr val="dk1"/>
              </a:buClr>
              <a:buFont typeface="Arial"/>
              <a:buNone/>
            </a:pPr>
            <a:r>
              <a:rPr lang="en">
                <a:solidFill>
                  <a:schemeClr val="dk1"/>
                </a:solidFill>
              </a:rPr>
              <a:t>BIOZNALAC</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KARITATIVNA GRUPA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GRAĐANSKI ODGOJ</a:t>
            </a:r>
          </a:p>
          <a:p>
            <a:pPr marL="180975" marR="0" lvl="1" indent="-3175" algn="l" rtl="0">
              <a:lnSpc>
                <a:spcPct val="100000"/>
              </a:lnSpc>
              <a:spcBef>
                <a:spcPts val="0"/>
              </a:spcBef>
              <a:spcAft>
                <a:spcPts val="0"/>
              </a:spcAft>
              <a:buClr>
                <a:schemeClr val="dk1"/>
              </a:buClr>
              <a:buFont typeface="Arial"/>
              <a:buNone/>
            </a:pPr>
            <a:r>
              <a:rPr lang="en">
                <a:solidFill>
                  <a:schemeClr val="dk1"/>
                </a:solidFill>
              </a:rPr>
              <a:t>ŠKOLSKO SPORTSKO DRUŠTVO</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NOGOMET</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ODBOJKA</a:t>
            </a:r>
          </a:p>
          <a:p>
            <a:pPr lvl="0" rtl="0">
              <a:lnSpc>
                <a:spcPct val="115000"/>
              </a:lnSpc>
              <a:spcBef>
                <a:spcPts val="0"/>
              </a:spcBef>
              <a:buClr>
                <a:schemeClr val="dk1"/>
              </a:buClr>
              <a:buFont typeface="Arial"/>
              <a:buNone/>
            </a:pPr>
            <a:r>
              <a:rPr lang="en">
                <a:solidFill>
                  <a:schemeClr val="dk1"/>
                </a:solidFill>
              </a:rPr>
              <a:t>    KOŠARKA</a:t>
            </a:r>
          </a:p>
          <a:p>
            <a:pPr lvl="0" rtl="0">
              <a:lnSpc>
                <a:spcPct val="115000"/>
              </a:lnSpc>
              <a:spcBef>
                <a:spcPts val="0"/>
              </a:spcBef>
              <a:buClr>
                <a:schemeClr val="dk1"/>
              </a:buClr>
              <a:buFont typeface="Arial"/>
              <a:buNone/>
            </a:pPr>
            <a:r>
              <a:rPr lang="en">
                <a:solidFill>
                  <a:schemeClr val="dk1"/>
                </a:solidFill>
              </a:rPr>
              <a:t>    STOLNI TENIS</a:t>
            </a:r>
          </a:p>
          <a:p>
            <a:pPr marL="0" marR="0" lvl="0" indent="0"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    ZIDNE NOVINE</a:t>
            </a:r>
          </a:p>
          <a:p>
            <a:pPr marL="0" marR="0" lvl="0" indent="0"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    KLUB MLADIH TEHNIČARA</a:t>
            </a:r>
          </a:p>
          <a:p>
            <a:pPr marL="0" marR="0" lvl="0" indent="0" algn="l" rtl="0">
              <a:lnSpc>
                <a:spcPct val="100000"/>
              </a:lnSpc>
              <a:spcBef>
                <a:spcPts val="0"/>
              </a:spcBef>
              <a:spcAft>
                <a:spcPts val="0"/>
              </a:spcAft>
              <a:buClr>
                <a:schemeClr val="dk1"/>
              </a:buClr>
              <a:buSzPct val="25000"/>
              <a:buFont typeface="Arial"/>
              <a:buNone/>
            </a:pPr>
            <a:r>
              <a:rPr lang="en" sz="1400" b="0" i="0" u="none" strike="noStrike" cap="none">
                <a:solidFill>
                  <a:schemeClr val="dk1"/>
                </a:solidFill>
                <a:latin typeface="Arial"/>
                <a:ea typeface="Arial"/>
                <a:cs typeface="Arial"/>
                <a:sym typeface="Arial"/>
              </a:rPr>
              <a:t>    GLOBE PROJEKT</a:t>
            </a:r>
          </a:p>
        </p:txBody>
      </p:sp>
      <p:sp>
        <p:nvSpPr>
          <p:cNvPr id="160" name="Shape 160"/>
          <p:cNvSpPr/>
          <p:nvPr/>
        </p:nvSpPr>
        <p:spPr>
          <a:xfrm>
            <a:off x="310327" y="260644"/>
            <a:ext cx="4680520" cy="72008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a:solidFill>
                  <a:srgbClr val="000000"/>
                </a:solidFill>
                <a:latin typeface="Arial"/>
                <a:ea typeface="Arial"/>
                <a:cs typeface="Arial"/>
                <a:sym typeface="Arial"/>
              </a:rPr>
              <a:t>ŠKOLSKI KURIKUL</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graphicFrame>
        <p:nvGraphicFramePr>
          <p:cNvPr id="783" name="Shape 783"/>
          <p:cNvGraphicFramePr/>
          <p:nvPr/>
        </p:nvGraphicFramePr>
        <p:xfrm>
          <a:off x="418500" y="97200"/>
          <a:ext cx="8133600" cy="7212841"/>
        </p:xfrm>
        <a:graphic>
          <a:graphicData uri="http://schemas.openxmlformats.org/drawingml/2006/table">
            <a:tbl>
              <a:tblPr>
                <a:noFill/>
                <a:tableStyleId>{D39A3C89-64FF-49DC-8394-7CA954343BA1}</a:tableStyleId>
              </a:tblPr>
              <a:tblGrid>
                <a:gridCol w="1975175"/>
                <a:gridCol w="6158425"/>
              </a:tblGrid>
              <a:tr h="693700">
                <a:tc>
                  <a:txBody>
                    <a:bodyPr/>
                    <a:lstStyle/>
                    <a:p>
                      <a:pPr lvl="0" rtl="0">
                        <a:lnSpc>
                          <a:spcPct val="115000"/>
                        </a:lnSpc>
                        <a:spcBef>
                          <a:spcPts val="0"/>
                        </a:spcBef>
                        <a:buNone/>
                      </a:pPr>
                      <a:r>
                        <a:rPr lang="en" sz="1100"/>
                        <a:t> </a:t>
                      </a:r>
                      <a:r>
                        <a:rPr lang="en" sz="1900" b="1"/>
                        <a:t>NAZIV AKTIVNOSTI</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indent="165100" rtl="0">
                        <a:lnSpc>
                          <a:spcPct val="115000"/>
                        </a:lnSpc>
                        <a:spcBef>
                          <a:spcPts val="0"/>
                        </a:spcBef>
                        <a:buNone/>
                      </a:pPr>
                      <a:r>
                        <a:rPr lang="en" sz="1900" b="1"/>
                        <a:t>               DOPUNSKA NASTAVA IZ POVIJESTI ZA</a:t>
                      </a:r>
                    </a:p>
                    <a:p>
                      <a:pPr lvl="0" indent="165100" rtl="0">
                        <a:lnSpc>
                          <a:spcPct val="115000"/>
                        </a:lnSpc>
                        <a:spcBef>
                          <a:spcPts val="0"/>
                        </a:spcBef>
                        <a:buNone/>
                      </a:pPr>
                      <a:r>
                        <a:rPr lang="en" sz="1900"/>
                        <a:t>                                     </a:t>
                      </a:r>
                      <a:r>
                        <a:rPr lang="en" sz="1900" b="1"/>
                        <a:t>UČENIKE 6. RAZREDA</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65900">
                <a:tc>
                  <a:txBody>
                    <a:bodyPr/>
                    <a:lstStyle/>
                    <a:p>
                      <a:pPr lvl="0" rtl="0">
                        <a:lnSpc>
                          <a:spcPct val="115000"/>
                        </a:lnSpc>
                        <a:spcBef>
                          <a:spcPts val="0"/>
                        </a:spcBef>
                        <a:buNone/>
                      </a:pPr>
                      <a:r>
                        <a:rPr lang="en" sz="1900" b="1"/>
                        <a:t>CILJ AKTIVNOSTI</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228600" rtl="0">
                        <a:lnSpc>
                          <a:spcPct val="115000"/>
                        </a:lnSpc>
                        <a:spcBef>
                          <a:spcPts val="0"/>
                        </a:spcBef>
                        <a:buNone/>
                      </a:pPr>
                      <a:r>
                        <a:rPr lang="en" sz="1600">
                          <a:latin typeface="Times New Roman"/>
                          <a:ea typeface="Times New Roman"/>
                          <a:cs typeface="Times New Roman"/>
                          <a:sym typeface="Times New Roman"/>
                        </a:rPr>
                        <a:t>·         ovladati osnovnim znanjima i vještinama propisanim nastavnim programom za šeste razrede osnovne škole</a:t>
                      </a:r>
                    </a:p>
                    <a:p>
                      <a:pPr marL="457200" lvl="0" indent="-228600" rtl="0">
                        <a:lnSpc>
                          <a:spcPct val="115000"/>
                        </a:lnSpc>
                        <a:spcBef>
                          <a:spcPts val="0"/>
                        </a:spcBef>
                        <a:buNone/>
                      </a:pPr>
                      <a:r>
                        <a:rPr lang="en" sz="1600">
                          <a:latin typeface="Times New Roman"/>
                          <a:ea typeface="Times New Roman"/>
                          <a:cs typeface="Times New Roman"/>
                          <a:sym typeface="Times New Roman"/>
                        </a:rPr>
                        <a:t>·         razvijati pozitivan odnos prema radu i strategije učenja</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65900">
                <a:tc>
                  <a:txBody>
                    <a:bodyPr/>
                    <a:lstStyle/>
                    <a:p>
                      <a:pPr lvl="0" rtl="0">
                        <a:lnSpc>
                          <a:spcPct val="115000"/>
                        </a:lnSpc>
                        <a:spcBef>
                          <a:spcPts val="0"/>
                        </a:spcBef>
                        <a:buNone/>
                      </a:pPr>
                      <a:r>
                        <a:rPr lang="en" sz="1900" b="1"/>
                        <a:t>NAMJENA</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228600" rtl="0">
                        <a:lnSpc>
                          <a:spcPct val="115000"/>
                        </a:lnSpc>
                        <a:spcBef>
                          <a:spcPts val="0"/>
                        </a:spcBef>
                        <a:buNone/>
                      </a:pPr>
                      <a:r>
                        <a:rPr lang="en" sz="1600">
                          <a:latin typeface="Times New Roman"/>
                          <a:ea typeface="Times New Roman"/>
                          <a:cs typeface="Times New Roman"/>
                          <a:sym typeface="Times New Roman"/>
                        </a:rPr>
                        <a:t>·         pomoći učenicima koji s poteškoćama svladavaju gradivo, učenicima koji rade po posebnim prilagođenim programima te učenicima koji su dugo izostali s nastave</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5500">
                <a:tc>
                  <a:txBody>
                    <a:bodyPr/>
                    <a:lstStyle/>
                    <a:p>
                      <a:pPr lvl="0" rtl="0">
                        <a:lnSpc>
                          <a:spcPct val="115000"/>
                        </a:lnSpc>
                        <a:spcBef>
                          <a:spcPts val="0"/>
                        </a:spcBef>
                        <a:buNone/>
                      </a:pPr>
                      <a:r>
                        <a:rPr lang="en" sz="1900" b="1"/>
                        <a:t>NOSITELJI</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       	- Tomislav Špančić , prof.</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38100">
                <a:tc>
                  <a:txBody>
                    <a:bodyPr/>
                    <a:lstStyle/>
                    <a:p>
                      <a:pPr lvl="0" rtl="0">
                        <a:lnSpc>
                          <a:spcPct val="115000"/>
                        </a:lnSpc>
                        <a:spcBef>
                          <a:spcPts val="0"/>
                        </a:spcBef>
                        <a:buNone/>
                      </a:pPr>
                      <a:r>
                        <a:rPr lang="en" sz="1900" b="1"/>
                        <a:t>NAČIN REALIZACIJE</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228600" rtl="0">
                        <a:lnSpc>
                          <a:spcPct val="115000"/>
                        </a:lnSpc>
                        <a:spcBef>
                          <a:spcPts val="0"/>
                        </a:spcBef>
                        <a:buNone/>
                      </a:pPr>
                      <a:r>
                        <a:rPr lang="en" sz="1600">
                          <a:latin typeface="Times New Roman"/>
                          <a:ea typeface="Times New Roman"/>
                          <a:cs typeface="Times New Roman"/>
                          <a:sym typeface="Times New Roman"/>
                        </a:rPr>
                        <a:t>·         individualni pristup svakom učeniku i pomoć pri rješavanju problema (usmeno, pisano, rješavanjem zadataka, razgovorom, diskusijom, kroz suradničke igre)</a:t>
                      </a:r>
                    </a:p>
                    <a:p>
                      <a:pPr marL="457200" lvl="0" indent="-228600" rtl="0">
                        <a:lnSpc>
                          <a:spcPct val="115000"/>
                        </a:lnSpc>
                        <a:spcBef>
                          <a:spcPts val="0"/>
                        </a:spcBef>
                        <a:buNone/>
                      </a:pPr>
                      <a:r>
                        <a:rPr lang="en" sz="1600">
                          <a:latin typeface="Times New Roman"/>
                          <a:ea typeface="Times New Roman"/>
                          <a:cs typeface="Times New Roman"/>
                          <a:sym typeface="Times New Roman"/>
                        </a:rPr>
                        <a:t>·         redovito praćenje rada i napredovanja svakog učenika</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1500">
                <a:tc>
                  <a:txBody>
                    <a:bodyPr/>
                    <a:lstStyle/>
                    <a:p>
                      <a:pPr lvl="0" rtl="0">
                        <a:lnSpc>
                          <a:spcPct val="115000"/>
                        </a:lnSpc>
                        <a:spcBef>
                          <a:spcPts val="0"/>
                        </a:spcBef>
                        <a:buNone/>
                      </a:pPr>
                      <a:r>
                        <a:rPr lang="en" sz="1900" b="1"/>
                        <a:t>VREMENIK</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228600" rtl="0">
                        <a:lnSpc>
                          <a:spcPct val="115000"/>
                        </a:lnSpc>
                        <a:spcBef>
                          <a:spcPts val="0"/>
                        </a:spcBef>
                        <a:buNone/>
                      </a:pPr>
                      <a:r>
                        <a:rPr lang="en" sz="1600">
                          <a:latin typeface="Times New Roman"/>
                          <a:ea typeface="Times New Roman"/>
                          <a:cs typeface="Times New Roman"/>
                          <a:sym typeface="Times New Roman"/>
                        </a:rPr>
                        <a:t>·         jedan sat tjedno tijekom školske godine</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1500">
                <a:tc>
                  <a:txBody>
                    <a:bodyPr/>
                    <a:lstStyle/>
                    <a:p>
                      <a:pPr lvl="0" rtl="0">
                        <a:lnSpc>
                          <a:spcPct val="115000"/>
                        </a:lnSpc>
                        <a:spcBef>
                          <a:spcPts val="0"/>
                        </a:spcBef>
                        <a:buNone/>
                      </a:pPr>
                      <a:r>
                        <a:rPr lang="en" sz="1900" b="1"/>
                        <a:t>TROŠKOVNIK</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228600" rtl="0">
                        <a:lnSpc>
                          <a:spcPct val="115000"/>
                        </a:lnSpc>
                        <a:spcBef>
                          <a:spcPts val="0"/>
                        </a:spcBef>
                        <a:buNone/>
                      </a:pPr>
                      <a:r>
                        <a:rPr lang="en" sz="1600">
                          <a:latin typeface="Times New Roman"/>
                          <a:ea typeface="Times New Roman"/>
                          <a:cs typeface="Times New Roman"/>
                          <a:sym typeface="Times New Roman"/>
                        </a:rPr>
                        <a:t>·         umnožavanje potrebnih materijala</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38100">
                <a:tc>
                  <a:txBody>
                    <a:bodyPr/>
                    <a:lstStyle/>
                    <a:p>
                      <a:pPr lvl="0" rtl="0">
                        <a:lnSpc>
                          <a:spcPct val="115000"/>
                        </a:lnSpc>
                        <a:spcBef>
                          <a:spcPts val="0"/>
                        </a:spcBef>
                        <a:buNone/>
                      </a:pPr>
                      <a:r>
                        <a:rPr lang="en" sz="1900" b="1"/>
                        <a:t>VREDNOVANJE I KORIŠTENJE REZULTATA RADA</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228600" rtl="0">
                        <a:lnSpc>
                          <a:spcPct val="115000"/>
                        </a:lnSpc>
                        <a:spcBef>
                          <a:spcPts val="0"/>
                        </a:spcBef>
                        <a:buNone/>
                      </a:pPr>
                      <a:r>
                        <a:rPr lang="en" sz="1600">
                          <a:latin typeface="Times New Roman"/>
                          <a:ea typeface="Times New Roman"/>
                          <a:cs typeface="Times New Roman"/>
                          <a:sym typeface="Times New Roman"/>
                        </a:rPr>
                        <a:t>·         pisani ispiti, praktični zadatci i usmene provjere</a:t>
                      </a:r>
                    </a:p>
                    <a:p>
                      <a:pPr marL="457200" lvl="0" indent="-228600" rtl="0">
                        <a:lnSpc>
                          <a:spcPct val="115000"/>
                        </a:lnSpc>
                        <a:spcBef>
                          <a:spcPts val="0"/>
                        </a:spcBef>
                        <a:buNone/>
                      </a:pPr>
                      <a:r>
                        <a:rPr lang="en" sz="1600">
                          <a:latin typeface="Times New Roman"/>
                          <a:ea typeface="Times New Roman"/>
                          <a:cs typeface="Times New Roman"/>
                          <a:sym typeface="Times New Roman"/>
                        </a:rPr>
                        <a:t>·         zadovoljstvo učenika i učitelja</a:t>
                      </a:r>
                    </a:p>
                    <a:p>
                      <a:pPr marL="457200" lvl="0" indent="-228600" rtl="0">
                        <a:lnSpc>
                          <a:spcPct val="115000"/>
                        </a:lnSpc>
                        <a:spcBef>
                          <a:spcPts val="0"/>
                        </a:spcBef>
                        <a:buNone/>
                      </a:pPr>
                      <a:r>
                        <a:rPr lang="en" sz="1600">
                          <a:latin typeface="Times New Roman"/>
                          <a:ea typeface="Times New Roman"/>
                          <a:cs typeface="Times New Roman"/>
                          <a:sym typeface="Times New Roman"/>
                        </a:rPr>
                        <a:t>·         svladavanje nastavnog gradiva u svrhu postizanja pozitivne i bolje ocjene iz povijesti</a:t>
                      </a:r>
                    </a:p>
                  </a:txBody>
                  <a:tcPr marL="33650" marR="3365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Shape 789"/>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790" name="Shape 790"/>
          <p:cNvGraphicFramePr/>
          <p:nvPr/>
        </p:nvGraphicFramePr>
        <p:xfrm>
          <a:off x="250825" y="512762"/>
          <a:ext cx="8642325" cy="5591825"/>
        </p:xfrm>
        <a:graphic>
          <a:graphicData uri="http://schemas.openxmlformats.org/drawingml/2006/table">
            <a:tbl>
              <a:tblPr>
                <a:noFill/>
                <a:tableStyleId>{D39A3C89-64FF-49DC-8394-7CA954343BA1}</a:tableStyleId>
              </a:tblPr>
              <a:tblGrid>
                <a:gridCol w="2160575"/>
                <a:gridCol w="6481750"/>
              </a:tblGrid>
              <a:tr h="711200">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NAZIV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DOPUNSKA NASTAVA IZ FIZIKE ZA SEDMI I  OSMI RAZRED</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CILJ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pomoć učenicima koji ne prate redoviti nastavni program iz fizike s očekivanim uspjehom </a:t>
                      </a:r>
                    </a:p>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pomoć za sve učenike s posebnim obrazovnim potrebama koji se školuju po redovitom ili individualiziranom nastavnom programu. </a:t>
                      </a:r>
                    </a:p>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pomoć učenicima koji iz bilo kojeg razloga trebaju nadopuniti znanje iz fizike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4325">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NAMJENA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omogućavanje svladavanja odgovarajuće razine znanja iz matematike za većinu učenika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75025">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NOSITELJI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a:solidFill>
                            <a:schemeClr val="dk1"/>
                          </a:solidFill>
                          <a:latin typeface="Times New Roman"/>
                          <a:ea typeface="Times New Roman"/>
                          <a:cs typeface="Times New Roman"/>
                          <a:sym typeface="Times New Roman"/>
                        </a:rPr>
                        <a:t>Vedran Bobšić, prof. fiz.</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NAČIN REALIZACIJE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realizira se jedan sat tjedno u tijeku nastavne godine, prema potrebi učenika, individualiziranim oblikom rada u skupini do osam učenika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VREMENIK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jedan nastavni sat tjedno srijedom u popodnevnoj smjeni tijekom nastavne godine.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TROŠKOVNIK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cca 50 kn (papir za kopiranje, kreda u boji, troškovi printanja i kopiranja)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0875">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utvrđen nastavnim planom i programom fizike za 7. i 8. razred osnovne škole.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graphicFrame>
        <p:nvGraphicFramePr>
          <p:cNvPr id="796" name="Shape 796"/>
          <p:cNvGraphicFramePr/>
          <p:nvPr/>
        </p:nvGraphicFramePr>
        <p:xfrm>
          <a:off x="250825" y="549275"/>
          <a:ext cx="8569300" cy="5544135"/>
        </p:xfrm>
        <a:graphic>
          <a:graphicData uri="http://schemas.openxmlformats.org/drawingml/2006/table">
            <a:tbl>
              <a:tblPr>
                <a:noFill/>
                <a:tableStyleId>{D39A3C89-64FF-49DC-8394-7CA954343BA1}</a:tableStyleId>
              </a:tblPr>
              <a:tblGrid>
                <a:gridCol w="2160575"/>
                <a:gridCol w="6408725"/>
              </a:tblGrid>
              <a:tr h="668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65100" algn="l" rtl="0">
                        <a:spcBef>
                          <a:spcPts val="0"/>
                        </a:spcBef>
                        <a:buClr>
                          <a:srgbClr val="000000"/>
                        </a:buClr>
                        <a:buSzPct val="25000"/>
                        <a:buFont typeface="Verdana"/>
                        <a:buNone/>
                      </a:pPr>
                      <a:r>
                        <a:rPr lang="en" sz="1600" b="1" u="none" strike="noStrike" cap="none">
                          <a:solidFill>
                            <a:schemeClr val="dk1"/>
                          </a:solidFill>
                        </a:rPr>
                        <a:t>                          </a:t>
                      </a:r>
                      <a:r>
                        <a:rPr lang="en" sz="1600" b="1" u="none" strike="noStrike" cap="none">
                          <a:solidFill>
                            <a:schemeClr val="dk1"/>
                          </a:solidFill>
                          <a:latin typeface="Arial"/>
                          <a:ea typeface="Arial"/>
                          <a:cs typeface="Arial"/>
                          <a:sym typeface="Arial"/>
                        </a:rPr>
                        <a:t>DOPUNSKA NASTAVA IZ POVIJESTI </a:t>
                      </a:r>
                      <a:r>
                        <a:rPr lang="en" sz="1600" b="1" u="none" strike="noStrike" cap="none">
                          <a:solidFill>
                            <a:schemeClr val="dk1"/>
                          </a:solidFill>
                        </a:rPr>
                        <a:t>ZA</a:t>
                      </a:r>
                    </a:p>
                    <a:p>
                      <a:pPr marL="0" marR="0" lvl="0" indent="165100" algn="l" rtl="0">
                        <a:spcBef>
                          <a:spcPts val="0"/>
                        </a:spcBef>
                        <a:buClr>
                          <a:srgbClr val="000000"/>
                        </a:buClr>
                        <a:buSzPct val="25000"/>
                        <a:buFont typeface="Verdana"/>
                        <a:buNone/>
                      </a:pPr>
                      <a:r>
                        <a:rPr lang="en" sz="1600" u="none" strike="noStrike" cap="none"/>
                        <a:t>                                      </a:t>
                      </a:r>
                      <a:r>
                        <a:rPr lang="en" sz="1600" b="1" u="none" strike="noStrike" cap="none"/>
                        <a:t>UČENIKE 8. RAZREDA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29141"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ovladati osnovnim znanjima i vještinama propisanim nastavnim programom za osme razrede osnovne škole</a:t>
                      </a:r>
                    </a:p>
                    <a:p>
                      <a:pPr marL="0" marR="0" lvl="0" indent="329141"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razvijati pozitivan odnos prema radu i strategije učenja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29141"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pomoći učenicima koji s poteškoćama svladavaju gradivo, učenicima koji rade po posebnim prilagođenim programima te učenicima koji su dugo izostali s nastave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43180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Valentina Ćosić</a:t>
                      </a:r>
                      <a:r>
                        <a:rPr lang="en" sz="1600" u="none" strike="noStrike" cap="none">
                          <a:solidFill>
                            <a:schemeClr val="dk1"/>
                          </a:solidFill>
                          <a:latin typeface="Times New Roman"/>
                          <a:ea typeface="Times New Roman"/>
                          <a:cs typeface="Times New Roman"/>
                          <a:sym typeface="Times New Roman"/>
                        </a:rPr>
                        <a:t>, prof.</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29141"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individualni pristup svakom učeniku i pomoć pri rješavanju problema (usmeno, pisano, rješavanjem zadataka, razgovorom, diskusijom, kroz suradničke igre)</a:t>
                      </a:r>
                    </a:p>
                    <a:p>
                      <a:pPr marL="0" marR="0" lvl="0" indent="329141"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redovito praćenje rada i napredovanja svakog učenika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333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29141"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jedan sat tjedno tijekom školske godine </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03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29141"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nema troškova </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29141"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pisani ispiti, praktični zadatci i usmene provjere</a:t>
                      </a:r>
                    </a:p>
                    <a:p>
                      <a:pPr marL="0" marR="0" lvl="0" indent="329141"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zadovoljstvo učenika i učitelja</a:t>
                      </a:r>
                    </a:p>
                    <a:p>
                      <a:pPr marL="0" marR="0" lvl="0" indent="329141"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svladavanje nastavnog gradiva u svrhu postizanja pozitivne i bolje ocjene iz povijesti </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Shape 802"/>
          <p:cNvSpPr txBox="1"/>
          <p:nvPr/>
        </p:nvSpPr>
        <p:spPr>
          <a:xfrm>
            <a:off x="7078660" y="0"/>
            <a:ext cx="2046298" cy="274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03" name="Shape 803"/>
          <p:cNvGraphicFramePr/>
          <p:nvPr/>
        </p:nvGraphicFramePr>
        <p:xfrm>
          <a:off x="323850" y="549275"/>
          <a:ext cx="8496275" cy="6195060"/>
        </p:xfrm>
        <a:graphic>
          <a:graphicData uri="http://schemas.openxmlformats.org/drawingml/2006/table">
            <a:tbl>
              <a:tblPr>
                <a:noFill/>
                <a:tableStyleId>{D39A3C89-64FF-49DC-8394-7CA954343BA1}</a:tableStyleId>
              </a:tblPr>
              <a:tblGrid>
                <a:gridCol w="2446150"/>
                <a:gridCol w="6050125"/>
              </a:tblGrid>
              <a:tr h="6572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NAZIV AKTIVNOSTI</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800" b="1" u="none" strike="noStrike" cap="none">
                          <a:solidFill>
                            <a:schemeClr val="dk1"/>
                          </a:solidFill>
                        </a:rPr>
                        <a:t>ENGLESKI JEZIK – DOPUNSKA NASTAVA ZA </a:t>
                      </a:r>
                      <a:r>
                        <a:rPr lang="en" sz="1800" b="1">
                          <a:solidFill>
                            <a:schemeClr val="dk1"/>
                          </a:solidFill>
                        </a:rPr>
                        <a:t>6</a:t>
                      </a:r>
                      <a:r>
                        <a:rPr lang="en" sz="1800" b="1" u="none" strike="noStrike" cap="none">
                          <a:solidFill>
                            <a:schemeClr val="dk1"/>
                          </a:solidFill>
                        </a:rPr>
                        <a:t>. a/c</a:t>
                      </a:r>
                      <a:r>
                        <a:rPr lang="en" sz="1800" b="1">
                          <a:solidFill>
                            <a:schemeClr val="dk1"/>
                          </a:solidFill>
                        </a:rPr>
                        <a:t> i </a:t>
                      </a:r>
                      <a:r>
                        <a:rPr lang="en" sz="1800" b="1" u="none" strike="noStrike" cap="none">
                          <a:solidFill>
                            <a:schemeClr val="dk1"/>
                          </a:solidFill>
                        </a:rPr>
                        <a:t>b I </a:t>
                      </a:r>
                      <a:r>
                        <a:rPr lang="en" sz="1800" b="1">
                          <a:solidFill>
                            <a:schemeClr val="dk1"/>
                          </a:solidFill>
                        </a:rPr>
                        <a:t>8</a:t>
                      </a:r>
                      <a:r>
                        <a:rPr lang="en" sz="1800" b="1" u="none" strike="noStrike" cap="none">
                          <a:solidFill>
                            <a:schemeClr val="dk1"/>
                          </a:solidFill>
                        </a:rPr>
                        <a:t>. a, b, c i d RAZRED</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CILJ AKTIVNOSTI</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Usvojiti </a:t>
                      </a:r>
                      <a:r>
                        <a:rPr lang="en" sz="1800">
                          <a:solidFill>
                            <a:schemeClr val="dk1"/>
                          </a:solidFill>
                          <a:latin typeface="Times New Roman"/>
                          <a:ea typeface="Times New Roman"/>
                          <a:cs typeface="Times New Roman"/>
                          <a:sym typeface="Times New Roman"/>
                        </a:rPr>
                        <a:t>sadržaje</a:t>
                      </a:r>
                      <a:r>
                        <a:rPr lang="en" sz="1800" u="none" strike="noStrike" cap="none">
                          <a:solidFill>
                            <a:schemeClr val="dk1"/>
                          </a:solidFill>
                          <a:latin typeface="Times New Roman"/>
                          <a:ea typeface="Times New Roman"/>
                          <a:cs typeface="Times New Roman"/>
                          <a:sym typeface="Times New Roman"/>
                        </a:rPr>
                        <a:t> </a:t>
                      </a:r>
                      <a:r>
                        <a:rPr lang="en" sz="1800">
                          <a:solidFill>
                            <a:schemeClr val="dk1"/>
                          </a:solidFill>
                          <a:latin typeface="Times New Roman"/>
                          <a:ea typeface="Times New Roman"/>
                          <a:cs typeface="Times New Roman"/>
                          <a:sym typeface="Times New Roman"/>
                        </a:rPr>
                        <a:t>šestog, odnosno osmog</a:t>
                      </a:r>
                      <a:r>
                        <a:rPr lang="en" sz="1800" u="none" strike="noStrike" cap="none">
                          <a:solidFill>
                            <a:schemeClr val="dk1"/>
                          </a:solidFill>
                          <a:latin typeface="Times New Roman"/>
                          <a:ea typeface="Times New Roman"/>
                          <a:cs typeface="Times New Roman"/>
                          <a:sym typeface="Times New Roman"/>
                        </a:rPr>
                        <a:t> razreda propisan</a:t>
                      </a:r>
                      <a:r>
                        <a:rPr lang="en" sz="1800">
                          <a:solidFill>
                            <a:schemeClr val="dk1"/>
                          </a:solidFill>
                          <a:latin typeface="Times New Roman"/>
                          <a:ea typeface="Times New Roman"/>
                          <a:cs typeface="Times New Roman"/>
                          <a:sym typeface="Times New Roman"/>
                        </a:rPr>
                        <a:t>e</a:t>
                      </a:r>
                      <a:r>
                        <a:rPr lang="en" sz="1800" u="none" strike="noStrike" cap="none">
                          <a:solidFill>
                            <a:schemeClr val="dk1"/>
                          </a:solidFill>
                          <a:latin typeface="Times New Roman"/>
                          <a:ea typeface="Times New Roman"/>
                          <a:cs typeface="Times New Roman"/>
                          <a:sym typeface="Times New Roman"/>
                        </a:rPr>
                        <a:t> planom i programom. Individualiziranim pristupom pomoći učenicima u razvijanju jezičnih vještina i stjecanju očekivanih kompetencija.</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NAMJENA</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Pomoći učenicima koji s poteškoćama svladavaju </a:t>
                      </a:r>
                      <a:r>
                        <a:rPr lang="en" sz="1800">
                          <a:solidFill>
                            <a:schemeClr val="dk1"/>
                          </a:solidFill>
                          <a:latin typeface="Times New Roman"/>
                          <a:ea typeface="Times New Roman"/>
                          <a:cs typeface="Times New Roman"/>
                          <a:sym typeface="Times New Roman"/>
                        </a:rPr>
                        <a:t>sadržaje</a:t>
                      </a:r>
                      <a:r>
                        <a:rPr lang="en" sz="1800" u="none" strike="noStrike" cap="none">
                          <a:solidFill>
                            <a:schemeClr val="dk1"/>
                          </a:solidFill>
                          <a:latin typeface="Times New Roman"/>
                          <a:ea typeface="Times New Roman"/>
                          <a:cs typeface="Times New Roman"/>
                          <a:sym typeface="Times New Roman"/>
                        </a:rPr>
                        <a:t>, školuju se po prilagođenom programu ili su dugo izostali s nastave.</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NOSITELJI</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latin typeface="Times New Roman"/>
                          <a:ea typeface="Times New Roman"/>
                          <a:cs typeface="Times New Roman"/>
                          <a:sym typeface="Times New Roman"/>
                        </a:rPr>
                        <a:t>Anita Baranašić, dipl.uč. s pojačanim EJ</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NAČIN REALIZACIJE</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Individualn</a:t>
                      </a:r>
                      <a:r>
                        <a:rPr lang="en" sz="1800">
                          <a:solidFill>
                            <a:schemeClr val="dk1"/>
                          </a:solidFill>
                          <a:latin typeface="Times New Roman"/>
                          <a:ea typeface="Times New Roman"/>
                          <a:cs typeface="Times New Roman"/>
                          <a:sym typeface="Times New Roman"/>
                        </a:rPr>
                        <a:t>i</a:t>
                      </a:r>
                      <a:r>
                        <a:rPr lang="en" sz="1800" u="none" strike="noStrike" cap="none">
                          <a:solidFill>
                            <a:schemeClr val="dk1"/>
                          </a:solidFill>
                          <a:latin typeface="Times New Roman"/>
                          <a:ea typeface="Times New Roman"/>
                          <a:cs typeface="Times New Roman"/>
                          <a:sym typeface="Times New Roman"/>
                        </a:rPr>
                        <a:t> pristup svakom učeniku i pomoć pri rješavanju problema (usmeno, pisano, rješavanjem zadataka, razgovorom, diskusijom).</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VREMENIK</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1 sat tjedno tijekom školske godine 201</a:t>
                      </a:r>
                      <a:r>
                        <a:rPr lang="en" sz="1800">
                          <a:solidFill>
                            <a:schemeClr val="dk1"/>
                          </a:solidFill>
                          <a:latin typeface="Times New Roman"/>
                          <a:ea typeface="Times New Roman"/>
                          <a:cs typeface="Times New Roman"/>
                          <a:sym typeface="Times New Roman"/>
                        </a:rPr>
                        <a:t>6. </a:t>
                      </a:r>
                      <a:r>
                        <a:rPr lang="en" sz="1800" u="none" strike="noStrike" cap="none">
                          <a:solidFill>
                            <a:schemeClr val="dk1"/>
                          </a:solidFill>
                          <a:latin typeface="Times New Roman"/>
                          <a:ea typeface="Times New Roman"/>
                          <a:cs typeface="Times New Roman"/>
                          <a:sym typeface="Times New Roman"/>
                        </a:rPr>
                        <a:t>/201</a:t>
                      </a:r>
                      <a:r>
                        <a:rPr lang="en" sz="1800">
                          <a:solidFill>
                            <a:schemeClr val="dk1"/>
                          </a:solidFill>
                          <a:latin typeface="Times New Roman"/>
                          <a:ea typeface="Times New Roman"/>
                          <a:cs typeface="Times New Roman"/>
                          <a:sym typeface="Times New Roman"/>
                        </a:rPr>
                        <a:t>7</a:t>
                      </a:r>
                      <a:r>
                        <a:rPr lang="en" sz="1800" u="none" strike="noStrike" cap="none">
                          <a:solidFill>
                            <a:schemeClr val="dk1"/>
                          </a:solidFill>
                          <a:latin typeface="Times New Roman"/>
                          <a:ea typeface="Times New Roman"/>
                          <a:cs typeface="Times New Roman"/>
                          <a:sym typeface="Times New Roman"/>
                        </a:rPr>
                        <a:t>.</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TROŠKOVNIK</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Troškovi kopiranja materijala.</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VREDNOVANJE I KORIŠTENJE REZULTATA RADA</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Usmena i pisana provjera učenika te opisno praćenje napredovanja učenika. Lakše i samostalnije nadopunjavanje i proširivanje stečenih znanja i vještina. </a:t>
                      </a:r>
                    </a:p>
                  </a:txBody>
                  <a:tcPr marL="30400" marR="30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10" name="Shape 810"/>
          <p:cNvGraphicFramePr/>
          <p:nvPr/>
        </p:nvGraphicFramePr>
        <p:xfrm>
          <a:off x="539750" y="549275"/>
          <a:ext cx="7993050" cy="5979480"/>
        </p:xfrm>
        <a:graphic>
          <a:graphicData uri="http://schemas.openxmlformats.org/drawingml/2006/table">
            <a:tbl>
              <a:tblPr>
                <a:noFill/>
                <a:tableStyleId>{D39A3C89-64FF-49DC-8394-7CA954343BA1}</a:tableStyleId>
              </a:tblPr>
              <a:tblGrid>
                <a:gridCol w="2040650"/>
                <a:gridCol w="5952400"/>
              </a:tblGrid>
              <a:tr h="5175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DOPUNSKA NASTAVA IZ ENGLESKOG JEZIKA</a:t>
                      </a:r>
                    </a:p>
                    <a:p>
                      <a:pPr marL="0" marR="0" lvl="0" indent="0" algn="ctr" rtl="0">
                        <a:spcBef>
                          <a:spcPts val="0"/>
                        </a:spcBef>
                        <a:buClr>
                          <a:srgbClr val="000000"/>
                        </a:buClr>
                        <a:buSzPct val="25000"/>
                        <a:buFont typeface="Verdana"/>
                        <a:buNone/>
                      </a:pPr>
                      <a:r>
                        <a:rPr lang="en" sz="1600" b="1" u="none" strike="noStrike" cap="none">
                          <a:latin typeface="Times New Roman"/>
                          <a:ea typeface="Times New Roman"/>
                          <a:cs typeface="Times New Roman"/>
                          <a:sym typeface="Times New Roman"/>
                        </a:rPr>
                        <a:t>ZA </a:t>
                      </a:r>
                      <a:r>
                        <a:rPr lang="en" sz="1600" b="1">
                          <a:latin typeface="Times New Roman"/>
                          <a:ea typeface="Times New Roman"/>
                          <a:cs typeface="Times New Roman"/>
                          <a:sym typeface="Times New Roman"/>
                        </a:rPr>
                        <a:t>5</a:t>
                      </a:r>
                      <a:r>
                        <a:rPr lang="en" sz="1600" b="1" u="none" strike="noStrike" cap="none">
                          <a:latin typeface="Times New Roman"/>
                          <a:ea typeface="Times New Roman"/>
                          <a:cs typeface="Times New Roman"/>
                          <a:sym typeface="Times New Roman"/>
                        </a:rPr>
                        <a:t>. i </a:t>
                      </a:r>
                      <a:r>
                        <a:rPr lang="en" sz="1600" b="1">
                          <a:latin typeface="Times New Roman"/>
                          <a:ea typeface="Times New Roman"/>
                          <a:cs typeface="Times New Roman"/>
                          <a:sym typeface="Times New Roman"/>
                        </a:rPr>
                        <a:t>7</a:t>
                      </a:r>
                      <a:r>
                        <a:rPr lang="en" sz="1600" b="1" u="none" strike="noStrike" cap="none">
                          <a:latin typeface="Times New Roman"/>
                          <a:ea typeface="Times New Roman"/>
                          <a:cs typeface="Times New Roman"/>
                          <a:sym typeface="Times New Roman"/>
                        </a:rPr>
                        <a:t>. RAZRED</a:t>
                      </a:r>
                      <a:r>
                        <a:rPr lang="en" sz="1600" b="1">
                          <a:latin typeface="Times New Roman"/>
                          <a:ea typeface="Times New Roman"/>
                          <a:cs typeface="Times New Roman"/>
                          <a:sym typeface="Times New Roman"/>
                        </a:rPr>
                        <a:t>NE ODJELE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Osposobiti učenike za samostalan rad. Nadoknaditi i utvrditi znanje radi lakšeg praćenja nastavnog programa. Pomoći učenicima s poteškoćama u svladavanju nastavnog gradiva.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239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Učenicima koji ne prate redoviti nastavni program s očekivanom razinom uspjeha pomoći u učenju i svladavanju nastavn</a:t>
                      </a:r>
                      <a:r>
                        <a:rPr lang="en" sz="1600">
                          <a:solidFill>
                            <a:schemeClr val="dk1"/>
                          </a:solidFill>
                          <a:latin typeface="Times New Roman"/>
                          <a:ea typeface="Times New Roman"/>
                          <a:cs typeface="Times New Roman"/>
                          <a:sym typeface="Times New Roman"/>
                        </a:rPr>
                        <a:t>ih</a:t>
                      </a:r>
                      <a:r>
                        <a:rPr lang="en" sz="1600" u="none" strike="noStrike" cap="none">
                          <a:solidFill>
                            <a:schemeClr val="dk1"/>
                          </a:solidFill>
                          <a:latin typeface="Times New Roman"/>
                          <a:ea typeface="Times New Roman"/>
                          <a:cs typeface="Times New Roman"/>
                          <a:sym typeface="Times New Roman"/>
                        </a:rPr>
                        <a:t> sadržaja.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69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NOSITELJI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Nataša Grubišić,prof.</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40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Individualizirani pristup svakom učeniku u skladu s njegovim potrebama i grupni rad u skladu s potrebama i mogućnostima uključenih učenika.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191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solidFill>
                            <a:schemeClr val="dk1"/>
                          </a:solidFill>
                          <a:latin typeface="Times New Roman"/>
                          <a:ea typeface="Times New Roman"/>
                          <a:cs typeface="Times New Roman"/>
                          <a:sym typeface="Times New Roman"/>
                        </a:rPr>
                        <a:t>Jedan sat tjedno tijekom nastavne godine 2016./2017.</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76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Troškovi umnožavanja potrebnih nastavnih materijala.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445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Opisno praćenje napredovanja učenika. </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Prepoznavanje i uočavanje napretka učenika u svladavanju određenih nastavnih sadržaja. Rezultati potiču razvoj učenikova samopouzdanja i usmjeravaju u daljnjem radu.</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Shape 816"/>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17" name="Shape 817"/>
          <p:cNvGraphicFramePr/>
          <p:nvPr/>
        </p:nvGraphicFramePr>
        <p:xfrm>
          <a:off x="431800" y="512762"/>
          <a:ext cx="8280400" cy="6277280"/>
        </p:xfrm>
        <a:graphic>
          <a:graphicData uri="http://schemas.openxmlformats.org/drawingml/2006/table">
            <a:tbl>
              <a:tblPr>
                <a:noFill/>
                <a:tableStyleId>{D39A3C89-64FF-49DC-8394-7CA954343BA1}</a:tableStyleId>
              </a:tblPr>
              <a:tblGrid>
                <a:gridCol w="1981200"/>
                <a:gridCol w="6299200"/>
              </a:tblGrid>
              <a:tr h="639750">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NAZIV AKTIVNOSTI</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DOPUNSKA NASTAVA IZ NJEMAČKOGA JEZIKA</a:t>
                      </a:r>
                    </a:p>
                    <a:p>
                      <a:pPr marL="0" marR="0" lvl="0" indent="0" algn="l" rtl="0">
                        <a:lnSpc>
                          <a:spcPct val="150000"/>
                        </a:lnSpc>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a:t>
                      </a:r>
                      <a:r>
                        <a:rPr lang="en" sz="1600" b="1" u="none" strike="noStrike" cap="none">
                          <a:latin typeface="Times New Roman"/>
                          <a:ea typeface="Times New Roman"/>
                          <a:cs typeface="Times New Roman"/>
                          <a:sym typeface="Times New Roman"/>
                        </a:rPr>
                        <a:t>ZA UČENIKE </a:t>
                      </a:r>
                      <a:r>
                        <a:rPr lang="en" sz="1600" b="1">
                          <a:latin typeface="Times New Roman"/>
                          <a:ea typeface="Times New Roman"/>
                          <a:cs typeface="Times New Roman"/>
                          <a:sym typeface="Times New Roman"/>
                        </a:rPr>
                        <a:t>4.c, 5.a/d i 6.a/c </a:t>
                      </a:r>
                      <a:r>
                        <a:rPr lang="en" sz="1600" b="1" u="none" strike="noStrike" cap="none">
                          <a:latin typeface="Times New Roman"/>
                          <a:ea typeface="Times New Roman"/>
                          <a:cs typeface="Times New Roman"/>
                          <a:sym typeface="Times New Roman"/>
                        </a:rPr>
                        <a:t> RAZREDNOG ODJELA</a:t>
                      </a:r>
                      <a:r>
                        <a:rPr lang="en" sz="1600" u="none" strike="noStrike" cap="none">
                          <a:latin typeface="Times New Roman"/>
                          <a:ea typeface="Times New Roman"/>
                          <a:cs typeface="Times New Roman"/>
                          <a:sym typeface="Times New Roman"/>
                        </a:rPr>
                        <a:t>                   </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31900">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CILJ AKTIVNOSTI</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Naučiti i uvježbati sadržaje koje učenici nisu usvojili u minimalnoj mjeri predviđenoj nastavnim planom i programom. Pomoći učenicima s poteškoćama u savladavanju nastavnoga gradiva. Razvijati samopouzdanje učenika.</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9600">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NAMJENA</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Pomoći učenicima s teškoćama u svladavanju nastavnih sadržaja koji su im potrebni za daljnji rad.</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0675">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NOSITELJI</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a:latin typeface="Times New Roman"/>
                          <a:ea typeface="Times New Roman"/>
                          <a:cs typeface="Times New Roman"/>
                          <a:sym typeface="Times New Roman"/>
                        </a:rPr>
                        <a:t>Sanela Cifer, prof.</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NAČIN REALIZACIJE</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Grupni rad i individualizirani pristup svakom učeniku u skladu s njegovim potrebama.</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15950">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VREMENIK</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Jedan sat tjedno tijekom nastavne godine </a:t>
                      </a:r>
                      <a:r>
                        <a:rPr lang="en" sz="1600">
                          <a:solidFill>
                            <a:schemeClr val="dk1"/>
                          </a:solidFill>
                          <a:latin typeface="Times New Roman"/>
                          <a:ea typeface="Times New Roman"/>
                          <a:cs typeface="Times New Roman"/>
                          <a:sym typeface="Times New Roman"/>
                        </a:rPr>
                        <a:t>2016./2017. u razrednim odjeljenjima 4.c (prvi strani jezik), 5.a/d (izborni strani jezik) i 6.a/c (prvi strani jezik).</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04650">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TROŠKOVNIK</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00000"/>
                        </a:lnSpc>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Troškovi umnožavanja potrebnih nastavnih materijala.</a:t>
                      </a:r>
                    </a:p>
                    <a:p>
                      <a:pPr marL="0" marR="0" lvl="0" indent="0" algn="l" rtl="0">
                        <a:lnSpc>
                          <a:spcPct val="100000"/>
                        </a:lnSpc>
                        <a:spcBef>
                          <a:spcPts val="0"/>
                        </a:spcBef>
                        <a:buClr>
                          <a:srgbClr val="000000"/>
                        </a:buClr>
                        <a:buSzPct val="25000"/>
                        <a:buFont typeface="Verdana"/>
                        <a:buNone/>
                      </a:pPr>
                      <a:endParaRPr sz="1600">
                        <a:solidFill>
                          <a:schemeClr val="dk1"/>
                        </a:solidFill>
                        <a:latin typeface="Times New Roman"/>
                        <a:ea typeface="Times New Roman"/>
                        <a:cs typeface="Times New Roman"/>
                        <a:sym typeface="Times New Roman"/>
                      </a:endParaRP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60425">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Opisno praćenje postignuća učenika.</a:t>
                      </a:r>
                    </a:p>
                    <a:p>
                      <a:pPr marL="0" marR="0" lvl="0" indent="0" algn="l" rtl="0">
                        <a:lnSpc>
                          <a:spcPct val="100000"/>
                        </a:lnSpc>
                        <a:spcBef>
                          <a:spcPts val="0"/>
                        </a:spcBef>
                        <a:buClr>
                          <a:srgbClr val="000000"/>
                        </a:buClr>
                        <a:buSzPct val="25000"/>
                        <a:buFont typeface="Verdana"/>
                        <a:buNone/>
                      </a:pPr>
                      <a:r>
                        <a:rPr lang="en" sz="1600">
                          <a:latin typeface="Times New Roman"/>
                          <a:ea typeface="Times New Roman"/>
                          <a:cs typeface="Times New Roman"/>
                          <a:sym typeface="Times New Roman"/>
                        </a:rPr>
                        <a:t>Samovrednovanje.</a:t>
                      </a:r>
                    </a:p>
                    <a:p>
                      <a:pPr marL="0" marR="0" lvl="0" indent="0" algn="l" rtl="0">
                        <a:lnSpc>
                          <a:spcPct val="100000"/>
                        </a:lnSpc>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Bolje razumijevanje nastavnog gradiva.</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p:nvPr/>
        </p:nvSpPr>
        <p:spPr>
          <a:xfrm>
            <a:off x="7078660" y="0"/>
            <a:ext cx="2046298" cy="274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24" name="Shape 824"/>
          <p:cNvGraphicFramePr/>
          <p:nvPr/>
        </p:nvGraphicFramePr>
        <p:xfrm>
          <a:off x="431800" y="439247"/>
          <a:ext cx="8280400" cy="6427140"/>
        </p:xfrm>
        <a:graphic>
          <a:graphicData uri="http://schemas.openxmlformats.org/drawingml/2006/table">
            <a:tbl>
              <a:tblPr>
                <a:noFill/>
                <a:tableStyleId>{D39A3C89-64FF-49DC-8394-7CA954343BA1}</a:tableStyleId>
              </a:tblPr>
              <a:tblGrid>
                <a:gridCol w="1965700"/>
                <a:gridCol w="6314700"/>
              </a:tblGrid>
              <a:tr h="639750">
                <a:tc>
                  <a:txBody>
                    <a:bodyPr/>
                    <a:lstStyle/>
                    <a:p>
                      <a:pPr marL="0" marR="0" lvl="0" indent="0" algn="l" rtl="0">
                        <a:lnSpc>
                          <a:spcPct val="150000"/>
                        </a:lnSpc>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NAZIV AKTIVNOSTI</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50000"/>
                        </a:lnSpc>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DOPUNSKA NASTAVA IZ NJEMAČKOG JEZIKA</a:t>
                      </a:r>
                    </a:p>
                    <a:p>
                      <a:pPr marL="0" marR="0" lvl="0" indent="0" algn="l" rtl="0">
                        <a:lnSpc>
                          <a:spcPct val="150000"/>
                        </a:lnSpc>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a:t>
                      </a:r>
                      <a:r>
                        <a:rPr lang="en" sz="1600" b="1" u="none" strike="noStrike" cap="none">
                          <a:latin typeface="Times New Roman"/>
                          <a:ea typeface="Times New Roman"/>
                          <a:cs typeface="Times New Roman"/>
                          <a:sym typeface="Times New Roman"/>
                        </a:rPr>
                        <a:t>ZA UČENIKE </a:t>
                      </a:r>
                      <a:r>
                        <a:rPr lang="en" sz="1600" b="1">
                          <a:latin typeface="Times New Roman"/>
                          <a:ea typeface="Times New Roman"/>
                          <a:cs typeface="Times New Roman"/>
                          <a:sym typeface="Times New Roman"/>
                        </a:rPr>
                        <a:t>5.</a:t>
                      </a:r>
                      <a:r>
                        <a:rPr lang="en" sz="1600" b="1" u="none" strike="noStrike" cap="none">
                          <a:latin typeface="Times New Roman"/>
                          <a:ea typeface="Times New Roman"/>
                          <a:cs typeface="Times New Roman"/>
                          <a:sym typeface="Times New Roman"/>
                        </a:rPr>
                        <a:t> b </a:t>
                      </a:r>
                      <a:r>
                        <a:rPr lang="en" sz="1600" b="1">
                          <a:latin typeface="Times New Roman"/>
                          <a:ea typeface="Times New Roman"/>
                          <a:cs typeface="Times New Roman"/>
                          <a:sym typeface="Times New Roman"/>
                        </a:rPr>
                        <a:t>i </a:t>
                      </a:r>
                      <a:r>
                        <a:rPr lang="en" sz="1600" b="1" u="none" strike="noStrike" cap="none">
                          <a:latin typeface="Times New Roman"/>
                          <a:ea typeface="Times New Roman"/>
                          <a:cs typeface="Times New Roman"/>
                          <a:sym typeface="Times New Roman"/>
                        </a:rPr>
                        <a:t> </a:t>
                      </a:r>
                      <a:r>
                        <a:rPr lang="en" sz="1600" b="1">
                          <a:latin typeface="Times New Roman"/>
                          <a:ea typeface="Times New Roman"/>
                          <a:cs typeface="Times New Roman"/>
                          <a:sym typeface="Times New Roman"/>
                        </a:rPr>
                        <a:t>7</a:t>
                      </a:r>
                      <a:r>
                        <a:rPr lang="en" sz="1600" b="1" u="none" strike="noStrike" cap="none">
                          <a:latin typeface="Times New Roman"/>
                          <a:ea typeface="Times New Roman"/>
                          <a:cs typeface="Times New Roman"/>
                          <a:sym typeface="Times New Roman"/>
                        </a:rPr>
                        <a:t>. </a:t>
                      </a:r>
                      <a:r>
                        <a:rPr lang="en" sz="1600" b="1">
                          <a:latin typeface="Times New Roman"/>
                          <a:ea typeface="Times New Roman"/>
                          <a:cs typeface="Times New Roman"/>
                          <a:sym typeface="Times New Roman"/>
                        </a:rPr>
                        <a:t>b </a:t>
                      </a:r>
                      <a:r>
                        <a:rPr lang="en" sz="1600" b="1" u="none" strike="noStrike" cap="none">
                          <a:latin typeface="Times New Roman"/>
                          <a:ea typeface="Times New Roman"/>
                          <a:cs typeface="Times New Roman"/>
                          <a:sym typeface="Times New Roman"/>
                        </a:rPr>
                        <a:t> RAZREDNOG ODJELA</a:t>
                      </a:r>
                      <a:r>
                        <a:rPr lang="en" sz="1600" u="none" strike="noStrike" cap="none">
                          <a:latin typeface="Times New Roman"/>
                          <a:ea typeface="Times New Roman"/>
                          <a:cs typeface="Times New Roman"/>
                          <a:sym typeface="Times New Roman"/>
                        </a:rPr>
                        <a:t>                           </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26425">
                <a:tc>
                  <a:txBody>
                    <a:bodyPr/>
                    <a:lstStyle/>
                    <a:p>
                      <a:pPr marL="0" marR="0" lvl="0" indent="0" algn="l" rtl="0">
                        <a:lnSpc>
                          <a:spcPct val="150000"/>
                        </a:lnSpc>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CILJ AKTIVNOSTI</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Naučiti i uvježbati nastavne sadržaje koje učenici nisu uspjeli usvojiti tijekom redovne nastave. </a:t>
                      </a:r>
                      <a:r>
                        <a:rPr lang="en" sz="1600">
                          <a:solidFill>
                            <a:schemeClr val="dk1"/>
                          </a:solidFill>
                          <a:latin typeface="Times New Roman"/>
                          <a:ea typeface="Times New Roman"/>
                          <a:cs typeface="Times New Roman"/>
                          <a:sym typeface="Times New Roman"/>
                        </a:rPr>
                        <a:t>Pomoći učenicima s poteškoćama u savladavanju nastavnoga gradiva. </a:t>
                      </a:r>
                      <a:r>
                        <a:rPr lang="en" sz="1600" u="none" strike="noStrike" cap="none">
                          <a:solidFill>
                            <a:schemeClr val="dk1"/>
                          </a:solidFill>
                          <a:latin typeface="Times New Roman"/>
                          <a:ea typeface="Times New Roman"/>
                          <a:cs typeface="Times New Roman"/>
                          <a:sym typeface="Times New Roman"/>
                        </a:rPr>
                        <a:t>Razvijati samopouzdanje kod učenika. Dodatna objašnjenja gradiva u kojemu učenici imaju poteškoće.</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9600">
                <a:tc>
                  <a:txBody>
                    <a:bodyPr/>
                    <a:lstStyle/>
                    <a:p>
                      <a:pPr marL="0" marR="0" lvl="0" indent="0" algn="l" rtl="0">
                        <a:lnSpc>
                          <a:spcPct val="150000"/>
                        </a:lnSpc>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NAMJENA</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Pomoći učenicima s teškoćama u svladavanju nastavnih sadržaja koji su</a:t>
                      </a:r>
                      <a:r>
                        <a:rPr lang="en" sz="1600">
                          <a:solidFill>
                            <a:schemeClr val="dk1"/>
                          </a:solidFill>
                          <a:latin typeface="Times New Roman"/>
                          <a:ea typeface="Times New Roman"/>
                          <a:cs typeface="Times New Roman"/>
                          <a:sym typeface="Times New Roman"/>
                        </a:rPr>
                        <a:t> </a:t>
                      </a:r>
                      <a:r>
                        <a:rPr lang="en" sz="1600" u="none" strike="noStrike" cap="none">
                          <a:solidFill>
                            <a:schemeClr val="dk1"/>
                          </a:solidFill>
                          <a:latin typeface="Times New Roman"/>
                          <a:ea typeface="Times New Roman"/>
                          <a:cs typeface="Times New Roman"/>
                          <a:sym typeface="Times New Roman"/>
                        </a:rPr>
                        <a:t>im potrebni za daljnji rad.</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0675">
                <a:tc>
                  <a:txBody>
                    <a:bodyPr/>
                    <a:lstStyle/>
                    <a:p>
                      <a:pPr marL="0" marR="0" lvl="0" indent="0" algn="l" rtl="0">
                        <a:lnSpc>
                          <a:spcPct val="150000"/>
                        </a:lnSpc>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NOSITELJI</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a:latin typeface="Times New Roman"/>
                          <a:ea typeface="Times New Roman"/>
                          <a:cs typeface="Times New Roman"/>
                          <a:sym typeface="Times New Roman"/>
                        </a:rPr>
                        <a:t>Antonija Barišić, prof.</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lnSpc>
                          <a:spcPct val="150000"/>
                        </a:lnSpc>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NAČIN REALIZACIJE</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Grupni rad i individualizirani pristup svakom učeniku u skladu s njegovim potrebama.</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15950">
                <a:tc>
                  <a:txBody>
                    <a:bodyPr/>
                    <a:lstStyle/>
                    <a:p>
                      <a:pPr marL="0" marR="0" lvl="0" indent="0" algn="l" rtl="0">
                        <a:lnSpc>
                          <a:spcPct val="150000"/>
                        </a:lnSpc>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VREMENIK</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Jedan sat </a:t>
                      </a:r>
                      <a:r>
                        <a:rPr lang="en" sz="1600">
                          <a:solidFill>
                            <a:schemeClr val="dk1"/>
                          </a:solidFill>
                          <a:latin typeface="Times New Roman"/>
                          <a:ea typeface="Times New Roman"/>
                          <a:cs typeface="Times New Roman"/>
                          <a:sym typeface="Times New Roman"/>
                        </a:rPr>
                        <a:t>svaki drugi tjedan</a:t>
                      </a:r>
                      <a:r>
                        <a:rPr lang="en" sz="1600" u="none" strike="noStrike" cap="none">
                          <a:solidFill>
                            <a:schemeClr val="dk1"/>
                          </a:solidFill>
                          <a:latin typeface="Times New Roman"/>
                          <a:ea typeface="Times New Roman"/>
                          <a:cs typeface="Times New Roman"/>
                          <a:sym typeface="Times New Roman"/>
                        </a:rPr>
                        <a:t> tijekom nastavne godine 201</a:t>
                      </a:r>
                      <a:r>
                        <a:rPr lang="en" sz="1600">
                          <a:solidFill>
                            <a:schemeClr val="dk1"/>
                          </a:solidFill>
                          <a:latin typeface="Times New Roman"/>
                          <a:ea typeface="Times New Roman"/>
                          <a:cs typeface="Times New Roman"/>
                          <a:sym typeface="Times New Roman"/>
                        </a:rPr>
                        <a:t>6./2017.</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0675">
                <a:tc>
                  <a:txBody>
                    <a:bodyPr/>
                    <a:lstStyle/>
                    <a:p>
                      <a:pPr marL="0" marR="0" lvl="0" indent="0" algn="l" rtl="0">
                        <a:lnSpc>
                          <a:spcPct val="150000"/>
                        </a:lnSpc>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TROŠKOVNIK</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Troškovi umnožavanja potrebnih nastavnih materijala.</a:t>
                      </a:r>
                    </a:p>
                    <a:p>
                      <a:pPr marL="0" marR="0" lvl="0" indent="0" algn="l" rtl="0">
                        <a:lnSpc>
                          <a:spcPct val="150000"/>
                        </a:lnSpc>
                        <a:spcBef>
                          <a:spcPts val="0"/>
                        </a:spcBef>
                        <a:buClr>
                          <a:srgbClr val="000000"/>
                        </a:buClr>
                        <a:buSzPct val="25000"/>
                        <a:buFont typeface="Verdana"/>
                        <a:buNone/>
                      </a:pPr>
                      <a:endParaRPr sz="1600">
                        <a:solidFill>
                          <a:schemeClr val="dk1"/>
                        </a:solidFill>
                        <a:latin typeface="Times New Roman"/>
                        <a:ea typeface="Times New Roman"/>
                        <a:cs typeface="Times New Roman"/>
                        <a:sym typeface="Times New Roman"/>
                      </a:endParaRP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60425">
                <a:tc>
                  <a:txBody>
                    <a:bodyPr/>
                    <a:lstStyle/>
                    <a:p>
                      <a:pPr marL="0" marR="0" lvl="0" indent="0" algn="l" rtl="0">
                        <a:lnSpc>
                          <a:spcPct val="150000"/>
                        </a:lnSpc>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Rezultati postignuti na ispitima znanja.</a:t>
                      </a:r>
                    </a:p>
                  </a:txBody>
                  <a:tcPr marL="50350" marR="503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graphicFrame>
        <p:nvGraphicFramePr>
          <p:cNvPr id="830" name="Shape 830"/>
          <p:cNvGraphicFramePr/>
          <p:nvPr/>
        </p:nvGraphicFramePr>
        <p:xfrm>
          <a:off x="180975" y="342587"/>
          <a:ext cx="8782050" cy="6151096"/>
        </p:xfrm>
        <a:graphic>
          <a:graphicData uri="http://schemas.openxmlformats.org/drawingml/2006/table">
            <a:tbl>
              <a:tblPr>
                <a:noFill/>
                <a:tableStyleId>{D39A3C89-64FF-49DC-8394-7CA954343BA1}</a:tableStyleId>
              </a:tblPr>
              <a:tblGrid>
                <a:gridCol w="1859450"/>
                <a:gridCol w="6922600"/>
              </a:tblGrid>
              <a:tr h="549475">
                <a:tc>
                  <a:txBody>
                    <a:bodyPr/>
                    <a:lstStyle/>
                    <a:p>
                      <a:pPr marL="0" marR="0" lvl="0" indent="0" algn="l" rtl="0">
                        <a:spcBef>
                          <a:spcPts val="0"/>
                        </a:spcBef>
                        <a:buClr>
                          <a:srgbClr val="000000"/>
                        </a:buClr>
                        <a:buSzPct val="25000"/>
                        <a:buFont typeface="Verdana"/>
                        <a:buNone/>
                      </a:pPr>
                      <a:r>
                        <a:rPr lang="en" sz="1200" b="1" u="none" strike="noStrike" cap="none"/>
                        <a:t>NAZIV AKTIVNOSTI</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200" b="1" u="none" strike="noStrike" cap="none"/>
                        <a:t>DOPUNSKA  NASTAVA IZ KEMIJA</a:t>
                      </a:r>
                    </a:p>
                    <a:p>
                      <a:pPr marL="0" marR="0" lvl="0" indent="0" algn="ctr" rtl="0">
                        <a:lnSpc>
                          <a:spcPct val="115000"/>
                        </a:lnSpc>
                        <a:spcBef>
                          <a:spcPts val="0"/>
                        </a:spcBef>
                        <a:buClr>
                          <a:srgbClr val="000000"/>
                        </a:buClr>
                        <a:buSzPct val="25000"/>
                        <a:buFont typeface="Verdana"/>
                        <a:buNone/>
                      </a:pPr>
                      <a:r>
                        <a:rPr lang="en" sz="1200" b="1" u="none" strike="noStrike" cap="none"/>
                        <a:t>- za učenike sedmih i osmih razreda - 201</a:t>
                      </a:r>
                      <a:r>
                        <a:rPr lang="en" sz="1200" b="1"/>
                        <a:t>6</a:t>
                      </a:r>
                      <a:r>
                        <a:rPr lang="en" sz="1200" b="1" u="none" strike="noStrike" cap="none"/>
                        <a:t>. / 201</a:t>
                      </a:r>
                      <a:r>
                        <a:rPr lang="en" sz="1200" b="1"/>
                        <a:t>7</a:t>
                      </a:r>
                      <a:r>
                        <a:rPr lang="en" sz="1200" b="1" u="none" strike="noStrike" cap="none"/>
                        <a:t>.</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81550">
                <a:tc>
                  <a:txBody>
                    <a:bodyPr/>
                    <a:lstStyle/>
                    <a:p>
                      <a:pPr marL="0" marR="0" lvl="0" indent="0" algn="l" rtl="0">
                        <a:spcBef>
                          <a:spcPts val="0"/>
                        </a:spcBef>
                        <a:buClr>
                          <a:srgbClr val="000000"/>
                        </a:buClr>
                        <a:buSzPct val="25000"/>
                        <a:buFont typeface="Verdana"/>
                        <a:buNone/>
                      </a:pPr>
                      <a:r>
                        <a:rPr lang="en" sz="1200" b="1" u="none" strike="noStrike" cap="none"/>
                        <a:t>CILJ AKTIVNOSTI</a:t>
                      </a:r>
                    </a:p>
                    <a:p>
                      <a:pPr marL="0" marR="0" lvl="0" indent="0" algn="l" rtl="0">
                        <a:spcBef>
                          <a:spcPts val="0"/>
                        </a:spcBef>
                        <a:buClr>
                          <a:schemeClr val="dk1"/>
                        </a:buClr>
                        <a:buSzPct val="25000"/>
                        <a:buFont typeface="Calibri"/>
                        <a:buNone/>
                      </a:pPr>
                      <a:endParaRPr sz="1200" b="1" u="none" strike="noStrike" cap="none"/>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04800" algn="l" rtl="0">
                        <a:spcBef>
                          <a:spcPts val="0"/>
                        </a:spcBef>
                        <a:buClr>
                          <a:schemeClr val="dk1"/>
                        </a:buClr>
                        <a:buSzPct val="100000"/>
                        <a:buChar char="-"/>
                      </a:pPr>
                      <a:r>
                        <a:rPr lang="en" sz="1200">
                          <a:solidFill>
                            <a:schemeClr val="dk1"/>
                          </a:solidFill>
                        </a:rPr>
                        <a:t>usvojiti najvažnije pojmove pomoću jednostavnih primjera</a:t>
                      </a:r>
                      <a:r>
                        <a:rPr lang="en" sz="1200">
                          <a:solidFill>
                            <a:schemeClr val="dk1"/>
                          </a:solidFill>
                          <a:latin typeface="Times New Roman"/>
                          <a:ea typeface="Times New Roman"/>
                          <a:cs typeface="Times New Roman"/>
                          <a:sym typeface="Times New Roman"/>
                        </a:rPr>
                        <a:t>   </a:t>
                      </a:r>
                      <a:r>
                        <a:rPr lang="en" sz="1200">
                          <a:solidFill>
                            <a:schemeClr val="dk1"/>
                          </a:solidFill>
                        </a:rPr>
                        <a:t>uz pravilno vođenje razvijati sposobnost promatranja i donošenja zaključka na temelju rezultata jednostavnijih pokusa</a:t>
                      </a:r>
                    </a:p>
                    <a:p>
                      <a:pPr marL="457200" lvl="0" indent="-304800" algn="just" rtl="0">
                        <a:lnSpc>
                          <a:spcPct val="115000"/>
                        </a:lnSpc>
                        <a:spcBef>
                          <a:spcPts val="0"/>
                        </a:spcBef>
                        <a:buClr>
                          <a:schemeClr val="dk1"/>
                        </a:buClr>
                        <a:buSzPct val="100000"/>
                        <a:buChar char="-"/>
                      </a:pPr>
                      <a:r>
                        <a:rPr lang="en" sz="1200">
                          <a:solidFill>
                            <a:schemeClr val="dk1"/>
                          </a:solidFill>
                          <a:latin typeface="Times New Roman"/>
                          <a:ea typeface="Times New Roman"/>
                          <a:cs typeface="Times New Roman"/>
                          <a:sym typeface="Times New Roman"/>
                        </a:rPr>
                        <a:t> </a:t>
                      </a:r>
                      <a:r>
                        <a:rPr lang="en" sz="1200">
                          <a:solidFill>
                            <a:schemeClr val="dk1"/>
                          </a:solidFill>
                        </a:rPr>
                        <a:t>osposobljavati učenike za uočavanje bitnih činjenica</a:t>
                      </a:r>
                      <a:r>
                        <a:rPr lang="en" sz="1200">
                          <a:solidFill>
                            <a:schemeClr val="dk1"/>
                          </a:solidFill>
                          <a:latin typeface="Times New Roman"/>
                          <a:ea typeface="Times New Roman"/>
                          <a:cs typeface="Times New Roman"/>
                          <a:sym typeface="Times New Roman"/>
                        </a:rPr>
                        <a:t>  </a:t>
                      </a:r>
                    </a:p>
                    <a:p>
                      <a:pPr marL="457200" lvl="0" indent="-304800" algn="just" rtl="0">
                        <a:lnSpc>
                          <a:spcPct val="115000"/>
                        </a:lnSpc>
                        <a:spcBef>
                          <a:spcPts val="0"/>
                        </a:spcBef>
                        <a:buClr>
                          <a:schemeClr val="dk1"/>
                        </a:buClr>
                        <a:buSzPct val="100000"/>
                        <a:buChar char="-"/>
                      </a:pPr>
                      <a:r>
                        <a:rPr lang="en" sz="1200">
                          <a:solidFill>
                            <a:schemeClr val="dk1"/>
                          </a:solidFill>
                          <a:latin typeface="Times New Roman"/>
                          <a:ea typeface="Times New Roman"/>
                          <a:cs typeface="Times New Roman"/>
                          <a:sym typeface="Times New Roman"/>
                        </a:rPr>
                        <a:t> </a:t>
                      </a:r>
                      <a:r>
                        <a:rPr lang="en" sz="1200">
                          <a:solidFill>
                            <a:schemeClr val="dk1"/>
                          </a:solidFill>
                        </a:rPr>
                        <a:t>povezivati znanja iz različitih nastavnih predmeta</a:t>
                      </a:r>
                    </a:p>
                    <a:p>
                      <a:pPr marL="0" marR="0" lvl="0" indent="0" algn="l" rtl="0">
                        <a:spcBef>
                          <a:spcPts val="0"/>
                        </a:spcBef>
                        <a:buClr>
                          <a:srgbClr val="000000"/>
                        </a:buClr>
                        <a:buSzPct val="25000"/>
                        <a:buFont typeface="Verdana"/>
                        <a:buNone/>
                      </a:pPr>
                      <a:endParaRPr sz="1200"/>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75525">
                <a:tc>
                  <a:txBody>
                    <a:bodyPr/>
                    <a:lstStyle/>
                    <a:p>
                      <a:pPr marL="0" marR="0" lvl="0" indent="0" algn="l" rtl="0">
                        <a:spcBef>
                          <a:spcPts val="0"/>
                        </a:spcBef>
                        <a:buClr>
                          <a:srgbClr val="000000"/>
                        </a:buClr>
                        <a:buSzPct val="25000"/>
                        <a:buFont typeface="Verdana"/>
                        <a:buNone/>
                      </a:pPr>
                      <a:r>
                        <a:rPr lang="en" sz="1200" b="1" u="none" strike="noStrike" cap="none"/>
                        <a:t>NAMJENA</a:t>
                      </a:r>
                    </a:p>
                    <a:p>
                      <a:pPr marL="0" marR="0" lvl="0" indent="0" algn="l" rtl="0">
                        <a:spcBef>
                          <a:spcPts val="0"/>
                        </a:spcBef>
                        <a:buClr>
                          <a:schemeClr val="dk1"/>
                        </a:buClr>
                        <a:buSzPct val="25000"/>
                        <a:buFont typeface="Calibri"/>
                        <a:buNone/>
                      </a:pPr>
                      <a:endParaRPr sz="1200" b="1" u="none" strike="noStrike" cap="none"/>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a:t>- ovladati temeljnim znanjima kao preduvjetom uspješnosti nastavka školovanja</a:t>
                      </a:r>
                    </a:p>
                    <a:p>
                      <a:pPr marL="0" marR="0" lvl="0" indent="0" algn="l" rtl="0">
                        <a:spcBef>
                          <a:spcPts val="0"/>
                        </a:spcBef>
                        <a:buClr>
                          <a:srgbClr val="000000"/>
                        </a:buClr>
                        <a:buSzPct val="25000"/>
                        <a:buFont typeface="Verdana"/>
                        <a:buNone/>
                      </a:pPr>
                      <a:r>
                        <a:rPr lang="en" sz="1200" u="none" strike="noStrike" cap="none"/>
                        <a:t>- svladavanje poteškoća u praćenju nastavnog programa kemije ili samo određenog dijela gradiva</a:t>
                      </a:r>
                    </a:p>
                    <a:p>
                      <a:pPr marL="0" marR="0" lvl="0" indent="0" algn="l" rtl="0">
                        <a:spcBef>
                          <a:spcPts val="0"/>
                        </a:spcBef>
                        <a:buClr>
                          <a:srgbClr val="000000"/>
                        </a:buClr>
                        <a:buSzPct val="25000"/>
                        <a:buFont typeface="Verdana"/>
                        <a:buNone/>
                      </a:pPr>
                      <a:r>
                        <a:rPr lang="en" sz="1200" u="none" strike="noStrike" cap="none"/>
                        <a:t>- za učenike koji imaju poteškoće u svladavanju gradiva, za učenike koji puno izostaju te za one koji sami osjećaju potrebu poboljšati svoje znanje</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10325">
                <a:tc>
                  <a:txBody>
                    <a:bodyPr/>
                    <a:lstStyle/>
                    <a:p>
                      <a:pPr marL="0" marR="0" lvl="0" indent="0" algn="l" rtl="0">
                        <a:spcBef>
                          <a:spcPts val="0"/>
                        </a:spcBef>
                        <a:buClr>
                          <a:srgbClr val="000000"/>
                        </a:buClr>
                        <a:buSzPct val="25000"/>
                        <a:buFont typeface="Verdana"/>
                        <a:buNone/>
                      </a:pPr>
                      <a:r>
                        <a:rPr lang="en" sz="1200" b="1" u="none" strike="noStrike" cap="none"/>
                        <a:t>NOSITELJI</a:t>
                      </a:r>
                    </a:p>
                    <a:p>
                      <a:pPr marL="0" marR="0" lvl="0" indent="0" algn="l" rtl="0">
                        <a:spcBef>
                          <a:spcPts val="0"/>
                        </a:spcBef>
                        <a:buClr>
                          <a:schemeClr val="dk1"/>
                        </a:buClr>
                        <a:buSzPct val="25000"/>
                        <a:buFont typeface="Calibri"/>
                        <a:buNone/>
                      </a:pPr>
                      <a:endParaRPr sz="1200" b="1" u="none" strike="noStrike" cap="none"/>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a:t>Marijana Magdić, dipl. ing.</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3825">
                <a:tc>
                  <a:txBody>
                    <a:bodyPr/>
                    <a:lstStyle/>
                    <a:p>
                      <a:pPr marL="0" marR="0" lvl="0" indent="0" algn="l" rtl="0">
                        <a:spcBef>
                          <a:spcPts val="0"/>
                        </a:spcBef>
                        <a:buClr>
                          <a:srgbClr val="000000"/>
                        </a:buClr>
                        <a:buSzPct val="25000"/>
                        <a:buFont typeface="Verdana"/>
                        <a:buNone/>
                      </a:pPr>
                      <a:r>
                        <a:rPr lang="en" sz="1200" b="1" u="none" strike="noStrike" cap="none"/>
                        <a:t>NAČIN REALIZACIJE</a:t>
                      </a:r>
                    </a:p>
                    <a:p>
                      <a:pPr marL="0" marR="0" lvl="0" indent="0" algn="l" rtl="0">
                        <a:spcBef>
                          <a:spcPts val="0"/>
                        </a:spcBef>
                        <a:buClr>
                          <a:schemeClr val="dk1"/>
                        </a:buClr>
                        <a:buSzPct val="25000"/>
                        <a:buFont typeface="Calibri"/>
                        <a:buNone/>
                      </a:pPr>
                      <a:endParaRPr sz="1200" b="1" u="none" strike="noStrike" cap="none"/>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a:t>- individualni rad uz neposrednu pomoć učiteljice</a:t>
                      </a:r>
                    </a:p>
                    <a:p>
                      <a:pPr marL="0" marR="0" lvl="0" indent="0" algn="l" rtl="0">
                        <a:spcBef>
                          <a:spcPts val="0"/>
                        </a:spcBef>
                        <a:buClr>
                          <a:srgbClr val="000000"/>
                        </a:buClr>
                        <a:buSzPct val="25000"/>
                        <a:buFont typeface="Verdana"/>
                        <a:buNone/>
                      </a:pPr>
                      <a:r>
                        <a:rPr lang="en" sz="1200" u="none" strike="noStrike" cap="none"/>
                        <a:t>- pisanje i objašnjavanje kemijskih zadataka</a:t>
                      </a:r>
                    </a:p>
                    <a:p>
                      <a:pPr marL="0" marR="0" lvl="0" indent="0" algn="l" rtl="0">
                        <a:spcBef>
                          <a:spcPts val="0"/>
                        </a:spcBef>
                        <a:buClr>
                          <a:srgbClr val="000000"/>
                        </a:buClr>
                        <a:buSzPct val="25000"/>
                        <a:buFont typeface="Verdana"/>
                        <a:buNone/>
                      </a:pPr>
                      <a:r>
                        <a:rPr lang="en" sz="1200" u="none" strike="noStrike" cap="none"/>
                        <a:t>- redovito praćenje rada i napredovanja svakog učenika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800">
                <a:tc>
                  <a:txBody>
                    <a:bodyPr/>
                    <a:lstStyle/>
                    <a:p>
                      <a:pPr marL="0" marR="0" lvl="0" indent="0" algn="l" rtl="0">
                        <a:spcBef>
                          <a:spcPts val="0"/>
                        </a:spcBef>
                        <a:buClr>
                          <a:srgbClr val="000000"/>
                        </a:buClr>
                        <a:buSzPct val="25000"/>
                        <a:buFont typeface="Verdana"/>
                        <a:buNone/>
                      </a:pPr>
                      <a:r>
                        <a:rPr lang="en" sz="1200" b="1" u="none" strike="noStrike" cap="none"/>
                        <a:t>VREMENIK</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a:t>-jedan sat tjedno tijekom školske godine</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9325">
                <a:tc>
                  <a:txBody>
                    <a:bodyPr/>
                    <a:lstStyle/>
                    <a:p>
                      <a:pPr marL="0" marR="0" lvl="0" indent="0" algn="l" rtl="0">
                        <a:spcBef>
                          <a:spcPts val="0"/>
                        </a:spcBef>
                        <a:buClr>
                          <a:srgbClr val="000000"/>
                        </a:buClr>
                        <a:buSzPct val="25000"/>
                        <a:buFont typeface="Verdana"/>
                        <a:buNone/>
                      </a:pPr>
                      <a:r>
                        <a:rPr lang="en" sz="1200" b="1" u="none" strike="noStrike" cap="none"/>
                        <a:t>TROŠKOVNIK</a:t>
                      </a:r>
                    </a:p>
                    <a:p>
                      <a:pPr marL="0" marR="0" lvl="0" indent="0" algn="l" rtl="0">
                        <a:spcBef>
                          <a:spcPts val="0"/>
                        </a:spcBef>
                        <a:buClr>
                          <a:schemeClr val="dk1"/>
                        </a:buClr>
                        <a:buSzPct val="25000"/>
                        <a:buFont typeface="Calibri"/>
                        <a:buNone/>
                      </a:pPr>
                      <a:endParaRPr sz="1200" b="1" u="none" strike="noStrike" cap="none"/>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a:t>-troškove potrebnih i dodatnih radnih materijala snosi škola</a:t>
                      </a:r>
                    </a:p>
                    <a:p>
                      <a:pPr marL="0" marR="0" lvl="0" indent="0" algn="l" rtl="0">
                        <a:spcBef>
                          <a:spcPts val="0"/>
                        </a:spcBef>
                        <a:buClr>
                          <a:srgbClr val="000000"/>
                        </a:buClr>
                        <a:buSzPct val="25000"/>
                        <a:buFont typeface="Verdana"/>
                        <a:buNone/>
                      </a:pPr>
                      <a:r>
                        <a:rPr lang="en" sz="1200" u="none" strike="noStrike" cap="none"/>
                        <a:t>(kopiranje radnih listića i vježbi za učenike)</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13950">
                <a:tc>
                  <a:txBody>
                    <a:bodyPr/>
                    <a:lstStyle/>
                    <a:p>
                      <a:pPr marL="0" marR="0" lvl="0" indent="0" algn="l" rtl="0">
                        <a:spcBef>
                          <a:spcPts val="0"/>
                        </a:spcBef>
                        <a:buClr>
                          <a:srgbClr val="000000"/>
                        </a:buClr>
                        <a:buSzPct val="25000"/>
                        <a:buFont typeface="Verdana"/>
                        <a:buNone/>
                      </a:pPr>
                      <a:r>
                        <a:rPr lang="en" sz="1200" b="1" u="none" strike="noStrike" cap="none"/>
                        <a:t>VREDNOVANJE I KORIŠTENJE REZULTATA RADA</a:t>
                      </a:r>
                    </a:p>
                    <a:p>
                      <a:pPr marL="0" marR="0" lvl="0" indent="0" algn="l" rtl="0">
                        <a:spcBef>
                          <a:spcPts val="0"/>
                        </a:spcBef>
                        <a:buClr>
                          <a:schemeClr val="dk1"/>
                        </a:buClr>
                        <a:buSzPct val="25000"/>
                        <a:buFont typeface="Calibri"/>
                        <a:buNone/>
                      </a:pPr>
                      <a:endParaRPr sz="1200" b="1" u="none" strike="noStrike" cap="none"/>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304800" rtl="0">
                        <a:lnSpc>
                          <a:spcPct val="115000"/>
                        </a:lnSpc>
                        <a:spcBef>
                          <a:spcPts val="0"/>
                        </a:spcBef>
                        <a:buClr>
                          <a:schemeClr val="dk1"/>
                        </a:buClr>
                        <a:buSzPct val="100000"/>
                        <a:buChar char="-"/>
                      </a:pPr>
                      <a:r>
                        <a:rPr lang="en" sz="1200">
                          <a:solidFill>
                            <a:schemeClr val="dk1"/>
                          </a:solidFill>
                          <a:latin typeface="Times New Roman"/>
                          <a:ea typeface="Times New Roman"/>
                          <a:cs typeface="Times New Roman"/>
                          <a:sym typeface="Times New Roman"/>
                        </a:rPr>
                        <a:t> </a:t>
                      </a:r>
                      <a:r>
                        <a:rPr lang="en" sz="1200">
                          <a:solidFill>
                            <a:schemeClr val="dk1"/>
                          </a:solidFill>
                        </a:rPr>
                        <a:t>sustavno praćenje učeničkih postignuća te motiviranosti za rad</a:t>
                      </a:r>
                    </a:p>
                    <a:p>
                      <a:pPr marL="457200" lvl="0" indent="-304800" rtl="0">
                        <a:lnSpc>
                          <a:spcPct val="115000"/>
                        </a:lnSpc>
                        <a:spcBef>
                          <a:spcPts val="0"/>
                        </a:spcBef>
                        <a:buClr>
                          <a:schemeClr val="dk1"/>
                        </a:buClr>
                        <a:buSzPct val="100000"/>
                        <a:buChar char="-"/>
                      </a:pPr>
                      <a:r>
                        <a:rPr lang="en" sz="1200">
                          <a:solidFill>
                            <a:schemeClr val="dk1"/>
                          </a:solidFill>
                          <a:latin typeface="Times New Roman"/>
                          <a:ea typeface="Times New Roman"/>
                          <a:cs typeface="Times New Roman"/>
                          <a:sym typeface="Times New Roman"/>
                        </a:rPr>
                        <a:t> </a:t>
                      </a:r>
                      <a:r>
                        <a:rPr lang="en" sz="1200">
                          <a:solidFill>
                            <a:schemeClr val="dk1"/>
                          </a:solidFill>
                        </a:rPr>
                        <a:t>praćenje redovitosti pohađanja dopunske nastave</a:t>
                      </a:r>
                    </a:p>
                    <a:p>
                      <a:pPr marL="0" marR="0" lvl="0" indent="0" algn="l" rtl="0">
                        <a:spcBef>
                          <a:spcPts val="0"/>
                        </a:spcBef>
                        <a:buClr>
                          <a:srgbClr val="000000"/>
                        </a:buClr>
                        <a:buSzPct val="25000"/>
                        <a:buFont typeface="Verdana"/>
                        <a:buNone/>
                      </a:pPr>
                      <a:endParaRPr sz="1200"/>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pSp>
        <p:nvGrpSpPr>
          <p:cNvPr id="837" name="Shape 837"/>
          <p:cNvGrpSpPr/>
          <p:nvPr/>
        </p:nvGrpSpPr>
        <p:grpSpPr>
          <a:xfrm>
            <a:off x="2349282" y="3645020"/>
            <a:ext cx="4454962" cy="1079499"/>
            <a:chOff x="3151183" y="3949700"/>
            <a:chExt cx="2914649" cy="1079499"/>
          </a:xfrm>
        </p:grpSpPr>
        <p:sp>
          <p:nvSpPr>
            <p:cNvPr id="838" name="Shape 838"/>
            <p:cNvSpPr/>
            <p:nvPr/>
          </p:nvSpPr>
          <p:spPr>
            <a:xfrm>
              <a:off x="3151183" y="3949700"/>
              <a:ext cx="2914649" cy="1079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39" name="Shape 839"/>
            <p:cNvSpPr txBox="1"/>
            <p:nvPr/>
          </p:nvSpPr>
          <p:spPr>
            <a:xfrm>
              <a:off x="3203575" y="4005262"/>
              <a:ext cx="2808283" cy="863597"/>
            </a:xfrm>
            <a:prstGeom prst="rect">
              <a:avLst/>
            </a:prstGeom>
            <a:noFill/>
            <a:ln>
              <a:noFill/>
            </a:ln>
          </p:spPr>
          <p:txBody>
            <a:bodyPr lIns="29050" tIns="29050" rIns="29050" bIns="29050" anchor="ctr" anchorCtr="0">
              <a:noAutofit/>
            </a:bodyPr>
            <a:lstStyle/>
            <a:p>
              <a:pPr marL="0" marR="0" lvl="0" indent="0" algn="ctr" rtl="0">
                <a:lnSpc>
                  <a:spcPct val="90000"/>
                </a:lnSpc>
                <a:spcBef>
                  <a:spcPts val="0"/>
                </a:spcBef>
                <a:spcAft>
                  <a:spcPts val="840"/>
                </a:spcAft>
                <a:buClr>
                  <a:srgbClr val="000000"/>
                </a:buClr>
                <a:buSzPct val="25000"/>
                <a:buFont typeface="Arial"/>
                <a:buNone/>
              </a:pPr>
              <a:r>
                <a:rPr lang="en" sz="2400" b="1" i="0" u="none" strike="noStrike" cap="none">
                  <a:solidFill>
                    <a:srgbClr val="000000"/>
                  </a:solidFill>
                  <a:latin typeface="Arial"/>
                  <a:ea typeface="Arial"/>
                  <a:cs typeface="Arial"/>
                  <a:sym typeface="Arial"/>
                </a:rPr>
                <a:t>RAZREDNA NASTAVA</a:t>
              </a:r>
            </a:p>
          </p:txBody>
        </p:sp>
      </p:grpSp>
      <p:sp>
        <p:nvSpPr>
          <p:cNvPr id="840" name="Shape 840"/>
          <p:cNvSpPr/>
          <p:nvPr/>
        </p:nvSpPr>
        <p:spPr>
          <a:xfrm>
            <a:off x="2411758" y="2195500"/>
            <a:ext cx="4320480" cy="1240777"/>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a:solidFill>
                  <a:schemeClr val="dk1"/>
                </a:solidFill>
                <a:latin typeface="Arial"/>
                <a:ea typeface="Arial"/>
                <a:cs typeface="Arial"/>
                <a:sym typeface="Arial"/>
              </a:rPr>
              <a:t>IV. DODATNA NASTAVA</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47" name="Shape 847"/>
          <p:cNvGraphicFramePr/>
          <p:nvPr/>
        </p:nvGraphicFramePr>
        <p:xfrm>
          <a:off x="251525" y="276222"/>
          <a:ext cx="8640950" cy="5699225"/>
        </p:xfrm>
        <a:graphic>
          <a:graphicData uri="http://schemas.openxmlformats.org/drawingml/2006/table">
            <a:tbl>
              <a:tblPr>
                <a:noFill/>
                <a:tableStyleId>{D39A3C89-64FF-49DC-8394-7CA954343BA1}</a:tableStyleId>
              </a:tblPr>
              <a:tblGrid>
                <a:gridCol w="1946150"/>
                <a:gridCol w="6694800"/>
              </a:tblGrid>
              <a:tr h="4229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DODATNA NASTAVA MATEMATIKE </a:t>
                      </a:r>
                      <a:r>
                        <a:rPr lang="en" sz="1600" b="1" u="none" strike="noStrike" cap="none">
                          <a:solidFill>
                            <a:schemeClr val="dk1"/>
                          </a:solidFill>
                        </a:rPr>
                        <a:t>ZA 1</a:t>
                      </a:r>
                      <a:r>
                        <a:rPr lang="en" sz="1600" b="1" u="none" strike="noStrike" cap="none">
                          <a:solidFill>
                            <a:schemeClr val="dk1"/>
                          </a:solidFill>
                          <a:latin typeface="Arial"/>
                          <a:ea typeface="Arial"/>
                          <a:cs typeface="Arial"/>
                          <a:sym typeface="Arial"/>
                        </a:rPr>
                        <a:t>. RAZRED</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87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Učenicima koji pokazuju interes za matematiku proširiti nastavni sadržaj matematike potičući kreativnost i samostalnost u rješavanju zadataka koristeći različite i zanimljive metode rada u pronalaženju različitih načina rješavanja istih.</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496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Razvoj interesa za matematičke sadržaje;  razvoj sposobnosti za samostalni rad; osposobljavanje za apstraktno mišljenje, logičko zaključivanje i jasno izricanje pojmova.</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8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 </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sz="1600">
                          <a:latin typeface="Times New Roman"/>
                          <a:ea typeface="Times New Roman"/>
                          <a:cs typeface="Times New Roman"/>
                          <a:sym typeface="Times New Roman"/>
                        </a:rPr>
                        <a:t>Aktiv učitelja prvih razreda: Mirta Grgić Mešić, Zorka Brekalo,  Marija Krijan</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751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Individualni rad s učenicima, razvijanje suradničkog učenja (rad u paru i skupini), demonstracije, grafički prikazi, kvizovi, natjecanja, magični kvadrati..</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527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Jedan školski sat svaki tjedan tijekom </a:t>
                      </a:r>
                      <a:r>
                        <a:rPr lang="en" sz="1600">
                          <a:solidFill>
                            <a:schemeClr val="dk1"/>
                          </a:solidFill>
                          <a:latin typeface="Times New Roman"/>
                          <a:ea typeface="Times New Roman"/>
                          <a:cs typeface="Times New Roman"/>
                          <a:sym typeface="Times New Roman"/>
                        </a:rPr>
                        <a:t>nastavne</a:t>
                      </a:r>
                      <a:r>
                        <a:rPr lang="en" sz="1600" u="none" strike="noStrike" cap="none">
                          <a:solidFill>
                            <a:schemeClr val="dk1"/>
                          </a:solidFill>
                          <a:latin typeface="Times New Roman"/>
                          <a:ea typeface="Times New Roman"/>
                          <a:cs typeface="Times New Roman"/>
                          <a:sym typeface="Times New Roman"/>
                        </a:rPr>
                        <a:t>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50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listići za nastavu </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80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a:t>
                      </a:r>
                      <a:r>
                        <a:rPr lang="en" sz="1600" u="none" strike="noStrike" cap="none">
                          <a:solidFill>
                            <a:schemeClr val="dk1"/>
                          </a:solidFill>
                          <a:latin typeface="Times New Roman"/>
                          <a:ea typeface="Times New Roman"/>
                          <a:cs typeface="Times New Roman"/>
                          <a:sym typeface="Times New Roman"/>
                        </a:rPr>
                        <a:t>Vrednovanje se provodi kroz natjecanja u razredu i aktivu, kvizove, igre na računalu. Individualni razvoj učeničkih sposobnosti se prati kroz opisno praćenje potičući razvoj darovitosti u skladu s  interesima učenika.</a:t>
                      </a:r>
                    </a:p>
                  </a:txBody>
                  <a:tcPr marL="67100" marR="671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792162" y="1738308"/>
            <a:ext cx="7559675" cy="403066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 sz="2200" b="0" i="0" u="none" strike="noStrike" cap="none">
                <a:solidFill>
                  <a:schemeClr val="dk1"/>
                </a:solidFill>
                <a:latin typeface="Times New Roman"/>
                <a:ea typeface="Times New Roman"/>
                <a:cs typeface="Times New Roman"/>
                <a:sym typeface="Times New Roman"/>
              </a:rPr>
              <a:t>U izbornu nastavu učenici se, uz roditeljsku suglasnost u skladu s vlastitim sposobnostima, dobrovoljno mogu uključiti na početku svake školske godine, koju su dužni pohađati do kraja te školske godine.</a:t>
            </a:r>
          </a:p>
          <a:p>
            <a:pPr marL="0" marR="0" lvl="0" indent="0" algn="l" rtl="0">
              <a:lnSpc>
                <a:spcPct val="100000"/>
              </a:lnSpc>
              <a:spcBef>
                <a:spcPts val="0"/>
              </a:spcBef>
              <a:spcAft>
                <a:spcPts val="0"/>
              </a:spcAft>
              <a:buClr>
                <a:srgbClr val="000000"/>
              </a:buClr>
              <a:buFont typeface="Arial"/>
              <a:buNone/>
            </a:pP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chemeClr val="dk1"/>
              </a:buClr>
              <a:buSzPct val="25000"/>
              <a:buFont typeface="Arial"/>
              <a:buNone/>
            </a:pPr>
            <a:r>
              <a:rPr lang="en" sz="2200" b="0" i="0" u="none" strike="noStrike" cap="none">
                <a:solidFill>
                  <a:schemeClr val="dk1"/>
                </a:solidFill>
                <a:latin typeface="Times New Roman"/>
                <a:ea typeface="Times New Roman"/>
                <a:cs typeface="Times New Roman"/>
                <a:sym typeface="Times New Roman"/>
              </a:rPr>
              <a:t>Plan i program rada svake izborne nastave ima zadaću  proširiti znanje te  potaknuti daljnji razvoj  urođenih sposobnosti i talenta kod učenika.</a:t>
            </a:r>
          </a:p>
          <a:p>
            <a:pPr marL="0" marR="0" lvl="0" indent="0" algn="l" rtl="0">
              <a:lnSpc>
                <a:spcPct val="100000"/>
              </a:lnSpc>
              <a:spcBef>
                <a:spcPts val="0"/>
              </a:spcBef>
              <a:spcAft>
                <a:spcPts val="0"/>
              </a:spcAft>
              <a:buClr>
                <a:srgbClr val="000000"/>
              </a:buClr>
              <a:buFont typeface="Arial"/>
              <a:buNone/>
            </a:pP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Clr>
                <a:schemeClr val="dk1"/>
              </a:buClr>
              <a:buSzPct val="25000"/>
              <a:buFont typeface="Arial"/>
              <a:buNone/>
            </a:pPr>
            <a:r>
              <a:rPr lang="en" sz="2200" b="0" i="0" u="none" strike="noStrike" cap="none">
                <a:solidFill>
                  <a:schemeClr val="dk1"/>
                </a:solidFill>
                <a:latin typeface="Times New Roman"/>
                <a:ea typeface="Times New Roman"/>
                <a:cs typeface="Times New Roman"/>
                <a:sym typeface="Times New Roman"/>
              </a:rPr>
              <a:t>Svakoj školi bi trebao biti interes osigurati što veći broj izbornog programa, kako bi svi učenici podjednako imali mogućnost odabira, jer pravi pokazatelji  rada s učenicima kroz izbornu nastavu vide se na svim natjecanjima i smotrama.</a:t>
            </a:r>
          </a:p>
          <a:p>
            <a:pPr marL="0" marR="0" lvl="0" indent="0" algn="l" rtl="0">
              <a:lnSpc>
                <a:spcPct val="100000"/>
              </a:lnSpc>
              <a:spcBef>
                <a:spcPts val="0"/>
              </a:spcBef>
              <a:spcAft>
                <a:spcPts val="0"/>
              </a:spcAft>
              <a:buClr>
                <a:srgbClr val="000000"/>
              </a:buClr>
              <a:buFont typeface="Arial"/>
              <a:buNone/>
            </a:pPr>
            <a:endParaRPr sz="2200" b="0" i="0" u="none" strike="noStrike" cap="none">
              <a:solidFill>
                <a:schemeClr val="dk1"/>
              </a:solidFill>
              <a:latin typeface="Times New Roman"/>
              <a:ea typeface="Times New Roman"/>
              <a:cs typeface="Times New Roman"/>
              <a:sym typeface="Times New Roman"/>
            </a:endParaRPr>
          </a:p>
        </p:txBody>
      </p:sp>
      <p:sp>
        <p:nvSpPr>
          <p:cNvPr id="168" name="Shape 168"/>
          <p:cNvSpPr/>
          <p:nvPr/>
        </p:nvSpPr>
        <p:spPr>
          <a:xfrm>
            <a:off x="2163875" y="332656"/>
            <a:ext cx="4896600" cy="1007999"/>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a:solidFill>
                  <a:schemeClr val="dk1"/>
                </a:solidFill>
                <a:latin typeface="Times New Roman"/>
                <a:ea typeface="Times New Roman"/>
                <a:cs typeface="Times New Roman"/>
                <a:sym typeface="Times New Roman"/>
              </a:rPr>
              <a:t>I. IZBORNA NASTAVA</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graphicFrame>
        <p:nvGraphicFramePr>
          <p:cNvPr id="853" name="Shape 853"/>
          <p:cNvGraphicFramePr/>
          <p:nvPr/>
        </p:nvGraphicFramePr>
        <p:xfrm>
          <a:off x="251516" y="311087"/>
          <a:ext cx="8604950" cy="5474470"/>
        </p:xfrm>
        <a:graphic>
          <a:graphicData uri="http://schemas.openxmlformats.org/drawingml/2006/table">
            <a:tbl>
              <a:tblPr>
                <a:noFill/>
                <a:tableStyleId>{D39A3C89-64FF-49DC-8394-7CA954343BA1}</a:tableStyleId>
              </a:tblPr>
              <a:tblGrid>
                <a:gridCol w="1872200"/>
                <a:gridCol w="6732750"/>
              </a:tblGrid>
              <a:tr h="237600">
                <a:tc>
                  <a:txBody>
                    <a:bodyPr/>
                    <a:lstStyle/>
                    <a:p>
                      <a:pPr marL="0" marR="0" lvl="0" indent="0" algn="l" rtl="0">
                        <a:spcBef>
                          <a:spcPts val="0"/>
                        </a:spcBef>
                        <a:spcAft>
                          <a:spcPts val="0"/>
                        </a:spcAft>
                        <a:buClr>
                          <a:srgbClr val="000000"/>
                        </a:buClr>
                        <a:buSzPct val="25000"/>
                        <a:buFont typeface="Verdana"/>
                        <a:buNone/>
                      </a:pPr>
                      <a:r>
                        <a:rPr lang="en" sz="1400" b="1" u="none" strike="noStrike" cap="none"/>
                        <a:t>NAZIV AKTIVNOSTI</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Verdana"/>
                        <a:buNone/>
                      </a:pPr>
                      <a:r>
                        <a:rPr lang="en" sz="1400" b="1" u="none" strike="noStrike" cap="none"/>
                        <a:t>DODATNA  NASTAVA IZ MATEMATIKE – </a:t>
                      </a:r>
                      <a:r>
                        <a:rPr lang="en" b="1"/>
                        <a:t>2</a:t>
                      </a:r>
                      <a:r>
                        <a:rPr lang="en" sz="1400" b="1" u="none" strike="noStrike" cap="none"/>
                        <a:t>. RAZREDI </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931125">
                <a:tc>
                  <a:txBody>
                    <a:bodyPr/>
                    <a:lstStyle/>
                    <a:p>
                      <a:pPr marL="0" marR="0" lvl="0" indent="0" algn="just" rtl="0">
                        <a:lnSpc>
                          <a:spcPct val="100000"/>
                        </a:lnSpc>
                        <a:spcBef>
                          <a:spcPts val="0"/>
                        </a:spcBef>
                        <a:spcAft>
                          <a:spcPts val="0"/>
                        </a:spcAft>
                        <a:buClr>
                          <a:srgbClr val="000000"/>
                        </a:buClr>
                        <a:buSzPct val="25000"/>
                        <a:buFont typeface="Verdana"/>
                        <a:buNone/>
                      </a:pPr>
                      <a:r>
                        <a:rPr lang="en" sz="1400" b="1" u="none" strike="noStrike" cap="none"/>
                        <a:t>CILJ AKTIVNOSTI</a:t>
                      </a:r>
                    </a:p>
                  </a:txBody>
                  <a:tcPr marL="32400" marR="32400" marT="0" marB="0">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400" u="none" strike="noStrike" cap="none">
                          <a:latin typeface="Times New Roman"/>
                          <a:ea typeface="Times New Roman"/>
                          <a:cs typeface="Times New Roman"/>
                          <a:sym typeface="Times New Roman"/>
                        </a:rPr>
                        <a:t>Učenicima koji na nastavnom predmetu ostvaruju natprosječne rezultate ili pokazuju poseban interes za matematiku omogućiti realizaciju nastavnih sadržaja na višim razinama znanja. </a:t>
                      </a:r>
                    </a:p>
                    <a:p>
                      <a:pPr marL="0" marR="0" lvl="0" indent="0" algn="just" rtl="0">
                        <a:spcBef>
                          <a:spcPts val="0"/>
                        </a:spcBef>
                        <a:spcAft>
                          <a:spcPts val="0"/>
                        </a:spcAft>
                        <a:buClr>
                          <a:srgbClr val="000000"/>
                        </a:buClr>
                        <a:buSzPct val="25000"/>
                        <a:buFont typeface="Verdana"/>
                        <a:buNone/>
                      </a:pPr>
                      <a:r>
                        <a:rPr lang="en" sz="1400" u="none" strike="noStrike" cap="none">
                          <a:latin typeface="Times New Roman"/>
                          <a:ea typeface="Times New Roman"/>
                          <a:cs typeface="Times New Roman"/>
                          <a:sym typeface="Times New Roman"/>
                        </a:rPr>
                        <a:t>Poticanje znanja, sposobnosti i razvijanje darovitosti učenika na području matematike. </a:t>
                      </a:r>
                    </a:p>
                  </a:txBody>
                  <a:tcPr marL="43200" marR="43200" marT="21600" marB="21600">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1485575">
                <a:tc>
                  <a:txBody>
                    <a:bodyPr/>
                    <a:lstStyle/>
                    <a:p>
                      <a:pPr marL="0" marR="0" lvl="0" indent="0" algn="l" rtl="0">
                        <a:spcBef>
                          <a:spcPts val="0"/>
                        </a:spcBef>
                        <a:spcAft>
                          <a:spcPts val="0"/>
                        </a:spcAft>
                        <a:buClr>
                          <a:srgbClr val="000000"/>
                        </a:buClr>
                        <a:buSzPct val="25000"/>
                        <a:buFont typeface="Verdana"/>
                        <a:buNone/>
                      </a:pPr>
                      <a:r>
                        <a:rPr lang="en" sz="1400" b="1" u="none" strike="noStrike" cap="none"/>
                        <a:t>NAMJENA</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400" u="none" strike="noStrike" cap="none">
                          <a:latin typeface="Times New Roman"/>
                          <a:ea typeface="Times New Roman"/>
                          <a:cs typeface="Times New Roman"/>
                          <a:sym typeface="Times New Roman"/>
                        </a:rPr>
                        <a:t>Rad s učenicima koji pokazuju interes za produbljivanje znanja, te uočavanje darovitih učenika u području matematike. </a:t>
                      </a:r>
                    </a:p>
                    <a:p>
                      <a:pPr marL="0" marR="0" lvl="0" indent="0" algn="just" rtl="0">
                        <a:spcBef>
                          <a:spcPts val="0"/>
                        </a:spcBef>
                        <a:spcAft>
                          <a:spcPts val="0"/>
                        </a:spcAft>
                        <a:buClr>
                          <a:srgbClr val="000000"/>
                        </a:buClr>
                        <a:buSzPct val="25000"/>
                        <a:buFont typeface="Verdana"/>
                        <a:buNone/>
                      </a:pPr>
                      <a:r>
                        <a:rPr lang="en" sz="1400" u="none" strike="noStrike" cap="none">
                          <a:latin typeface="Times New Roman"/>
                          <a:ea typeface="Times New Roman"/>
                          <a:cs typeface="Times New Roman"/>
                          <a:sym typeface="Times New Roman"/>
                        </a:rPr>
                        <a:t>Dostizanje viših razina znanja matematike, stjecanje sigurnosti u radu i jačanje samopouzdanja. Učenici razvijaju moć uočavanja uzročno-posljedičnih veza čime lako primjenjuju stečeno znanje. </a:t>
                      </a:r>
                    </a:p>
                    <a:p>
                      <a:pPr marL="0" marR="0" lvl="0" indent="0" algn="just" rtl="0">
                        <a:spcBef>
                          <a:spcPts val="0"/>
                        </a:spcBef>
                        <a:spcAft>
                          <a:spcPts val="0"/>
                        </a:spcAft>
                        <a:buClr>
                          <a:srgbClr val="000000"/>
                        </a:buClr>
                        <a:buSzPct val="25000"/>
                        <a:buFont typeface="Verdana"/>
                        <a:buNone/>
                      </a:pPr>
                      <a:r>
                        <a:rPr lang="en" sz="1400" u="none" strike="noStrike" cap="none">
                          <a:latin typeface="Times New Roman"/>
                          <a:ea typeface="Times New Roman"/>
                          <a:cs typeface="Times New Roman"/>
                          <a:sym typeface="Times New Roman"/>
                        </a:rPr>
                        <a:t>Osposobiti učenike za rješavanje problemskih zadataka i pripremati ih za natjecanje iz matematike.</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424450">
                <a:tc>
                  <a:txBody>
                    <a:bodyPr/>
                    <a:lstStyle/>
                    <a:p>
                      <a:pPr marL="0" marR="0" lvl="0" indent="0" algn="l" rtl="0">
                        <a:spcBef>
                          <a:spcPts val="0"/>
                        </a:spcBef>
                        <a:spcAft>
                          <a:spcPts val="0"/>
                        </a:spcAft>
                        <a:buClr>
                          <a:srgbClr val="000000"/>
                        </a:buClr>
                        <a:buSzPct val="25000"/>
                        <a:buFont typeface="Verdana"/>
                        <a:buNone/>
                      </a:pPr>
                      <a:r>
                        <a:rPr lang="en" sz="1400" b="1" u="none" strike="noStrike" cap="none"/>
                        <a:t>NOSITELJI </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rtl="0">
                        <a:spcBef>
                          <a:spcPts val="0"/>
                        </a:spcBef>
                        <a:buClr>
                          <a:schemeClr val="dk1"/>
                        </a:buClr>
                        <a:buSzPct val="25000"/>
                        <a:buFont typeface="Verdana"/>
                        <a:buNone/>
                      </a:pPr>
                      <a:r>
                        <a:rPr lang="en">
                          <a:solidFill>
                            <a:schemeClr val="dk1"/>
                          </a:solidFill>
                          <a:latin typeface="Times New Roman"/>
                          <a:ea typeface="Times New Roman"/>
                          <a:cs typeface="Times New Roman"/>
                          <a:sym typeface="Times New Roman"/>
                        </a:rPr>
                        <a:t>Aktiv učitelja 2. Razreda: Ksenija Borović, Jasminka Španić, Ljerka Ivković</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848900">
                <a:tc>
                  <a:txBody>
                    <a:bodyPr/>
                    <a:lstStyle/>
                    <a:p>
                      <a:pPr marL="0" marR="0" lvl="0" indent="0" algn="l" rtl="0">
                        <a:spcBef>
                          <a:spcPts val="0"/>
                        </a:spcBef>
                        <a:spcAft>
                          <a:spcPts val="0"/>
                        </a:spcAft>
                        <a:buClr>
                          <a:srgbClr val="000000"/>
                        </a:buClr>
                        <a:buSzPct val="25000"/>
                        <a:buFont typeface="Verdana"/>
                        <a:buNone/>
                      </a:pPr>
                      <a:r>
                        <a:rPr lang="en" sz="1400" b="1" u="none" strike="noStrike" cap="none"/>
                        <a:t>NAČIN REALIZACIJE</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400" u="none" strike="noStrike" cap="none">
                          <a:latin typeface="Times New Roman"/>
                          <a:ea typeface="Times New Roman"/>
                          <a:cs typeface="Times New Roman"/>
                          <a:sym typeface="Times New Roman"/>
                        </a:rPr>
                        <a:t>Učenik se uključuje na preporuku učiteljice, ali na temelju vlastite odluke. U radu će se koristiti metoda razgovora, metoda usmenog izlaganja, individualiziran rad, rad u grupi (istraživanje jednog problema pomoću suradničkog učenja kao i osposobljavanje učenika za samostalno osmišljavanje problemskih zadataka i računskih priča.)</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212225">
                <a:tc>
                  <a:txBody>
                    <a:bodyPr/>
                    <a:lstStyle/>
                    <a:p>
                      <a:pPr marL="0" marR="0" lvl="0" indent="0" algn="l" rtl="0">
                        <a:spcBef>
                          <a:spcPts val="0"/>
                        </a:spcBef>
                        <a:spcAft>
                          <a:spcPts val="0"/>
                        </a:spcAft>
                        <a:buClr>
                          <a:srgbClr val="000000"/>
                        </a:buClr>
                        <a:buSzPct val="25000"/>
                        <a:buFont typeface="Verdana"/>
                        <a:buNone/>
                      </a:pPr>
                      <a:r>
                        <a:rPr lang="en" sz="1400" b="1" u="none" strike="noStrike" cap="none"/>
                        <a:t>VREMENIK</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400" u="none" strike="noStrike" cap="none">
                          <a:latin typeface="Times New Roman"/>
                          <a:ea typeface="Times New Roman"/>
                          <a:cs typeface="Times New Roman"/>
                          <a:sym typeface="Times New Roman"/>
                        </a:rPr>
                        <a:t>Kroz cijelu nastavnu godinu 2016/17., jedan put tjedno:</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259850">
                <a:tc>
                  <a:txBody>
                    <a:bodyPr/>
                    <a:lstStyle/>
                    <a:p>
                      <a:pPr marL="0" marR="0" lvl="0" indent="0" algn="l" rtl="0">
                        <a:spcBef>
                          <a:spcPts val="0"/>
                        </a:spcBef>
                        <a:spcAft>
                          <a:spcPts val="0"/>
                        </a:spcAft>
                        <a:buClr>
                          <a:srgbClr val="000000"/>
                        </a:buClr>
                        <a:buSzPct val="25000"/>
                        <a:buFont typeface="Verdana"/>
                        <a:buNone/>
                      </a:pPr>
                      <a:r>
                        <a:rPr lang="en" sz="1400" b="1" u="none" strike="noStrike" cap="none"/>
                        <a:t>TROŠKOVNIK</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400" u="none" strike="noStrike" cap="none">
                          <a:latin typeface="Times New Roman"/>
                          <a:ea typeface="Times New Roman"/>
                          <a:cs typeface="Times New Roman"/>
                          <a:sym typeface="Times New Roman"/>
                        </a:rPr>
                        <a:t>Troškovi za eventualno kopiranje nastavnih listića</a:t>
                      </a:r>
                      <a:r>
                        <a:rPr lang="en">
                          <a:latin typeface="Times New Roman"/>
                          <a:ea typeface="Times New Roman"/>
                          <a:cs typeface="Times New Roman"/>
                          <a:sym typeface="Times New Roman"/>
                        </a:rPr>
                        <a:t>, te sudjelovanje na natjecanju “Klokan”</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1061125">
                <a:tc>
                  <a:txBody>
                    <a:bodyPr/>
                    <a:lstStyle/>
                    <a:p>
                      <a:pPr marL="0" marR="0" lvl="0" indent="0" algn="l" rtl="0">
                        <a:spcBef>
                          <a:spcPts val="0"/>
                        </a:spcBef>
                        <a:spcAft>
                          <a:spcPts val="0"/>
                        </a:spcAft>
                        <a:buClr>
                          <a:srgbClr val="000000"/>
                        </a:buClr>
                        <a:buSzPct val="25000"/>
                        <a:buFont typeface="Verdana"/>
                        <a:buNone/>
                      </a:pPr>
                      <a:r>
                        <a:rPr lang="en" sz="1400" b="1" u="none" strike="noStrike" cap="none"/>
                        <a:t>VREDNOVANJE I KORIŠTENJE REZULTATA RADA</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rtl="0">
                        <a:spcBef>
                          <a:spcPts val="0"/>
                        </a:spcBef>
                        <a:buClr>
                          <a:schemeClr val="dk1"/>
                        </a:buClr>
                        <a:buSzPct val="25000"/>
                        <a:buFont typeface="Verdana"/>
                        <a:buNone/>
                      </a:pPr>
                      <a:r>
                        <a:rPr lang="en">
                          <a:solidFill>
                            <a:schemeClr val="dk1"/>
                          </a:solidFill>
                          <a:latin typeface="Times New Roman"/>
                          <a:ea typeface="Times New Roman"/>
                          <a:cs typeface="Times New Roman"/>
                          <a:sym typeface="Times New Roman"/>
                        </a:rPr>
                        <a:t>Vrednovanje se provodi kroz natjecanja u razredu i aktivu, kvizove, igre na računalu. Individualni razvoj učeničkih sposobnosti se prati kroz opisno praćenje potičući razvoj darovitosti u skladu s  interesima učenika.</a:t>
                      </a:r>
                    </a:p>
                    <a:p>
                      <a:pPr marL="0" marR="0" lvl="0" indent="0" algn="l" rtl="0">
                        <a:lnSpc>
                          <a:spcPct val="100000"/>
                        </a:lnSpc>
                        <a:spcBef>
                          <a:spcPts val="0"/>
                        </a:spcBef>
                        <a:spcAft>
                          <a:spcPts val="0"/>
                        </a:spcAft>
                        <a:buClr>
                          <a:srgbClr val="000000"/>
                        </a:buClr>
                        <a:buSzPct val="25000"/>
                        <a:buFont typeface="Verdana"/>
                        <a:buNone/>
                      </a:pPr>
                      <a:endParaRPr>
                        <a:latin typeface="Times New Roman"/>
                        <a:ea typeface="Times New Roman"/>
                        <a:cs typeface="Times New Roman"/>
                        <a:sym typeface="Times New Roman"/>
                      </a:endParaRP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graphicFrame>
        <p:nvGraphicFramePr>
          <p:cNvPr id="859" name="Shape 859"/>
          <p:cNvGraphicFramePr/>
          <p:nvPr/>
        </p:nvGraphicFramePr>
        <p:xfrm>
          <a:off x="238150" y="476672"/>
          <a:ext cx="8636325" cy="5027145"/>
        </p:xfrm>
        <a:graphic>
          <a:graphicData uri="http://schemas.openxmlformats.org/drawingml/2006/table">
            <a:tbl>
              <a:tblPr>
                <a:noFill/>
                <a:tableStyleId>{D39A3C89-64FF-49DC-8394-7CA954343BA1}</a:tableStyleId>
              </a:tblPr>
              <a:tblGrid>
                <a:gridCol w="1903575"/>
                <a:gridCol w="6732750"/>
              </a:tblGrid>
              <a:tr h="432050">
                <a:tc>
                  <a:txBody>
                    <a:bodyPr/>
                    <a:lstStyle/>
                    <a:p>
                      <a:pPr marL="0" marR="0" lvl="0" indent="0" algn="l" rtl="0">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NAZIV AKTIVNOSTI</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DODATNA  NASTAVA IZ MATEMATIKE – </a:t>
                      </a:r>
                      <a:r>
                        <a:rPr lang="en" sz="1800" b="1">
                          <a:latin typeface="Times New Roman"/>
                          <a:ea typeface="Times New Roman"/>
                          <a:cs typeface="Times New Roman"/>
                          <a:sym typeface="Times New Roman"/>
                        </a:rPr>
                        <a:t>3</a:t>
                      </a:r>
                      <a:r>
                        <a:rPr lang="en" sz="1800" b="1" u="none" strike="noStrike" cap="none">
                          <a:latin typeface="Times New Roman"/>
                          <a:ea typeface="Times New Roman"/>
                          <a:cs typeface="Times New Roman"/>
                          <a:sym typeface="Times New Roman"/>
                        </a:rPr>
                        <a:t>. RAZREDI </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48075">
                <a:tc>
                  <a:txBody>
                    <a:bodyPr/>
                    <a:lstStyle/>
                    <a:p>
                      <a:pPr marL="0" marR="0" lvl="0" indent="0" algn="just" rtl="0">
                        <a:lnSpc>
                          <a:spcPct val="100000"/>
                        </a:lnSpc>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CILJ AKTIVNOSTI</a:t>
                      </a:r>
                    </a:p>
                  </a:txBody>
                  <a:tcPr marL="32400" marR="32400" marT="0" marB="0">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Razvijati matematičko mišljenje, proširivati znanje, poticati kreativnost u rješavanju problema te primjena znanja u svakodnevnom životu.</a:t>
                      </a:r>
                    </a:p>
                  </a:txBody>
                  <a:tcPr marL="43200" marR="43200" marT="21600" marB="21600">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904350">
                <a:tc>
                  <a:txBody>
                    <a:bodyPr/>
                    <a:lstStyle/>
                    <a:p>
                      <a:pPr marL="0" marR="0" lvl="0" indent="0" algn="l" rtl="0">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NAMJENA</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Rad s učenicima</a:t>
                      </a:r>
                      <a:r>
                        <a:rPr lang="en" u="none" strike="noStrike" cap="none">
                          <a:latin typeface="Times New Roman"/>
                          <a:ea typeface="Times New Roman"/>
                          <a:cs typeface="Times New Roman"/>
                          <a:sym typeface="Times New Roman"/>
                        </a:rPr>
                        <a:t> koji pokazuju interes za </a:t>
                      </a:r>
                      <a:r>
                        <a:rPr lang="en">
                          <a:latin typeface="Times New Roman"/>
                          <a:ea typeface="Times New Roman"/>
                          <a:cs typeface="Times New Roman"/>
                          <a:sym typeface="Times New Roman"/>
                        </a:rPr>
                        <a:t>dodatne matematičke</a:t>
                      </a:r>
                      <a:r>
                        <a:rPr lang="en" u="none" strike="noStrike" cap="none">
                          <a:latin typeface="Times New Roman"/>
                          <a:ea typeface="Times New Roman"/>
                          <a:cs typeface="Times New Roman"/>
                          <a:sym typeface="Times New Roman"/>
                        </a:rPr>
                        <a:t> sadržaje kako bi dodatno proširivali svoja znanja</a:t>
                      </a:r>
                      <a:r>
                        <a:rPr lang="en">
                          <a:latin typeface="Times New Roman"/>
                          <a:ea typeface="Times New Roman"/>
                          <a:cs typeface="Times New Roman"/>
                          <a:sym typeface="Times New Roman"/>
                        </a:rPr>
                        <a:t> i </a:t>
                      </a:r>
                      <a:r>
                        <a:rPr lang="en" u="none" strike="noStrike" cap="none">
                          <a:latin typeface="Times New Roman"/>
                          <a:ea typeface="Times New Roman"/>
                          <a:cs typeface="Times New Roman"/>
                          <a:sym typeface="Times New Roman"/>
                        </a:rPr>
                        <a:t>sposobnosti.</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424450">
                <a:tc>
                  <a:txBody>
                    <a:bodyPr/>
                    <a:lstStyle/>
                    <a:p>
                      <a:pPr marL="0" marR="0" lvl="0" indent="0" algn="l" rtl="0">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NOSITELJI </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a:solidFill>
                            <a:schemeClr val="dk1"/>
                          </a:solidFill>
                          <a:latin typeface="Times New Roman"/>
                          <a:ea typeface="Times New Roman"/>
                          <a:cs typeface="Times New Roman"/>
                          <a:sym typeface="Times New Roman"/>
                        </a:rPr>
                        <a:t>Aktiv učiteljica trećih razreda; Helena Ćurić, Valerija Ivanović Skender, Jasmina Kostelac Pervan, Iva Penava</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848900">
                <a:tc>
                  <a:txBody>
                    <a:bodyPr/>
                    <a:lstStyle/>
                    <a:p>
                      <a:pPr marL="0" marR="0" lvl="0" indent="0" algn="l" rtl="0">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NAČIN REALIZACIJE</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Učenik se uključuje na preporuku učiteljice, ali na temelju vlastite odluke.</a:t>
                      </a:r>
                    </a:p>
                    <a:p>
                      <a:pPr marL="0" marR="0" lvl="0" indent="0" algn="just" rtl="0">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 radu će se koristiti metoda razgovora, metoda usmenog izlaganja, individualiziran rad, rad u grupi (istraživanje jednog problema pomoću suradničkog učenja kao i osposobljavanje učenika za samostalno osmišljavanje problemskih zadataka i računskih priča.)</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212225">
                <a:tc>
                  <a:txBody>
                    <a:bodyPr/>
                    <a:lstStyle/>
                    <a:p>
                      <a:pPr marL="0" marR="0" lvl="0" indent="0" algn="l" rtl="0">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VREMENIK</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Tijekom školske godine 201</a:t>
                      </a:r>
                      <a:r>
                        <a:rPr lang="en">
                          <a:latin typeface="Times New Roman"/>
                          <a:ea typeface="Times New Roman"/>
                          <a:cs typeface="Times New Roman"/>
                          <a:sym typeface="Times New Roman"/>
                        </a:rPr>
                        <a:t>6</a:t>
                      </a:r>
                      <a:r>
                        <a:rPr lang="en" u="none" strike="noStrike" cap="none">
                          <a:latin typeface="Times New Roman"/>
                          <a:ea typeface="Times New Roman"/>
                          <a:cs typeface="Times New Roman"/>
                          <a:sym typeface="Times New Roman"/>
                        </a:rPr>
                        <a:t>./201</a:t>
                      </a:r>
                      <a:r>
                        <a:rPr lang="en">
                          <a:latin typeface="Times New Roman"/>
                          <a:ea typeface="Times New Roman"/>
                          <a:cs typeface="Times New Roman"/>
                          <a:sym typeface="Times New Roman"/>
                        </a:rPr>
                        <a:t>7</a:t>
                      </a:r>
                      <a:r>
                        <a:rPr lang="en" u="none" strike="noStrike" cap="none">
                          <a:latin typeface="Times New Roman"/>
                          <a:ea typeface="Times New Roman"/>
                          <a:cs typeface="Times New Roman"/>
                          <a:sym typeface="Times New Roman"/>
                        </a:rPr>
                        <a:t>. po jedan sat tjedno.</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259850">
                <a:tc>
                  <a:txBody>
                    <a:bodyPr/>
                    <a:lstStyle/>
                    <a:p>
                      <a:pPr marL="0" marR="0" lvl="0" indent="0" algn="l" rtl="0">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TROŠKOVNIK</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Troškovi za eventualno kopiranje listića.</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1061125">
                <a:tc>
                  <a:txBody>
                    <a:bodyPr/>
                    <a:lstStyle/>
                    <a:p>
                      <a:pPr marL="0" marR="0" lvl="0" indent="0" algn="l" rtl="0">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VREDNOVANJE I KORIŠTENJE REZULTATA RADA</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Konstantno usmeno te opisno praćenje učenika od strane učiteljice. Vrednovanje rezultata na međurazrednom natjecanju. </a:t>
                      </a:r>
                    </a:p>
                    <a:p>
                      <a:pPr marL="0" marR="0" lvl="0" indent="0" algn="l" rtl="0">
                        <a:lnSpc>
                          <a:spcPct val="100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Unapređenje individualnog razvoja učeničkih sposobnosti. Povećanje kvalitete nastavnog rada i daljnje poticanje razvoja darovitih učenika u skladu sa sposobnostima i interesima. </a:t>
                      </a:r>
                    </a:p>
                  </a:txBody>
                  <a:tcPr marL="32400" marR="32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Shape 865"/>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866" name="Shape 866"/>
          <p:cNvGraphicFramePr/>
          <p:nvPr/>
        </p:nvGraphicFramePr>
        <p:xfrm>
          <a:off x="468312" y="260350"/>
          <a:ext cx="8135925" cy="6119325"/>
        </p:xfrm>
        <a:graphic>
          <a:graphicData uri="http://schemas.openxmlformats.org/drawingml/2006/table">
            <a:tbl>
              <a:tblPr>
                <a:noFill/>
                <a:tableStyleId>{D39A3C89-64FF-49DC-8394-7CA954343BA1}</a:tableStyleId>
              </a:tblPr>
              <a:tblGrid>
                <a:gridCol w="1943100"/>
                <a:gridCol w="6192825"/>
              </a:tblGrid>
              <a:tr h="33655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NAZIV AKTIVNOSTI</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 DODATNA  NASTAVA  MATEMATIKE – 4. RAZRED</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CILJ AKTIVNOSTI</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a:solidFill>
                            <a:srgbClr val="000000"/>
                          </a:solidFill>
                          <a:latin typeface="Times New Roman"/>
                          <a:ea typeface="Times New Roman"/>
                          <a:cs typeface="Times New Roman"/>
                          <a:sym typeface="Times New Roman"/>
                        </a:rPr>
                        <a:t>Učenicima koji na nastavnom predmetu ostvaruju natprosječne rezultate ili pokazuju poseban interes za matematiku</a:t>
                      </a:r>
                      <a:r>
                        <a:rPr lang="en" sz="1200">
                          <a:latin typeface="Times New Roman"/>
                          <a:ea typeface="Times New Roman"/>
                          <a:cs typeface="Times New Roman"/>
                          <a:sym typeface="Times New Roman"/>
                        </a:rPr>
                        <a:t> i </a:t>
                      </a:r>
                      <a:r>
                        <a:rPr lang="en" sz="1200" u="none" strike="noStrike" cap="none">
                          <a:solidFill>
                            <a:srgbClr val="000000"/>
                          </a:solidFill>
                          <a:latin typeface="Times New Roman"/>
                          <a:ea typeface="Times New Roman"/>
                          <a:cs typeface="Times New Roman"/>
                          <a:sym typeface="Times New Roman"/>
                        </a:rPr>
                        <a:t>omogućiti realizaciju nastavnih sadržaja na višim razinama znanja. </a:t>
                      </a:r>
                    </a:p>
                    <a:p>
                      <a:pPr marL="0" marR="0" lvl="0" indent="0" algn="just" rtl="0">
                        <a:spcBef>
                          <a:spcPts val="0"/>
                        </a:spcBef>
                        <a:buClr>
                          <a:srgbClr val="000000"/>
                        </a:buClr>
                        <a:buSzPct val="25000"/>
                        <a:buFont typeface="Times New Roman"/>
                        <a:buNone/>
                      </a:pPr>
                      <a:r>
                        <a:rPr lang="en" sz="1200" u="none" strike="noStrike" cap="none">
                          <a:solidFill>
                            <a:srgbClr val="000000"/>
                          </a:solidFill>
                          <a:latin typeface="Times New Roman"/>
                          <a:ea typeface="Times New Roman"/>
                          <a:cs typeface="Times New Roman"/>
                          <a:sym typeface="Times New Roman"/>
                        </a:rPr>
                        <a:t>Poticanje znanja, sposobnosti i razvijanje darovitosti učenika na području matematike</a:t>
                      </a:r>
                      <a:r>
                        <a:rPr lang="en" sz="1200">
                          <a:latin typeface="Times New Roman"/>
                          <a:ea typeface="Times New Roman"/>
                          <a:cs typeface="Times New Roman"/>
                          <a:sym typeface="Times New Roman"/>
                        </a:rPr>
                        <a:t> i hrvatskog jezika.</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37907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NAMJENA</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a:solidFill>
                            <a:srgbClr val="000000"/>
                          </a:solidFill>
                          <a:latin typeface="Times New Roman"/>
                          <a:ea typeface="Times New Roman"/>
                          <a:cs typeface="Times New Roman"/>
                          <a:sym typeface="Times New Roman"/>
                        </a:rPr>
                        <a:t>Rad s učenicima koji pokazuju interes za produbljivanje znanja, te uočavanje darovitih učenika u području matematike</a:t>
                      </a:r>
                      <a:r>
                        <a:rPr lang="en" sz="1200">
                          <a:latin typeface="Times New Roman"/>
                          <a:ea typeface="Times New Roman"/>
                          <a:cs typeface="Times New Roman"/>
                          <a:sym typeface="Times New Roman"/>
                        </a:rPr>
                        <a:t> i hrvatskog jezika.</a:t>
                      </a:r>
                      <a:r>
                        <a:rPr lang="en" sz="1200" u="none" strike="noStrike" cap="none">
                          <a:solidFill>
                            <a:srgbClr val="000000"/>
                          </a:solidFill>
                          <a:latin typeface="Times New Roman"/>
                          <a:ea typeface="Times New Roman"/>
                          <a:cs typeface="Times New Roman"/>
                          <a:sym typeface="Times New Roman"/>
                        </a:rPr>
                        <a:t> </a:t>
                      </a:r>
                    </a:p>
                    <a:p>
                      <a:pPr marL="0" marR="0" lvl="0" indent="0" algn="just" rtl="0">
                        <a:spcBef>
                          <a:spcPts val="0"/>
                        </a:spcBef>
                        <a:buClr>
                          <a:srgbClr val="000000"/>
                        </a:buClr>
                        <a:buSzPct val="25000"/>
                        <a:buFont typeface="Times New Roman"/>
                        <a:buNone/>
                      </a:pPr>
                      <a:r>
                        <a:rPr lang="en" sz="1200" u="none" strike="noStrike" cap="none">
                          <a:solidFill>
                            <a:srgbClr val="000000"/>
                          </a:solidFill>
                          <a:latin typeface="Times New Roman"/>
                          <a:ea typeface="Times New Roman"/>
                          <a:cs typeface="Times New Roman"/>
                          <a:sym typeface="Times New Roman"/>
                        </a:rPr>
                        <a:t>Dostizanje viših razina znanja matematike</a:t>
                      </a:r>
                      <a:r>
                        <a:rPr lang="en" sz="1200">
                          <a:latin typeface="Times New Roman"/>
                          <a:ea typeface="Times New Roman"/>
                          <a:cs typeface="Times New Roman"/>
                          <a:sym typeface="Times New Roman"/>
                        </a:rPr>
                        <a:t> i hrvatskog jezika, </a:t>
                      </a:r>
                      <a:r>
                        <a:rPr lang="en" sz="1200" u="none" strike="noStrike" cap="none">
                          <a:solidFill>
                            <a:srgbClr val="000000"/>
                          </a:solidFill>
                          <a:latin typeface="Times New Roman"/>
                          <a:ea typeface="Times New Roman"/>
                          <a:cs typeface="Times New Roman"/>
                          <a:sym typeface="Times New Roman"/>
                        </a:rPr>
                        <a:t> stjecanje sigurnosti u radu i jačanje samopouzdanja, razvoj maštovitosti i stila izražavanja. Učenici razvijaju moć uočavanja uzročno-posljedičnih veza čime lako primjenjuju stečeno znanje.</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307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NOSITELJI </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200">
                          <a:solidFill>
                            <a:schemeClr val="dk1"/>
                          </a:solidFill>
                          <a:latin typeface="Times New Roman"/>
                          <a:ea typeface="Times New Roman"/>
                          <a:cs typeface="Times New Roman"/>
                          <a:sym typeface="Times New Roman"/>
                        </a:rPr>
                        <a:t>Aktiv učitelja četvrih razreda: Mirta Grgić Mešić, Irena Koružnjak, Zorka Brekalo, Marija Krijan</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NAČIN REALIZACIJE</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a:solidFill>
                            <a:schemeClr val="dk1"/>
                          </a:solidFill>
                          <a:latin typeface="Times New Roman"/>
                          <a:ea typeface="Times New Roman"/>
                          <a:cs typeface="Times New Roman"/>
                          <a:sym typeface="Times New Roman"/>
                        </a:rPr>
                        <a:t>Učenik se uključuje na preporuku učiteljice, ali na temelju vlastite odluke. U radu će se koristiti metoda razgovora, metoda usmenog izlaganja, individualiziran rad, rad u grupi (istraživanje jednog problema pomoću suradničkog učenja kao i osposobljavanje učenika za samostalno osmišljavanje problemskih zadataka i računskih priča.)</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097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VREMENIK</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a:solidFill>
                            <a:schemeClr val="dk1"/>
                          </a:solidFill>
                          <a:latin typeface="Times New Roman"/>
                          <a:ea typeface="Times New Roman"/>
                          <a:cs typeface="Times New Roman"/>
                          <a:sym typeface="Times New Roman"/>
                        </a:rPr>
                        <a:t>Kroz cijelu nastavnu godinu 201</a:t>
                      </a:r>
                      <a:r>
                        <a:rPr lang="en" sz="1200">
                          <a:solidFill>
                            <a:schemeClr val="dk1"/>
                          </a:solidFill>
                          <a:latin typeface="Times New Roman"/>
                          <a:ea typeface="Times New Roman"/>
                          <a:cs typeface="Times New Roman"/>
                          <a:sym typeface="Times New Roman"/>
                        </a:rPr>
                        <a:t>5</a:t>
                      </a:r>
                      <a:r>
                        <a:rPr lang="en" sz="1200" u="none" strike="noStrike" cap="none">
                          <a:solidFill>
                            <a:schemeClr val="dk1"/>
                          </a:solidFill>
                          <a:latin typeface="Times New Roman"/>
                          <a:ea typeface="Times New Roman"/>
                          <a:cs typeface="Times New Roman"/>
                          <a:sym typeface="Times New Roman"/>
                        </a:rPr>
                        <a:t>/1</a:t>
                      </a:r>
                      <a:r>
                        <a:rPr lang="en" sz="1200">
                          <a:solidFill>
                            <a:schemeClr val="dk1"/>
                          </a:solidFill>
                          <a:latin typeface="Times New Roman"/>
                          <a:ea typeface="Times New Roman"/>
                          <a:cs typeface="Times New Roman"/>
                          <a:sym typeface="Times New Roman"/>
                        </a:rPr>
                        <a:t>6</a:t>
                      </a:r>
                      <a:r>
                        <a:rPr lang="en" sz="1200" u="none" strike="noStrike" cap="none">
                          <a:solidFill>
                            <a:schemeClr val="dk1"/>
                          </a:solidFill>
                          <a:latin typeface="Times New Roman"/>
                          <a:ea typeface="Times New Roman"/>
                          <a:cs typeface="Times New Roman"/>
                          <a:sym typeface="Times New Roman"/>
                        </a:rPr>
                        <a:t>., jedan put tjedno:</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925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TROŠKOVNIK</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a:solidFill>
                            <a:schemeClr val="dk1"/>
                          </a:solidFill>
                          <a:latin typeface="Times New Roman"/>
                          <a:ea typeface="Times New Roman"/>
                          <a:cs typeface="Times New Roman"/>
                          <a:sym typeface="Times New Roman"/>
                        </a:rPr>
                        <a:t>S</a:t>
                      </a:r>
                      <a:r>
                        <a:rPr lang="en" sz="1200" u="none" strike="noStrike" cap="none">
                          <a:solidFill>
                            <a:schemeClr val="dk1"/>
                          </a:solidFill>
                          <a:latin typeface="Times New Roman"/>
                          <a:ea typeface="Times New Roman"/>
                          <a:cs typeface="Times New Roman"/>
                          <a:sym typeface="Times New Roman"/>
                        </a:rPr>
                        <a:t>udjelovanje na </a:t>
                      </a:r>
                      <a:r>
                        <a:rPr lang="en" sz="1200">
                          <a:solidFill>
                            <a:schemeClr val="dk1"/>
                          </a:solidFill>
                          <a:latin typeface="Times New Roman"/>
                          <a:ea typeface="Times New Roman"/>
                          <a:cs typeface="Times New Roman"/>
                          <a:sym typeface="Times New Roman"/>
                        </a:rPr>
                        <a:t>Međunarodnom matematičkom natjecanju “Klokan bez granica”.</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VREDNOVANJE I KORIŠTENJE REZULTATA RADA</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a:solidFill>
                            <a:schemeClr val="dk1"/>
                          </a:solidFill>
                          <a:latin typeface="Times New Roman"/>
                          <a:ea typeface="Times New Roman"/>
                          <a:cs typeface="Times New Roman"/>
                          <a:sym typeface="Times New Roman"/>
                        </a:rPr>
                        <a:t>Samovrjednovanje učenika. Konstantno usmeno te opisno praćenje učenika od strane učiteljice. Vrjednovanje rezultata na međurazrednom natjecanju.</a:t>
                      </a:r>
                    </a:p>
                    <a:p>
                      <a:pPr marL="0" marR="0" lvl="0" indent="0" algn="just" rtl="0">
                        <a:spcBef>
                          <a:spcPts val="0"/>
                        </a:spcBef>
                        <a:buClr>
                          <a:srgbClr val="000000"/>
                        </a:buClr>
                        <a:buSzPct val="25000"/>
                        <a:buFont typeface="Times New Roman"/>
                        <a:buNone/>
                      </a:pPr>
                      <a:r>
                        <a:rPr lang="en" sz="1200" u="none" strike="noStrike" cap="none">
                          <a:solidFill>
                            <a:srgbClr val="000000"/>
                          </a:solidFill>
                          <a:latin typeface="Times New Roman"/>
                          <a:ea typeface="Times New Roman"/>
                          <a:cs typeface="Times New Roman"/>
                          <a:sym typeface="Times New Roman"/>
                        </a:rPr>
                        <a:t>Unaprjeđenje individualnog razvoja učeničkih sposobnosti. Povećanje kvalitete nastavnog rada i daljnje poticanje razvoja darovitih učenika u skladu sa sposobnostima i interesima. </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aphicFrame>
        <p:nvGraphicFramePr>
          <p:cNvPr id="872" name="Shape 872"/>
          <p:cNvGraphicFramePr/>
          <p:nvPr/>
        </p:nvGraphicFramePr>
        <p:xfrm>
          <a:off x="350050" y="497400"/>
          <a:ext cx="8293300" cy="6899580"/>
        </p:xfrm>
        <a:graphic>
          <a:graphicData uri="http://schemas.openxmlformats.org/drawingml/2006/table">
            <a:tbl>
              <a:tblPr>
                <a:noFill/>
                <a:tableStyleId>{ADF3ADD6-13EA-4A8F-93BE-9999823F6E52}</a:tableStyleId>
              </a:tblPr>
              <a:tblGrid>
                <a:gridCol w="2788400"/>
                <a:gridCol w="5504900"/>
              </a:tblGrid>
              <a:tr h="665450">
                <a:tc>
                  <a:txBody>
                    <a:bodyPr/>
                    <a:lstStyle/>
                    <a:p>
                      <a:pPr lvl="0" rtl="0">
                        <a:spcBef>
                          <a:spcPts val="0"/>
                        </a:spcBef>
                        <a:buNone/>
                      </a:pPr>
                      <a:endParaRPr b="1"/>
                    </a:p>
                    <a:p>
                      <a:pPr lvl="0">
                        <a:spcBef>
                          <a:spcPts val="0"/>
                        </a:spcBef>
                        <a:buNone/>
                      </a:pPr>
                      <a:r>
                        <a:rPr lang="en" b="1"/>
                        <a:t>      NAZIV AKTIVNOSTI</a:t>
                      </a:r>
                    </a:p>
                  </a:txBody>
                  <a:tcPr marL="91425" marR="91425" marT="91425" marB="91425"/>
                </a:tc>
                <a:tc>
                  <a:txBody>
                    <a:bodyPr/>
                    <a:lstStyle/>
                    <a:p>
                      <a:pPr lvl="0">
                        <a:spcBef>
                          <a:spcPts val="0"/>
                        </a:spcBef>
                        <a:buNone/>
                      </a:pPr>
                      <a:r>
                        <a:rPr lang="en" b="1"/>
                        <a:t>DODATNA NASTAVA IZ HRVATSKOG JEZIKA I MATEMATIKE - 1. c RAZRED</a:t>
                      </a:r>
                    </a:p>
                  </a:txBody>
                  <a:tcPr marL="91425" marR="91425" marT="91425" marB="91425"/>
                </a:tc>
              </a:tr>
              <a:tr h="727975">
                <a:tc>
                  <a:txBody>
                    <a:bodyPr/>
                    <a:lstStyle/>
                    <a:p>
                      <a:pPr lvl="0" rtl="0">
                        <a:spcBef>
                          <a:spcPts val="0"/>
                        </a:spcBef>
                        <a:buNone/>
                      </a:pPr>
                      <a:endParaRPr b="1"/>
                    </a:p>
                    <a:p>
                      <a:pPr lvl="0">
                        <a:spcBef>
                          <a:spcPts val="0"/>
                        </a:spcBef>
                        <a:buNone/>
                      </a:pPr>
                      <a:r>
                        <a:rPr lang="en" b="1"/>
                        <a:t>       CILJ AKTIVNOSTI</a:t>
                      </a:r>
                    </a:p>
                  </a:txBody>
                  <a:tcPr marL="91425" marR="91425" marT="91425" marB="91425"/>
                </a:tc>
                <a:tc>
                  <a:txBody>
                    <a:bodyPr/>
                    <a:lstStyle/>
                    <a:p>
                      <a:pPr lvl="0">
                        <a:spcBef>
                          <a:spcPts val="0"/>
                        </a:spcBef>
                        <a:buNone/>
                      </a:pPr>
                      <a:r>
                        <a:rPr lang="en">
                          <a:latin typeface="Times New Roman"/>
                          <a:ea typeface="Times New Roman"/>
                          <a:cs typeface="Times New Roman"/>
                          <a:sym typeface="Times New Roman"/>
                        </a:rPr>
                        <a:t>Učenicima koji na nastavnom predmetu ostvaruju nadprosječne rezultate ili pokazuju osobit interes za matematiku ili jezično izražavanje omogućiti realizaciju nastavnih sadržaja  na višim razinama znanja. Poticanje znanja, razvoj sposobnosti i darovitosti učenika na području hrvatskog jezika i matematike.</a:t>
                      </a:r>
                    </a:p>
                  </a:txBody>
                  <a:tcPr marL="91425" marR="91425" marT="91425" marB="91425"/>
                </a:tc>
              </a:tr>
              <a:tr h="727975">
                <a:tc>
                  <a:txBody>
                    <a:bodyPr/>
                    <a:lstStyle/>
                    <a:p>
                      <a:pPr lvl="0" rtl="0">
                        <a:spcBef>
                          <a:spcPts val="0"/>
                        </a:spcBef>
                        <a:buNone/>
                      </a:pPr>
                      <a:endParaRPr b="1"/>
                    </a:p>
                    <a:p>
                      <a:pPr lvl="0">
                        <a:spcBef>
                          <a:spcPts val="0"/>
                        </a:spcBef>
                        <a:buNone/>
                      </a:pPr>
                      <a:r>
                        <a:rPr lang="en" b="1"/>
                        <a:t>             NAMJENA</a:t>
                      </a:r>
                    </a:p>
                  </a:txBody>
                  <a:tcPr marL="91425" marR="91425" marT="91425" marB="91425"/>
                </a:tc>
                <a:tc>
                  <a:txBody>
                    <a:bodyPr/>
                    <a:lstStyle/>
                    <a:p>
                      <a:pPr lvl="0">
                        <a:spcBef>
                          <a:spcPts val="0"/>
                        </a:spcBef>
                        <a:buNone/>
                      </a:pPr>
                      <a:r>
                        <a:rPr lang="en">
                          <a:latin typeface="Times New Roman"/>
                          <a:ea typeface="Times New Roman"/>
                          <a:cs typeface="Times New Roman"/>
                          <a:sym typeface="Times New Roman"/>
                        </a:rPr>
                        <a:t>Uočavanje darovitih učenika na području hrvatskog jezika i matematike te rad na produbljivnaju znanja i razvoju pisalačkog i usmenog izražavanja. Povećanje razine znanja, stjecanje sigurnosti u radu, jačanje samopouzdanja, razvoj maštovitosti i stila izražavanja.</a:t>
                      </a:r>
                    </a:p>
                  </a:txBody>
                  <a:tcPr marL="91425" marR="91425" marT="91425" marB="91425"/>
                </a:tc>
              </a:tr>
              <a:tr h="727975">
                <a:tc>
                  <a:txBody>
                    <a:bodyPr/>
                    <a:lstStyle/>
                    <a:p>
                      <a:pPr lvl="0" rtl="0">
                        <a:spcBef>
                          <a:spcPts val="0"/>
                        </a:spcBef>
                        <a:buNone/>
                      </a:pPr>
                      <a:endParaRPr/>
                    </a:p>
                    <a:p>
                      <a:pPr lvl="0">
                        <a:spcBef>
                          <a:spcPts val="0"/>
                        </a:spcBef>
                        <a:buNone/>
                      </a:pPr>
                      <a:r>
                        <a:rPr lang="en"/>
                        <a:t>             </a:t>
                      </a:r>
                      <a:r>
                        <a:rPr lang="en" b="1"/>
                        <a:t>NOSITELJ</a:t>
                      </a:r>
                    </a:p>
                  </a:txBody>
                  <a:tcPr marL="91425" marR="91425" marT="91425" marB="91425"/>
                </a:tc>
                <a:tc>
                  <a:txBody>
                    <a:bodyPr/>
                    <a:lstStyle/>
                    <a:p>
                      <a:pPr lvl="0" rtl="0">
                        <a:spcBef>
                          <a:spcPts val="0"/>
                        </a:spcBef>
                        <a:buNone/>
                      </a:pPr>
                      <a:endParaRPr>
                        <a:latin typeface="Times New Roman"/>
                        <a:ea typeface="Times New Roman"/>
                        <a:cs typeface="Times New Roman"/>
                        <a:sym typeface="Times New Roman"/>
                      </a:endParaRPr>
                    </a:p>
                    <a:p>
                      <a:pPr lvl="0">
                        <a:spcBef>
                          <a:spcPts val="0"/>
                        </a:spcBef>
                        <a:buNone/>
                      </a:pPr>
                      <a:r>
                        <a:rPr lang="en">
                          <a:latin typeface="Times New Roman"/>
                          <a:ea typeface="Times New Roman"/>
                          <a:cs typeface="Times New Roman"/>
                          <a:sym typeface="Times New Roman"/>
                        </a:rPr>
                        <a:t>Učiteljica Irena Koružnjak</a:t>
                      </a:r>
                    </a:p>
                  </a:txBody>
                  <a:tcPr marL="91425" marR="91425" marT="91425" marB="91425"/>
                </a:tc>
              </a:tr>
              <a:tr h="727975">
                <a:tc>
                  <a:txBody>
                    <a:bodyPr/>
                    <a:lstStyle/>
                    <a:p>
                      <a:pPr lvl="0" rtl="0">
                        <a:spcBef>
                          <a:spcPts val="0"/>
                        </a:spcBef>
                        <a:buNone/>
                      </a:pPr>
                      <a:endParaRPr/>
                    </a:p>
                    <a:p>
                      <a:pPr lvl="0">
                        <a:spcBef>
                          <a:spcPts val="0"/>
                        </a:spcBef>
                        <a:buNone/>
                      </a:pPr>
                      <a:r>
                        <a:rPr lang="en"/>
                        <a:t> </a:t>
                      </a:r>
                      <a:r>
                        <a:rPr lang="en" b="1"/>
                        <a:t> NAČIN REALIZACIJE</a:t>
                      </a:r>
                    </a:p>
                  </a:txBody>
                  <a:tcPr marL="91425" marR="91425" marT="91425" marB="91425"/>
                </a:tc>
                <a:tc>
                  <a:txBody>
                    <a:bodyPr/>
                    <a:lstStyle/>
                    <a:p>
                      <a:pPr lvl="0">
                        <a:spcBef>
                          <a:spcPts val="0"/>
                        </a:spcBef>
                        <a:buNone/>
                      </a:pPr>
                      <a:r>
                        <a:rPr lang="en">
                          <a:latin typeface="Times New Roman"/>
                          <a:ea typeface="Times New Roman"/>
                          <a:cs typeface="Times New Roman"/>
                          <a:sym typeface="Times New Roman"/>
                        </a:rPr>
                        <a:t>Učenici se uključuju na prijedlog učiteljice i samostalno. U radu se koristi individualizirani pristup, te grupni i frontalni način rada.</a:t>
                      </a:r>
                    </a:p>
                  </a:txBody>
                  <a:tcPr marL="91425" marR="91425" marT="91425" marB="91425"/>
                </a:tc>
              </a:tr>
              <a:tr h="727975">
                <a:tc>
                  <a:txBody>
                    <a:bodyPr/>
                    <a:lstStyle/>
                    <a:p>
                      <a:pPr lvl="0" rtl="0">
                        <a:spcBef>
                          <a:spcPts val="0"/>
                        </a:spcBef>
                        <a:buNone/>
                      </a:pPr>
                      <a:endParaRPr/>
                    </a:p>
                    <a:p>
                      <a:pPr lvl="0">
                        <a:spcBef>
                          <a:spcPts val="0"/>
                        </a:spcBef>
                        <a:buNone/>
                      </a:pPr>
                      <a:r>
                        <a:rPr lang="en"/>
                        <a:t>           </a:t>
                      </a:r>
                      <a:r>
                        <a:rPr lang="en" b="1"/>
                        <a:t>VREMENIK</a:t>
                      </a:r>
                    </a:p>
                  </a:txBody>
                  <a:tcPr marL="91425" marR="91425" marT="91425" marB="91425"/>
                </a:tc>
                <a:tc>
                  <a:txBody>
                    <a:bodyPr/>
                    <a:lstStyle/>
                    <a:p>
                      <a:pPr lvl="0" rtl="0">
                        <a:spcBef>
                          <a:spcPts val="0"/>
                        </a:spcBef>
                        <a:buNone/>
                      </a:pPr>
                      <a:endParaRPr>
                        <a:latin typeface="Times New Roman"/>
                        <a:ea typeface="Times New Roman"/>
                        <a:cs typeface="Times New Roman"/>
                        <a:sym typeface="Times New Roman"/>
                      </a:endParaRPr>
                    </a:p>
                    <a:p>
                      <a:pPr lvl="0">
                        <a:spcBef>
                          <a:spcPts val="0"/>
                        </a:spcBef>
                        <a:buNone/>
                      </a:pPr>
                      <a:r>
                        <a:rPr lang="en">
                          <a:latin typeface="Times New Roman"/>
                          <a:ea typeface="Times New Roman"/>
                          <a:cs typeface="Times New Roman"/>
                          <a:sym typeface="Times New Roman"/>
                        </a:rPr>
                        <a:t>Jedan školski sat tjedno kroz nastavnu godinu 2016/2017.</a:t>
                      </a:r>
                    </a:p>
                  </a:txBody>
                  <a:tcPr marL="91425" marR="91425" marT="91425" marB="91425"/>
                </a:tc>
              </a:tr>
              <a:tr h="727975">
                <a:tc>
                  <a:txBody>
                    <a:bodyPr/>
                    <a:lstStyle/>
                    <a:p>
                      <a:pPr lvl="0" rtl="0">
                        <a:spcBef>
                          <a:spcPts val="0"/>
                        </a:spcBef>
                        <a:buNone/>
                      </a:pPr>
                      <a:endParaRPr/>
                    </a:p>
                    <a:p>
                      <a:pPr lvl="0">
                        <a:spcBef>
                          <a:spcPts val="0"/>
                        </a:spcBef>
                        <a:buNone/>
                      </a:pPr>
                      <a:r>
                        <a:rPr lang="en"/>
                        <a:t>     </a:t>
                      </a:r>
                      <a:r>
                        <a:rPr lang="en" b="1"/>
                        <a:t> TROŠKOVNIK</a:t>
                      </a:r>
                    </a:p>
                  </a:txBody>
                  <a:tcPr marL="91425" marR="91425" marT="91425" marB="91425"/>
                </a:tc>
                <a:tc>
                  <a:txBody>
                    <a:bodyPr/>
                    <a:lstStyle/>
                    <a:p>
                      <a:pPr lvl="0">
                        <a:spcBef>
                          <a:spcPts val="0"/>
                        </a:spcBef>
                        <a:buNone/>
                      </a:pPr>
                      <a:r>
                        <a:rPr lang="en">
                          <a:latin typeface="Times New Roman"/>
                          <a:ea typeface="Times New Roman"/>
                          <a:cs typeface="Times New Roman"/>
                          <a:sym typeface="Times New Roman"/>
                        </a:rPr>
                        <a:t>Listići za nastavu</a:t>
                      </a:r>
                    </a:p>
                  </a:txBody>
                  <a:tcPr marL="91425" marR="91425" marT="91425" marB="91425"/>
                </a:tc>
              </a:tr>
              <a:tr h="727975">
                <a:tc>
                  <a:txBody>
                    <a:bodyPr/>
                    <a:lstStyle/>
                    <a:p>
                      <a:pPr lvl="0">
                        <a:spcBef>
                          <a:spcPts val="0"/>
                        </a:spcBef>
                        <a:buNone/>
                      </a:pPr>
                      <a:r>
                        <a:rPr lang="en" b="1"/>
                        <a:t>VREDNOVANJE I KORIŠTENJE REZULTATA RADA</a:t>
                      </a:r>
                    </a:p>
                  </a:txBody>
                  <a:tcPr marL="91425" marR="91425" marT="91425" marB="91425"/>
                </a:tc>
                <a:tc>
                  <a:txBody>
                    <a:bodyPr/>
                    <a:lstStyle/>
                    <a:p>
                      <a:pPr lvl="0">
                        <a:spcBef>
                          <a:spcPts val="0"/>
                        </a:spcBef>
                        <a:buNone/>
                      </a:pPr>
                      <a:r>
                        <a:rPr lang="en">
                          <a:latin typeface="Times New Roman"/>
                          <a:ea typeface="Times New Roman"/>
                          <a:cs typeface="Times New Roman"/>
                          <a:sym typeface="Times New Roman"/>
                        </a:rPr>
                        <a:t>Samovrednovanje učenika. Napredovanje učenika poticati usmenim i pismenim praćenjem učiteljice.  Vrjednovanje rezultata je vidljivo kroz razredna, školska i međunarodna natjecanja, kvizove i igre na računalu. Poticanje samostalnosti, kreativnosti i darovitosti.</a:t>
                      </a:r>
                    </a:p>
                  </a:txBody>
                  <a:tcPr marL="91425" marR="91425" marT="91425" marB="91425"/>
                </a:tc>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aphicFrame>
        <p:nvGraphicFramePr>
          <p:cNvPr id="878" name="Shape 878"/>
          <p:cNvGraphicFramePr/>
          <p:nvPr/>
        </p:nvGraphicFramePr>
        <p:xfrm>
          <a:off x="350050" y="497400"/>
          <a:ext cx="8293300" cy="6971085"/>
        </p:xfrm>
        <a:graphic>
          <a:graphicData uri="http://schemas.openxmlformats.org/drawingml/2006/table">
            <a:tbl>
              <a:tblPr>
                <a:noFill/>
                <a:tableStyleId>{ADF3ADD6-13EA-4A8F-93BE-9999823F6E52}</a:tableStyleId>
              </a:tblPr>
              <a:tblGrid>
                <a:gridCol w="2788400"/>
                <a:gridCol w="5504900"/>
              </a:tblGrid>
              <a:tr h="665450">
                <a:tc>
                  <a:txBody>
                    <a:bodyPr/>
                    <a:lstStyle/>
                    <a:p>
                      <a:pPr lvl="0" rtl="0">
                        <a:spcBef>
                          <a:spcPts val="0"/>
                        </a:spcBef>
                        <a:buNone/>
                      </a:pPr>
                      <a:endParaRPr b="1"/>
                    </a:p>
                    <a:p>
                      <a:pPr lvl="0" rtl="0">
                        <a:spcBef>
                          <a:spcPts val="0"/>
                        </a:spcBef>
                        <a:buNone/>
                      </a:pPr>
                      <a:r>
                        <a:rPr lang="en" b="1"/>
                        <a:t>      NAZIV AKTIVNOSTI</a:t>
                      </a:r>
                    </a:p>
                  </a:txBody>
                  <a:tcPr marL="91425" marR="91425" marT="91425" marB="91425"/>
                </a:tc>
                <a:tc>
                  <a:txBody>
                    <a:bodyPr/>
                    <a:lstStyle/>
                    <a:p>
                      <a:pPr lvl="0" rtl="0">
                        <a:spcBef>
                          <a:spcPts val="0"/>
                        </a:spcBef>
                        <a:buNone/>
                      </a:pPr>
                      <a:r>
                        <a:rPr lang="en" b="1"/>
                        <a:t>DODATNA NASTAVA IZ PRIRODE I DRUŠTVA- 4. RAZRED</a:t>
                      </a:r>
                    </a:p>
                  </a:txBody>
                  <a:tcPr marL="91425" marR="91425" marT="91425" marB="91425"/>
                </a:tc>
              </a:tr>
              <a:tr h="727975">
                <a:tc>
                  <a:txBody>
                    <a:bodyPr/>
                    <a:lstStyle/>
                    <a:p>
                      <a:pPr lvl="0" rtl="0">
                        <a:spcBef>
                          <a:spcPts val="0"/>
                        </a:spcBef>
                        <a:buNone/>
                      </a:pPr>
                      <a:endParaRPr b="1"/>
                    </a:p>
                    <a:p>
                      <a:pPr lvl="0" rtl="0">
                        <a:spcBef>
                          <a:spcPts val="0"/>
                        </a:spcBef>
                        <a:buNone/>
                      </a:pPr>
                      <a:r>
                        <a:rPr lang="en" b="1"/>
                        <a:t>       CILJ AKTIVNOSTI</a:t>
                      </a:r>
                    </a:p>
                  </a:txBody>
                  <a:tcPr marL="91425" marR="91425" marT="91425" marB="91425"/>
                </a:tc>
                <a:tc>
                  <a:txBody>
                    <a:bodyPr/>
                    <a:lstStyle/>
                    <a:p>
                      <a:pPr lvl="0" rtl="0">
                        <a:spcBef>
                          <a:spcPts val="0"/>
                        </a:spcBef>
                        <a:buNone/>
                      </a:pPr>
                      <a:r>
                        <a:rPr lang="en">
                          <a:latin typeface="Times New Roman"/>
                          <a:ea typeface="Times New Roman"/>
                          <a:cs typeface="Times New Roman"/>
                          <a:sym typeface="Times New Roman"/>
                        </a:rPr>
                        <a:t>Učenicima koji na nastavnom predmetu ostvaruju nadprosječne rezultate ili pokazuju osobit interes za prirodu i društvo omogućiti realizaciju nastavnih sadržaja  na višim razinama znanja. Poticanje znanja, razvoj sposobnosti i darovitosti učenika na području prirode i društva.</a:t>
                      </a:r>
                    </a:p>
                  </a:txBody>
                  <a:tcPr marL="91425" marR="91425" marT="91425" marB="91425"/>
                </a:tc>
              </a:tr>
              <a:tr h="727975">
                <a:tc>
                  <a:txBody>
                    <a:bodyPr/>
                    <a:lstStyle/>
                    <a:p>
                      <a:pPr lvl="0" rtl="0">
                        <a:spcBef>
                          <a:spcPts val="0"/>
                        </a:spcBef>
                        <a:buNone/>
                      </a:pPr>
                      <a:endParaRPr b="1"/>
                    </a:p>
                    <a:p>
                      <a:pPr lvl="0" rtl="0">
                        <a:spcBef>
                          <a:spcPts val="0"/>
                        </a:spcBef>
                        <a:buNone/>
                      </a:pPr>
                      <a:r>
                        <a:rPr lang="en" b="1"/>
                        <a:t>             NAMJENA</a:t>
                      </a:r>
                    </a:p>
                  </a:txBody>
                  <a:tcPr marL="91425" marR="91425" marT="91425" marB="91425"/>
                </a:tc>
                <a:tc>
                  <a:txBody>
                    <a:bodyPr/>
                    <a:lstStyle/>
                    <a:p>
                      <a:pPr lvl="0" rtl="0">
                        <a:spcBef>
                          <a:spcPts val="0"/>
                        </a:spcBef>
                        <a:buNone/>
                      </a:pPr>
                      <a:r>
                        <a:rPr lang="en">
                          <a:latin typeface="Times New Roman"/>
                          <a:ea typeface="Times New Roman"/>
                          <a:cs typeface="Times New Roman"/>
                          <a:sym typeface="Times New Roman"/>
                        </a:rPr>
                        <a:t>Uočavanje darovitih učenika na </a:t>
                      </a:r>
                      <a:r>
                        <a:rPr lang="en">
                          <a:solidFill>
                            <a:schemeClr val="dk1"/>
                          </a:solidFill>
                          <a:latin typeface="Times New Roman"/>
                          <a:ea typeface="Times New Roman"/>
                          <a:cs typeface="Times New Roman"/>
                          <a:sym typeface="Times New Roman"/>
                        </a:rPr>
                        <a:t>području prirode i društva</a:t>
                      </a:r>
                      <a:r>
                        <a:rPr lang="en">
                          <a:latin typeface="Times New Roman"/>
                          <a:ea typeface="Times New Roman"/>
                          <a:cs typeface="Times New Roman"/>
                          <a:sym typeface="Times New Roman"/>
                        </a:rPr>
                        <a:t> te rad na produbljivnaju znanja i razvoju istraživalačkog i logičkog mišljenja, zaključivanja i povezivanja. Povećanje razine znanja, stjecanje sigurnosti u radu, jačanje samopouzdanja, razvoj maštovitosti i stila izražavanja.</a:t>
                      </a:r>
                    </a:p>
                  </a:txBody>
                  <a:tcPr marL="91425" marR="91425" marT="91425" marB="91425"/>
                </a:tc>
              </a:tr>
              <a:tr h="727975">
                <a:tc>
                  <a:txBody>
                    <a:bodyPr/>
                    <a:lstStyle/>
                    <a:p>
                      <a:pPr lvl="0" rtl="0">
                        <a:spcBef>
                          <a:spcPts val="0"/>
                        </a:spcBef>
                        <a:buNone/>
                      </a:pPr>
                      <a:endParaRPr/>
                    </a:p>
                    <a:p>
                      <a:pPr lvl="0" rtl="0">
                        <a:spcBef>
                          <a:spcPts val="0"/>
                        </a:spcBef>
                        <a:buNone/>
                      </a:pPr>
                      <a:r>
                        <a:rPr lang="en"/>
                        <a:t>             </a:t>
                      </a:r>
                      <a:r>
                        <a:rPr lang="en" b="1"/>
                        <a:t>NOSITELJ</a:t>
                      </a:r>
                    </a:p>
                  </a:txBody>
                  <a:tcPr marL="91425" marR="91425" marT="91425" marB="91425"/>
                </a:tc>
                <a:tc>
                  <a:txBody>
                    <a:bodyPr/>
                    <a:lstStyle/>
                    <a:p>
                      <a:pPr lvl="0" rtl="0">
                        <a:spcBef>
                          <a:spcPts val="0"/>
                        </a:spcBef>
                        <a:buNone/>
                      </a:pPr>
                      <a:endParaRPr>
                        <a:latin typeface="Times New Roman"/>
                        <a:ea typeface="Times New Roman"/>
                        <a:cs typeface="Times New Roman"/>
                        <a:sym typeface="Times New Roman"/>
                      </a:endParaRPr>
                    </a:p>
                    <a:p>
                      <a:pPr lvl="0" rtl="0">
                        <a:spcBef>
                          <a:spcPts val="0"/>
                        </a:spcBef>
                        <a:buNone/>
                      </a:pPr>
                      <a:r>
                        <a:rPr lang="en">
                          <a:latin typeface="Times New Roman"/>
                          <a:ea typeface="Times New Roman"/>
                          <a:cs typeface="Times New Roman"/>
                          <a:sym typeface="Times New Roman"/>
                        </a:rPr>
                        <a:t>Učiteljice: Natalija Kovač, Martina Delišimunović Čmigović, Danijela Divna Dujić</a:t>
                      </a:r>
                    </a:p>
                  </a:txBody>
                  <a:tcPr marL="91425" marR="91425" marT="91425" marB="91425"/>
                </a:tc>
              </a:tr>
              <a:tr h="727975">
                <a:tc>
                  <a:txBody>
                    <a:bodyPr/>
                    <a:lstStyle/>
                    <a:p>
                      <a:pPr lvl="0" rtl="0">
                        <a:spcBef>
                          <a:spcPts val="0"/>
                        </a:spcBef>
                        <a:buNone/>
                      </a:pPr>
                      <a:endParaRPr/>
                    </a:p>
                    <a:p>
                      <a:pPr lvl="0" rtl="0">
                        <a:spcBef>
                          <a:spcPts val="0"/>
                        </a:spcBef>
                        <a:buNone/>
                      </a:pPr>
                      <a:r>
                        <a:rPr lang="en"/>
                        <a:t> </a:t>
                      </a:r>
                      <a:r>
                        <a:rPr lang="en" b="1"/>
                        <a:t> NAČIN REALIZACIJE</a:t>
                      </a:r>
                    </a:p>
                  </a:txBody>
                  <a:tcPr marL="91425" marR="91425" marT="91425" marB="91425"/>
                </a:tc>
                <a:tc>
                  <a:txBody>
                    <a:bodyPr/>
                    <a:lstStyle/>
                    <a:p>
                      <a:pPr lvl="0" rtl="0">
                        <a:spcBef>
                          <a:spcPts val="0"/>
                        </a:spcBef>
                        <a:buNone/>
                      </a:pPr>
                      <a:r>
                        <a:rPr lang="en">
                          <a:latin typeface="Times New Roman"/>
                          <a:ea typeface="Times New Roman"/>
                          <a:cs typeface="Times New Roman"/>
                          <a:sym typeface="Times New Roman"/>
                        </a:rPr>
                        <a:t>Učenici se uključuju na prijedlog učiteljice i samostalno. U radu se koristi individualizirani pristup, te grupni i frontalni način rada te terenska nastava.</a:t>
                      </a:r>
                    </a:p>
                  </a:txBody>
                  <a:tcPr marL="91425" marR="91425" marT="91425" marB="91425"/>
                </a:tc>
              </a:tr>
              <a:tr h="727975">
                <a:tc>
                  <a:txBody>
                    <a:bodyPr/>
                    <a:lstStyle/>
                    <a:p>
                      <a:pPr lvl="0" rtl="0">
                        <a:spcBef>
                          <a:spcPts val="0"/>
                        </a:spcBef>
                        <a:buNone/>
                      </a:pPr>
                      <a:endParaRPr/>
                    </a:p>
                    <a:p>
                      <a:pPr lvl="0" rtl="0">
                        <a:spcBef>
                          <a:spcPts val="0"/>
                        </a:spcBef>
                        <a:buNone/>
                      </a:pPr>
                      <a:r>
                        <a:rPr lang="en"/>
                        <a:t>           </a:t>
                      </a:r>
                      <a:r>
                        <a:rPr lang="en" b="1"/>
                        <a:t>VREMENIK</a:t>
                      </a:r>
                    </a:p>
                  </a:txBody>
                  <a:tcPr marL="91425" marR="91425" marT="91425" marB="91425"/>
                </a:tc>
                <a:tc>
                  <a:txBody>
                    <a:bodyPr/>
                    <a:lstStyle/>
                    <a:p>
                      <a:pPr lvl="0" rtl="0">
                        <a:spcBef>
                          <a:spcPts val="0"/>
                        </a:spcBef>
                        <a:buNone/>
                      </a:pPr>
                      <a:endParaRPr>
                        <a:latin typeface="Times New Roman"/>
                        <a:ea typeface="Times New Roman"/>
                        <a:cs typeface="Times New Roman"/>
                        <a:sym typeface="Times New Roman"/>
                      </a:endParaRPr>
                    </a:p>
                    <a:p>
                      <a:pPr lvl="0" rtl="0">
                        <a:spcBef>
                          <a:spcPts val="0"/>
                        </a:spcBef>
                        <a:buNone/>
                      </a:pPr>
                      <a:r>
                        <a:rPr lang="en">
                          <a:latin typeface="Times New Roman"/>
                          <a:ea typeface="Times New Roman"/>
                          <a:cs typeface="Times New Roman"/>
                          <a:sym typeface="Times New Roman"/>
                        </a:rPr>
                        <a:t>Jedan školski sat tijedno ili po potrebi rada izvan učionice kroz nastavnu godinu 2016/2017.</a:t>
                      </a:r>
                    </a:p>
                  </a:txBody>
                  <a:tcPr marL="91425" marR="91425" marT="91425" marB="91425"/>
                </a:tc>
              </a:tr>
              <a:tr h="727975">
                <a:tc>
                  <a:txBody>
                    <a:bodyPr/>
                    <a:lstStyle/>
                    <a:p>
                      <a:pPr lvl="0" rtl="0">
                        <a:spcBef>
                          <a:spcPts val="0"/>
                        </a:spcBef>
                        <a:buNone/>
                      </a:pPr>
                      <a:endParaRPr/>
                    </a:p>
                    <a:p>
                      <a:pPr lvl="0" rtl="0">
                        <a:spcBef>
                          <a:spcPts val="0"/>
                        </a:spcBef>
                        <a:buNone/>
                      </a:pPr>
                      <a:r>
                        <a:rPr lang="en"/>
                        <a:t>     </a:t>
                      </a:r>
                      <a:r>
                        <a:rPr lang="en" b="1"/>
                        <a:t> TROŠKOVNIK</a:t>
                      </a:r>
                    </a:p>
                  </a:txBody>
                  <a:tcPr marL="91425" marR="91425" marT="91425" marB="91425"/>
                </a:tc>
                <a:tc>
                  <a:txBody>
                    <a:bodyPr/>
                    <a:lstStyle/>
                    <a:p>
                      <a:pPr lvl="0" rtl="0">
                        <a:spcBef>
                          <a:spcPts val="0"/>
                        </a:spcBef>
                        <a:buNone/>
                      </a:pPr>
                      <a:r>
                        <a:rPr lang="en">
                          <a:latin typeface="Times New Roman"/>
                          <a:ea typeface="Times New Roman"/>
                          <a:cs typeface="Times New Roman"/>
                          <a:sym typeface="Times New Roman"/>
                        </a:rPr>
                        <a:t>Listići za nastavu, troškovi ulaznica i prijevoza do odredišta</a:t>
                      </a:r>
                    </a:p>
                  </a:txBody>
                  <a:tcPr marL="91425" marR="91425" marT="91425" marB="91425"/>
                </a:tc>
              </a:tr>
              <a:tr h="727975">
                <a:tc>
                  <a:txBody>
                    <a:bodyPr/>
                    <a:lstStyle/>
                    <a:p>
                      <a:pPr lvl="0" rtl="0">
                        <a:spcBef>
                          <a:spcPts val="0"/>
                        </a:spcBef>
                        <a:buNone/>
                      </a:pPr>
                      <a:r>
                        <a:rPr lang="en" b="1"/>
                        <a:t>VREDNOVANJE I KORIŠTENJE REZULTATA RADA</a:t>
                      </a:r>
                    </a:p>
                  </a:txBody>
                  <a:tcPr marL="91425" marR="91425" marT="91425" marB="91425"/>
                </a:tc>
                <a:tc>
                  <a:txBody>
                    <a:bodyPr/>
                    <a:lstStyle/>
                    <a:p>
                      <a:pPr lvl="0" rtl="0">
                        <a:spcBef>
                          <a:spcPts val="0"/>
                        </a:spcBef>
                        <a:buNone/>
                      </a:pPr>
                      <a:r>
                        <a:rPr lang="en">
                          <a:latin typeface="Times New Roman"/>
                          <a:ea typeface="Times New Roman"/>
                          <a:cs typeface="Times New Roman"/>
                          <a:sym typeface="Times New Roman"/>
                        </a:rPr>
                        <a:t>Samovrednovanje učenika. Napredovanje učenika poticati usmenim i pismenim praćenjem učiteljice.  Vrjednovanje rezultata je vidljivo kroz razredna, školska natjecanja, kvizove i prezentacije.. Poticanje samostalnosti, kreativnosti i darovitosti.</a:t>
                      </a:r>
                    </a:p>
                  </a:txBody>
                  <a:tcPr marL="91425" marR="91425" marT="91425" marB="91425"/>
                </a:tc>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graphicFrame>
        <p:nvGraphicFramePr>
          <p:cNvPr id="884" name="Shape 884"/>
          <p:cNvGraphicFramePr/>
          <p:nvPr/>
        </p:nvGraphicFramePr>
        <p:xfrm>
          <a:off x="468312" y="260350"/>
          <a:ext cx="8135925" cy="6119325"/>
        </p:xfrm>
        <a:graphic>
          <a:graphicData uri="http://schemas.openxmlformats.org/drawingml/2006/table">
            <a:tbl>
              <a:tblPr>
                <a:noFill/>
                <a:tableStyleId>{D39A3C89-64FF-49DC-8394-7CA954343BA1}</a:tableStyleId>
              </a:tblPr>
              <a:tblGrid>
                <a:gridCol w="1943100"/>
                <a:gridCol w="6192825"/>
              </a:tblGrid>
              <a:tr h="33655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NAZIV AKTIVNOSTI</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 DODATNA  NASTAVA  </a:t>
                      </a:r>
                      <a:r>
                        <a:rPr lang="en" b="1">
                          <a:solidFill>
                            <a:schemeClr val="dk1"/>
                          </a:solidFill>
                          <a:latin typeface="Times New Roman"/>
                          <a:ea typeface="Times New Roman"/>
                          <a:cs typeface="Times New Roman"/>
                          <a:sym typeface="Times New Roman"/>
                        </a:rPr>
                        <a:t>ENGLESKOG JEZIKA ZA 3</a:t>
                      </a:r>
                      <a:r>
                        <a:rPr lang="en" sz="1400" b="1" u="none" strike="noStrike" cap="none">
                          <a:solidFill>
                            <a:schemeClr val="dk1"/>
                          </a:solidFill>
                          <a:latin typeface="Times New Roman"/>
                          <a:ea typeface="Times New Roman"/>
                          <a:cs typeface="Times New Roman"/>
                          <a:sym typeface="Times New Roman"/>
                        </a:rPr>
                        <a:t>. RAZRED</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CILJ AKTIVNOSTI</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a:solidFill>
                            <a:srgbClr val="000000"/>
                          </a:solidFill>
                          <a:latin typeface="Times New Roman"/>
                          <a:ea typeface="Times New Roman"/>
                          <a:cs typeface="Times New Roman"/>
                          <a:sym typeface="Times New Roman"/>
                        </a:rPr>
                        <a:t>Učenicima koji na nastavnom predmetu ostvaruju natprosječne rezultate ili pokazuju poseban interes za</a:t>
                      </a:r>
                      <a:r>
                        <a:rPr lang="en" sz="1200">
                          <a:latin typeface="Times New Roman"/>
                          <a:ea typeface="Times New Roman"/>
                          <a:cs typeface="Times New Roman"/>
                          <a:sym typeface="Times New Roman"/>
                        </a:rPr>
                        <a:t> jezične sadržaje </a:t>
                      </a:r>
                      <a:r>
                        <a:rPr lang="en" sz="1200" u="none" strike="noStrike" cap="none">
                          <a:solidFill>
                            <a:srgbClr val="000000"/>
                          </a:solidFill>
                          <a:latin typeface="Times New Roman"/>
                          <a:ea typeface="Times New Roman"/>
                          <a:cs typeface="Times New Roman"/>
                          <a:sym typeface="Times New Roman"/>
                        </a:rPr>
                        <a:t>omogućiti realizaciju nastavnih sadržaja na višim razinama znanja. </a:t>
                      </a:r>
                    </a:p>
                    <a:p>
                      <a:pPr marL="0" marR="0" lvl="0" indent="0" algn="just" rtl="0">
                        <a:spcBef>
                          <a:spcPts val="0"/>
                        </a:spcBef>
                        <a:buClr>
                          <a:srgbClr val="000000"/>
                        </a:buClr>
                        <a:buSzPct val="25000"/>
                        <a:buFont typeface="Times New Roman"/>
                        <a:buNone/>
                      </a:pPr>
                      <a:r>
                        <a:rPr lang="en" sz="1200" u="none" strike="noStrike" cap="none">
                          <a:solidFill>
                            <a:srgbClr val="000000"/>
                          </a:solidFill>
                          <a:latin typeface="Times New Roman"/>
                          <a:ea typeface="Times New Roman"/>
                          <a:cs typeface="Times New Roman"/>
                          <a:sym typeface="Times New Roman"/>
                        </a:rPr>
                        <a:t>Poticanje znanja, sposobnosti i razvijanje darovitosti učenika na području </a:t>
                      </a:r>
                      <a:r>
                        <a:rPr lang="en" sz="1200">
                          <a:latin typeface="Times New Roman"/>
                          <a:ea typeface="Times New Roman"/>
                          <a:cs typeface="Times New Roman"/>
                          <a:sym typeface="Times New Roman"/>
                        </a:rPr>
                        <a:t>engleskog jezika.</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37907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NAMJENA</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a:solidFill>
                            <a:srgbClr val="000000"/>
                          </a:solidFill>
                          <a:latin typeface="Times New Roman"/>
                          <a:ea typeface="Times New Roman"/>
                          <a:cs typeface="Times New Roman"/>
                          <a:sym typeface="Times New Roman"/>
                        </a:rPr>
                        <a:t>Rad s učenicima koji pokazuju interes za produbljivanje znanja, te uočavanje darovitih učenika u području </a:t>
                      </a:r>
                      <a:r>
                        <a:rPr lang="en" sz="1200">
                          <a:latin typeface="Times New Roman"/>
                          <a:ea typeface="Times New Roman"/>
                          <a:cs typeface="Times New Roman"/>
                          <a:sym typeface="Times New Roman"/>
                        </a:rPr>
                        <a:t>engleskog jezika.</a:t>
                      </a:r>
                      <a:r>
                        <a:rPr lang="en" sz="1200" u="none" strike="noStrike" cap="none">
                          <a:solidFill>
                            <a:srgbClr val="000000"/>
                          </a:solidFill>
                          <a:latin typeface="Times New Roman"/>
                          <a:ea typeface="Times New Roman"/>
                          <a:cs typeface="Times New Roman"/>
                          <a:sym typeface="Times New Roman"/>
                        </a:rPr>
                        <a:t> </a:t>
                      </a:r>
                    </a:p>
                    <a:p>
                      <a:pPr marL="0" marR="0" lvl="0" indent="0" algn="just" rtl="0">
                        <a:spcBef>
                          <a:spcPts val="0"/>
                        </a:spcBef>
                        <a:buClr>
                          <a:srgbClr val="000000"/>
                        </a:buClr>
                        <a:buSzPct val="25000"/>
                        <a:buFont typeface="Times New Roman"/>
                        <a:buNone/>
                      </a:pPr>
                      <a:r>
                        <a:rPr lang="en" sz="1200">
                          <a:latin typeface="Times New Roman"/>
                          <a:ea typeface="Times New Roman"/>
                          <a:cs typeface="Times New Roman"/>
                          <a:sym typeface="Times New Roman"/>
                        </a:rPr>
                        <a:t>P</a:t>
                      </a:r>
                      <a:r>
                        <a:rPr lang="en" sz="1200" u="none" strike="noStrike" cap="none">
                          <a:solidFill>
                            <a:srgbClr val="000000"/>
                          </a:solidFill>
                          <a:latin typeface="Times New Roman"/>
                          <a:ea typeface="Times New Roman"/>
                          <a:cs typeface="Times New Roman"/>
                          <a:sym typeface="Times New Roman"/>
                        </a:rPr>
                        <a:t>ostizanje viših razina znanja</a:t>
                      </a:r>
                      <a:r>
                        <a:rPr lang="en" sz="1200">
                          <a:latin typeface="Times New Roman"/>
                          <a:ea typeface="Times New Roman"/>
                          <a:cs typeface="Times New Roman"/>
                          <a:sym typeface="Times New Roman"/>
                        </a:rPr>
                        <a:t>, </a:t>
                      </a:r>
                      <a:r>
                        <a:rPr lang="en" sz="1200" u="none" strike="noStrike" cap="none">
                          <a:solidFill>
                            <a:srgbClr val="000000"/>
                          </a:solidFill>
                          <a:latin typeface="Times New Roman"/>
                          <a:ea typeface="Times New Roman"/>
                          <a:cs typeface="Times New Roman"/>
                          <a:sym typeface="Times New Roman"/>
                        </a:rPr>
                        <a:t> stjecanje sigurnosti u radu i jačanje samopouzdanja, razvoj maštovitosti i stila izražavanja. Učenici razvijaju moć uočavanja uzročno-posljedičnih veza čime lako primjenjuju stečeno znanje.</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307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NOSITELJI </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200">
                          <a:solidFill>
                            <a:schemeClr val="dk1"/>
                          </a:solidFill>
                          <a:latin typeface="Times New Roman"/>
                          <a:ea typeface="Times New Roman"/>
                          <a:cs typeface="Times New Roman"/>
                          <a:sym typeface="Times New Roman"/>
                        </a:rPr>
                        <a:t>Dubravka Špančić</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NAČIN REALIZACIJE</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a:solidFill>
                            <a:schemeClr val="dk1"/>
                          </a:solidFill>
                          <a:latin typeface="Times New Roman"/>
                          <a:ea typeface="Times New Roman"/>
                          <a:cs typeface="Times New Roman"/>
                          <a:sym typeface="Times New Roman"/>
                        </a:rPr>
                        <a:t>Učenik se uključuje na preporuku učiteljice, ali i </a:t>
                      </a:r>
                      <a:r>
                        <a:rPr lang="en" sz="1200">
                          <a:solidFill>
                            <a:schemeClr val="dk1"/>
                          </a:solidFill>
                          <a:latin typeface="Times New Roman"/>
                          <a:ea typeface="Times New Roman"/>
                          <a:cs typeface="Times New Roman"/>
                          <a:sym typeface="Times New Roman"/>
                        </a:rPr>
                        <a:t> </a:t>
                      </a:r>
                      <a:r>
                        <a:rPr lang="en" sz="1200" u="none" strike="noStrike" cap="none">
                          <a:solidFill>
                            <a:schemeClr val="dk1"/>
                          </a:solidFill>
                          <a:latin typeface="Times New Roman"/>
                          <a:ea typeface="Times New Roman"/>
                          <a:cs typeface="Times New Roman"/>
                          <a:sym typeface="Times New Roman"/>
                        </a:rPr>
                        <a:t>na temelju vlastite odluke. U radu će se koristiti metoda razgovora, metoda usmenog izlaganja, individualiziran rad, rad u grupi (istraživanje jednog problema pomoću suradničkog učenja kao i osposobljavanje učenika za samostalno osmišljavanje </a:t>
                      </a:r>
                      <a:r>
                        <a:rPr lang="en" sz="1200">
                          <a:solidFill>
                            <a:schemeClr val="dk1"/>
                          </a:solidFill>
                          <a:latin typeface="Times New Roman"/>
                          <a:ea typeface="Times New Roman"/>
                          <a:cs typeface="Times New Roman"/>
                          <a:sym typeface="Times New Roman"/>
                        </a:rPr>
                        <a:t>pjesmica i </a:t>
                      </a:r>
                      <a:r>
                        <a:rPr lang="en" sz="1200" u="none" strike="noStrike" cap="none">
                          <a:solidFill>
                            <a:schemeClr val="dk1"/>
                          </a:solidFill>
                          <a:latin typeface="Times New Roman"/>
                          <a:ea typeface="Times New Roman"/>
                          <a:cs typeface="Times New Roman"/>
                          <a:sym typeface="Times New Roman"/>
                        </a:rPr>
                        <a:t>priča.)</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097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VREMENIK</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a:solidFill>
                            <a:schemeClr val="dk1"/>
                          </a:solidFill>
                          <a:latin typeface="Times New Roman"/>
                          <a:ea typeface="Times New Roman"/>
                          <a:cs typeface="Times New Roman"/>
                          <a:sym typeface="Times New Roman"/>
                        </a:rPr>
                        <a:t>Kroz cijelu nastavnu godinu 201</a:t>
                      </a:r>
                      <a:r>
                        <a:rPr lang="en" sz="1200">
                          <a:solidFill>
                            <a:schemeClr val="dk1"/>
                          </a:solidFill>
                          <a:latin typeface="Times New Roman"/>
                          <a:ea typeface="Times New Roman"/>
                          <a:cs typeface="Times New Roman"/>
                          <a:sym typeface="Times New Roman"/>
                        </a:rPr>
                        <a:t>6.</a:t>
                      </a:r>
                      <a:r>
                        <a:rPr lang="en" sz="1200" u="none" strike="noStrike" cap="none">
                          <a:solidFill>
                            <a:schemeClr val="dk1"/>
                          </a:solidFill>
                          <a:latin typeface="Times New Roman"/>
                          <a:ea typeface="Times New Roman"/>
                          <a:cs typeface="Times New Roman"/>
                          <a:sym typeface="Times New Roman"/>
                        </a:rPr>
                        <a:t>/1</a:t>
                      </a:r>
                      <a:r>
                        <a:rPr lang="en" sz="1200">
                          <a:solidFill>
                            <a:schemeClr val="dk1"/>
                          </a:solidFill>
                          <a:latin typeface="Times New Roman"/>
                          <a:ea typeface="Times New Roman"/>
                          <a:cs typeface="Times New Roman"/>
                          <a:sym typeface="Times New Roman"/>
                        </a:rPr>
                        <a:t>7</a:t>
                      </a:r>
                      <a:r>
                        <a:rPr lang="en" sz="1200" u="none" strike="noStrike" cap="none">
                          <a:solidFill>
                            <a:schemeClr val="dk1"/>
                          </a:solidFill>
                          <a:latin typeface="Times New Roman"/>
                          <a:ea typeface="Times New Roman"/>
                          <a:cs typeface="Times New Roman"/>
                          <a:sym typeface="Times New Roman"/>
                        </a:rPr>
                        <a:t>., jedan put tjedno:</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925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TROŠKOVNIK</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a:solidFill>
                            <a:schemeClr val="dk1"/>
                          </a:solidFill>
                          <a:latin typeface="Times New Roman"/>
                          <a:ea typeface="Times New Roman"/>
                          <a:cs typeface="Times New Roman"/>
                          <a:sym typeface="Times New Roman"/>
                        </a:rPr>
                        <a:t>Nastavni listići.</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VREDNOVANJE I KORIŠTENJE REZULTATA RADA</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a:solidFill>
                            <a:schemeClr val="dk1"/>
                          </a:solidFill>
                          <a:latin typeface="Times New Roman"/>
                          <a:ea typeface="Times New Roman"/>
                          <a:cs typeface="Times New Roman"/>
                          <a:sym typeface="Times New Roman"/>
                        </a:rPr>
                        <a:t>Samovrjednovanje učenika. Konstantno usmeno te opisno praćenje učenika od strane učiteljice. Vrjednovanje rezultata</a:t>
                      </a:r>
                      <a:r>
                        <a:rPr lang="en" sz="1200">
                          <a:solidFill>
                            <a:schemeClr val="dk1"/>
                          </a:solidFill>
                          <a:latin typeface="Times New Roman"/>
                          <a:ea typeface="Times New Roman"/>
                          <a:cs typeface="Times New Roman"/>
                          <a:sym typeface="Times New Roman"/>
                        </a:rPr>
                        <a:t>.</a:t>
                      </a:r>
                    </a:p>
                    <a:p>
                      <a:pPr marL="0" marR="0" lvl="0" indent="0" algn="just" rtl="0">
                        <a:spcBef>
                          <a:spcPts val="0"/>
                        </a:spcBef>
                        <a:buClr>
                          <a:srgbClr val="000000"/>
                        </a:buClr>
                        <a:buSzPct val="25000"/>
                        <a:buFont typeface="Times New Roman"/>
                        <a:buNone/>
                      </a:pPr>
                      <a:r>
                        <a:rPr lang="en" sz="1200" u="none" strike="noStrike" cap="none">
                          <a:solidFill>
                            <a:srgbClr val="000000"/>
                          </a:solidFill>
                          <a:latin typeface="Times New Roman"/>
                          <a:ea typeface="Times New Roman"/>
                          <a:cs typeface="Times New Roman"/>
                          <a:sym typeface="Times New Roman"/>
                        </a:rPr>
                        <a:t>Unaprjeđenje individualnog razvoja učeničkih sposobnosti. Povećanje kvalitete nastavnog rada i daljnje poticanje razvoja darovitih učenika u skladu sa sposobnostima i interesima. </a:t>
                      </a:r>
                    </a:p>
                  </a:txBody>
                  <a:tcPr marL="50075" marR="50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Shape 890"/>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pSp>
        <p:nvGrpSpPr>
          <p:cNvPr id="891" name="Shape 891"/>
          <p:cNvGrpSpPr/>
          <p:nvPr/>
        </p:nvGrpSpPr>
        <p:grpSpPr>
          <a:xfrm>
            <a:off x="2339752" y="3717652"/>
            <a:ext cx="4464495" cy="1079499"/>
            <a:chOff x="3151183" y="4022328"/>
            <a:chExt cx="2914649" cy="1079499"/>
          </a:xfrm>
        </p:grpSpPr>
        <p:sp>
          <p:nvSpPr>
            <p:cNvPr id="892" name="Shape 892"/>
            <p:cNvSpPr/>
            <p:nvPr/>
          </p:nvSpPr>
          <p:spPr>
            <a:xfrm>
              <a:off x="3151183" y="4022328"/>
              <a:ext cx="2914649" cy="1079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93" name="Shape 893"/>
            <p:cNvSpPr txBox="1"/>
            <p:nvPr/>
          </p:nvSpPr>
          <p:spPr>
            <a:xfrm>
              <a:off x="3203575" y="4075328"/>
              <a:ext cx="2808286" cy="723464"/>
            </a:xfrm>
            <a:prstGeom prst="rect">
              <a:avLst/>
            </a:prstGeom>
            <a:noFill/>
            <a:ln>
              <a:noFill/>
            </a:ln>
          </p:spPr>
          <p:txBody>
            <a:bodyPr lIns="29050" tIns="29050" rIns="29050" bIns="29050" anchor="ctr" anchorCtr="0">
              <a:noAutofit/>
            </a:bodyPr>
            <a:lstStyle/>
            <a:p>
              <a:pPr marL="0" marR="0" lvl="0" indent="0" algn="ctr" rtl="0">
                <a:lnSpc>
                  <a:spcPct val="90000"/>
                </a:lnSpc>
                <a:spcBef>
                  <a:spcPts val="0"/>
                </a:spcBef>
                <a:spcAft>
                  <a:spcPts val="840"/>
                </a:spcAft>
                <a:buClr>
                  <a:srgbClr val="000000"/>
                </a:buClr>
                <a:buSzPct val="25000"/>
                <a:buFont typeface="Arial"/>
                <a:buNone/>
              </a:pPr>
              <a:r>
                <a:rPr lang="en" sz="2400" b="1" i="0" u="none" strike="noStrike" cap="none">
                  <a:solidFill>
                    <a:srgbClr val="000000"/>
                  </a:solidFill>
                  <a:latin typeface="Arial"/>
                  <a:ea typeface="Arial"/>
                  <a:cs typeface="Arial"/>
                  <a:sym typeface="Arial"/>
                </a:rPr>
                <a:t>PREDMETNA NASTAVA</a:t>
              </a:r>
            </a:p>
          </p:txBody>
        </p:sp>
      </p:grpSp>
      <p:sp>
        <p:nvSpPr>
          <p:cNvPr id="894" name="Shape 894"/>
          <p:cNvSpPr/>
          <p:nvPr/>
        </p:nvSpPr>
        <p:spPr>
          <a:xfrm>
            <a:off x="2411758" y="2195500"/>
            <a:ext cx="4320480" cy="1240777"/>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a:solidFill>
                  <a:schemeClr val="dk1"/>
                </a:solidFill>
                <a:latin typeface="Arial"/>
                <a:ea typeface="Arial"/>
                <a:cs typeface="Arial"/>
                <a:sym typeface="Arial"/>
              </a:rPr>
              <a:t>IV. DODATNA NASTAVA</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Shape 900"/>
          <p:cNvSpPr txBox="1"/>
          <p:nvPr/>
        </p:nvSpPr>
        <p:spPr>
          <a:xfrm>
            <a:off x="7078660" y="0"/>
            <a:ext cx="2046298" cy="274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01" name="Shape 901"/>
          <p:cNvGraphicFramePr/>
          <p:nvPr/>
        </p:nvGraphicFramePr>
        <p:xfrm>
          <a:off x="251525" y="279888"/>
          <a:ext cx="8640950" cy="6026430"/>
        </p:xfrm>
        <a:graphic>
          <a:graphicData uri="http://schemas.openxmlformats.org/drawingml/2006/table">
            <a:tbl>
              <a:tblPr>
                <a:noFill/>
                <a:tableStyleId>{D39A3C89-64FF-49DC-8394-7CA954343BA1}</a:tableStyleId>
              </a:tblPr>
              <a:tblGrid>
                <a:gridCol w="2016125"/>
                <a:gridCol w="6624825"/>
              </a:tblGrid>
              <a:tr h="4445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u="none" strike="noStrike" cap="none">
                          <a:solidFill>
                            <a:schemeClr val="dk1"/>
                          </a:solidFill>
                          <a:latin typeface="Arial"/>
                          <a:ea typeface="Arial"/>
                          <a:cs typeface="Arial"/>
                          <a:sym typeface="Arial"/>
                        </a:rPr>
                        <a:t>DODATNA NASTAVA IZ HRVATSKOGA JEZIKA</a:t>
                      </a:r>
                      <a:r>
                        <a:rPr lang="en" u="none" strike="noStrike" cap="none">
                          <a:solidFill>
                            <a:schemeClr val="dk1"/>
                          </a:solidFill>
                          <a:latin typeface="Arial"/>
                          <a:ea typeface="Arial"/>
                          <a:cs typeface="Arial"/>
                          <a:sym typeface="Arial"/>
                        </a:rPr>
                        <a:t> </a:t>
                      </a:r>
                      <a:r>
                        <a:rPr lang="en" b="1" u="none" strike="noStrike" cap="none">
                          <a:solidFill>
                            <a:schemeClr val="dk1"/>
                          </a:solidFill>
                          <a:latin typeface="Arial"/>
                          <a:ea typeface="Arial"/>
                          <a:cs typeface="Arial"/>
                          <a:sym typeface="Arial"/>
                        </a:rPr>
                        <a:t>2015./16</a:t>
                      </a:r>
                      <a:r>
                        <a:rPr lang="en" b="1">
                          <a:solidFill>
                            <a:schemeClr val="dk1"/>
                          </a:solidFill>
                        </a:rPr>
                        <a:t>.</a:t>
                      </a:r>
                    </a:p>
                    <a:p>
                      <a:pPr marL="0" marR="0" lvl="0" indent="0" algn="ctr" rtl="0">
                        <a:spcBef>
                          <a:spcPts val="0"/>
                        </a:spcBef>
                        <a:buClr>
                          <a:srgbClr val="000000"/>
                        </a:buClr>
                        <a:buSzPct val="25000"/>
                        <a:buFont typeface="Arial"/>
                        <a:buNone/>
                      </a:pPr>
                      <a:r>
                        <a:rPr lang="en" b="1" u="none" strike="noStrike" cap="none">
                          <a:solidFill>
                            <a:schemeClr val="dk1"/>
                          </a:solidFill>
                        </a:rPr>
                        <a:t>ZA UČENIKE 6. c RAZREDA </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764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poticati razvoj darovitosti kod darovitih i iznadprosječnih učenika, ali i poticati </a:t>
                      </a:r>
                      <a:r>
                        <a:rPr lang="en">
                          <a:solidFill>
                            <a:schemeClr val="dk1"/>
                          </a:solidFill>
                          <a:latin typeface="Times New Roman"/>
                          <a:ea typeface="Times New Roman"/>
                          <a:cs typeface="Times New Roman"/>
                          <a:sym typeface="Times New Roman"/>
                        </a:rPr>
                        <a:t>zanimanje za mogućnosti hrvatskog jezika kod drugih zainteresiranih učenika</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osposobljavati učenike u ovladavanju hrvatskim standardnim jezikom i učiti ih pravilno ga rabiti u govoru i pismu – zadatci različite težine i složenosti za sve učenike</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jezične sposobnosti, stvaralačko mišljenje, apstraktno rasuđivanje</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usavršiti vještine jezičnoga izražavanja</a:t>
                      </a:r>
                    </a:p>
                    <a:p>
                      <a:pPr marL="0" marR="0" lvl="0" indent="0" algn="l" rtl="0">
                        <a:spcBef>
                          <a:spcPts val="400"/>
                        </a:spcBef>
                        <a:spcAft>
                          <a:spcPts val="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opću umnu sposobnost i stvaralačku (kreativnu) sposobnost</a:t>
                      </a:r>
                    </a:p>
                    <a:p>
                      <a:pPr marL="0" marR="0" lvl="0" indent="0" algn="l" rtl="0">
                        <a:spcBef>
                          <a:spcPts val="600"/>
                        </a:spcBef>
                        <a:spcAft>
                          <a:spcPts val="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poticati na samovrednovanje (ocjenjivanje vlastitoga rada)</a:t>
                      </a:r>
                    </a:p>
                    <a:p>
                      <a:pPr marL="0" marR="0" lvl="0" indent="0" algn="l" rtl="0">
                        <a:spcBef>
                          <a:spcPts val="600"/>
                        </a:spcBef>
                        <a:spcAft>
                          <a:spcPts val="20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omogućiti pristup izvorima znanja</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938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za iznadprosječne i darovite učenike, </a:t>
                      </a:r>
                      <a:r>
                        <a:rPr lang="en">
                          <a:solidFill>
                            <a:schemeClr val="dk1"/>
                          </a:solidFill>
                          <a:latin typeface="Times New Roman"/>
                          <a:ea typeface="Times New Roman"/>
                          <a:cs typeface="Times New Roman"/>
                          <a:sym typeface="Times New Roman"/>
                        </a:rPr>
                        <a:t>ali i druge zainteresirane učenike</a:t>
                      </a:r>
                    </a:p>
                    <a:p>
                      <a:pPr marL="0" marR="0" lvl="0" indent="0" algn="l" rtl="0">
                        <a:spcBef>
                          <a:spcPts val="400"/>
                        </a:spcBef>
                        <a:spcAft>
                          <a:spcPts val="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za učenike koji se izdvajaju intelektualnim sposobnostima, željom za znanjem, težnjom za isticanjem i kritičkim uočavanjem</a:t>
                      </a:r>
                    </a:p>
                    <a:p>
                      <a:pPr marL="0" marR="0" lvl="0" indent="0" algn="l" rtl="0">
                        <a:spcBef>
                          <a:spcPts val="600"/>
                        </a:spcBef>
                        <a:spcAft>
                          <a:spcPts val="20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za učenike koji posjeduju vještine više razine razmišljanja (analiza, sinteza, evaluacija) i izražavaju posebna i originalna mišljenja</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048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Sanela Cifer, prof.</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41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individualizirani pristup</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5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jedan sat  tjedno tijekom školske godine</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000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papir za kopiranje i troškovi ispisa, bijela kreda i kreda u boji</a:t>
                      </a:r>
                    </a:p>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troškove snosi škola</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opisno ocjenjivanje</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Shape 907"/>
          <p:cNvSpPr txBox="1"/>
          <p:nvPr/>
        </p:nvSpPr>
        <p:spPr>
          <a:xfrm>
            <a:off x="7078660" y="0"/>
            <a:ext cx="2046299" cy="2744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08" name="Shape 908"/>
          <p:cNvGraphicFramePr/>
          <p:nvPr/>
        </p:nvGraphicFramePr>
        <p:xfrm>
          <a:off x="251525" y="279888"/>
          <a:ext cx="8640950" cy="6026430"/>
        </p:xfrm>
        <a:graphic>
          <a:graphicData uri="http://schemas.openxmlformats.org/drawingml/2006/table">
            <a:tbl>
              <a:tblPr>
                <a:noFill/>
                <a:tableStyleId>{D39A3C89-64FF-49DC-8394-7CA954343BA1}</a:tableStyleId>
              </a:tblPr>
              <a:tblGrid>
                <a:gridCol w="2016125"/>
                <a:gridCol w="6624825"/>
              </a:tblGrid>
              <a:tr h="4445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NAZIV AKTIVNOSTI</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DODATNA NASTAVA IZ HRVATSKOGA JEZIKA</a:t>
                      </a:r>
                      <a:r>
                        <a:rPr lang="en" u="none" strike="noStrike" cap="none">
                          <a:solidFill>
                            <a:schemeClr val="dk1"/>
                          </a:solidFill>
                          <a:latin typeface="Times New Roman"/>
                          <a:ea typeface="Times New Roman"/>
                          <a:cs typeface="Times New Roman"/>
                          <a:sym typeface="Times New Roman"/>
                        </a:rPr>
                        <a:t> </a:t>
                      </a:r>
                      <a:r>
                        <a:rPr lang="en" b="1" u="none" strike="noStrike" cap="none">
                          <a:solidFill>
                            <a:schemeClr val="dk1"/>
                          </a:solidFill>
                          <a:latin typeface="Times New Roman"/>
                          <a:ea typeface="Times New Roman"/>
                          <a:cs typeface="Times New Roman"/>
                          <a:sym typeface="Times New Roman"/>
                        </a:rPr>
                        <a:t>201</a:t>
                      </a:r>
                      <a:r>
                        <a:rPr lang="en" b="1">
                          <a:solidFill>
                            <a:schemeClr val="dk1"/>
                          </a:solidFill>
                          <a:latin typeface="Times New Roman"/>
                          <a:ea typeface="Times New Roman"/>
                          <a:cs typeface="Times New Roman"/>
                          <a:sym typeface="Times New Roman"/>
                        </a:rPr>
                        <a:t>6</a:t>
                      </a:r>
                      <a:r>
                        <a:rPr lang="en" b="1" u="none" strike="noStrike" cap="none">
                          <a:solidFill>
                            <a:schemeClr val="dk1"/>
                          </a:solidFill>
                          <a:latin typeface="Times New Roman"/>
                          <a:ea typeface="Times New Roman"/>
                          <a:cs typeface="Times New Roman"/>
                          <a:sym typeface="Times New Roman"/>
                        </a:rPr>
                        <a:t>./1</a:t>
                      </a:r>
                      <a:r>
                        <a:rPr lang="en" b="1">
                          <a:solidFill>
                            <a:schemeClr val="dk1"/>
                          </a:solidFill>
                          <a:latin typeface="Times New Roman"/>
                          <a:ea typeface="Times New Roman"/>
                          <a:cs typeface="Times New Roman"/>
                          <a:sym typeface="Times New Roman"/>
                        </a:rPr>
                        <a:t>7</a:t>
                      </a:r>
                      <a:r>
                        <a:rPr lang="en" b="1" u="none" strike="noStrike" cap="none">
                          <a:solidFill>
                            <a:schemeClr val="dk1"/>
                          </a:solidFill>
                          <a:latin typeface="Times New Roman"/>
                          <a:ea typeface="Times New Roman"/>
                          <a:cs typeface="Times New Roman"/>
                          <a:sym typeface="Times New Roman"/>
                        </a:rPr>
                        <a:t>.</a:t>
                      </a:r>
                    </a:p>
                    <a:p>
                      <a:pPr marL="0" marR="0" lvl="0" indent="0" algn="ctr"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za učenike </a:t>
                      </a:r>
                      <a:r>
                        <a:rPr lang="en" b="1">
                          <a:solidFill>
                            <a:schemeClr val="dk1"/>
                          </a:solidFill>
                          <a:latin typeface="Times New Roman"/>
                          <a:ea typeface="Times New Roman"/>
                          <a:cs typeface="Times New Roman"/>
                          <a:sym typeface="Times New Roman"/>
                        </a:rPr>
                        <a:t>7</a:t>
                      </a:r>
                      <a:r>
                        <a:rPr lang="en" b="1" u="none" strike="noStrike" cap="none">
                          <a:solidFill>
                            <a:schemeClr val="dk1"/>
                          </a:solidFill>
                          <a:latin typeface="Times New Roman"/>
                          <a:ea typeface="Times New Roman"/>
                          <a:cs typeface="Times New Roman"/>
                          <a:sym typeface="Times New Roman"/>
                        </a:rPr>
                        <a:t>. razreda (</a:t>
                      </a:r>
                      <a:r>
                        <a:rPr lang="en" b="1">
                          <a:solidFill>
                            <a:schemeClr val="dk1"/>
                          </a:solidFill>
                          <a:latin typeface="Times New Roman"/>
                          <a:ea typeface="Times New Roman"/>
                          <a:cs typeface="Times New Roman"/>
                          <a:sym typeface="Times New Roman"/>
                        </a:rPr>
                        <a:t>7</a:t>
                      </a:r>
                      <a:r>
                        <a:rPr lang="en" b="1" u="none" strike="noStrike" cap="none">
                          <a:solidFill>
                            <a:schemeClr val="dk1"/>
                          </a:solidFill>
                          <a:latin typeface="Times New Roman"/>
                          <a:ea typeface="Times New Roman"/>
                          <a:cs typeface="Times New Roman"/>
                          <a:sym typeface="Times New Roman"/>
                        </a:rPr>
                        <a:t>. a, </a:t>
                      </a:r>
                      <a:r>
                        <a:rPr lang="en" b="1">
                          <a:solidFill>
                            <a:schemeClr val="dk1"/>
                          </a:solidFill>
                          <a:latin typeface="Times New Roman"/>
                          <a:ea typeface="Times New Roman"/>
                          <a:cs typeface="Times New Roman"/>
                          <a:sym typeface="Times New Roman"/>
                        </a:rPr>
                        <a:t>7</a:t>
                      </a:r>
                      <a:r>
                        <a:rPr lang="en" b="1" u="none" strike="noStrike" cap="none">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b</a:t>
                      </a:r>
                      <a:r>
                        <a:rPr lang="en" b="1" u="none" strike="noStrike" cap="none">
                          <a:solidFill>
                            <a:schemeClr val="dk1"/>
                          </a:solidFill>
                          <a:latin typeface="Times New Roman"/>
                          <a:ea typeface="Times New Roman"/>
                          <a:cs typeface="Times New Roman"/>
                          <a:sym typeface="Times New Roman"/>
                        </a:rPr>
                        <a:t>)</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7647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CILJ AKTIVNOSTI</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poticati razvoj darovitosti kod darovitih i iznadprosječnih učenika</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osposobljavati učenike u ovladavanju hrvatskim standardnim jezikom i učiti ih pravilno ga rabiti u govoru i pismu – zadatci različite težine i složenosti za sve učenike</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jezične sposobnosti, stvaralačko mišljen</a:t>
                      </a:r>
                      <a:r>
                        <a:rPr lang="en">
                          <a:solidFill>
                            <a:schemeClr val="dk1"/>
                          </a:solidFill>
                          <a:latin typeface="Times New Roman"/>
                          <a:ea typeface="Times New Roman"/>
                          <a:cs typeface="Times New Roman"/>
                          <a:sym typeface="Times New Roman"/>
                        </a:rPr>
                        <a:t>je</a:t>
                      </a:r>
                      <a:r>
                        <a:rPr lang="en" u="none" strike="noStrike" cap="none">
                          <a:solidFill>
                            <a:schemeClr val="dk1"/>
                          </a:solidFill>
                          <a:latin typeface="Times New Roman"/>
                          <a:ea typeface="Times New Roman"/>
                          <a:cs typeface="Times New Roman"/>
                          <a:sym typeface="Times New Roman"/>
                        </a:rPr>
                        <a:t>, apstraktno rasuđivanje</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usavršiti vještine jezičnoga izražavanja</a:t>
                      </a:r>
                    </a:p>
                    <a:p>
                      <a:pPr marL="0" marR="0" lvl="0" indent="0" algn="l" rtl="0">
                        <a:spcBef>
                          <a:spcPts val="400"/>
                        </a:spcBef>
                        <a:spcAft>
                          <a:spcPts val="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opću umnu sposobnost i stvaralačku (kreativnu) sposobnost</a:t>
                      </a:r>
                    </a:p>
                    <a:p>
                      <a:pPr marL="0" marR="0" lvl="0" indent="0" algn="l" rtl="0">
                        <a:spcBef>
                          <a:spcPts val="600"/>
                        </a:spcBef>
                        <a:spcAft>
                          <a:spcPts val="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poticati na samovrednovanje (ocjenjivanje vlastitoga rada)</a:t>
                      </a:r>
                    </a:p>
                    <a:p>
                      <a:pPr marL="0" marR="0" lvl="0" indent="0" algn="l" rtl="0">
                        <a:spcBef>
                          <a:spcPts val="600"/>
                        </a:spcBef>
                        <a:spcAft>
                          <a:spcPts val="20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omogućiti pristup izvorima znanja</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938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NAMJENA</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za iznadprosječne i darovite učenike</a:t>
                      </a:r>
                    </a:p>
                    <a:p>
                      <a:pPr marL="0" marR="0" lvl="0" indent="0" algn="l" rtl="0">
                        <a:spcBef>
                          <a:spcPts val="400"/>
                        </a:spcBef>
                        <a:spcAft>
                          <a:spcPts val="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za učenike koji se izdvajaju intelektualnim sposobnostima, željom za znanjem, težnjom za isticanjem i kritičkim uočavanjem</a:t>
                      </a:r>
                    </a:p>
                    <a:p>
                      <a:pPr marL="0" marR="0" lvl="0" indent="0" algn="l" rtl="0">
                        <a:spcBef>
                          <a:spcPts val="600"/>
                        </a:spcBef>
                        <a:spcAft>
                          <a:spcPts val="20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za učenike koji posjeduju vještine više razine razmišljanja (analiza, sinteza, evaluacija) i izražavaju posebna i originalna mišljenja</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048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NOSITELJ </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 Renata Kovačićek, prof.</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415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NAČIN REALIZACIJE</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individualizirani pristup</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57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VREMENIK</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jedan</a:t>
                      </a:r>
                      <a:r>
                        <a:rPr lang="en" u="none" strike="noStrike" cap="none">
                          <a:solidFill>
                            <a:schemeClr val="dk1"/>
                          </a:solidFill>
                          <a:latin typeface="Times New Roman"/>
                          <a:ea typeface="Times New Roman"/>
                          <a:cs typeface="Times New Roman"/>
                          <a:sym typeface="Times New Roman"/>
                        </a:rPr>
                        <a:t> sat tjedno tijekom školske godine 201</a:t>
                      </a:r>
                      <a:r>
                        <a:rPr lang="en">
                          <a:solidFill>
                            <a:schemeClr val="dk1"/>
                          </a:solidFill>
                          <a:latin typeface="Times New Roman"/>
                          <a:ea typeface="Times New Roman"/>
                          <a:cs typeface="Times New Roman"/>
                          <a:sym typeface="Times New Roman"/>
                        </a:rPr>
                        <a:t>6</a:t>
                      </a:r>
                      <a:r>
                        <a:rPr lang="en" u="none" strike="noStrike" cap="none">
                          <a:solidFill>
                            <a:schemeClr val="dk1"/>
                          </a:solidFill>
                          <a:latin typeface="Times New Roman"/>
                          <a:ea typeface="Times New Roman"/>
                          <a:cs typeface="Times New Roman"/>
                          <a:sym typeface="Times New Roman"/>
                        </a:rPr>
                        <a:t>./201</a:t>
                      </a:r>
                      <a:r>
                        <a:rPr lang="en">
                          <a:solidFill>
                            <a:schemeClr val="dk1"/>
                          </a:solidFill>
                          <a:latin typeface="Times New Roman"/>
                          <a:ea typeface="Times New Roman"/>
                          <a:cs typeface="Times New Roman"/>
                          <a:sym typeface="Times New Roman"/>
                        </a:rPr>
                        <a:t>7</a:t>
                      </a:r>
                      <a:r>
                        <a:rPr lang="en" u="none" strike="noStrike" cap="none">
                          <a:solidFill>
                            <a:schemeClr val="dk1"/>
                          </a:solidFill>
                          <a:latin typeface="Times New Roman"/>
                          <a:ea typeface="Times New Roman"/>
                          <a:cs typeface="Times New Roman"/>
                          <a:sym typeface="Times New Roman"/>
                        </a:rPr>
                        <a:t>.</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0005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TROŠKOVNIK</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oko 30 kn (papir za kopiranje i troškovi ispisa, bijela kreda i kreda u boji)</a:t>
                      </a:r>
                    </a:p>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troškove snosi škola</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opisno ocjenjivanje</a:t>
                      </a:r>
                    </a:p>
                  </a:txBody>
                  <a:tcPr marL="46950" marR="469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Shape 914"/>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15" name="Shape 915"/>
          <p:cNvGraphicFramePr/>
          <p:nvPr/>
        </p:nvGraphicFramePr>
        <p:xfrm>
          <a:off x="287350" y="274485"/>
          <a:ext cx="8569300" cy="6470955"/>
        </p:xfrm>
        <a:graphic>
          <a:graphicData uri="http://schemas.openxmlformats.org/drawingml/2006/table">
            <a:tbl>
              <a:tblPr>
                <a:noFill/>
                <a:tableStyleId>{D39A3C89-64FF-49DC-8394-7CA954343BA1}</a:tableStyleId>
              </a:tblPr>
              <a:tblGrid>
                <a:gridCol w="2268425"/>
                <a:gridCol w="6300875"/>
              </a:tblGrid>
              <a:tr h="427025">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NAZIV AKTIVNOSTI</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DODATNA NASTAVA IZ HRVATSKOGA JEZIKA</a:t>
                      </a:r>
                      <a:r>
                        <a:rPr lang="en" sz="1600" u="none" strike="noStrike" cap="none">
                          <a:solidFill>
                            <a:schemeClr val="dk1"/>
                          </a:solidFill>
                          <a:latin typeface="Times New Roman"/>
                          <a:ea typeface="Times New Roman"/>
                          <a:cs typeface="Times New Roman"/>
                          <a:sym typeface="Times New Roman"/>
                        </a:rPr>
                        <a:t> </a:t>
                      </a:r>
                    </a:p>
                    <a:p>
                      <a:pPr marL="0" marR="0" lvl="0" indent="0" algn="ctr"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ZA UČENIKE 8. </a:t>
                      </a:r>
                      <a:r>
                        <a:rPr lang="en" sz="1600" b="1">
                          <a:solidFill>
                            <a:schemeClr val="dk1"/>
                          </a:solidFill>
                          <a:latin typeface="Times New Roman"/>
                          <a:ea typeface="Times New Roman"/>
                          <a:cs typeface="Times New Roman"/>
                          <a:sym typeface="Times New Roman"/>
                        </a:rPr>
                        <a:t>RAZREDA (8. c , 8.d)</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9035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CILJ AKTIVNOSTI</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poticati razvoj darovitosti kod darovitih i iznadprosječnih učenika</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osposobljavati učenike u ovladavanju hrvatskim standardnim jezikom i učiti ih pravilno ga rabiti u govoru i pismu – zadatci različite težine i složenosti za sve učenike</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razvijati jezične sposobnosti, stvaralačko mišljenje, apstraktno rasuđivanje</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usavršiti vještine jezičnoga izražavanja</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razvijati opću umnu sposobnost i stvaralačku (kreativnu) sposobnost</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poticati na samovrjednovanje (ocjenjivanje vlastitoga rada)</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omogućiti pristup izvorima znanja</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9380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NAMJENA</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za iznadprosječne i darovite učenike</a:t>
                      </a:r>
                    </a:p>
                    <a:p>
                      <a:pPr marL="0" marR="0" lvl="0" indent="0" algn="l" rtl="0">
                        <a:spcBef>
                          <a:spcPts val="40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za učenike koji se izdvajaju intelektualnim sposobnostima, željom za znanjem, težnjom za isticanjem i kritičkim uočavanjem</a:t>
                      </a:r>
                    </a:p>
                    <a:p>
                      <a:pPr marL="0" marR="0" lvl="0" indent="0" algn="l" rtl="0">
                        <a:spcBef>
                          <a:spcPts val="600"/>
                        </a:spcBef>
                        <a:spcAft>
                          <a:spcPts val="20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za učenike koji posjeduju vještine više razine razmišljanja (analiza, sinteza, evaluacija) i izražavaju posebna i originalna mišljenja</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3020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NOSITELJI </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Božica Ruganec, prof.</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035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NAČIN REALIZACIJE</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individualizirani pristup</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VREMENIK</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jedan sat tjedno tijekom školske godine</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355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TROŠKOVNIK</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oko 30 kn (papir za kopiranje i troškovi ispisa, bijela kreda i kreda u boji)</a:t>
                      </a:r>
                    </a:p>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troškove snosi škola</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opisno ocjenjivanje</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p:nvPr/>
        </p:nvSpPr>
        <p:spPr>
          <a:xfrm>
            <a:off x="707880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176" name="Shape 176"/>
          <p:cNvSpPr/>
          <p:nvPr/>
        </p:nvSpPr>
        <p:spPr>
          <a:xfrm>
            <a:off x="2066633" y="276291"/>
            <a:ext cx="4320598" cy="144030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a:solidFill>
                  <a:schemeClr val="dk1"/>
                </a:solidFill>
                <a:latin typeface="Arial"/>
                <a:ea typeface="Arial"/>
                <a:cs typeface="Arial"/>
                <a:sym typeface="Arial"/>
              </a:rPr>
              <a:t>I. IZBORNA NASTAVA</a:t>
            </a:r>
          </a:p>
        </p:txBody>
      </p:sp>
      <p:pic>
        <p:nvPicPr>
          <p:cNvPr id="177" name="Shape 177"/>
          <p:cNvPicPr preferRelativeResize="0"/>
          <p:nvPr/>
        </p:nvPicPr>
        <p:blipFill rotWithShape="1">
          <a:blip r:embed="rId3">
            <a:alphaModFix/>
          </a:blip>
          <a:srcRect/>
          <a:stretch/>
        </p:blipFill>
        <p:spPr>
          <a:xfrm>
            <a:off x="1394000" y="2243074"/>
            <a:ext cx="6364950" cy="3573625"/>
          </a:xfrm>
          <a:prstGeom prst="rect">
            <a:avLst/>
          </a:prstGeom>
          <a:noFill/>
          <a:ln w="127000" cap="rnd" cmpd="sng">
            <a:solidFill>
              <a:srgbClr val="FFFFFF"/>
            </a:solidFill>
            <a:prstDash val="solid"/>
            <a:round/>
            <a:headEnd type="none" w="med" len="med"/>
            <a:tailEnd type="none" w="med" len="me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Shape 921"/>
          <p:cNvSpPr txBox="1"/>
          <p:nvPr/>
        </p:nvSpPr>
        <p:spPr>
          <a:xfrm>
            <a:off x="707866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22" name="Shape 922"/>
          <p:cNvGraphicFramePr/>
          <p:nvPr/>
        </p:nvGraphicFramePr>
        <p:xfrm>
          <a:off x="287350" y="274485"/>
          <a:ext cx="8569300" cy="6470955"/>
        </p:xfrm>
        <a:graphic>
          <a:graphicData uri="http://schemas.openxmlformats.org/drawingml/2006/table">
            <a:tbl>
              <a:tblPr>
                <a:noFill/>
                <a:tableStyleId>{D39A3C89-64FF-49DC-8394-7CA954343BA1}</a:tableStyleId>
              </a:tblPr>
              <a:tblGrid>
                <a:gridCol w="2268425"/>
                <a:gridCol w="6300875"/>
              </a:tblGrid>
              <a:tr h="427025">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NAZIV AKTIVNOSTI</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DODATNA NASTAVA IZ HRVATSKOGA JEZIKA</a:t>
                      </a:r>
                      <a:r>
                        <a:rPr lang="en" sz="1600" u="none" strike="noStrike" cap="none">
                          <a:solidFill>
                            <a:schemeClr val="dk1"/>
                          </a:solidFill>
                          <a:latin typeface="Times New Roman"/>
                          <a:ea typeface="Times New Roman"/>
                          <a:cs typeface="Times New Roman"/>
                          <a:sym typeface="Times New Roman"/>
                        </a:rPr>
                        <a:t> 2016./2017.</a:t>
                      </a:r>
                    </a:p>
                    <a:p>
                      <a:pPr marL="0" marR="0" lvl="0" indent="0" algn="ctr"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ZA UČENIKE </a:t>
                      </a:r>
                      <a:r>
                        <a:rPr lang="en" sz="1600" b="1">
                          <a:solidFill>
                            <a:schemeClr val="dk1"/>
                          </a:solidFill>
                          <a:latin typeface="Times New Roman"/>
                          <a:ea typeface="Times New Roman"/>
                          <a:cs typeface="Times New Roman"/>
                          <a:sym typeface="Times New Roman"/>
                        </a:rPr>
                        <a:t>8</a:t>
                      </a:r>
                      <a:r>
                        <a:rPr lang="en" sz="1600" b="1" u="none" strike="noStrike" cap="none">
                          <a:solidFill>
                            <a:schemeClr val="dk1"/>
                          </a:solidFill>
                          <a:latin typeface="Times New Roman"/>
                          <a:ea typeface="Times New Roman"/>
                          <a:cs typeface="Times New Roman"/>
                          <a:sym typeface="Times New Roman"/>
                        </a:rPr>
                        <a:t>. </a:t>
                      </a:r>
                      <a:r>
                        <a:rPr lang="en" sz="1600" b="1">
                          <a:solidFill>
                            <a:schemeClr val="dk1"/>
                          </a:solidFill>
                          <a:latin typeface="Times New Roman"/>
                          <a:ea typeface="Times New Roman"/>
                          <a:cs typeface="Times New Roman"/>
                          <a:sym typeface="Times New Roman"/>
                        </a:rPr>
                        <a:t>RAZREDA (8. a, b i d)</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9035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CILJ AKTIVNOSTI</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poticati razvoj darovitosti kod darovitih i iznadprosječnih učenika</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osposobljavati učenike u ovladavanju hrvatskim standardnim jezikom i učiti ih pravilno ga rabiti u govoru i pismu – zadatci različite težine i složenosti za sve učenike</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razvijati jezične sposobnosti, stvaralačko mišljenje, apstraktno rasuđivanje</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usavršiti vještine jezičnoga izražavanja</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razvijati opću umnu sposobnost i stvaralačku (kreativnu) sposobnost</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poticati na samovrjednovanje (ocjenjivanje vlastitoga rada)</a:t>
                      </a:r>
                    </a:p>
                    <a:p>
                      <a:pPr marL="0" marR="0" lvl="0" indent="0" algn="l" rtl="0">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 omogućiti pristup izvorima znanja</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9380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NAMJENA</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za iznadprosječne i darovite učenike</a:t>
                      </a:r>
                    </a:p>
                    <a:p>
                      <a:pPr marL="0" marR="0" lvl="0" indent="0" algn="l" rtl="0">
                        <a:spcBef>
                          <a:spcPts val="40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za učenike koji se izdvajaju intelektualnim sposobnostima, željom za znanjem, težnjom za isticanjem i kritičkim uočavanjem</a:t>
                      </a:r>
                    </a:p>
                    <a:p>
                      <a:pPr marL="0" marR="0" lvl="0" indent="0" algn="l" rtl="0">
                        <a:spcBef>
                          <a:spcPts val="600"/>
                        </a:spcBef>
                        <a:spcAft>
                          <a:spcPts val="20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za učenike koji posjeduju vještine više razine razmišljanja (analiza, sinteza, evaluacija) i izražavaju posebna i originalna mišljenja</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3020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NOSITELJI </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Božica Ruganec, prof.</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035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NAČIN REALIZACIJE</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individualizirani pristup</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VREMENIK</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jedan sat tjedno tijekom školske godine</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355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TROŠKOVNIK</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oko 30 kn (papir za kopiranje i troškovi ispisa, bijela kreda i kreda u boji)</a:t>
                      </a:r>
                    </a:p>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troškove snosi škola</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Verdana"/>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opisno ocjenjivanje</a:t>
                      </a:r>
                    </a:p>
                  </a:txBody>
                  <a:tcPr marL="50275" marR="502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Shape 928"/>
          <p:cNvSpPr txBox="1"/>
          <p:nvPr/>
        </p:nvSpPr>
        <p:spPr>
          <a:xfrm>
            <a:off x="7078660" y="0"/>
            <a:ext cx="2046298" cy="274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29" name="Shape 929"/>
          <p:cNvGraphicFramePr/>
          <p:nvPr/>
        </p:nvGraphicFramePr>
        <p:xfrm>
          <a:off x="250825" y="512762"/>
          <a:ext cx="8642325" cy="5935015"/>
        </p:xfrm>
        <a:graphic>
          <a:graphicData uri="http://schemas.openxmlformats.org/drawingml/2006/table">
            <a:tbl>
              <a:tblPr>
                <a:noFill/>
                <a:tableStyleId>{D39A3C89-64FF-49DC-8394-7CA954343BA1}</a:tableStyleId>
              </a:tblPr>
              <a:tblGrid>
                <a:gridCol w="2160575"/>
                <a:gridCol w="6481750"/>
              </a:tblGrid>
              <a:tr h="7112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DODATNA NASTAVA IZ MATEMATIKE </a:t>
                      </a:r>
                    </a:p>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ZA UČENIKE </a:t>
                      </a:r>
                      <a:r>
                        <a:rPr lang="en" sz="1600" b="1">
                          <a:solidFill>
                            <a:schemeClr val="dk1"/>
                          </a:solidFill>
                          <a:latin typeface="Times New Roman"/>
                          <a:ea typeface="Times New Roman"/>
                          <a:cs typeface="Times New Roman"/>
                          <a:sym typeface="Times New Roman"/>
                        </a:rPr>
                        <a:t>6.</a:t>
                      </a:r>
                      <a:r>
                        <a:rPr lang="en" sz="1600" b="1" u="none" strike="noStrike" cap="none">
                          <a:solidFill>
                            <a:schemeClr val="dk1"/>
                          </a:solidFill>
                          <a:latin typeface="Times New Roman"/>
                          <a:ea typeface="Times New Roman"/>
                          <a:cs typeface="Times New Roman"/>
                          <a:sym typeface="Times New Roman"/>
                        </a:rPr>
                        <a:t> RAZREDA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Razvijati vještine i sposobnosti te rješavanje složenijih zadataka iz nastavnog sadržaja utvrđenog nastavnim planom i programom matematike 5. razreda osnovne škole. </a:t>
                      </a:r>
                    </a:p>
                    <a:p>
                      <a:pPr marL="0" marR="0" lvl="0" indent="0" algn="l" rtl="0">
                        <a:spcBef>
                          <a:spcPts val="0"/>
                        </a:spcBef>
                        <a:buClr>
                          <a:schemeClr val="dk1"/>
                        </a:buClr>
                        <a:buSzPct val="25000"/>
                        <a:buFont typeface="Calibri"/>
                        <a:buNone/>
                      </a:pPr>
                      <a:endParaRPr sz="1600" u="none" strike="noStrike" cap="none">
                        <a:solidFill>
                          <a:schemeClr val="dk1"/>
                        </a:solidFill>
                        <a:latin typeface="Times New Roman"/>
                        <a:ea typeface="Times New Roman"/>
                        <a:cs typeface="Times New Roman"/>
                        <a:sym typeface="Times New Roman"/>
                      </a:endParaRP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24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Za učenike koji pokazuju poseban interes za matematiku i koji žele produbiti svoja znanja. </a:t>
                      </a:r>
                    </a:p>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Razviti kreativnost, sposobnost samostalnog učenja, izražavanja matematičkim jezikom te logičkog zaključivanja.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NOSITELJI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Verdana"/>
                        <a:buNone/>
                      </a:pPr>
                      <a:r>
                        <a:rPr lang="en" sz="1600">
                          <a:solidFill>
                            <a:schemeClr val="dk1"/>
                          </a:solidFill>
                          <a:latin typeface="Times New Roman"/>
                          <a:ea typeface="Times New Roman"/>
                          <a:cs typeface="Times New Roman"/>
                          <a:sym typeface="Times New Roman"/>
                        </a:rPr>
                        <a:t>Kristina Gazić</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Usmeno izlaganje, pisanje, ponavljanje, rješavanje zadataka.</a:t>
                      </a:r>
                    </a:p>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Individualni i grupni rad.</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079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Jedan sat tjedno tijekom nastavne godine.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Kopiranje listića i dodatnih radnih materijala.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latin typeface="Times New Roman"/>
                          <a:ea typeface="Times New Roman"/>
                          <a:cs typeface="Times New Roman"/>
                          <a:sym typeface="Times New Roman"/>
                        </a:rPr>
                        <a:t>Stjecanje samopouzdanja, razvijanje matematičkog mišljenja, sudjelovanje i uspjeh na natjecanjima.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graphicFrame>
        <p:nvGraphicFramePr>
          <p:cNvPr id="935" name="Shape 935"/>
          <p:cNvGraphicFramePr/>
          <p:nvPr/>
        </p:nvGraphicFramePr>
        <p:xfrm>
          <a:off x="180975" y="159302"/>
          <a:ext cx="8782050" cy="6583440"/>
        </p:xfrm>
        <a:graphic>
          <a:graphicData uri="http://schemas.openxmlformats.org/drawingml/2006/table">
            <a:tbl>
              <a:tblPr>
                <a:noFill/>
                <a:tableStyleId>{D39A3C89-64FF-49DC-8394-7CA954343BA1}</a:tableStyleId>
              </a:tblPr>
              <a:tblGrid>
                <a:gridCol w="2014750"/>
                <a:gridCol w="6767300"/>
              </a:tblGrid>
              <a:tr h="565525">
                <a:tc>
                  <a:txBody>
                    <a:bodyPr/>
                    <a:lstStyle/>
                    <a:p>
                      <a:pPr marL="0" marR="0" lvl="0" indent="0" algn="l" rtl="0">
                        <a:spcBef>
                          <a:spcPts val="0"/>
                        </a:spcBef>
                        <a:buClr>
                          <a:srgbClr val="000000"/>
                        </a:buClr>
                        <a:buSzPct val="25000"/>
                        <a:buFont typeface="Verdana"/>
                        <a:buNone/>
                      </a:pPr>
                      <a:r>
                        <a:rPr lang="en" sz="1400" b="1" u="none" strike="noStrike" cap="none">
                          <a:latin typeface="Verdana"/>
                          <a:ea typeface="Verdana"/>
                          <a:cs typeface="Verdana"/>
                          <a:sym typeface="Verdana"/>
                        </a:rPr>
                        <a:t>NAZIV AKTIVNOSTI</a:t>
                      </a:r>
                    </a:p>
                    <a:p>
                      <a:pPr marL="0" marR="0" lvl="0" indent="0" algn="l" rtl="0">
                        <a:spcBef>
                          <a:spcPts val="0"/>
                        </a:spcBef>
                        <a:buClr>
                          <a:schemeClr val="dk1"/>
                        </a:buClr>
                        <a:buSzPct val="25000"/>
                        <a:buFont typeface="Calibri"/>
                        <a:buNone/>
                      </a:pPr>
                      <a:endParaRPr sz="1400" b="1" u="none" strike="noStrike" cap="none">
                        <a:latin typeface="Verdana"/>
                        <a:ea typeface="Verdana"/>
                        <a:cs typeface="Verdana"/>
                        <a:sym typeface="Verdana"/>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400" b="1" u="none" strike="noStrike" cap="none">
                          <a:latin typeface="Verdana"/>
                          <a:ea typeface="Verdana"/>
                          <a:cs typeface="Verdana"/>
                          <a:sym typeface="Verdana"/>
                        </a:rPr>
                        <a:t>DODATNA NASTAVA IZ MATEMATIKE</a:t>
                      </a:r>
                    </a:p>
                    <a:p>
                      <a:pPr marL="0" marR="0" lvl="0" indent="0" algn="ctr" rtl="0">
                        <a:lnSpc>
                          <a:spcPct val="115000"/>
                        </a:lnSpc>
                        <a:spcBef>
                          <a:spcPts val="0"/>
                        </a:spcBef>
                        <a:buClr>
                          <a:srgbClr val="000000"/>
                        </a:buClr>
                        <a:buSzPct val="25000"/>
                        <a:buFont typeface="Verdana"/>
                        <a:buNone/>
                      </a:pPr>
                      <a:r>
                        <a:rPr lang="en" sz="1400" b="1" u="none" strike="noStrike" cap="none">
                          <a:latin typeface="Verdana"/>
                          <a:ea typeface="Verdana"/>
                          <a:cs typeface="Verdana"/>
                          <a:sym typeface="Verdana"/>
                        </a:rPr>
                        <a:t>-za učenike </a:t>
                      </a:r>
                      <a:r>
                        <a:rPr lang="en" b="1" u="none" strike="noStrike" cap="none">
                          <a:latin typeface="Verdana"/>
                          <a:ea typeface="Verdana"/>
                          <a:cs typeface="Verdana"/>
                          <a:sym typeface="Verdana"/>
                        </a:rPr>
                        <a:t>šestog</a:t>
                      </a:r>
                      <a:r>
                        <a:rPr lang="en" sz="1400" b="1" u="none" strike="noStrike" cap="none">
                          <a:latin typeface="Verdana"/>
                          <a:ea typeface="Verdana"/>
                          <a:cs typeface="Verdana"/>
                          <a:sym typeface="Verdana"/>
                        </a:rPr>
                        <a:t> razreda-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4850">
                <a:tc>
                  <a:txBody>
                    <a:bodyPr/>
                    <a:lstStyle/>
                    <a:p>
                      <a:pPr marL="0" marR="0" lvl="0" indent="0" algn="l" rtl="0">
                        <a:spcBef>
                          <a:spcPts val="0"/>
                        </a:spcBef>
                        <a:buClr>
                          <a:srgbClr val="000000"/>
                        </a:buClr>
                        <a:buSzPct val="25000"/>
                        <a:buFont typeface="Verdana"/>
                        <a:buNone/>
                      </a:pPr>
                      <a:r>
                        <a:rPr lang="en" sz="1400" b="1" u="none" strike="noStrike" cap="none">
                          <a:latin typeface="Verdana"/>
                          <a:ea typeface="Verdana"/>
                          <a:cs typeface="Verdana"/>
                          <a:sym typeface="Verdana"/>
                        </a:rPr>
                        <a:t>CILJ AKTIVNOSTI</a:t>
                      </a:r>
                    </a:p>
                    <a:p>
                      <a:pPr marL="0" marR="0" lvl="0" indent="0" algn="l" rtl="0">
                        <a:spcBef>
                          <a:spcPts val="0"/>
                        </a:spcBef>
                        <a:buClr>
                          <a:schemeClr val="dk1"/>
                        </a:buClr>
                        <a:buSzPct val="25000"/>
                        <a:buFont typeface="Calibri"/>
                        <a:buNone/>
                      </a:pPr>
                      <a:endParaRPr sz="1400" b="1" u="none" strike="noStrike" cap="none">
                        <a:latin typeface="Verdana"/>
                        <a:ea typeface="Verdana"/>
                        <a:cs typeface="Verdana"/>
                        <a:sym typeface="Verdana"/>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-stjecanje temeljnih matematičkih znanja i sposobnosti</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-spoznavanje novih znanja i stvaranje inovacija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-razvijati interes za matematiku</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9525">
                <a:tc>
                  <a:txBody>
                    <a:bodyPr/>
                    <a:lstStyle/>
                    <a:p>
                      <a:pPr marL="0" marR="0" lvl="0" indent="0" algn="l" rtl="0">
                        <a:spcBef>
                          <a:spcPts val="0"/>
                        </a:spcBef>
                        <a:buClr>
                          <a:srgbClr val="000000"/>
                        </a:buClr>
                        <a:buSzPct val="25000"/>
                        <a:buFont typeface="Verdana"/>
                        <a:buNone/>
                      </a:pPr>
                      <a:r>
                        <a:rPr lang="en" sz="1400" b="1" u="none" strike="noStrike" cap="none">
                          <a:latin typeface="Verdana"/>
                          <a:ea typeface="Verdana"/>
                          <a:cs typeface="Verdana"/>
                          <a:sym typeface="Verdana"/>
                        </a:rPr>
                        <a:t>NAMJENA</a:t>
                      </a:r>
                    </a:p>
                    <a:p>
                      <a:pPr marL="0" marR="0" lvl="0" indent="0" algn="l" rtl="0">
                        <a:spcBef>
                          <a:spcPts val="0"/>
                        </a:spcBef>
                        <a:buClr>
                          <a:schemeClr val="dk1"/>
                        </a:buClr>
                        <a:buSzPct val="25000"/>
                        <a:buFont typeface="Calibri"/>
                        <a:buNone/>
                      </a:pPr>
                      <a:endParaRPr sz="1400" b="1" u="none" strike="noStrike" cap="none">
                        <a:latin typeface="Verdana"/>
                        <a:ea typeface="Verdana"/>
                        <a:cs typeface="Verdana"/>
                        <a:sym typeface="Verdana"/>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-priprema učenika za natjecanja iz matematike</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-osposobljavati za apstraktno mišljenje i logičko zaključivanje</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-spoznavati matematiku kao koristan i nužan dio znanosti, tehnologije i kulture</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77825">
                <a:tc>
                  <a:txBody>
                    <a:bodyPr/>
                    <a:lstStyle/>
                    <a:p>
                      <a:pPr marL="0" marR="0" lvl="0" indent="0" algn="l" rtl="0">
                        <a:spcBef>
                          <a:spcPts val="0"/>
                        </a:spcBef>
                        <a:buClr>
                          <a:srgbClr val="000000"/>
                        </a:buClr>
                        <a:buSzPct val="25000"/>
                        <a:buFont typeface="Verdana"/>
                        <a:buNone/>
                      </a:pPr>
                      <a:r>
                        <a:rPr lang="en" sz="1400" b="1" u="none" strike="noStrike" cap="none">
                          <a:latin typeface="Verdana"/>
                          <a:ea typeface="Verdana"/>
                          <a:cs typeface="Verdana"/>
                          <a:sym typeface="Verdana"/>
                        </a:rPr>
                        <a:t>NOSITELJI</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Kornelija Bojanić</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397225">
                <a:tc>
                  <a:txBody>
                    <a:bodyPr/>
                    <a:lstStyle/>
                    <a:p>
                      <a:pPr marL="0" marR="0" lvl="0" indent="0" algn="l" rtl="0">
                        <a:spcBef>
                          <a:spcPts val="0"/>
                        </a:spcBef>
                        <a:buClr>
                          <a:srgbClr val="000000"/>
                        </a:buClr>
                        <a:buSzPct val="25000"/>
                        <a:buFont typeface="Verdana"/>
                        <a:buNone/>
                      </a:pPr>
                      <a:r>
                        <a:rPr lang="en" sz="1400" b="1" u="none" strike="noStrike" cap="none">
                          <a:latin typeface="Verdana"/>
                          <a:ea typeface="Verdana"/>
                          <a:cs typeface="Verdana"/>
                          <a:sym typeface="Verdana"/>
                        </a:rPr>
                        <a:t>NAČIN REALIZACIJE</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-individualni rad, grupni rad i rad u parovima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razgovor, demonstracija i diskusija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-pisana i grafička dokumentacija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rješavanje problemskih zadataka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-dokazivanje poučaka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-prezentacije, razne igre, kvizovi i natjecanja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sz="1400" b="1" u="none" strike="noStrike" cap="none">
                          <a:latin typeface="Verdana"/>
                          <a:ea typeface="Verdana"/>
                          <a:cs typeface="Verdana"/>
                          <a:sym typeface="Verdana"/>
                        </a:rPr>
                        <a:t>VREMENIK</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jedan sat tjedno tijekom školske godine</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sz="1400" b="1" u="none" strike="noStrike" cap="none">
                          <a:latin typeface="Verdana"/>
                          <a:ea typeface="Verdana"/>
                          <a:cs typeface="Verdana"/>
                          <a:sym typeface="Verdana"/>
                        </a:rPr>
                        <a:t>TROŠKOVNIK</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-troškove potrebnih i dodatnih radnih materijala snosi škola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448950">
                <a:tc>
                  <a:txBody>
                    <a:bodyPr/>
                    <a:lstStyle/>
                    <a:p>
                      <a:pPr marL="0" marR="0" lvl="0" indent="0" algn="l" rtl="0">
                        <a:spcBef>
                          <a:spcPts val="0"/>
                        </a:spcBef>
                        <a:buClr>
                          <a:srgbClr val="000000"/>
                        </a:buClr>
                        <a:buSzPct val="25000"/>
                        <a:buFont typeface="Verdana"/>
                        <a:buNone/>
                      </a:pPr>
                      <a:r>
                        <a:rPr lang="en" sz="1400" b="1" u="none" strike="noStrike" cap="none">
                          <a:latin typeface="Verdana"/>
                          <a:ea typeface="Verdana"/>
                          <a:cs typeface="Verdana"/>
                          <a:sym typeface="Verdana"/>
                        </a:rPr>
                        <a:t>VREDNOVANJE I KORIŠTENJE REZULTATA RADA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-stjecanje povjerenja u vlastite matematičke sposobnosti</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zadovoljstvo učenika, učitelja i roditelja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razvijanje sposobnosti samostalnog rada, odgovornosti i kritičnosti prema svome i tuđem radu</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-sustavno razvijanje samopouzdanja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-sudjelovanje i postignuti uspjeh na natjecanjima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graphicFrame>
        <p:nvGraphicFramePr>
          <p:cNvPr id="941" name="Shape 941"/>
          <p:cNvGraphicFramePr/>
          <p:nvPr/>
        </p:nvGraphicFramePr>
        <p:xfrm>
          <a:off x="180975" y="159302"/>
          <a:ext cx="8782050" cy="6309297"/>
        </p:xfrm>
        <a:graphic>
          <a:graphicData uri="http://schemas.openxmlformats.org/drawingml/2006/table">
            <a:tbl>
              <a:tblPr>
                <a:noFill/>
                <a:tableStyleId>{D39A3C89-64FF-49DC-8394-7CA954343BA1}</a:tableStyleId>
              </a:tblPr>
              <a:tblGrid>
                <a:gridCol w="2431100"/>
                <a:gridCol w="6350950"/>
              </a:tblGrid>
              <a:tr h="60577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NAZIV AKTIVNOSTI</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DODATNA NASTAVA IZ ENGLESKOG JEZIKA</a:t>
                      </a:r>
                    </a:p>
                    <a:p>
                      <a:pPr marL="0" marR="0" lvl="0" indent="0" algn="ctr" rtl="0">
                        <a:lnSpc>
                          <a:spcPct val="115000"/>
                        </a:lnSpc>
                        <a:spcBef>
                          <a:spcPts val="0"/>
                        </a:spcBef>
                        <a:buClr>
                          <a:srgbClr val="000000"/>
                        </a:buClr>
                        <a:buSzPct val="25000"/>
                        <a:buFont typeface="Verdana"/>
                        <a:buNone/>
                      </a:pPr>
                      <a:r>
                        <a:rPr lang="en" b="1">
                          <a:latin typeface="Times New Roman"/>
                          <a:ea typeface="Times New Roman"/>
                          <a:cs typeface="Times New Roman"/>
                          <a:sym typeface="Times New Roman"/>
                        </a:rPr>
                        <a:t>ZA UČENIKE 5. I 7. RAZREDNIH ODJELA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485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CILJ AKTIVNOSTI</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poticati razvoj jezičnih potencijala kod darovitih i iznadprosječnih učenika</a:t>
                      </a:r>
                    </a:p>
                    <a:p>
                      <a:pPr marL="0" marR="0" lvl="0" indent="0" algn="l" rtl="0">
                        <a:spcBef>
                          <a:spcPts val="40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razvijati jezične sposobnosti, stvaralačko mišljenje, apstraktno rasuđivanje</a:t>
                      </a:r>
                    </a:p>
                    <a:p>
                      <a:pPr marL="0" marR="0" lvl="0" indent="0" algn="l" rtl="0">
                        <a:spcBef>
                          <a:spcPts val="40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usavršiti vještine pisanog i usmenog izražavanja</a:t>
                      </a:r>
                    </a:p>
                    <a:p>
                      <a:pPr marL="0" marR="0" lvl="0" indent="0" algn="l" rtl="0">
                        <a:spcBef>
                          <a:spcPts val="400"/>
                        </a:spcBef>
                        <a:spcAft>
                          <a:spcPts val="0"/>
                        </a:spcAft>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proširiti vokabular učenika</a:t>
                      </a:r>
                    </a:p>
                    <a:p>
                      <a:pPr marL="0" marR="0" lvl="0" indent="0" algn="l" rtl="0">
                        <a:spcBef>
                          <a:spcPts val="600"/>
                        </a:spcBef>
                        <a:spcAft>
                          <a:spcPts val="0"/>
                        </a:spcAft>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poticati na samovrednovanje (ocjenjivanje vlastitog rada)</a:t>
                      </a:r>
                    </a:p>
                    <a:p>
                      <a:pPr marL="0" marR="0" lvl="0" indent="0" algn="l" rtl="0">
                        <a:spcBef>
                          <a:spcPts val="600"/>
                        </a:spcBef>
                        <a:spcAft>
                          <a:spcPts val="200"/>
                        </a:spcAft>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omogućiti pristup izvorima znanja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440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NAMJENA</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Razviti kreativnost, sposobnost za samostalno učenje engleskog jezika za učenike koji pokazuju poseban interes za engleski jezik i koji žele pro</a:t>
                      </a:r>
                      <a:r>
                        <a:rPr lang="en">
                          <a:solidFill>
                            <a:schemeClr val="dk1"/>
                          </a:solidFill>
                          <a:latin typeface="Times New Roman"/>
                          <a:ea typeface="Times New Roman"/>
                          <a:cs typeface="Times New Roman"/>
                          <a:sym typeface="Times New Roman"/>
                        </a:rPr>
                        <a:t>širiti</a:t>
                      </a:r>
                      <a:r>
                        <a:rPr lang="en" u="none" strike="noStrike" cap="none">
                          <a:solidFill>
                            <a:schemeClr val="dk1"/>
                          </a:solidFill>
                          <a:latin typeface="Times New Roman"/>
                          <a:ea typeface="Times New Roman"/>
                          <a:cs typeface="Times New Roman"/>
                          <a:sym typeface="Times New Roman"/>
                        </a:rPr>
                        <a:t> svoja znanja.</a:t>
                      </a:r>
                      <a:r>
                        <a:rPr lang="en" u="none" strike="noStrike" cap="none">
                          <a:latin typeface="Times New Roman"/>
                          <a:ea typeface="Times New Roman"/>
                          <a:cs typeface="Times New Roman"/>
                          <a:sym typeface="Times New Roman"/>
                        </a:rPr>
                        <a:t> </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0472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NOSITELJI</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Nataša Grubišić, prof.</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4452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NAČIN REALIZACIJE</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individualni rad, grupni rad i rad u parovima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razgovor, demonstracija i diskusija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pisana i grafička dokumentacija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prezentacije, razne igre, kvizovi i natjecanja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VREMENIK</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jedan sat tjedno tijekom školske godine 2016./2017.</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TROŠKOVNIK</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troškove potrebnih i dodatnih radnih materijala snosi škola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0807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VREDNOVANJE I KORIŠTENJE REZULTATA RADA</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stjecanje povjerenja u vlastite sposobnosti</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zadovoljstvo učenika, učitelja i roditelja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sustavno razvijanje samopouzdanja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sudjelovanje na natjecanjima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graphicFrame>
        <p:nvGraphicFramePr>
          <p:cNvPr id="947" name="Shape 947"/>
          <p:cNvGraphicFramePr/>
          <p:nvPr/>
        </p:nvGraphicFramePr>
        <p:xfrm>
          <a:off x="180975" y="159302"/>
          <a:ext cx="8782050" cy="6624257"/>
        </p:xfrm>
        <a:graphic>
          <a:graphicData uri="http://schemas.openxmlformats.org/drawingml/2006/table">
            <a:tbl>
              <a:tblPr>
                <a:noFill/>
                <a:tableStyleId>{D39A3C89-64FF-49DC-8394-7CA954343BA1}</a:tableStyleId>
              </a:tblPr>
              <a:tblGrid>
                <a:gridCol w="2431100"/>
                <a:gridCol w="6350950"/>
              </a:tblGrid>
              <a:tr h="60577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NAZIV AKTIVNOSTI</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DODATNA NASTAVA IZ ENGLESKOG JEZIKA</a:t>
                      </a:r>
                    </a:p>
                    <a:p>
                      <a:pPr marL="0" marR="0" lvl="0" indent="0" algn="ctr" rtl="0">
                        <a:lnSpc>
                          <a:spcPct val="115000"/>
                        </a:lnSpc>
                        <a:spcBef>
                          <a:spcPts val="0"/>
                        </a:spcBef>
                        <a:buClr>
                          <a:srgbClr val="000000"/>
                        </a:buClr>
                        <a:buSzPct val="25000"/>
                        <a:buFont typeface="Verdana"/>
                        <a:buNone/>
                      </a:pPr>
                      <a:r>
                        <a:rPr lang="en" b="1">
                          <a:latin typeface="Times New Roman"/>
                          <a:ea typeface="Times New Roman"/>
                          <a:cs typeface="Times New Roman"/>
                          <a:sym typeface="Times New Roman"/>
                        </a:rPr>
                        <a:t>ZA UČENIKE 8. RAZREDA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485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CILJ AKTIVNOSTI</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poticati razvoj jezičnih potencijala kod darovitih i iznadprosječnih učenika</a:t>
                      </a:r>
                    </a:p>
                    <a:p>
                      <a:pPr marL="0" marR="0" lvl="0" indent="0" algn="l" rtl="0">
                        <a:spcBef>
                          <a:spcPts val="40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razvijati jezične sposobnosti, stvaralačko mišljenje, apstraktno rasuđivanje</a:t>
                      </a:r>
                    </a:p>
                    <a:p>
                      <a:pPr marL="0" marR="0" lvl="0" indent="0" algn="l" rtl="0">
                        <a:spcBef>
                          <a:spcPts val="40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usavršiti vještine pisanog i usmenog izražavanja</a:t>
                      </a:r>
                    </a:p>
                    <a:p>
                      <a:pPr marL="0" marR="0" lvl="0" indent="0" algn="l" rtl="0">
                        <a:spcBef>
                          <a:spcPts val="400"/>
                        </a:spcBef>
                        <a:spcAft>
                          <a:spcPts val="0"/>
                        </a:spcAft>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proširiti vokabular učenika</a:t>
                      </a:r>
                    </a:p>
                    <a:p>
                      <a:pPr marL="0" marR="0" lvl="0" indent="0" algn="l" rtl="0">
                        <a:spcBef>
                          <a:spcPts val="600"/>
                        </a:spcBef>
                        <a:spcAft>
                          <a:spcPts val="0"/>
                        </a:spcAft>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poticati na samovrednovanje (ocjenjivanje vlastitog rada)</a:t>
                      </a:r>
                    </a:p>
                    <a:p>
                      <a:pPr marL="0" marR="0" lvl="0" indent="0" algn="l" rtl="0">
                        <a:spcBef>
                          <a:spcPts val="600"/>
                        </a:spcBef>
                        <a:spcAft>
                          <a:spcPts val="200"/>
                        </a:spcAft>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 omogućiti pristup izvorima znanja</a:t>
                      </a:r>
                    </a:p>
                    <a:p>
                      <a:pPr marL="0" marR="0" lvl="0" indent="0" algn="l" rtl="0">
                        <a:spcBef>
                          <a:spcPts val="600"/>
                        </a:spcBef>
                        <a:spcAft>
                          <a:spcPts val="200"/>
                        </a:spcAft>
                        <a:buClr>
                          <a:srgbClr val="000000"/>
                        </a:buClr>
                        <a:buSzPct val="25000"/>
                        <a:buFont typeface="Verdana"/>
                        <a:buNone/>
                      </a:pPr>
                      <a:r>
                        <a:rPr lang="en">
                          <a:solidFill>
                            <a:schemeClr val="dk1"/>
                          </a:solidFill>
                          <a:latin typeface="Times New Roman"/>
                          <a:ea typeface="Times New Roman"/>
                          <a:cs typeface="Times New Roman"/>
                          <a:sym typeface="Times New Roman"/>
                        </a:rPr>
                        <a:t>- proširivanje znanja o kulturi zemalja engleskog govornog područja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440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NAMJENA</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Razviti kreativnost, sposobnost za samostalno učenje engleskog jezika za učenike koji pokazuju poseban interes za engleski jezik i koji žele pro</a:t>
                      </a:r>
                      <a:r>
                        <a:rPr lang="en">
                          <a:solidFill>
                            <a:schemeClr val="dk1"/>
                          </a:solidFill>
                          <a:latin typeface="Times New Roman"/>
                          <a:ea typeface="Times New Roman"/>
                          <a:cs typeface="Times New Roman"/>
                          <a:sym typeface="Times New Roman"/>
                        </a:rPr>
                        <a:t>širiti</a:t>
                      </a:r>
                      <a:r>
                        <a:rPr lang="en" u="none" strike="noStrike" cap="none">
                          <a:solidFill>
                            <a:schemeClr val="dk1"/>
                          </a:solidFill>
                          <a:latin typeface="Times New Roman"/>
                          <a:ea typeface="Times New Roman"/>
                          <a:cs typeface="Times New Roman"/>
                          <a:sym typeface="Times New Roman"/>
                        </a:rPr>
                        <a:t> svoja znanja.</a:t>
                      </a:r>
                      <a:r>
                        <a:rPr lang="en" u="none" strike="noStrike" cap="none">
                          <a:latin typeface="Times New Roman"/>
                          <a:ea typeface="Times New Roman"/>
                          <a:cs typeface="Times New Roman"/>
                          <a:sym typeface="Times New Roman"/>
                        </a:rPr>
                        <a:t> </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0472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NOSITELJI</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Anita Baranašić, dipl. uč. s pojačanim EJ</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4452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NAČIN REALIZACIJE</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individualni rad, grupni rad i rad u parovima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razgovor, demonstracija i diskusija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a:t>
                      </a:r>
                      <a:r>
                        <a:rPr lang="en">
                          <a:latin typeface="Times New Roman"/>
                          <a:ea typeface="Times New Roman"/>
                          <a:cs typeface="Times New Roman"/>
                          <a:sym typeface="Times New Roman"/>
                        </a:rPr>
                        <a:t>didaktičke igre</a:t>
                      </a:r>
                    </a:p>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 natjecanje</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VREMENIK</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jedan sat tjedno tijekom školske godine 201</a:t>
                      </a:r>
                      <a:r>
                        <a:rPr lang="en">
                          <a:latin typeface="Times New Roman"/>
                          <a:ea typeface="Times New Roman"/>
                          <a:cs typeface="Times New Roman"/>
                          <a:sym typeface="Times New Roman"/>
                        </a:rPr>
                        <a:t>6</a:t>
                      </a:r>
                      <a:r>
                        <a:rPr lang="en" u="none" strike="noStrike" cap="none">
                          <a:latin typeface="Times New Roman"/>
                          <a:ea typeface="Times New Roman"/>
                          <a:cs typeface="Times New Roman"/>
                          <a:sym typeface="Times New Roman"/>
                        </a:rPr>
                        <a:t>./ 201</a:t>
                      </a:r>
                      <a:r>
                        <a:rPr lang="en">
                          <a:latin typeface="Times New Roman"/>
                          <a:ea typeface="Times New Roman"/>
                          <a:cs typeface="Times New Roman"/>
                          <a:sym typeface="Times New Roman"/>
                        </a:rPr>
                        <a:t>7</a:t>
                      </a:r>
                      <a:r>
                        <a:rPr lang="en" u="none" strike="noStrike" cap="none">
                          <a:latin typeface="Times New Roman"/>
                          <a:ea typeface="Times New Roman"/>
                          <a:cs typeface="Times New Roman"/>
                          <a:sym typeface="Times New Roman"/>
                        </a:rPr>
                        <a:t>.</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TROŠKOVNIK</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troškove potrebnih i dodatnih radnih materijala snosi škola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0807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VREDNOVANJE I KORIŠTENJE REZULTATA RADA</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a:t>
                      </a:r>
                      <a:r>
                        <a:rPr lang="en">
                          <a:latin typeface="Times New Roman"/>
                          <a:ea typeface="Times New Roman"/>
                          <a:cs typeface="Times New Roman"/>
                          <a:sym typeface="Times New Roman"/>
                        </a:rPr>
                        <a:t>samovrednovanje učenika</a:t>
                      </a:r>
                    </a:p>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 kontinuirano praćenje napretka i razvijanja interesa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zadovoljstvo učenika, učitelja i roditelja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sustavno razvijanje samopouzdanja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graphicFrame>
        <p:nvGraphicFramePr>
          <p:cNvPr id="953" name="Shape 953"/>
          <p:cNvGraphicFramePr/>
          <p:nvPr/>
        </p:nvGraphicFramePr>
        <p:xfrm>
          <a:off x="180975" y="159302"/>
          <a:ext cx="8782050" cy="6458826"/>
        </p:xfrm>
        <a:graphic>
          <a:graphicData uri="http://schemas.openxmlformats.org/drawingml/2006/table">
            <a:tbl>
              <a:tblPr>
                <a:noFill/>
                <a:tableStyleId>{D39A3C89-64FF-49DC-8394-7CA954343BA1}</a:tableStyleId>
              </a:tblPr>
              <a:tblGrid>
                <a:gridCol w="2014750"/>
                <a:gridCol w="6767300"/>
              </a:tblGrid>
              <a:tr h="38407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NAZIV AKTIVNOSTI</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DODATNA NASTAVA IZ MATEMA</a:t>
                      </a:r>
                      <a:r>
                        <a:rPr lang="en" b="1">
                          <a:latin typeface="Times New Roman"/>
                          <a:ea typeface="Times New Roman"/>
                          <a:cs typeface="Times New Roman"/>
                          <a:sym typeface="Times New Roman"/>
                        </a:rPr>
                        <a:t>TIKE za učenike 7. razreda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4382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CILJ AKTIVNOSTI</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228600" lvl="0" rtl="0">
                        <a:lnSpc>
                          <a:spcPct val="115000"/>
                        </a:lnSpc>
                        <a:spcBef>
                          <a:spcPts val="0"/>
                        </a:spcBef>
                        <a:buNone/>
                      </a:pPr>
                      <a:r>
                        <a:rPr lang="en">
                          <a:latin typeface="Times New Roman"/>
                          <a:ea typeface="Times New Roman"/>
                          <a:cs typeface="Times New Roman"/>
                          <a:sym typeface="Times New Roman"/>
                        </a:rPr>
                        <a:t>­Utvrditi i proširiti gradivo obrađeno na redovnoj nastavi</a:t>
                      </a:r>
                    </a:p>
                    <a:p>
                      <a:pPr marL="228600" lvl="0" rtl="0">
                        <a:lnSpc>
                          <a:spcPct val="115000"/>
                        </a:lnSpc>
                        <a:spcBef>
                          <a:spcPts val="0"/>
                        </a:spcBef>
                        <a:buNone/>
                      </a:pPr>
                      <a:r>
                        <a:rPr lang="en">
                          <a:latin typeface="Times New Roman"/>
                          <a:ea typeface="Times New Roman"/>
                          <a:cs typeface="Times New Roman"/>
                          <a:sym typeface="Times New Roman"/>
                        </a:rPr>
                        <a:t>Naučiti koristiti suvremenu tehnologiju u otkrivanju matematičkih zakonitosti</a:t>
                      </a:r>
                    </a:p>
                    <a:p>
                      <a:pPr marL="228600" lvl="0" rtl="0">
                        <a:lnSpc>
                          <a:spcPct val="115000"/>
                        </a:lnSpc>
                        <a:spcBef>
                          <a:spcPts val="0"/>
                        </a:spcBef>
                        <a:buNone/>
                      </a:pPr>
                      <a:r>
                        <a:rPr lang="en">
                          <a:latin typeface="Times New Roman"/>
                          <a:ea typeface="Times New Roman"/>
                          <a:cs typeface="Times New Roman"/>
                          <a:sym typeface="Times New Roman"/>
                        </a:rPr>
                        <a:t>Podržati učenike u ljubavi prema matematici</a:t>
                      </a:r>
                    </a:p>
                    <a:p>
                      <a:pPr marL="228600" lvl="0" rtl="0">
                        <a:lnSpc>
                          <a:spcPct val="115000"/>
                        </a:lnSpc>
                        <a:spcBef>
                          <a:spcPts val="0"/>
                        </a:spcBef>
                        <a:buNone/>
                      </a:pPr>
                      <a:r>
                        <a:rPr lang="en">
                          <a:latin typeface="Times New Roman"/>
                          <a:ea typeface="Times New Roman"/>
                          <a:cs typeface="Times New Roman"/>
                          <a:sym typeface="Times New Roman"/>
                        </a:rPr>
                        <a:t>Potaknuti znatiželju i kreativnost u matematičkom izražavanju i mišljenju.</a:t>
                      </a:r>
                    </a:p>
                  </a:txBody>
                  <a:tcPr marL="63500" marR="63500" marT="91450" marB="9145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952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NAMJENA</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228600" lvl="0" rtl="0">
                        <a:lnSpc>
                          <a:spcPct val="115000"/>
                        </a:lnSpc>
                        <a:spcBef>
                          <a:spcPts val="0"/>
                        </a:spcBef>
                        <a:buNone/>
                      </a:pPr>
                      <a:r>
                        <a:rPr lang="en">
                          <a:latin typeface="Times New Roman"/>
                          <a:ea typeface="Times New Roman"/>
                          <a:cs typeface="Times New Roman"/>
                          <a:sym typeface="Times New Roman"/>
                        </a:rPr>
                        <a:t>Priprema učenika za natjecanja iz matematike</a:t>
                      </a:r>
                    </a:p>
                    <a:p>
                      <a:pPr marL="228600" lvl="0" rtl="0">
                        <a:lnSpc>
                          <a:spcPct val="115000"/>
                        </a:lnSpc>
                        <a:spcBef>
                          <a:spcPts val="0"/>
                        </a:spcBef>
                        <a:buNone/>
                      </a:pPr>
                      <a:r>
                        <a:rPr lang="en">
                          <a:latin typeface="Times New Roman"/>
                          <a:ea typeface="Times New Roman"/>
                          <a:cs typeface="Times New Roman"/>
                          <a:sym typeface="Times New Roman"/>
                        </a:rPr>
                        <a:t>Osposobljavati za apstraktno mišljenje i logičko zaključivanje</a:t>
                      </a:r>
                    </a:p>
                    <a:p>
                      <a:pPr marL="228600" lvl="0" rtl="0">
                        <a:lnSpc>
                          <a:spcPct val="115000"/>
                        </a:lnSpc>
                        <a:spcBef>
                          <a:spcPts val="0"/>
                        </a:spcBef>
                        <a:buNone/>
                      </a:pPr>
                      <a:r>
                        <a:rPr lang="en">
                          <a:latin typeface="Times New Roman"/>
                          <a:ea typeface="Times New Roman"/>
                          <a:cs typeface="Times New Roman"/>
                          <a:sym typeface="Times New Roman"/>
                        </a:rPr>
                        <a:t>Kvalitetno provođenje slobodnog vremena</a:t>
                      </a:r>
                    </a:p>
                  </a:txBody>
                  <a:tcPr marL="63500" marR="63500" marT="91450" marB="9145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970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NOSITELJI</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63500" lvl="0" indent="0" rtl="0">
                        <a:lnSpc>
                          <a:spcPct val="115000"/>
                        </a:lnSpc>
                        <a:spcBef>
                          <a:spcPts val="0"/>
                        </a:spcBef>
                        <a:buNone/>
                      </a:pPr>
                      <a:r>
                        <a:rPr lang="en">
                          <a:latin typeface="Times New Roman"/>
                          <a:ea typeface="Times New Roman"/>
                          <a:cs typeface="Times New Roman"/>
                          <a:sym typeface="Times New Roman"/>
                        </a:rPr>
                        <a:t>Jelena Beštak</a:t>
                      </a:r>
                    </a:p>
                  </a:txBody>
                  <a:tcPr marL="63500" marR="63500" marT="91450" marB="9145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8025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NAČIN REALIZACIJE</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228600" lvl="0" rtl="0">
                        <a:lnSpc>
                          <a:spcPct val="115000"/>
                        </a:lnSpc>
                        <a:spcBef>
                          <a:spcPts val="0"/>
                        </a:spcBef>
                        <a:buNone/>
                      </a:pPr>
                      <a:r>
                        <a:rPr lang="en">
                          <a:latin typeface="Times New Roman"/>
                          <a:ea typeface="Times New Roman"/>
                          <a:cs typeface="Times New Roman"/>
                          <a:sym typeface="Times New Roman"/>
                        </a:rPr>
                        <a:t>Individualni rad, grupni rad i rad u parovima</a:t>
                      </a:r>
                    </a:p>
                    <a:p>
                      <a:pPr marL="228600" lvl="0" rtl="0">
                        <a:lnSpc>
                          <a:spcPct val="115000"/>
                        </a:lnSpc>
                        <a:spcBef>
                          <a:spcPts val="0"/>
                        </a:spcBef>
                        <a:buNone/>
                      </a:pPr>
                      <a:r>
                        <a:rPr lang="en">
                          <a:latin typeface="Times New Roman"/>
                          <a:ea typeface="Times New Roman"/>
                          <a:cs typeface="Times New Roman"/>
                          <a:sym typeface="Times New Roman"/>
                        </a:rPr>
                        <a:t>Razgovor, demonstracija i diskusija</a:t>
                      </a:r>
                    </a:p>
                    <a:p>
                      <a:pPr marL="228600" lvl="0" rtl="0">
                        <a:lnSpc>
                          <a:spcPct val="115000"/>
                        </a:lnSpc>
                        <a:spcBef>
                          <a:spcPts val="0"/>
                        </a:spcBef>
                        <a:buNone/>
                      </a:pPr>
                      <a:r>
                        <a:rPr lang="en">
                          <a:latin typeface="Times New Roman"/>
                          <a:ea typeface="Times New Roman"/>
                          <a:cs typeface="Times New Roman"/>
                          <a:sym typeface="Times New Roman"/>
                        </a:rPr>
                        <a:t>­Rješavanje problemskih zadataka, dokazivanje poučaka</a:t>
                      </a:r>
                    </a:p>
                    <a:p>
                      <a:pPr marL="228600" lvl="0" rtl="0">
                        <a:lnSpc>
                          <a:spcPct val="115000"/>
                        </a:lnSpc>
                        <a:spcBef>
                          <a:spcPts val="0"/>
                        </a:spcBef>
                        <a:buNone/>
                      </a:pPr>
                      <a:r>
                        <a:rPr lang="en">
                          <a:latin typeface="Times New Roman"/>
                          <a:ea typeface="Times New Roman"/>
                          <a:cs typeface="Times New Roman"/>
                          <a:sym typeface="Times New Roman"/>
                        </a:rPr>
                        <a:t>Prezentacije, razne igre, kvizovi i natjecanja</a:t>
                      </a:r>
                    </a:p>
                  </a:txBody>
                  <a:tcPr marL="63500" marR="63500" marT="91450" marB="9145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VREMENIK</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228600" lvl="0" rtl="0">
                        <a:lnSpc>
                          <a:spcPct val="115000"/>
                        </a:lnSpc>
                        <a:spcBef>
                          <a:spcPts val="0"/>
                        </a:spcBef>
                        <a:buNone/>
                      </a:pPr>
                      <a:r>
                        <a:rPr lang="en">
                          <a:latin typeface="Times New Roman"/>
                          <a:ea typeface="Times New Roman"/>
                          <a:cs typeface="Times New Roman"/>
                          <a:sym typeface="Times New Roman"/>
                        </a:rPr>
                        <a:t>Jedan sat tjedno tijekom školske godine</a:t>
                      </a:r>
                    </a:p>
                  </a:txBody>
                  <a:tcPr marL="63500" marR="63500" marT="91450" marB="9145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TROŠKOVNIK</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228600" lvl="0" rtl="0">
                        <a:lnSpc>
                          <a:spcPct val="115000"/>
                        </a:lnSpc>
                        <a:spcBef>
                          <a:spcPts val="0"/>
                        </a:spcBef>
                        <a:buNone/>
                      </a:pPr>
                      <a:r>
                        <a:rPr lang="en">
                          <a:latin typeface="Times New Roman"/>
                          <a:ea typeface="Times New Roman"/>
                          <a:cs typeface="Times New Roman"/>
                          <a:sym typeface="Times New Roman"/>
                        </a:rPr>
                        <a:t>Troškove potrebnih i dodatnih radnih materijala snosi škola</a:t>
                      </a:r>
                    </a:p>
                  </a:txBody>
                  <a:tcPr marL="63500" marR="63500" marT="91450" marB="9145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44895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VREDNOVANJE I KORIŠTENJE REZULTATA RADA</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228600" lvl="0" rtl="0">
                        <a:lnSpc>
                          <a:spcPct val="115000"/>
                        </a:lnSpc>
                        <a:spcBef>
                          <a:spcPts val="0"/>
                        </a:spcBef>
                        <a:buNone/>
                      </a:pPr>
                      <a:r>
                        <a:rPr lang="en">
                          <a:latin typeface="Times New Roman"/>
                          <a:ea typeface="Times New Roman"/>
                          <a:cs typeface="Times New Roman"/>
                          <a:sym typeface="Times New Roman"/>
                        </a:rPr>
                        <a:t>­Stjecanje povjerenja u vlastite matematičke sposobnosti,  </a:t>
                      </a:r>
                      <a:r>
                        <a:rPr lang="en">
                          <a:solidFill>
                            <a:schemeClr val="dk1"/>
                          </a:solidFill>
                          <a:latin typeface="Times New Roman"/>
                          <a:ea typeface="Times New Roman"/>
                          <a:cs typeface="Times New Roman"/>
                          <a:sym typeface="Times New Roman"/>
                        </a:rPr>
                        <a:t>razvijanje samopouzdanja</a:t>
                      </a:r>
                    </a:p>
                    <a:p>
                      <a:pPr marL="228600" lvl="0" rtl="0">
                        <a:lnSpc>
                          <a:spcPct val="115000"/>
                        </a:lnSpc>
                        <a:spcBef>
                          <a:spcPts val="0"/>
                        </a:spcBef>
                        <a:buNone/>
                      </a:pPr>
                      <a:r>
                        <a:rPr lang="en">
                          <a:latin typeface="Times New Roman"/>
                          <a:ea typeface="Times New Roman"/>
                          <a:cs typeface="Times New Roman"/>
                          <a:sym typeface="Times New Roman"/>
                        </a:rPr>
                        <a:t>­Razvijanje sposobnosti samostalnog rada, odgovornosti i kritičnosti prema svome radu</a:t>
                      </a:r>
                    </a:p>
                    <a:p>
                      <a:pPr marL="228600" lvl="0" rtl="0">
                        <a:lnSpc>
                          <a:spcPct val="115000"/>
                        </a:lnSpc>
                        <a:spcBef>
                          <a:spcPts val="0"/>
                        </a:spcBef>
                        <a:buNone/>
                      </a:pPr>
                      <a:r>
                        <a:rPr lang="en">
                          <a:latin typeface="Times New Roman"/>
                          <a:ea typeface="Times New Roman"/>
                          <a:cs typeface="Times New Roman"/>
                          <a:sym typeface="Times New Roman"/>
                        </a:rPr>
                        <a:t>Sudjelovanje na radionicama i natjecanjima iz matematike</a:t>
                      </a:r>
                    </a:p>
                    <a:p>
                      <a:pPr marL="228600" lvl="0" rtl="0">
                        <a:lnSpc>
                          <a:spcPct val="115000"/>
                        </a:lnSpc>
                        <a:spcBef>
                          <a:spcPts val="0"/>
                        </a:spcBef>
                        <a:buNone/>
                      </a:pPr>
                      <a:r>
                        <a:rPr lang="en">
                          <a:latin typeface="Times New Roman"/>
                          <a:ea typeface="Times New Roman"/>
                          <a:cs typeface="Times New Roman"/>
                          <a:sym typeface="Times New Roman"/>
                        </a:rPr>
                        <a:t>Poticaj za daljnji rad i razvoj učenika</a:t>
                      </a:r>
                    </a:p>
                    <a:p>
                      <a:pPr marL="228600" lvl="0" rtl="0">
                        <a:lnSpc>
                          <a:spcPct val="115000"/>
                        </a:lnSpc>
                        <a:spcBef>
                          <a:spcPts val="0"/>
                        </a:spcBef>
                        <a:buNone/>
                      </a:pPr>
                      <a:r>
                        <a:rPr lang="en">
                          <a:latin typeface="Times New Roman"/>
                          <a:ea typeface="Times New Roman"/>
                          <a:cs typeface="Times New Roman"/>
                          <a:sym typeface="Times New Roman"/>
                        </a:rPr>
                        <a:t>Sustavno praćenje i bilježenje učenikovih postignuća, samovrednovanje, simbolično nagrađivanje te postignuća na natjecanjima</a:t>
                      </a:r>
                    </a:p>
                  </a:txBody>
                  <a:tcPr marL="63500" marR="63500" marT="91450" marB="9145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60" name="Shape 960"/>
          <p:cNvGraphicFramePr/>
          <p:nvPr/>
        </p:nvGraphicFramePr>
        <p:xfrm>
          <a:off x="396098" y="274637"/>
          <a:ext cx="8351825" cy="5573318"/>
        </p:xfrm>
        <a:graphic>
          <a:graphicData uri="http://schemas.openxmlformats.org/drawingml/2006/table">
            <a:tbl>
              <a:tblPr>
                <a:noFill/>
                <a:tableStyleId>{D39A3C89-64FF-49DC-8394-7CA954343BA1}</a:tableStyleId>
              </a:tblPr>
              <a:tblGrid>
                <a:gridCol w="1943100"/>
                <a:gridCol w="6408725"/>
              </a:tblGrid>
              <a:tr h="417500">
                <a:tc>
                  <a:txBody>
                    <a:bodyPr/>
                    <a:lstStyle/>
                    <a:p>
                      <a:pPr marL="0" marR="0" lvl="0" indent="0" algn="l" rtl="0">
                        <a:lnSpc>
                          <a:spcPct val="115000"/>
                        </a:lnSpc>
                        <a:spcBef>
                          <a:spcPts val="0"/>
                        </a:spcBef>
                        <a:buClr>
                          <a:srgbClr val="000000"/>
                        </a:buClr>
                        <a:buSzPct val="25000"/>
                        <a:buFont typeface="Verdana"/>
                        <a:buNone/>
                      </a:pPr>
                      <a:r>
                        <a:rPr lang="en" sz="1600" b="1" u="none" strike="noStrike" cap="none">
                          <a:solidFill>
                            <a:srgbClr val="000000"/>
                          </a:solidFill>
                          <a:latin typeface="Verdana"/>
                          <a:ea typeface="Verdana"/>
                          <a:cs typeface="Verdana"/>
                          <a:sym typeface="Verdana"/>
                        </a:rPr>
                        <a:t>AKTIVNOST</a:t>
                      </a:r>
                    </a:p>
                  </a:txBody>
                  <a:tcPr marL="79375" marR="79375" marT="39700" marB="39700">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600" b="1" u="none" strike="noStrike" cap="none">
                          <a:solidFill>
                            <a:srgbClr val="000000"/>
                          </a:solidFill>
                          <a:latin typeface="Verdana"/>
                          <a:ea typeface="Verdana"/>
                          <a:cs typeface="Verdana"/>
                          <a:sym typeface="Verdana"/>
                        </a:rPr>
                        <a:t>DODATNA NASTAVA IZ MATEMATIKE ZA </a:t>
                      </a:r>
                      <a:r>
                        <a:rPr lang="en" sz="1600" b="1" u="none" strike="noStrike" cap="none">
                          <a:latin typeface="Verdana"/>
                          <a:ea typeface="Verdana"/>
                          <a:cs typeface="Verdana"/>
                          <a:sym typeface="Verdana"/>
                        </a:rPr>
                        <a:t>8</a:t>
                      </a:r>
                      <a:r>
                        <a:rPr lang="en" sz="1600" b="1" u="none" strike="noStrike" cap="none">
                          <a:solidFill>
                            <a:srgbClr val="000000"/>
                          </a:solidFill>
                          <a:latin typeface="Verdana"/>
                          <a:ea typeface="Verdana"/>
                          <a:cs typeface="Verdana"/>
                          <a:sym typeface="Verdana"/>
                        </a:rPr>
                        <a:t>. RAZRED 201</a:t>
                      </a:r>
                      <a:r>
                        <a:rPr lang="en" sz="1600" b="1">
                          <a:latin typeface="Verdana"/>
                          <a:ea typeface="Verdana"/>
                          <a:cs typeface="Verdana"/>
                          <a:sym typeface="Verdana"/>
                        </a:rPr>
                        <a:t>5</a:t>
                      </a:r>
                      <a:r>
                        <a:rPr lang="en" sz="1600" b="1" u="none" strike="noStrike" cap="none">
                          <a:solidFill>
                            <a:srgbClr val="000000"/>
                          </a:solidFill>
                          <a:latin typeface="Verdana"/>
                          <a:ea typeface="Verdana"/>
                          <a:cs typeface="Verdana"/>
                          <a:sym typeface="Verdana"/>
                        </a:rPr>
                        <a:t>./1</a:t>
                      </a:r>
                      <a:r>
                        <a:rPr lang="en" sz="1600" b="1">
                          <a:latin typeface="Verdana"/>
                          <a:ea typeface="Verdana"/>
                          <a:cs typeface="Verdana"/>
                          <a:sym typeface="Verdana"/>
                        </a:rPr>
                        <a:t>6</a:t>
                      </a:r>
                      <a:r>
                        <a:rPr lang="en" sz="1600" b="1" u="none" strike="noStrike" cap="none">
                          <a:solidFill>
                            <a:srgbClr val="000000"/>
                          </a:solidFill>
                          <a:latin typeface="Verdana"/>
                          <a:ea typeface="Verdana"/>
                          <a:cs typeface="Verdana"/>
                          <a:sym typeface="Verdana"/>
                        </a:rPr>
                        <a:t>.</a:t>
                      </a:r>
                    </a:p>
                  </a:txBody>
                  <a:tcPr marL="79375" marR="79375" marT="39700" marB="39700">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65225">
                <a:tc>
                  <a:txBody>
                    <a:bodyPr/>
                    <a:lstStyle/>
                    <a:p>
                      <a:pPr marL="0" marR="0" lvl="0" indent="0" algn="l" rtl="0">
                        <a:lnSpc>
                          <a:spcPct val="115000"/>
                        </a:lnSpc>
                        <a:spcBef>
                          <a:spcPts val="0"/>
                        </a:spcBef>
                        <a:buClr>
                          <a:srgbClr val="000000"/>
                        </a:buClr>
                        <a:buSzPct val="25000"/>
                        <a:buFont typeface="Verdana"/>
                        <a:buNone/>
                      </a:pPr>
                      <a:r>
                        <a:rPr lang="en" sz="1600" b="1" u="none" strike="noStrike" cap="none">
                          <a:solidFill>
                            <a:srgbClr val="000000"/>
                          </a:solidFill>
                          <a:latin typeface="Verdana"/>
                          <a:ea typeface="Verdana"/>
                          <a:cs typeface="Verdana"/>
                          <a:sym typeface="Verdana"/>
                        </a:rPr>
                        <a:t>CILJEVI </a:t>
                      </a:r>
                    </a:p>
                  </a:txBody>
                  <a:tcPr marL="79375" marR="79375" marT="39700" marB="39700">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a:solidFill>
                            <a:srgbClr val="000000"/>
                          </a:solidFill>
                          <a:latin typeface="Times New Roman"/>
                          <a:ea typeface="Times New Roman"/>
                          <a:cs typeface="Times New Roman"/>
                          <a:sym typeface="Times New Roman"/>
                        </a:rPr>
                        <a:t>Razvijanje sposobnosti apstraktnog mišljenja i logičkog </a:t>
                      </a:r>
                    </a:p>
                    <a:p>
                      <a:pPr marL="0" marR="0" lvl="0" indent="0" algn="l" rtl="0">
                        <a:lnSpc>
                          <a:spcPct val="115000"/>
                        </a:lnSpc>
                        <a:spcBef>
                          <a:spcPts val="0"/>
                        </a:spcBef>
                        <a:buClr>
                          <a:srgbClr val="000000"/>
                        </a:buClr>
                        <a:buSzPct val="25000"/>
                        <a:buFont typeface="Verdana"/>
                        <a:buNone/>
                      </a:pPr>
                      <a:r>
                        <a:rPr lang="en" sz="1600" u="none" strike="noStrike" cap="none">
                          <a:solidFill>
                            <a:srgbClr val="000000"/>
                          </a:solidFill>
                          <a:latin typeface="Times New Roman"/>
                          <a:ea typeface="Times New Roman"/>
                          <a:cs typeface="Times New Roman"/>
                          <a:sym typeface="Times New Roman"/>
                        </a:rPr>
                        <a:t>zaključivanja te izražavanje općih ideja matematičkim  </a:t>
                      </a:r>
                    </a:p>
                    <a:p>
                      <a:pPr marL="0" marR="0" lvl="0" indent="0" algn="l" rtl="0">
                        <a:lnSpc>
                          <a:spcPct val="115000"/>
                        </a:lnSpc>
                        <a:spcBef>
                          <a:spcPts val="0"/>
                        </a:spcBef>
                        <a:buClr>
                          <a:srgbClr val="000000"/>
                        </a:buClr>
                        <a:buSzPct val="25000"/>
                        <a:buFont typeface="Verdana"/>
                        <a:buNone/>
                      </a:pPr>
                      <a:r>
                        <a:rPr lang="en" sz="1600">
                          <a:latin typeface="Times New Roman"/>
                          <a:ea typeface="Times New Roman"/>
                          <a:cs typeface="Times New Roman"/>
                          <a:sym typeface="Times New Roman"/>
                        </a:rPr>
                        <a:t>j</a:t>
                      </a:r>
                      <a:r>
                        <a:rPr lang="en" sz="1600" u="none" strike="noStrike" cap="none">
                          <a:solidFill>
                            <a:srgbClr val="000000"/>
                          </a:solidFill>
                          <a:latin typeface="Times New Roman"/>
                          <a:ea typeface="Times New Roman"/>
                          <a:cs typeface="Times New Roman"/>
                          <a:sym typeface="Times New Roman"/>
                        </a:rPr>
                        <a:t>ezikom, razvoj matematičke intuicije, mašte i stvaralačkog </a:t>
                      </a:r>
                    </a:p>
                    <a:p>
                      <a:pPr marL="0" marR="0" lvl="0" indent="0" algn="l" rtl="0">
                        <a:lnSpc>
                          <a:spcPct val="115000"/>
                        </a:lnSpc>
                        <a:spcBef>
                          <a:spcPts val="0"/>
                        </a:spcBef>
                        <a:buClr>
                          <a:srgbClr val="000000"/>
                        </a:buClr>
                        <a:buSzPct val="25000"/>
                        <a:buFont typeface="Verdana"/>
                        <a:buNone/>
                      </a:pPr>
                      <a:r>
                        <a:rPr lang="en" sz="1600" u="none" strike="noStrike" cap="none">
                          <a:solidFill>
                            <a:srgbClr val="000000"/>
                          </a:solidFill>
                          <a:latin typeface="Times New Roman"/>
                          <a:ea typeface="Times New Roman"/>
                          <a:cs typeface="Times New Roman"/>
                          <a:sym typeface="Times New Roman"/>
                        </a:rPr>
                        <a:t>mišljenja, izgradnja natjecateljskog duha i poticanja samostalnog istraživanja </a:t>
                      </a:r>
                    </a:p>
                  </a:txBody>
                  <a:tcPr marL="79375" marR="79375" marT="39700" marB="39700">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00100">
                <a:tc>
                  <a:txBody>
                    <a:bodyPr/>
                    <a:lstStyle/>
                    <a:p>
                      <a:pPr marL="0" marR="0" lvl="0" indent="0" algn="l" rtl="0">
                        <a:lnSpc>
                          <a:spcPct val="115000"/>
                        </a:lnSpc>
                        <a:spcBef>
                          <a:spcPts val="0"/>
                        </a:spcBef>
                        <a:buClr>
                          <a:srgbClr val="000000"/>
                        </a:buClr>
                        <a:buSzPct val="25000"/>
                        <a:buFont typeface="Verdana"/>
                        <a:buNone/>
                      </a:pPr>
                      <a:r>
                        <a:rPr lang="en" sz="1600" b="1" u="none" strike="noStrike" cap="none">
                          <a:solidFill>
                            <a:srgbClr val="000000"/>
                          </a:solidFill>
                          <a:latin typeface="Verdana"/>
                          <a:ea typeface="Verdana"/>
                          <a:cs typeface="Verdana"/>
                          <a:sym typeface="Verdana"/>
                        </a:rPr>
                        <a:t>NAMJENA</a:t>
                      </a:r>
                    </a:p>
                  </a:txBody>
                  <a:tcPr marL="79375" marR="79375" marT="39700" marB="39700">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a:solidFill>
                            <a:srgbClr val="000000"/>
                          </a:solidFill>
                          <a:latin typeface="Times New Roman"/>
                          <a:ea typeface="Times New Roman"/>
                          <a:cs typeface="Times New Roman"/>
                          <a:sym typeface="Times New Roman"/>
                        </a:rPr>
                        <a:t>Program je namijenjen zainteresiranim učenicima za </a:t>
                      </a:r>
                    </a:p>
                    <a:p>
                      <a:pPr marL="0" marR="0" lvl="0" indent="0" algn="l" rtl="0">
                        <a:lnSpc>
                          <a:spcPct val="115000"/>
                        </a:lnSpc>
                        <a:spcBef>
                          <a:spcPts val="0"/>
                        </a:spcBef>
                        <a:buClr>
                          <a:srgbClr val="000000"/>
                        </a:buClr>
                        <a:buSzPct val="25000"/>
                        <a:buFont typeface="Verdana"/>
                        <a:buNone/>
                      </a:pPr>
                      <a:r>
                        <a:rPr lang="en" sz="1600" u="none" strike="noStrike" cap="none">
                          <a:solidFill>
                            <a:srgbClr val="000000"/>
                          </a:solidFill>
                          <a:latin typeface="Times New Roman"/>
                          <a:ea typeface="Times New Roman"/>
                          <a:cs typeface="Times New Roman"/>
                          <a:sym typeface="Times New Roman"/>
                        </a:rPr>
                        <a:t>produbljivanje znanja i razvijanje interesa za matematičku znanost </a:t>
                      </a:r>
                    </a:p>
                  </a:txBody>
                  <a:tcPr marL="79375" marR="79375" marT="39700" marB="39700">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81000">
                <a:tc>
                  <a:txBody>
                    <a:bodyPr/>
                    <a:lstStyle/>
                    <a:p>
                      <a:pPr marL="0" marR="0" lvl="0" indent="0" algn="l" rtl="0">
                        <a:lnSpc>
                          <a:spcPct val="115000"/>
                        </a:lnSpc>
                        <a:spcBef>
                          <a:spcPts val="0"/>
                        </a:spcBef>
                        <a:buClr>
                          <a:srgbClr val="000000"/>
                        </a:buClr>
                        <a:buSzPct val="25000"/>
                        <a:buFont typeface="Verdana"/>
                        <a:buNone/>
                      </a:pPr>
                      <a:r>
                        <a:rPr lang="en" sz="1600" b="1" u="none" strike="noStrike" cap="none">
                          <a:solidFill>
                            <a:srgbClr val="000000"/>
                          </a:solidFill>
                          <a:latin typeface="Verdana"/>
                          <a:ea typeface="Verdana"/>
                          <a:cs typeface="Verdana"/>
                          <a:sym typeface="Verdana"/>
                        </a:rPr>
                        <a:t>NOSITELJI</a:t>
                      </a:r>
                    </a:p>
                  </a:txBody>
                  <a:tcPr marL="79375" marR="79375" marT="39700" marB="39700">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a:latin typeface="Times New Roman"/>
                          <a:ea typeface="Times New Roman"/>
                          <a:cs typeface="Times New Roman"/>
                          <a:sym typeface="Times New Roman"/>
                        </a:rPr>
                        <a:t>Snježana Lažeta</a:t>
                      </a:r>
                    </a:p>
                  </a:txBody>
                  <a:tcPr marL="79375" marR="79375" marT="39700" marB="39700">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00100">
                <a:tc>
                  <a:txBody>
                    <a:bodyPr/>
                    <a:lstStyle/>
                    <a:p>
                      <a:pPr marL="0" marR="0" lvl="0" indent="0" algn="l" rtl="0">
                        <a:lnSpc>
                          <a:spcPct val="115000"/>
                        </a:lnSpc>
                        <a:spcBef>
                          <a:spcPts val="0"/>
                        </a:spcBef>
                        <a:buClr>
                          <a:srgbClr val="000000"/>
                        </a:buClr>
                        <a:buSzPct val="25000"/>
                        <a:buFont typeface="Verdana"/>
                        <a:buNone/>
                      </a:pPr>
                      <a:r>
                        <a:rPr lang="en" sz="1600" b="1" u="none" strike="noStrike" cap="none">
                          <a:solidFill>
                            <a:srgbClr val="000000"/>
                          </a:solidFill>
                          <a:latin typeface="Verdana"/>
                          <a:ea typeface="Verdana"/>
                          <a:cs typeface="Verdana"/>
                          <a:sym typeface="Verdana"/>
                        </a:rPr>
                        <a:t>NAČIN REALIZACIJE</a:t>
                      </a:r>
                    </a:p>
                  </a:txBody>
                  <a:tcPr marL="79375" marR="79375" marT="39700" marB="39700">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a:solidFill>
                            <a:srgbClr val="000000"/>
                          </a:solidFill>
                          <a:latin typeface="Times New Roman"/>
                          <a:ea typeface="Times New Roman"/>
                          <a:cs typeface="Times New Roman"/>
                          <a:sym typeface="Times New Roman"/>
                        </a:rPr>
                        <a:t>Individualni rad, grupni rad, rad u parovima. Nastava se održava u učioničkom prostoru škole, za uspješne učenike organizira se natjecanje </a:t>
                      </a:r>
                    </a:p>
                  </a:txBody>
                  <a:tcPr marL="79375" marR="79375" marT="39700" marB="39700">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8625">
                <a:tc>
                  <a:txBody>
                    <a:bodyPr/>
                    <a:lstStyle/>
                    <a:p>
                      <a:pPr marL="0" marR="0" lvl="0" indent="0" algn="l" rtl="0">
                        <a:lnSpc>
                          <a:spcPct val="115000"/>
                        </a:lnSpc>
                        <a:spcBef>
                          <a:spcPts val="0"/>
                        </a:spcBef>
                        <a:buClr>
                          <a:srgbClr val="000000"/>
                        </a:buClr>
                        <a:buSzPct val="25000"/>
                        <a:buFont typeface="Verdana"/>
                        <a:buNone/>
                      </a:pPr>
                      <a:r>
                        <a:rPr lang="en" sz="1600" b="1" u="none" strike="noStrike" cap="none">
                          <a:solidFill>
                            <a:srgbClr val="000000"/>
                          </a:solidFill>
                          <a:latin typeface="Verdana"/>
                          <a:ea typeface="Verdana"/>
                          <a:cs typeface="Verdana"/>
                          <a:sym typeface="Verdana"/>
                        </a:rPr>
                        <a:t>VREMENIK</a:t>
                      </a:r>
                    </a:p>
                  </a:txBody>
                  <a:tcPr marL="79375" marR="79375" marT="39700" marB="39700">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a:solidFill>
                            <a:srgbClr val="000000"/>
                          </a:solidFill>
                          <a:latin typeface="Times New Roman"/>
                          <a:ea typeface="Times New Roman"/>
                          <a:cs typeface="Times New Roman"/>
                          <a:sym typeface="Times New Roman"/>
                        </a:rPr>
                        <a:t>Jedan školski sat tjedno tijekom nastavne godine </a:t>
                      </a:r>
                      <a:r>
                        <a:rPr lang="en" sz="1600" u="none" strike="noStrike" cap="none">
                          <a:latin typeface="Times New Roman"/>
                          <a:ea typeface="Times New Roman"/>
                          <a:cs typeface="Times New Roman"/>
                          <a:sym typeface="Times New Roman"/>
                        </a:rPr>
                        <a:t>201</a:t>
                      </a:r>
                      <a:r>
                        <a:rPr lang="en" sz="1600">
                          <a:latin typeface="Times New Roman"/>
                          <a:ea typeface="Times New Roman"/>
                          <a:cs typeface="Times New Roman"/>
                          <a:sym typeface="Times New Roman"/>
                        </a:rPr>
                        <a:t>5</a:t>
                      </a:r>
                      <a:r>
                        <a:rPr lang="en" sz="1600" u="none" strike="noStrike" cap="none">
                          <a:latin typeface="Times New Roman"/>
                          <a:ea typeface="Times New Roman"/>
                          <a:cs typeface="Times New Roman"/>
                          <a:sym typeface="Times New Roman"/>
                        </a:rPr>
                        <a:t>./201</a:t>
                      </a:r>
                      <a:r>
                        <a:rPr lang="en" sz="1600">
                          <a:latin typeface="Times New Roman"/>
                          <a:ea typeface="Times New Roman"/>
                          <a:cs typeface="Times New Roman"/>
                          <a:sym typeface="Times New Roman"/>
                        </a:rPr>
                        <a:t>6</a:t>
                      </a:r>
                      <a:r>
                        <a:rPr lang="en" sz="1600" u="none" strike="noStrike" cap="none">
                          <a:latin typeface="Times New Roman"/>
                          <a:ea typeface="Times New Roman"/>
                          <a:cs typeface="Times New Roman"/>
                          <a:sym typeface="Times New Roman"/>
                        </a:rPr>
                        <a:t>.</a:t>
                      </a:r>
                    </a:p>
                  </a:txBody>
                  <a:tcPr marL="79375" marR="79375" marT="39700" marB="39700">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8625">
                <a:tc>
                  <a:txBody>
                    <a:bodyPr/>
                    <a:lstStyle/>
                    <a:p>
                      <a:pPr marL="0" marR="0" lvl="0" indent="0" algn="l" rtl="0">
                        <a:lnSpc>
                          <a:spcPct val="115000"/>
                        </a:lnSpc>
                        <a:spcBef>
                          <a:spcPts val="0"/>
                        </a:spcBef>
                        <a:buClr>
                          <a:srgbClr val="000000"/>
                        </a:buClr>
                        <a:buSzPct val="25000"/>
                        <a:buFont typeface="Verdana"/>
                        <a:buNone/>
                      </a:pPr>
                      <a:r>
                        <a:rPr lang="en" sz="1600" b="1" u="none" strike="noStrike" cap="none">
                          <a:solidFill>
                            <a:srgbClr val="000000"/>
                          </a:solidFill>
                          <a:latin typeface="Verdana"/>
                          <a:ea typeface="Verdana"/>
                          <a:cs typeface="Verdana"/>
                          <a:sym typeface="Verdana"/>
                        </a:rPr>
                        <a:t>TROŠKOVNIK</a:t>
                      </a:r>
                    </a:p>
                  </a:txBody>
                  <a:tcPr marL="79375" marR="79375" marT="39700" marB="39700">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a:solidFill>
                            <a:srgbClr val="000000"/>
                          </a:solidFill>
                          <a:latin typeface="Times New Roman"/>
                          <a:ea typeface="Times New Roman"/>
                          <a:cs typeface="Times New Roman"/>
                          <a:sym typeface="Times New Roman"/>
                        </a:rPr>
                        <a:t>Papir za fotokopiranje i izradu zadataka </a:t>
                      </a:r>
                    </a:p>
                  </a:txBody>
                  <a:tcPr marL="79375" marR="79375" marT="39700" marB="39700">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3575">
                <a:tc>
                  <a:txBody>
                    <a:bodyPr/>
                    <a:lstStyle/>
                    <a:p>
                      <a:pPr marL="0" marR="0" lvl="0" indent="0" algn="l" rtl="0">
                        <a:lnSpc>
                          <a:spcPct val="115000"/>
                        </a:lnSpc>
                        <a:spcBef>
                          <a:spcPts val="0"/>
                        </a:spcBef>
                        <a:buClr>
                          <a:srgbClr val="000000"/>
                        </a:buClr>
                        <a:buSzPct val="25000"/>
                        <a:buFont typeface="Verdana"/>
                        <a:buNone/>
                      </a:pPr>
                      <a:r>
                        <a:rPr lang="en" sz="1600" b="1" u="none" strike="noStrike" cap="none">
                          <a:solidFill>
                            <a:srgbClr val="000000"/>
                          </a:solidFill>
                          <a:latin typeface="Verdana"/>
                          <a:ea typeface="Verdana"/>
                          <a:cs typeface="Verdana"/>
                          <a:sym typeface="Verdana"/>
                        </a:rPr>
                        <a:t>NAČIN VREDNOVANJA</a:t>
                      </a:r>
                    </a:p>
                  </a:txBody>
                  <a:tcPr marL="79375" marR="79375" marT="39700" marB="39700">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a:solidFill>
                            <a:srgbClr val="000000"/>
                          </a:solidFill>
                          <a:latin typeface="Times New Roman"/>
                          <a:ea typeface="Times New Roman"/>
                          <a:cs typeface="Times New Roman"/>
                          <a:sym typeface="Times New Roman"/>
                        </a:rPr>
                        <a:t>Postignuća učenika na natjecanjima te individualno opisno praćenje učenika</a:t>
                      </a:r>
                      <a:r>
                        <a:rPr lang="en" sz="1600" b="1" u="none" strike="noStrike" cap="none">
                          <a:solidFill>
                            <a:srgbClr val="000000"/>
                          </a:solidFill>
                          <a:latin typeface="Times New Roman"/>
                          <a:ea typeface="Times New Roman"/>
                          <a:cs typeface="Times New Roman"/>
                          <a:sym typeface="Times New Roman"/>
                        </a:rPr>
                        <a:t> </a:t>
                      </a:r>
                    </a:p>
                  </a:txBody>
                  <a:tcPr marL="79375" marR="79375" marT="39700" marB="39700">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Shape 966"/>
          <p:cNvSpPr txBox="1"/>
          <p:nvPr/>
        </p:nvSpPr>
        <p:spPr>
          <a:xfrm>
            <a:off x="7078660" y="0"/>
            <a:ext cx="2046300" cy="274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67" name="Shape 967"/>
          <p:cNvGraphicFramePr/>
          <p:nvPr/>
        </p:nvGraphicFramePr>
        <p:xfrm>
          <a:off x="377837" y="383062"/>
          <a:ext cx="8388325" cy="7238180"/>
        </p:xfrm>
        <a:graphic>
          <a:graphicData uri="http://schemas.openxmlformats.org/drawingml/2006/table">
            <a:tbl>
              <a:tblPr>
                <a:noFill/>
                <a:tableStyleId>{D39A3C89-64FF-49DC-8394-7CA954343BA1}</a:tableStyleId>
              </a:tblPr>
              <a:tblGrid>
                <a:gridCol w="2052625"/>
                <a:gridCol w="6335700"/>
              </a:tblGrid>
              <a:tr h="395275">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DODATNA IZ </a:t>
                      </a:r>
                      <a:r>
                        <a:rPr lang="en" b="1">
                          <a:solidFill>
                            <a:schemeClr val="dk1"/>
                          </a:solidFill>
                          <a:latin typeface="Times New Roman"/>
                          <a:ea typeface="Times New Roman"/>
                          <a:cs typeface="Times New Roman"/>
                          <a:sym typeface="Times New Roman"/>
                        </a:rPr>
                        <a:t>KEMIJE</a:t>
                      </a:r>
                      <a:r>
                        <a:rPr lang="en" u="none" strike="noStrike" cap="none">
                          <a:solidFill>
                            <a:schemeClr val="dk1"/>
                          </a:solidFill>
                          <a:latin typeface="Times New Roman"/>
                          <a:ea typeface="Times New Roman"/>
                          <a:cs typeface="Times New Roman"/>
                          <a:sym typeface="Times New Roman"/>
                        </a:rPr>
                        <a:t> </a:t>
                      </a:r>
                      <a:r>
                        <a:rPr lang="en" b="1" u="none" strike="noStrike" cap="none">
                          <a:solidFill>
                            <a:schemeClr val="dk1"/>
                          </a:solidFill>
                          <a:latin typeface="Times New Roman"/>
                          <a:ea typeface="Times New Roman"/>
                          <a:cs typeface="Times New Roman"/>
                          <a:sym typeface="Times New Roman"/>
                        </a:rPr>
                        <a:t>ZA SEDMI I OSMI RAZRED</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57275">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stvarati mogućnosti za razvijanje darovitosti učenika</a:t>
                      </a:r>
                    </a:p>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poticati uključivanje učenika za sudjelovanje na </a:t>
                      </a:r>
                      <a:r>
                        <a:rPr lang="en">
                          <a:solidFill>
                            <a:schemeClr val="dk1"/>
                          </a:solidFill>
                          <a:latin typeface="Times New Roman"/>
                          <a:ea typeface="Times New Roman"/>
                          <a:cs typeface="Times New Roman"/>
                          <a:sym typeface="Times New Roman"/>
                        </a:rPr>
                        <a:t>natjecanju i znanstvenim događanjima</a:t>
                      </a:r>
                    </a:p>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osposobiti učenike za samostalno rješavanje problema i </a:t>
                      </a:r>
                      <a:r>
                        <a:rPr lang="en">
                          <a:solidFill>
                            <a:schemeClr val="dk1"/>
                          </a:solidFill>
                          <a:latin typeface="Times New Roman"/>
                          <a:ea typeface="Times New Roman"/>
                          <a:cs typeface="Times New Roman"/>
                          <a:sym typeface="Times New Roman"/>
                        </a:rPr>
                        <a:t>uvoditi</a:t>
                      </a:r>
                      <a:r>
                        <a:rPr lang="en" u="none" strike="noStrike" cap="none">
                          <a:solidFill>
                            <a:schemeClr val="dk1"/>
                          </a:solidFill>
                          <a:latin typeface="Times New Roman"/>
                          <a:ea typeface="Times New Roman"/>
                          <a:cs typeface="Times New Roman"/>
                          <a:sym typeface="Times New Roman"/>
                        </a:rPr>
                        <a:t> ih u znanstveni način razmišljanja</a:t>
                      </a:r>
                    </a:p>
                    <a:p>
                      <a:pPr marL="457200" marR="0" lvl="0" indent="-317500" algn="l" rtl="0">
                        <a:spcBef>
                          <a:spcPts val="0"/>
                        </a:spcBef>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poticati kreativnost, jačati međusobnu suradnju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461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proširivanje znanja iz redovnog programa </a:t>
                      </a:r>
                      <a:r>
                        <a:rPr lang="en">
                          <a:solidFill>
                            <a:schemeClr val="dk1"/>
                          </a:solidFill>
                          <a:latin typeface="Times New Roman"/>
                          <a:ea typeface="Times New Roman"/>
                          <a:cs typeface="Times New Roman"/>
                          <a:sym typeface="Times New Roman"/>
                        </a:rPr>
                        <a:t>kemije</a:t>
                      </a:r>
                    </a:p>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primjena kompleksnih </a:t>
                      </a:r>
                      <a:r>
                        <a:rPr lang="en">
                          <a:solidFill>
                            <a:schemeClr val="dk1"/>
                          </a:solidFill>
                          <a:latin typeface="Times New Roman"/>
                          <a:ea typeface="Times New Roman"/>
                          <a:cs typeface="Times New Roman"/>
                          <a:sym typeface="Times New Roman"/>
                        </a:rPr>
                        <a:t>kemijskih </a:t>
                      </a:r>
                      <a:r>
                        <a:rPr lang="en" u="none" strike="noStrike" cap="none">
                          <a:solidFill>
                            <a:schemeClr val="dk1"/>
                          </a:solidFill>
                          <a:latin typeface="Times New Roman"/>
                          <a:ea typeface="Times New Roman"/>
                          <a:cs typeface="Times New Roman"/>
                          <a:sym typeface="Times New Roman"/>
                        </a:rPr>
                        <a:t>znanja i vještina u rješavanju problemskih situacija</a:t>
                      </a:r>
                    </a:p>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pripreme za natjecanje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02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NOSITELJI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Arial"/>
                        <a:buNone/>
                      </a:pPr>
                      <a:r>
                        <a:rPr lang="en">
                          <a:solidFill>
                            <a:schemeClr val="dk1"/>
                          </a:solidFill>
                          <a:latin typeface="Times New Roman"/>
                          <a:ea typeface="Times New Roman"/>
                          <a:cs typeface="Times New Roman"/>
                          <a:sym typeface="Times New Roman"/>
                        </a:rPr>
                        <a:t>Marijana Magdić, dipl. ing.</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450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228600" algn="l" rtl="0">
                        <a:spcBef>
                          <a:spcPts val="0"/>
                        </a:spcBef>
                        <a:buClr>
                          <a:schemeClr val="dk1"/>
                        </a:buClr>
                        <a:buFont typeface="Times New Roman"/>
                        <a:buChar char="●"/>
                      </a:pPr>
                      <a:r>
                        <a:rPr lang="en">
                          <a:solidFill>
                            <a:schemeClr val="dk1"/>
                          </a:solidFill>
                          <a:latin typeface="Times New Roman"/>
                          <a:ea typeface="Times New Roman"/>
                          <a:cs typeface="Times New Roman"/>
                          <a:sym typeface="Times New Roman"/>
                        </a:rPr>
                        <a:t>učionička nastava</a:t>
                      </a:r>
                    </a:p>
                    <a:p>
                      <a:pPr marL="457200" marR="0" lvl="0" indent="-228600" algn="l" rtl="0">
                        <a:spcBef>
                          <a:spcPts val="0"/>
                        </a:spcBef>
                        <a:buClr>
                          <a:schemeClr val="dk1"/>
                        </a:buClr>
                        <a:buFont typeface="Times New Roman"/>
                        <a:buChar char="●"/>
                      </a:pPr>
                      <a:r>
                        <a:rPr lang="en">
                          <a:solidFill>
                            <a:schemeClr val="dk1"/>
                          </a:solidFill>
                          <a:latin typeface="Times New Roman"/>
                          <a:ea typeface="Times New Roman"/>
                          <a:cs typeface="Times New Roman"/>
                          <a:sym typeface="Times New Roman"/>
                        </a:rPr>
                        <a:t>učenički projekti</a:t>
                      </a:r>
                    </a:p>
                    <a:p>
                      <a:pPr marL="457200" marR="0" lvl="0" indent="-228600" algn="l" rtl="0">
                        <a:spcBef>
                          <a:spcPts val="0"/>
                        </a:spcBef>
                        <a:buClr>
                          <a:schemeClr val="dk1"/>
                        </a:buClr>
                        <a:buFont typeface="Times New Roman"/>
                        <a:buChar char="●"/>
                      </a:pPr>
                      <a:r>
                        <a:rPr lang="en">
                          <a:solidFill>
                            <a:schemeClr val="dk1"/>
                          </a:solidFill>
                          <a:latin typeface="Times New Roman"/>
                          <a:ea typeface="Times New Roman"/>
                          <a:cs typeface="Times New Roman"/>
                          <a:sym typeface="Times New Roman"/>
                        </a:rPr>
                        <a:t>straživalački rad</a:t>
                      </a:r>
                    </a:p>
                    <a:p>
                      <a:pPr marL="457200" marR="0" lvl="0" indent="-228600" algn="l" rtl="0">
                        <a:spcBef>
                          <a:spcPts val="0"/>
                        </a:spcBef>
                        <a:buClr>
                          <a:schemeClr val="dk1"/>
                        </a:buClr>
                        <a:buFont typeface="Times New Roman"/>
                        <a:buChar char="●"/>
                      </a:pPr>
                      <a:r>
                        <a:rPr lang="en">
                          <a:solidFill>
                            <a:schemeClr val="dk1"/>
                          </a:solidFill>
                          <a:latin typeface="Times New Roman"/>
                          <a:ea typeface="Times New Roman"/>
                          <a:cs typeface="Times New Roman"/>
                          <a:sym typeface="Times New Roman"/>
                        </a:rPr>
                        <a:t>praktični radovi i pokusi</a:t>
                      </a:r>
                    </a:p>
                    <a:p>
                      <a:pPr marL="457200" marR="0" lvl="0" indent="-228600" algn="l" rtl="0">
                        <a:spcBef>
                          <a:spcPts val="0"/>
                        </a:spcBef>
                        <a:buClr>
                          <a:schemeClr val="dk1"/>
                        </a:buClr>
                        <a:buFont typeface="Times New Roman"/>
                        <a:buChar char="●"/>
                      </a:pPr>
                      <a:r>
                        <a:rPr lang="en">
                          <a:solidFill>
                            <a:schemeClr val="dk1"/>
                          </a:solidFill>
                          <a:latin typeface="Times New Roman"/>
                          <a:ea typeface="Times New Roman"/>
                          <a:cs typeface="Times New Roman"/>
                          <a:sym typeface="Times New Roman"/>
                        </a:rPr>
                        <a:t>natjecanje u znanju</a:t>
                      </a:r>
                      <a:br>
                        <a:rPr lang="en">
                          <a:solidFill>
                            <a:schemeClr val="dk1"/>
                          </a:solidFill>
                          <a:latin typeface="Times New Roman"/>
                          <a:ea typeface="Times New Roman"/>
                          <a:cs typeface="Times New Roman"/>
                          <a:sym typeface="Times New Roman"/>
                        </a:rPr>
                      </a:br>
                      <a:endParaRPr lang="en">
                        <a:solidFill>
                          <a:schemeClr val="dk1"/>
                        </a:solidFill>
                        <a:latin typeface="Times New Roman"/>
                        <a:ea typeface="Times New Roman"/>
                        <a:cs typeface="Times New Roman"/>
                        <a:sym typeface="Times New Roman"/>
                      </a:endParaRP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02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292100" algn="l" rtl="0">
                        <a:spcBef>
                          <a:spcPts val="0"/>
                        </a:spcBef>
                        <a:buClr>
                          <a:srgbClr val="000000"/>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jedan nastavni sat tjedno u popodnevnoj smjeni tijekom nastavne godine prema interesu učenika</a:t>
                      </a:r>
                      <a:r>
                        <a:rPr lang="en" u="none" strike="noStrike" cap="none">
                          <a:latin typeface="Times New Roman"/>
                          <a:ea typeface="Times New Roman"/>
                          <a:cs typeface="Times New Roman"/>
                          <a:sym typeface="Times New Roman"/>
                        </a:rPr>
                        <a:t>.</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228600" algn="l" rtl="0">
                        <a:spcBef>
                          <a:spcPts val="0"/>
                        </a:spcBef>
                        <a:buFont typeface="Times New Roman"/>
                        <a:buChar char="●"/>
                      </a:pPr>
                      <a:r>
                        <a:rPr lang="en">
                          <a:solidFill>
                            <a:schemeClr val="dk1"/>
                          </a:solidFill>
                          <a:latin typeface="Times New Roman"/>
                          <a:ea typeface="Times New Roman"/>
                          <a:cs typeface="Times New Roman"/>
                          <a:sym typeface="Times New Roman"/>
                        </a:rPr>
                        <a:t>Pribor i kemikalije za dodatni rad, papir za pripremanje RL i zadataka.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28675">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317500" rtl="0">
                        <a:lnSpc>
                          <a:spcPct val="115000"/>
                        </a:lnSpc>
                        <a:spcBef>
                          <a:spcPts val="0"/>
                        </a:spcBef>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sustavno  praćenje učeničkihdostignuća</a:t>
                      </a:r>
                    </a:p>
                    <a:p>
                      <a:pPr marL="457200" lvl="0" indent="-317500" rtl="0">
                        <a:lnSpc>
                          <a:spcPct val="115000"/>
                        </a:lnSpc>
                        <a:spcBef>
                          <a:spcPts val="0"/>
                        </a:spcBef>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bilježenje napretka učenika u usvajanju i primjeni dodatnih sadržaja</a:t>
                      </a:r>
                    </a:p>
                    <a:p>
                      <a:pPr marL="457200" lvl="0" indent="-317500" rtl="0">
                        <a:lnSpc>
                          <a:spcPct val="115000"/>
                        </a:lnSpc>
                        <a:spcBef>
                          <a:spcPts val="0"/>
                        </a:spcBef>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vrednovanje učeničkih praktičnih radova</a:t>
                      </a:r>
                    </a:p>
                    <a:p>
                      <a:pPr marL="457200" lvl="0" indent="-317500" rtl="0">
                        <a:lnSpc>
                          <a:spcPct val="115000"/>
                        </a:lnSpc>
                        <a:spcBef>
                          <a:spcPts val="0"/>
                        </a:spcBef>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sudjelovanje na natjecanju u kategoriji znanja te praćenje postignutih rezultata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74" name="Shape 974"/>
          <p:cNvGraphicFramePr/>
          <p:nvPr/>
        </p:nvGraphicFramePr>
        <p:xfrm>
          <a:off x="377837" y="383062"/>
          <a:ext cx="8388325" cy="6073100"/>
        </p:xfrm>
        <a:graphic>
          <a:graphicData uri="http://schemas.openxmlformats.org/drawingml/2006/table">
            <a:tbl>
              <a:tblPr>
                <a:noFill/>
                <a:tableStyleId>{D39A3C89-64FF-49DC-8394-7CA954343BA1}</a:tableStyleId>
              </a:tblPr>
              <a:tblGrid>
                <a:gridCol w="2052625"/>
                <a:gridCol w="6335700"/>
              </a:tblGrid>
              <a:tr h="395275">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DODATNA IZ FIZIKE</a:t>
                      </a:r>
                      <a:r>
                        <a:rPr lang="en" u="none" strike="noStrike" cap="none">
                          <a:solidFill>
                            <a:schemeClr val="dk1"/>
                          </a:solidFill>
                          <a:latin typeface="Times New Roman"/>
                          <a:ea typeface="Times New Roman"/>
                          <a:cs typeface="Times New Roman"/>
                          <a:sym typeface="Times New Roman"/>
                        </a:rPr>
                        <a:t> </a:t>
                      </a:r>
                      <a:r>
                        <a:rPr lang="en" b="1" u="none" strike="noStrike" cap="none">
                          <a:solidFill>
                            <a:schemeClr val="dk1"/>
                          </a:solidFill>
                          <a:latin typeface="Times New Roman"/>
                          <a:ea typeface="Times New Roman"/>
                          <a:cs typeface="Times New Roman"/>
                          <a:sym typeface="Times New Roman"/>
                        </a:rPr>
                        <a:t>ZA SEDMI I OSMI RAZRED</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57275">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stvarati mogućnosti za razvijanje darovitosti učenika</a:t>
                      </a:r>
                    </a:p>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poticati uključivanje učenika za sudjelovanje na natjecanjima, susretima i smotrama</a:t>
                      </a:r>
                    </a:p>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osposobiti učenike za samostalno rješavanje problema i uvoditi ih u znanstveni način razmišljanja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461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proširivanje znanja iz redovnog programa fizike</a:t>
                      </a:r>
                    </a:p>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primjena kompleksnih fizikalnih znanja i vještina u rješavanju problemskih situacija</a:t>
                      </a:r>
                    </a:p>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pripreme za natjecanje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02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NOSITELJI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Arial"/>
                        <a:buNone/>
                      </a:pPr>
                      <a:r>
                        <a:rPr lang="en">
                          <a:solidFill>
                            <a:schemeClr val="dk1"/>
                          </a:solidFill>
                          <a:latin typeface="Times New Roman"/>
                          <a:ea typeface="Times New Roman"/>
                          <a:cs typeface="Times New Roman"/>
                          <a:sym typeface="Times New Roman"/>
                        </a:rPr>
                        <a:t>Vedran Bobšić, prof. fiz.</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450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individuali ziranim oblikom rada u skupini, u pravilu do osam učenika.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02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292100" algn="l" rtl="0">
                        <a:spcBef>
                          <a:spcPts val="0"/>
                        </a:spcBef>
                        <a:buClr>
                          <a:srgbClr val="000000"/>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jedan nastavni sat tjedno u popodnevnoj smjeni tijekom nastavne godine prema interesu učenika</a:t>
                      </a:r>
                      <a:r>
                        <a:rPr lang="en" u="none" strike="noStrike" cap="none">
                          <a:latin typeface="Times New Roman"/>
                          <a:ea typeface="Times New Roman"/>
                          <a:cs typeface="Times New Roman"/>
                          <a:sym typeface="Times New Roman"/>
                        </a:rPr>
                        <a:t>.</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cca 50 kn (papir za kopiranje, kreda u boji, troškovi printanja i kopiranja)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28675">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utvrđen nastavnim planom i programom iz fizike za sedmi i osmi razred osnovne škole (tijela i tvari, međudjelovanje i sila, energija, unutarnja energija i toplina) i osmi razred osnovne škole(električna struja, gibanje i sila, valovi, svjetlost)</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Shape 980"/>
          <p:cNvSpPr txBox="1"/>
          <p:nvPr/>
        </p:nvSpPr>
        <p:spPr>
          <a:xfrm>
            <a:off x="7078660" y="0"/>
            <a:ext cx="2046300" cy="274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981" name="Shape 981"/>
          <p:cNvGraphicFramePr/>
          <p:nvPr/>
        </p:nvGraphicFramePr>
        <p:xfrm>
          <a:off x="377837" y="383062"/>
          <a:ext cx="8388325" cy="6073100"/>
        </p:xfrm>
        <a:graphic>
          <a:graphicData uri="http://schemas.openxmlformats.org/drawingml/2006/table">
            <a:tbl>
              <a:tblPr>
                <a:noFill/>
                <a:tableStyleId>{D39A3C89-64FF-49DC-8394-7CA954343BA1}</a:tableStyleId>
              </a:tblPr>
              <a:tblGrid>
                <a:gridCol w="2052625"/>
                <a:gridCol w="6335700"/>
              </a:tblGrid>
              <a:tr h="395275">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DODATNA IZ </a:t>
                      </a:r>
                      <a:r>
                        <a:rPr lang="en" b="1">
                          <a:solidFill>
                            <a:schemeClr val="dk1"/>
                          </a:solidFill>
                          <a:latin typeface="Times New Roman"/>
                          <a:ea typeface="Times New Roman"/>
                          <a:cs typeface="Times New Roman"/>
                          <a:sym typeface="Times New Roman"/>
                        </a:rPr>
                        <a:t>BIOLOGIJE</a:t>
                      </a:r>
                      <a:r>
                        <a:rPr lang="en" u="none" strike="noStrike" cap="none">
                          <a:solidFill>
                            <a:schemeClr val="dk1"/>
                          </a:solidFill>
                          <a:latin typeface="Times New Roman"/>
                          <a:ea typeface="Times New Roman"/>
                          <a:cs typeface="Times New Roman"/>
                          <a:sym typeface="Times New Roman"/>
                        </a:rPr>
                        <a:t> </a:t>
                      </a:r>
                      <a:r>
                        <a:rPr lang="en" b="1" u="none" strike="noStrike" cap="none">
                          <a:solidFill>
                            <a:schemeClr val="dk1"/>
                          </a:solidFill>
                          <a:latin typeface="Times New Roman"/>
                          <a:ea typeface="Times New Roman"/>
                          <a:cs typeface="Times New Roman"/>
                          <a:sym typeface="Times New Roman"/>
                        </a:rPr>
                        <a:t>ZA SEDMI I OSMI RAZRED</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57275">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R="0" lvl="0" algn="l" rtl="0">
                        <a:spcBef>
                          <a:spcPts val="0"/>
                        </a:spcBef>
                        <a:buNone/>
                      </a:pPr>
                      <a:r>
                        <a:rPr lang="en">
                          <a:solidFill>
                            <a:schemeClr val="dk1"/>
                          </a:solidFill>
                          <a:latin typeface="Times New Roman"/>
                          <a:ea typeface="Times New Roman"/>
                          <a:cs typeface="Times New Roman"/>
                          <a:sym typeface="Times New Roman"/>
                        </a:rPr>
                        <a:t>Cilj je zadovoljiti šire učeničke interese i sposobnosti, poticati i usmjeravati učenike s posebnim sklonostima. Omogućiti učenicima neposrednu primjenu stečenog znanja te razvoj svih onih sposobnosti i manualne spretnosti kojima se manje pozornosti može posvetiti tijekom redovne nastave (praktični rad, prezentacija,....). Produbljivati interes za sadržaje iz biologije te priprema za određene razine natjecanja u znanju.</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461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R="0" lvl="0" algn="l" rtl="0">
                        <a:spcBef>
                          <a:spcPts val="0"/>
                        </a:spcBef>
                        <a:buNone/>
                      </a:pPr>
                      <a:r>
                        <a:rPr lang="en">
                          <a:solidFill>
                            <a:schemeClr val="dk1"/>
                          </a:solidFill>
                          <a:latin typeface="Times New Roman"/>
                          <a:ea typeface="Times New Roman"/>
                          <a:cs typeface="Times New Roman"/>
                          <a:sym typeface="Times New Roman"/>
                        </a:rPr>
                        <a:t>Za učenike 7. i 8. Razreda koji pokazuju izraziti interes za proširivanje osnovnih znanja, sposobnosti i umijeća.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02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NOSITELJI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228600" marR="0" lvl="0" indent="-88900" algn="l" rtl="0">
                        <a:spcBef>
                          <a:spcPts val="0"/>
                        </a:spcBef>
                        <a:buClr>
                          <a:schemeClr val="dk1"/>
                        </a:buClr>
                        <a:buSzPct val="100000"/>
                        <a:buFont typeface="Arial"/>
                        <a:buNone/>
                      </a:pPr>
                      <a:r>
                        <a:rPr lang="en">
                          <a:solidFill>
                            <a:schemeClr val="dk1"/>
                          </a:solidFill>
                          <a:latin typeface="Times New Roman"/>
                          <a:ea typeface="Times New Roman"/>
                          <a:cs typeface="Times New Roman"/>
                          <a:sym typeface="Times New Roman"/>
                        </a:rPr>
                        <a:t>Gordana Pintar, učitelj savjetnik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450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R="0" lvl="0" algn="l" rtl="0">
                        <a:spcBef>
                          <a:spcPts val="0"/>
                        </a:spcBef>
                        <a:buNone/>
                      </a:pPr>
                      <a:r>
                        <a:rPr lang="en">
                          <a:solidFill>
                            <a:schemeClr val="dk1"/>
                          </a:solidFill>
                          <a:latin typeface="Times New Roman"/>
                          <a:ea typeface="Times New Roman"/>
                          <a:cs typeface="Times New Roman"/>
                          <a:sym typeface="Times New Roman"/>
                        </a:rPr>
                        <a:t>Individualno, u paru i skupini putem praktičnog rada, izrada prezentacija, rješavanje problemskih zadataka i zadataka s prijašnjih natjecanja na svim razinama.</a:t>
                      </a:r>
                      <a:r>
                        <a:rPr lang="en" u="none" strike="noStrike" cap="none">
                          <a:solidFill>
                            <a:schemeClr val="dk1"/>
                          </a:solidFill>
                          <a:latin typeface="Times New Roman"/>
                          <a:ea typeface="Times New Roman"/>
                          <a:cs typeface="Times New Roman"/>
                          <a:sym typeface="Times New Roman"/>
                        </a:rPr>
                        <a:t>.</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02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R="0" lvl="0" algn="l" rtl="0">
                        <a:spcBef>
                          <a:spcPts val="0"/>
                        </a:spcBef>
                        <a:buNone/>
                      </a:pPr>
                      <a:r>
                        <a:rPr lang="en">
                          <a:solidFill>
                            <a:schemeClr val="dk1"/>
                          </a:solidFill>
                          <a:latin typeface="Times New Roman"/>
                          <a:ea typeface="Times New Roman"/>
                          <a:cs typeface="Times New Roman"/>
                          <a:sym typeface="Times New Roman"/>
                        </a:rPr>
                        <a:t>Jedan sat tjedno tijekom školske godine ili prema potrebi.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R="0" lvl="0" algn="l" rtl="0">
                        <a:spcBef>
                          <a:spcPts val="0"/>
                        </a:spcBef>
                        <a:buNone/>
                      </a:pPr>
                      <a:r>
                        <a:rPr lang="en">
                          <a:solidFill>
                            <a:schemeClr val="dk1"/>
                          </a:solidFill>
                          <a:latin typeface="Times New Roman"/>
                          <a:ea typeface="Times New Roman"/>
                          <a:cs typeface="Times New Roman"/>
                          <a:sym typeface="Times New Roman"/>
                        </a:rPr>
                        <a:t>Troškovi za fotokopirni papir, materijal za sekciju, predmetna i polrovna stakalca i drugi potreban materijal.</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28675">
                <a:tc>
                  <a:txBody>
                    <a:bodyPr/>
                    <a:lstStyle/>
                    <a:p>
                      <a:pPr marL="0" marR="0" lvl="0" indent="0" algn="l" rtl="0">
                        <a:spcBef>
                          <a:spcPts val="0"/>
                        </a:spcBef>
                        <a:buClr>
                          <a:schemeClr val="dk1"/>
                        </a:buClr>
                        <a:buSzPct val="25000"/>
                        <a:buFont typeface="Arial"/>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R="0" lvl="0" algn="l" rtl="0">
                        <a:spcBef>
                          <a:spcPts val="0"/>
                        </a:spcBef>
                        <a:buNone/>
                      </a:pPr>
                      <a:r>
                        <a:rPr lang="en">
                          <a:solidFill>
                            <a:schemeClr val="dk1"/>
                          </a:solidFill>
                          <a:latin typeface="Times New Roman"/>
                          <a:ea typeface="Times New Roman"/>
                          <a:cs typeface="Times New Roman"/>
                          <a:sym typeface="Times New Roman"/>
                        </a:rPr>
                        <a:t>Sustavno praćenje i bilježenje učeničkih postignuća, interesa, redovitosti i zalaganja u radu, suradničkog učenja. Sudjelovanje na natjecanjima iz znanja.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84" name="Shape 184"/>
          <p:cNvGraphicFramePr/>
          <p:nvPr/>
        </p:nvGraphicFramePr>
        <p:xfrm>
          <a:off x="251516" y="548679"/>
          <a:ext cx="8640975" cy="5671670"/>
        </p:xfrm>
        <a:graphic>
          <a:graphicData uri="http://schemas.openxmlformats.org/drawingml/2006/table">
            <a:tbl>
              <a:tblPr>
                <a:noFill/>
                <a:tableStyleId>{D39A3C89-64FF-49DC-8394-7CA954343BA1}</a:tableStyleId>
              </a:tblPr>
              <a:tblGrid>
                <a:gridCol w="2684650"/>
                <a:gridCol w="5956325"/>
              </a:tblGrid>
              <a:tr h="395400">
                <a:tc>
                  <a:txBody>
                    <a:bodyPr/>
                    <a:lstStyle/>
                    <a:p>
                      <a:pPr marL="0" marR="0" lvl="0" indent="0" algn="l" rtl="0">
                        <a:spcBef>
                          <a:spcPts val="0"/>
                        </a:spcBef>
                        <a:buClr>
                          <a:srgbClr val="000000"/>
                        </a:buClr>
                        <a:buSzPct val="25000"/>
                        <a:buFont typeface="Verdana"/>
                        <a:buNone/>
                      </a:pPr>
                      <a:r>
                        <a:rPr lang="en" sz="1800" b="1" u="none" strike="noStrike" cap="none">
                          <a:solidFill>
                            <a:schemeClr val="dk1"/>
                          </a:solidFil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Verdana"/>
                        <a:buNone/>
                      </a:pPr>
                      <a:r>
                        <a:rPr lang="en" sz="1800" b="1" u="none" strike="noStrike" cap="none">
                          <a:solidFill>
                            <a:schemeClr val="dk1"/>
                          </a:solidFill>
                        </a:rPr>
                        <a:t> RKT  VJERONAUK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08300">
                <a:tc>
                  <a:txBody>
                    <a:bodyPr/>
                    <a:lstStyle/>
                    <a:p>
                      <a:pPr marL="0" marR="0" lvl="0" indent="0" algn="l" rtl="0">
                        <a:spcBef>
                          <a:spcPts val="0"/>
                        </a:spcBef>
                        <a:buClr>
                          <a:srgbClr val="000000"/>
                        </a:buClr>
                        <a:buSzPct val="25000"/>
                        <a:buFont typeface="Verdana"/>
                        <a:buNone/>
                      </a:pPr>
                      <a:r>
                        <a:rPr lang="en" sz="1800" b="1" u="none" strike="noStrike" cap="none">
                          <a:solidFill>
                            <a:schemeClr val="dk1"/>
                          </a:solidFil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a:solidFill>
                            <a:schemeClr val="dk1"/>
                          </a:solidFill>
                          <a:latin typeface="Times New Roman"/>
                          <a:ea typeface="Times New Roman"/>
                          <a:cs typeface="Times New Roman"/>
                          <a:sym typeface="Times New Roman"/>
                        </a:rPr>
                        <a:t>Povezivanje Božje objave i tradicije Crkve sa životnim iskustvom učenika kako bi se ostvarilo otvoreno upoznavanje katoličke vjere.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56825">
                <a:tc>
                  <a:txBody>
                    <a:bodyPr/>
                    <a:lstStyle/>
                    <a:p>
                      <a:pPr marL="0" marR="0" lvl="0" indent="0" algn="l" rtl="0">
                        <a:spcBef>
                          <a:spcPts val="0"/>
                        </a:spcBef>
                        <a:buClr>
                          <a:srgbClr val="000000"/>
                        </a:buClr>
                        <a:buSzPct val="25000"/>
                        <a:buFont typeface="Verdana"/>
                        <a:buNone/>
                      </a:pPr>
                      <a:r>
                        <a:rPr lang="en" sz="1800" b="1" u="none" strike="noStrike" cap="none">
                          <a:solidFill>
                            <a:schemeClr val="dk1"/>
                          </a:solidFil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a:solidFill>
                            <a:schemeClr val="dk1"/>
                          </a:solidFill>
                          <a:latin typeface="Times New Roman"/>
                          <a:ea typeface="Times New Roman"/>
                          <a:cs typeface="Times New Roman"/>
                          <a:sym typeface="Times New Roman"/>
                        </a:rPr>
                        <a:t>Program je namijenjen učenicima od 1. do 8. razreda koji imaju razvijen interes za vjeronauk.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99150">
                <a:tc>
                  <a:txBody>
                    <a:bodyPr/>
                    <a:lstStyle/>
                    <a:p>
                      <a:pPr marL="0" marR="0" lvl="0" indent="0" algn="l" rtl="0">
                        <a:spcBef>
                          <a:spcPts val="0"/>
                        </a:spcBef>
                        <a:buClr>
                          <a:srgbClr val="000000"/>
                        </a:buClr>
                        <a:buSzPct val="25000"/>
                        <a:buFont typeface="Verdana"/>
                        <a:buNone/>
                      </a:pPr>
                      <a:r>
                        <a:rPr lang="en" sz="1800" b="1" u="none" strike="noStrike" cap="none">
                          <a:solidFill>
                            <a:schemeClr val="dk1"/>
                          </a:solidFil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latin typeface="Times New Roman"/>
                          <a:ea typeface="Times New Roman"/>
                          <a:cs typeface="Times New Roman"/>
                          <a:sym typeface="Times New Roman"/>
                        </a:rPr>
                        <a:t>Michaela Lulić, Anđelko Fofić i Marija Todorić</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1825">
                <a:tc>
                  <a:txBody>
                    <a:bodyPr/>
                    <a:lstStyle/>
                    <a:p>
                      <a:pPr marL="0" marR="0" lvl="0" indent="0" algn="l" rtl="0">
                        <a:spcBef>
                          <a:spcPts val="0"/>
                        </a:spcBef>
                        <a:buClr>
                          <a:srgbClr val="000000"/>
                        </a:buClr>
                        <a:buSzPct val="25000"/>
                        <a:buFont typeface="Verdana"/>
                        <a:buNone/>
                      </a:pPr>
                      <a:r>
                        <a:rPr lang="en" sz="1800" b="1" u="none" strike="noStrike" cap="none">
                          <a:solidFill>
                            <a:schemeClr val="dk1"/>
                          </a:solidFil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a:solidFill>
                            <a:schemeClr val="dk1"/>
                          </a:solidFill>
                          <a:latin typeface="Times New Roman"/>
                          <a:ea typeface="Times New Roman"/>
                          <a:cs typeface="Times New Roman"/>
                          <a:sym typeface="Times New Roman"/>
                        </a:rPr>
                        <a:t>Nastava se provodi u učioničkom prostoru škole tijekom redovnog rasporeda sati.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93025">
                <a:tc>
                  <a:txBody>
                    <a:bodyPr/>
                    <a:lstStyle/>
                    <a:p>
                      <a:pPr marL="0" marR="0" lvl="0" indent="0" algn="l" rtl="0">
                        <a:spcBef>
                          <a:spcPts val="0"/>
                        </a:spcBef>
                        <a:buClr>
                          <a:srgbClr val="000000"/>
                        </a:buClr>
                        <a:buSzPct val="25000"/>
                        <a:buFont typeface="Verdana"/>
                        <a:buNone/>
                      </a:pPr>
                      <a:r>
                        <a:rPr lang="en" sz="1800" b="1" u="none" strike="noStrike" cap="none">
                          <a:solidFill>
                            <a:schemeClr val="dk1"/>
                          </a:solidFil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a:solidFill>
                            <a:schemeClr val="dk1"/>
                          </a:solidFill>
                          <a:latin typeface="Times New Roman"/>
                          <a:ea typeface="Times New Roman"/>
                          <a:cs typeface="Times New Roman"/>
                          <a:sym typeface="Times New Roman"/>
                        </a:rPr>
                        <a:t>2 sata tjedno tijekom  školske godine 201</a:t>
                      </a:r>
                      <a:r>
                        <a:rPr lang="en" sz="1800">
                          <a:solidFill>
                            <a:schemeClr val="dk1"/>
                          </a:solidFill>
                          <a:latin typeface="Times New Roman"/>
                          <a:ea typeface="Times New Roman"/>
                          <a:cs typeface="Times New Roman"/>
                          <a:sym typeface="Times New Roman"/>
                        </a:rPr>
                        <a:t>6</a:t>
                      </a:r>
                      <a:r>
                        <a:rPr lang="en" sz="1800" u="none" strike="noStrike" cap="none">
                          <a:solidFill>
                            <a:schemeClr val="dk1"/>
                          </a:solidFill>
                          <a:latin typeface="Times New Roman"/>
                          <a:ea typeface="Times New Roman"/>
                          <a:cs typeface="Times New Roman"/>
                          <a:sym typeface="Times New Roman"/>
                        </a:rPr>
                        <a:t>./1</a:t>
                      </a:r>
                      <a:r>
                        <a:rPr lang="en" sz="1800">
                          <a:solidFill>
                            <a:schemeClr val="dk1"/>
                          </a:solidFill>
                          <a:latin typeface="Times New Roman"/>
                          <a:ea typeface="Times New Roman"/>
                          <a:cs typeface="Times New Roman"/>
                          <a:sym typeface="Times New Roman"/>
                        </a:rPr>
                        <a:t>7</a:t>
                      </a:r>
                      <a:r>
                        <a:rPr lang="en" sz="1800" u="none" strike="noStrike" cap="none">
                          <a:solidFill>
                            <a:schemeClr val="dk1"/>
                          </a:solidFill>
                          <a:latin typeface="Times New Roman"/>
                          <a:ea typeface="Times New Roman"/>
                          <a:cs typeface="Times New Roman"/>
                          <a:sym typeface="Times New Roman"/>
                        </a:rPr>
                        <a: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9525">
                <a:tc>
                  <a:txBody>
                    <a:bodyPr/>
                    <a:lstStyle/>
                    <a:p>
                      <a:pPr marL="0" marR="0" lvl="0" indent="0" algn="l" rtl="0">
                        <a:spcBef>
                          <a:spcPts val="0"/>
                        </a:spcBef>
                        <a:buClr>
                          <a:srgbClr val="000000"/>
                        </a:buClr>
                        <a:buSzPct val="25000"/>
                        <a:buFont typeface="Verdana"/>
                        <a:buNone/>
                      </a:pPr>
                      <a:r>
                        <a:rPr lang="en" sz="1800" b="1" u="none" strike="noStrike" cap="none">
                          <a:solidFill>
                            <a:schemeClr val="dk1"/>
                          </a:solidFil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a:solidFill>
                            <a:schemeClr val="dk1"/>
                          </a:solidFill>
                          <a:latin typeface="Times New Roman"/>
                          <a:ea typeface="Times New Roman"/>
                          <a:cs typeface="Times New Roman"/>
                          <a:sym typeface="Times New Roman"/>
                        </a:rPr>
                        <a:t>Nije potrebno dodatno financiranje od strane roditelja.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6525">
                <a:tc>
                  <a:txBody>
                    <a:bodyPr/>
                    <a:lstStyle/>
                    <a:p>
                      <a:pPr marL="0" marR="0" lvl="0" indent="0" algn="l" rtl="0">
                        <a:spcBef>
                          <a:spcPts val="0"/>
                        </a:spcBef>
                        <a:buClr>
                          <a:srgbClr val="000000"/>
                        </a:buClr>
                        <a:buSzPct val="25000"/>
                        <a:buFont typeface="Verdana"/>
                        <a:buNone/>
                      </a:pPr>
                      <a:r>
                        <a:rPr lang="en" sz="1800" b="1" u="none" strike="noStrike" cap="none">
                          <a:solidFill>
                            <a:schemeClr val="dk1"/>
                          </a:solidFil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a:solidFill>
                            <a:schemeClr val="dk1"/>
                          </a:solidFill>
                          <a:latin typeface="Times New Roman"/>
                          <a:ea typeface="Times New Roman"/>
                          <a:cs typeface="Times New Roman"/>
                          <a:sym typeface="Times New Roman"/>
                        </a:rPr>
                        <a:t>Postignuća učenika se prate opisnim i ocjenjuju brojčanim ocjenama kao u redovnoj nastavi te konačna ocjena ulazi u prosjek općeg uspjeha i upisuje se u svjedodžbu učenika.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graphicFrame>
        <p:nvGraphicFramePr>
          <p:cNvPr id="987" name="Shape 987"/>
          <p:cNvGraphicFramePr/>
          <p:nvPr/>
        </p:nvGraphicFramePr>
        <p:xfrm>
          <a:off x="431541" y="188640"/>
          <a:ext cx="8280925" cy="5964755"/>
        </p:xfrm>
        <a:graphic>
          <a:graphicData uri="http://schemas.openxmlformats.org/drawingml/2006/table">
            <a:tbl>
              <a:tblPr>
                <a:noFill/>
                <a:tableStyleId>{D39A3C89-64FF-49DC-8394-7CA954343BA1}</a:tableStyleId>
              </a:tblPr>
              <a:tblGrid>
                <a:gridCol w="1944225"/>
                <a:gridCol w="6336700"/>
              </a:tblGrid>
              <a:tr h="396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NAZIV AKTIVNOSTI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DODATNA NASTAVA IZ GEOGRAFIJE ZA </a:t>
                      </a:r>
                      <a:r>
                        <a:rPr lang="en" sz="1800" b="1">
                          <a:solidFill>
                            <a:schemeClr val="dk1"/>
                          </a:solidFill>
                          <a:latin typeface="Times New Roman"/>
                          <a:ea typeface="Times New Roman"/>
                          <a:cs typeface="Times New Roman"/>
                          <a:sym typeface="Times New Roman"/>
                        </a:rPr>
                        <a:t>6C</a:t>
                      </a:r>
                      <a:r>
                        <a:rPr lang="en" sz="1800" b="1" u="none" strike="noStrike" cap="none">
                          <a:solidFill>
                            <a:schemeClr val="dk1"/>
                          </a:solidFill>
                          <a:latin typeface="Times New Roman"/>
                          <a:ea typeface="Times New Roman"/>
                          <a:cs typeface="Times New Roman"/>
                          <a:sym typeface="Times New Roman"/>
                        </a:rPr>
                        <a:t>. </a:t>
                      </a:r>
                      <a:r>
                        <a:rPr lang="en" sz="1800" b="1">
                          <a:solidFill>
                            <a:schemeClr val="dk1"/>
                          </a:solidFill>
                          <a:latin typeface="Times New Roman"/>
                          <a:ea typeface="Times New Roman"/>
                          <a:cs typeface="Times New Roman"/>
                          <a:sym typeface="Times New Roman"/>
                        </a:rPr>
                        <a:t>I</a:t>
                      </a:r>
                      <a:r>
                        <a:rPr lang="en" sz="1800" b="1" u="none" strike="noStrike" cap="none">
                          <a:solidFill>
                            <a:schemeClr val="dk1"/>
                          </a:solidFill>
                          <a:latin typeface="Times New Roman"/>
                          <a:ea typeface="Times New Roman"/>
                          <a:cs typeface="Times New Roman"/>
                          <a:sym typeface="Times New Roman"/>
                        </a:rPr>
                        <a:t> 8</a:t>
                      </a:r>
                      <a:r>
                        <a:rPr lang="en" sz="1800" b="1">
                          <a:solidFill>
                            <a:schemeClr val="dk1"/>
                          </a:solidFill>
                          <a:latin typeface="Times New Roman"/>
                          <a:ea typeface="Times New Roman"/>
                          <a:cs typeface="Times New Roman"/>
                          <a:sym typeface="Times New Roman"/>
                        </a:rPr>
                        <a:t>A</a:t>
                      </a:r>
                      <a:r>
                        <a:rPr lang="en" sz="1800" b="1" u="none" strike="noStrike" cap="none">
                          <a:solidFill>
                            <a:schemeClr val="dk1"/>
                          </a:solidFill>
                          <a:latin typeface="Times New Roman"/>
                          <a:ea typeface="Times New Roman"/>
                          <a:cs typeface="Times New Roman"/>
                          <a:sym typeface="Times New Roman"/>
                        </a:rPr>
                        <a:t>,</a:t>
                      </a:r>
                      <a:r>
                        <a:rPr lang="en" sz="1800" b="1">
                          <a:solidFill>
                            <a:schemeClr val="dk1"/>
                          </a:solidFill>
                          <a:latin typeface="Times New Roman"/>
                          <a:ea typeface="Times New Roman"/>
                          <a:cs typeface="Times New Roman"/>
                          <a:sym typeface="Times New Roman"/>
                        </a:rPr>
                        <a:t>B</a:t>
                      </a:r>
                      <a:r>
                        <a:rPr lang="en" sz="1800" b="1" u="none" strike="noStrike" cap="none">
                          <a:solidFill>
                            <a:schemeClr val="dk1"/>
                          </a:solidFill>
                          <a:latin typeface="Times New Roman"/>
                          <a:ea typeface="Times New Roman"/>
                          <a:cs typeface="Times New Roman"/>
                          <a:sym typeface="Times New Roman"/>
                        </a:rPr>
                        <a:t>,</a:t>
                      </a:r>
                      <a:r>
                        <a:rPr lang="en" sz="1800" b="1">
                          <a:solidFill>
                            <a:schemeClr val="dk1"/>
                          </a:solidFill>
                          <a:latin typeface="Times New Roman"/>
                          <a:ea typeface="Times New Roman"/>
                          <a:cs typeface="Times New Roman"/>
                          <a:sym typeface="Times New Roman"/>
                        </a:rPr>
                        <a:t>C</a:t>
                      </a:r>
                      <a:r>
                        <a:rPr lang="en" sz="1800" b="1" u="none" strike="noStrike" cap="none">
                          <a:solidFill>
                            <a:schemeClr val="dk1"/>
                          </a:solidFill>
                          <a:latin typeface="Times New Roman"/>
                          <a:ea typeface="Times New Roman"/>
                          <a:cs typeface="Times New Roman"/>
                          <a:sym typeface="Times New Roman"/>
                        </a:rPr>
                        <a:t>,</a:t>
                      </a:r>
                      <a:r>
                        <a:rPr lang="en" sz="1800" b="1">
                          <a:solidFill>
                            <a:schemeClr val="dk1"/>
                          </a:solidFill>
                          <a:latin typeface="Times New Roman"/>
                          <a:ea typeface="Times New Roman"/>
                          <a:cs typeface="Times New Roman"/>
                          <a:sym typeface="Times New Roman"/>
                        </a:rPr>
                        <a:t>D</a:t>
                      </a:r>
                      <a:r>
                        <a:rPr lang="en" sz="1800" b="1" u="none" strike="noStrike" cap="none">
                          <a:solidFill>
                            <a:schemeClr val="dk1"/>
                          </a:solidFill>
                          <a:latin typeface="Times New Roman"/>
                          <a:ea typeface="Times New Roman"/>
                          <a:cs typeface="Times New Roman"/>
                          <a:sym typeface="Times New Roman"/>
                        </a:rPr>
                        <a:t>.  RAZRED</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0081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CILJ AKTIVNOSTI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b="0" u="none" strike="noStrike" cap="none">
                          <a:solidFill>
                            <a:schemeClr val="dk1"/>
                          </a:solidFill>
                          <a:latin typeface="Times New Roman"/>
                          <a:ea typeface="Times New Roman"/>
                          <a:cs typeface="Times New Roman"/>
                          <a:sym typeface="Times New Roman"/>
                        </a:rPr>
                        <a:t>Proširiti sadržaje obveznog nastavnog programa, razvijati interes za predmet, poticati veći interes učenika za samostalan i timski rad, primjenjivati usvojena znanja iz drugih predmeta i ranije usvojena geografska znanja, usmjeravati učenike na istraživački rad.</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281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NAMJENA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b="0" u="none" strike="noStrike" cap="none">
                          <a:solidFill>
                            <a:schemeClr val="dk1"/>
                          </a:solidFill>
                          <a:latin typeface="Times New Roman"/>
                          <a:ea typeface="Times New Roman"/>
                          <a:cs typeface="Times New Roman"/>
                          <a:sym typeface="Times New Roman"/>
                        </a:rPr>
                        <a:t>Potaknuti interes, objasniti i prilagoditi sadržaje za dodatnu nastavu te učenike pripremati za natjecanje iz geografije.</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607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NOSITELJI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a:solidFill>
                            <a:schemeClr val="dk1"/>
                          </a:solidFill>
                          <a:latin typeface="Times New Roman"/>
                          <a:ea typeface="Times New Roman"/>
                          <a:cs typeface="Times New Roman"/>
                          <a:sym typeface="Times New Roman"/>
                        </a:rPr>
                        <a:t>Katarina Komljenović, mag.edu.geog.et.hist.</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NAČIN REALIZACIJE</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b="0" u="none" strike="noStrike" cap="none">
                          <a:solidFill>
                            <a:schemeClr val="dk1"/>
                          </a:solidFill>
                          <a:latin typeface="Times New Roman"/>
                          <a:ea typeface="Times New Roman"/>
                          <a:cs typeface="Times New Roman"/>
                          <a:sym typeface="Times New Roman"/>
                        </a:rPr>
                        <a:t>individualni rad, rad u parovima, grupni rad</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VREMENIK</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solidFill>
                            <a:schemeClr val="dk1"/>
                          </a:solidFill>
                          <a:latin typeface="Times New Roman"/>
                          <a:ea typeface="Times New Roman"/>
                          <a:cs typeface="Times New Roman"/>
                          <a:sym typeface="Times New Roman"/>
                        </a:rPr>
                        <a:t>jedan sat tjedno tijekom školske godine</a:t>
                      </a:r>
                      <a:r>
                        <a:rPr lang="en" sz="1800" b="0" u="none" strike="noStrike" cap="none">
                          <a:solidFill>
                            <a:schemeClr val="dk1"/>
                          </a:solidFill>
                          <a:latin typeface="Times New Roman"/>
                          <a:ea typeface="Times New Roman"/>
                          <a:cs typeface="Times New Roman"/>
                          <a:sym typeface="Times New Roman"/>
                        </a:rPr>
                        <a:t> 201</a:t>
                      </a:r>
                      <a:r>
                        <a:rPr lang="en" sz="1800">
                          <a:solidFill>
                            <a:schemeClr val="dk1"/>
                          </a:solidFill>
                          <a:latin typeface="Times New Roman"/>
                          <a:ea typeface="Times New Roman"/>
                          <a:cs typeface="Times New Roman"/>
                          <a:sym typeface="Times New Roman"/>
                        </a:rPr>
                        <a:t>6</a:t>
                      </a:r>
                      <a:r>
                        <a:rPr lang="en" sz="1800" b="0" u="none" strike="noStrike" cap="none">
                          <a:solidFill>
                            <a:schemeClr val="dk1"/>
                          </a:solidFill>
                          <a:latin typeface="Times New Roman"/>
                          <a:ea typeface="Times New Roman"/>
                          <a:cs typeface="Times New Roman"/>
                          <a:sym typeface="Times New Roman"/>
                        </a:rPr>
                        <a:t>./201</a:t>
                      </a:r>
                      <a:r>
                        <a:rPr lang="en" sz="1800">
                          <a:solidFill>
                            <a:schemeClr val="dk1"/>
                          </a:solidFill>
                          <a:latin typeface="Times New Roman"/>
                          <a:ea typeface="Times New Roman"/>
                          <a:cs typeface="Times New Roman"/>
                          <a:sym typeface="Times New Roman"/>
                        </a:rPr>
                        <a:t>7</a:t>
                      </a:r>
                      <a:r>
                        <a:rPr lang="en" sz="1800" b="0" u="none" strike="noStrike" cap="none">
                          <a:solidFill>
                            <a:schemeClr val="dk1"/>
                          </a:solidFill>
                          <a:latin typeface="Times New Roman"/>
                          <a:ea typeface="Times New Roman"/>
                          <a:cs typeface="Times New Roman"/>
                          <a:sym typeface="Times New Roman"/>
                        </a:rPr>
                        <a:t>.</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TROŠKOVNIK</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b="0" u="none" strike="noStrike" cap="none">
                          <a:solidFill>
                            <a:schemeClr val="dk1"/>
                          </a:solidFill>
                          <a:latin typeface="Times New Roman"/>
                          <a:ea typeface="Times New Roman"/>
                          <a:cs typeface="Times New Roman"/>
                          <a:sym typeface="Times New Roman"/>
                        </a:rPr>
                        <a:t>potrošni materijal za rad učenika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2655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VREDNOVANJE I KORIŠTENJE REZULTATA RADA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I</a:t>
                      </a:r>
                      <a:r>
                        <a:rPr lang="en" sz="1800" b="0" u="none" strike="noStrike" cap="none">
                          <a:solidFill>
                            <a:schemeClr val="dk1"/>
                          </a:solidFill>
                          <a:latin typeface="Times New Roman"/>
                          <a:ea typeface="Times New Roman"/>
                          <a:cs typeface="Times New Roman"/>
                          <a:sym typeface="Times New Roman"/>
                        </a:rPr>
                        <a:t>ndividualno praćenje uspješnosti usvajanja planiranih i dodatnih sadržaja.</a:t>
                      </a:r>
                    </a:p>
                    <a:p>
                      <a:pPr marL="0" marR="0" lvl="0" indent="0" algn="l" rtl="0">
                        <a:spcBef>
                          <a:spcPts val="0"/>
                        </a:spcBef>
                        <a:spcAft>
                          <a:spcPts val="0"/>
                        </a:spcAft>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K</a:t>
                      </a:r>
                      <a:r>
                        <a:rPr lang="en" sz="1800" b="0" u="none" strike="noStrike" cap="none">
                          <a:solidFill>
                            <a:schemeClr val="dk1"/>
                          </a:solidFill>
                          <a:latin typeface="Times New Roman"/>
                          <a:ea typeface="Times New Roman"/>
                          <a:cs typeface="Times New Roman"/>
                          <a:sym typeface="Times New Roman"/>
                        </a:rPr>
                        <a:t>orištenje rezultata u svrhu postizanja što boljih rezultata u nastavi geografije.</a:t>
                      </a:r>
                    </a:p>
                    <a:p>
                      <a:pPr marL="0" marR="0" lvl="0" indent="0" algn="l" rtl="0">
                        <a:spcBef>
                          <a:spcPts val="0"/>
                        </a:spcBef>
                        <a:spcAft>
                          <a:spcPts val="0"/>
                        </a:spcAft>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K</a:t>
                      </a:r>
                      <a:r>
                        <a:rPr lang="en" sz="1800" b="0" u="none" strike="noStrike" cap="none">
                          <a:solidFill>
                            <a:schemeClr val="dk1"/>
                          </a:solidFill>
                          <a:latin typeface="Times New Roman"/>
                          <a:ea typeface="Times New Roman"/>
                          <a:cs typeface="Times New Roman"/>
                          <a:sym typeface="Times New Roman"/>
                        </a:rPr>
                        <a:t>roz rad na dodatnoj nastavi adekvatno valorizirati zalaganja i interes  te ga sukladno tome primijeniti i u samoj nastavi geografije.</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graphicFrame>
        <p:nvGraphicFramePr>
          <p:cNvPr id="993" name="Shape 993"/>
          <p:cNvGraphicFramePr/>
          <p:nvPr/>
        </p:nvGraphicFramePr>
        <p:xfrm>
          <a:off x="431541" y="852001"/>
          <a:ext cx="8280925" cy="5606775"/>
        </p:xfrm>
        <a:graphic>
          <a:graphicData uri="http://schemas.openxmlformats.org/drawingml/2006/table">
            <a:tbl>
              <a:tblPr>
                <a:noFill/>
                <a:tableStyleId>{D39A3C89-64FF-49DC-8394-7CA954343BA1}</a:tableStyleId>
              </a:tblPr>
              <a:tblGrid>
                <a:gridCol w="1944225"/>
                <a:gridCol w="6336700"/>
              </a:tblGrid>
              <a:tr h="396050">
                <a:tc>
                  <a:txBody>
                    <a:bodyPr/>
                    <a:lstStyle/>
                    <a:p>
                      <a:pPr marL="0" marR="0" lvl="0" indent="0" algn="l" rtl="0">
                        <a:spcBef>
                          <a:spcPts val="0"/>
                        </a:spcBef>
                        <a:spcAft>
                          <a:spcPts val="0"/>
                        </a:spcAft>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Arial"/>
                        <a:buNone/>
                      </a:pPr>
                      <a:r>
                        <a:rPr lang="en" sz="1600" b="1" u="none" strike="noStrike" cap="none">
                          <a:solidFill>
                            <a:schemeClr val="dk1"/>
                          </a:solidFill>
                          <a:latin typeface="Arial"/>
                          <a:ea typeface="Arial"/>
                          <a:cs typeface="Arial"/>
                          <a:sym typeface="Arial"/>
                        </a:rPr>
                        <a:t>DODATNA NASTAVA IZ GEOGRAFIJE ZA </a:t>
                      </a:r>
                      <a:r>
                        <a:rPr lang="en" sz="1600" b="1">
                          <a:solidFill>
                            <a:schemeClr val="dk1"/>
                          </a:solidFill>
                        </a:rPr>
                        <a:t>6</a:t>
                      </a:r>
                      <a:r>
                        <a:rPr lang="en" sz="1600" b="1" u="none" strike="noStrike" cap="none">
                          <a:solidFill>
                            <a:schemeClr val="dk1"/>
                          </a:solidFill>
                        </a:rPr>
                        <a:t>. I </a:t>
                      </a:r>
                      <a:r>
                        <a:rPr lang="en" sz="1600" b="1">
                          <a:solidFill>
                            <a:schemeClr val="dk1"/>
                          </a:solidFill>
                        </a:rPr>
                        <a:t>7</a:t>
                      </a:r>
                      <a:r>
                        <a:rPr lang="en" sz="1600" b="1" u="none" strike="noStrike" cap="none">
                          <a:solidFill>
                            <a:schemeClr val="dk1"/>
                          </a:solidFill>
                          <a:latin typeface="Arial"/>
                          <a:ea typeface="Arial"/>
                          <a:cs typeface="Arial"/>
                          <a:sym typeface="Arial"/>
                        </a:rPr>
                        <a:t>. RAZRED</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008100">
                <a:tc>
                  <a:txBody>
                    <a:bodyPr/>
                    <a:lstStyle/>
                    <a:p>
                      <a:pPr marL="0" marR="0" lvl="0" indent="0" algn="l" rtl="0">
                        <a:spcBef>
                          <a:spcPts val="0"/>
                        </a:spcBef>
                        <a:spcAft>
                          <a:spcPts val="0"/>
                        </a:spcAft>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b="0" u="none" strike="noStrike" cap="none">
                          <a:solidFill>
                            <a:schemeClr val="dk1"/>
                          </a:solidFill>
                          <a:latin typeface="Times New Roman"/>
                          <a:ea typeface="Times New Roman"/>
                          <a:cs typeface="Times New Roman"/>
                          <a:sym typeface="Times New Roman"/>
                        </a:rPr>
                        <a:t>Proširiti sadržaje obveznog nastavnog programa, razvijati interes za predmet, poticati veći interes učenika za samostalan i timski rad, primjenjivati usvojena znanja iz drugih predmeta i ranije usvojena geografska znanja, usmjeravati učenike na istraživački rad.</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28100">
                <a:tc>
                  <a:txBody>
                    <a:bodyPr/>
                    <a:lstStyle/>
                    <a:p>
                      <a:pPr marL="0" marR="0" lvl="0" indent="0" algn="l" rtl="0">
                        <a:spcBef>
                          <a:spcPts val="0"/>
                        </a:spcBef>
                        <a:spcAft>
                          <a:spcPts val="0"/>
                        </a:spcAft>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b="0" u="none" strike="noStrike" cap="none">
                          <a:solidFill>
                            <a:schemeClr val="dk1"/>
                          </a:solidFill>
                          <a:latin typeface="Times New Roman"/>
                          <a:ea typeface="Times New Roman"/>
                          <a:cs typeface="Times New Roman"/>
                          <a:sym typeface="Times New Roman"/>
                        </a:rPr>
                        <a:t>Potaknuti interes, objasniti i prilagoditi sadržaje za dodatnu nastavu te učenike pripremati za natjecanje iz geografije.</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6075">
                <a:tc>
                  <a:txBody>
                    <a:bodyPr/>
                    <a:lstStyle/>
                    <a:p>
                      <a:pPr marL="0" marR="0" lvl="0" indent="0" algn="l" rtl="0">
                        <a:spcBef>
                          <a:spcPts val="0"/>
                        </a:spcBef>
                        <a:spcAft>
                          <a:spcPts val="0"/>
                        </a:spcAft>
                        <a:buClr>
                          <a:srgbClr val="000000"/>
                        </a:buClr>
                        <a:buSzPct val="25000"/>
                        <a:buFont typeface="Arial"/>
                        <a:buNone/>
                      </a:pPr>
                      <a:r>
                        <a:rPr lang="en" sz="1600" b="1" u="none" strike="noStrike" cap="none">
                          <a:solidFill>
                            <a:schemeClr val="dk1"/>
                          </a:solidFill>
                          <a:latin typeface="Arial"/>
                          <a:ea typeface="Arial"/>
                          <a:cs typeface="Arial"/>
                          <a:sym typeface="Arial"/>
                        </a:rPr>
                        <a:t>NOSITELJI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a:latin typeface="Times New Roman"/>
                          <a:ea typeface="Times New Roman"/>
                          <a:cs typeface="Times New Roman"/>
                          <a:sym typeface="Times New Roman"/>
                        </a:rPr>
                        <a:t>Tanja Pavelić, prof.</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b="0" u="none" strike="noStrike" cap="none">
                          <a:solidFill>
                            <a:schemeClr val="dk1"/>
                          </a:solidFill>
                          <a:latin typeface="Times New Roman"/>
                          <a:ea typeface="Times New Roman"/>
                          <a:cs typeface="Times New Roman"/>
                          <a:sym typeface="Times New Roman"/>
                        </a:rPr>
                        <a:t>individualni rad, rad u parovima, grupni rad</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b="0" u="none" strike="noStrike" cap="none">
                          <a:solidFill>
                            <a:schemeClr val="dk1"/>
                          </a:solidFill>
                          <a:latin typeface="Times New Roman"/>
                          <a:ea typeface="Times New Roman"/>
                          <a:cs typeface="Times New Roman"/>
                          <a:sym typeface="Times New Roman"/>
                        </a:rPr>
                        <a:t>jedan sat</a:t>
                      </a:r>
                      <a:r>
                        <a:rPr lang="en" sz="1600">
                          <a:solidFill>
                            <a:schemeClr val="dk1"/>
                          </a:solidFill>
                          <a:latin typeface="Times New Roman"/>
                          <a:ea typeface="Times New Roman"/>
                          <a:cs typeface="Times New Roman"/>
                          <a:sym typeface="Times New Roman"/>
                        </a:rPr>
                        <a:t>,</a:t>
                      </a:r>
                      <a:r>
                        <a:rPr lang="en" sz="1600" b="0" u="none" strike="noStrike" cap="none">
                          <a:solidFill>
                            <a:schemeClr val="dk1"/>
                          </a:solidFill>
                          <a:latin typeface="Times New Roman"/>
                          <a:ea typeface="Times New Roman"/>
                          <a:cs typeface="Times New Roman"/>
                          <a:sym typeface="Times New Roman"/>
                        </a:rPr>
                        <a:t> svak</a:t>
                      </a:r>
                      <a:r>
                        <a:rPr lang="en" sz="1600" u="none" strike="noStrike" cap="none">
                          <a:solidFill>
                            <a:schemeClr val="dk1"/>
                          </a:solidFill>
                          <a:latin typeface="Times New Roman"/>
                          <a:ea typeface="Times New Roman"/>
                          <a:cs typeface="Times New Roman"/>
                          <a:sym typeface="Times New Roman"/>
                        </a:rPr>
                        <a:t>i drugi </a:t>
                      </a:r>
                      <a:r>
                        <a:rPr lang="en" sz="1600" b="0" u="none" strike="noStrike" cap="none">
                          <a:solidFill>
                            <a:schemeClr val="dk1"/>
                          </a:solidFill>
                          <a:latin typeface="Times New Roman"/>
                          <a:ea typeface="Times New Roman"/>
                          <a:cs typeface="Times New Roman"/>
                          <a:sym typeface="Times New Roman"/>
                        </a:rPr>
                        <a:t> tje</a:t>
                      </a:r>
                      <a:r>
                        <a:rPr lang="en" sz="1600" u="none" strike="noStrike" cap="none">
                          <a:solidFill>
                            <a:schemeClr val="dk1"/>
                          </a:solidFill>
                          <a:latin typeface="Times New Roman"/>
                          <a:ea typeface="Times New Roman"/>
                          <a:cs typeface="Times New Roman"/>
                          <a:sym typeface="Times New Roman"/>
                        </a:rPr>
                        <a:t>dan drugi razred</a:t>
                      </a:r>
                      <a:r>
                        <a:rPr lang="en" sz="1600" b="0" u="none" strike="noStrike" cap="none">
                          <a:solidFill>
                            <a:schemeClr val="dk1"/>
                          </a:solidFill>
                          <a:latin typeface="Times New Roman"/>
                          <a:ea typeface="Times New Roman"/>
                          <a:cs typeface="Times New Roman"/>
                          <a:sym typeface="Times New Roman"/>
                        </a:rPr>
                        <a:t> tijekom školske godine </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b="0" u="none" strike="noStrike" cap="none">
                          <a:solidFill>
                            <a:schemeClr val="dk1"/>
                          </a:solidFill>
                          <a:latin typeface="Times New Roman"/>
                          <a:ea typeface="Times New Roman"/>
                          <a:cs typeface="Times New Roman"/>
                          <a:sym typeface="Times New Roman"/>
                        </a:rPr>
                        <a:t>potrošni materijal za rad učenika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265500">
                <a:tc>
                  <a:txBody>
                    <a:bodyPr/>
                    <a:lstStyle/>
                    <a:p>
                      <a:pPr marL="0" marR="0" lvl="0" indent="0" algn="l" rtl="0">
                        <a:spcBef>
                          <a:spcPts val="0"/>
                        </a:spcBef>
                        <a:spcAft>
                          <a:spcPts val="0"/>
                        </a:spcAft>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Times New Roman"/>
                        <a:buChar char="•"/>
                      </a:pPr>
                      <a:r>
                        <a:rPr lang="en" sz="1600" b="0" u="none" strike="noStrike" cap="none">
                          <a:solidFill>
                            <a:schemeClr val="dk1"/>
                          </a:solidFill>
                          <a:latin typeface="Times New Roman"/>
                          <a:ea typeface="Times New Roman"/>
                          <a:cs typeface="Times New Roman"/>
                          <a:sym typeface="Times New Roman"/>
                        </a:rPr>
                        <a:t>individualno praćenje uspješnosti usvajanja planiranih i dodatnih sadržaja</a:t>
                      </a:r>
                    </a:p>
                    <a:p>
                      <a:pPr marL="342900" marR="0" lvl="0" indent="-342900" algn="l" rtl="0">
                        <a:spcBef>
                          <a:spcPts val="0"/>
                        </a:spcBef>
                        <a:spcAft>
                          <a:spcPts val="0"/>
                        </a:spcAft>
                        <a:buClr>
                          <a:schemeClr val="dk1"/>
                        </a:buClr>
                        <a:buSzPct val="100000"/>
                        <a:buFont typeface="Times New Roman"/>
                        <a:buChar char="•"/>
                      </a:pPr>
                      <a:r>
                        <a:rPr lang="en" sz="1600" b="0" u="none" strike="noStrike" cap="none">
                          <a:solidFill>
                            <a:schemeClr val="dk1"/>
                          </a:solidFill>
                          <a:latin typeface="Times New Roman"/>
                          <a:ea typeface="Times New Roman"/>
                          <a:cs typeface="Times New Roman"/>
                          <a:sym typeface="Times New Roman"/>
                        </a:rPr>
                        <a:t>korištenje rezultata u svrhu postizanja što boljih rezultata u nastavi geografije</a:t>
                      </a:r>
                    </a:p>
                    <a:p>
                      <a:pPr marL="342900" marR="0" lvl="0" indent="-342900" algn="l" rtl="0">
                        <a:spcBef>
                          <a:spcPts val="0"/>
                        </a:spcBef>
                        <a:spcAft>
                          <a:spcPts val="0"/>
                        </a:spcAft>
                        <a:buClr>
                          <a:schemeClr val="dk1"/>
                        </a:buClr>
                        <a:buSzPct val="100000"/>
                        <a:buFont typeface="Times New Roman"/>
                        <a:buChar char="•"/>
                      </a:pPr>
                      <a:r>
                        <a:rPr lang="en" sz="1600" b="0" u="none" strike="noStrike" cap="none">
                          <a:solidFill>
                            <a:schemeClr val="dk1"/>
                          </a:solidFill>
                          <a:latin typeface="Times New Roman"/>
                          <a:ea typeface="Times New Roman"/>
                          <a:cs typeface="Times New Roman"/>
                          <a:sym typeface="Times New Roman"/>
                        </a:rPr>
                        <a:t>kroz rad na dodatnoj nastavi adekvatno valorizirati zalaganja i interes  te ga sukladno tome primijeniti i u samoj nastavi geografije</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000" name="Shape 1000"/>
          <p:cNvGraphicFramePr/>
          <p:nvPr/>
        </p:nvGraphicFramePr>
        <p:xfrm>
          <a:off x="288131" y="385683"/>
          <a:ext cx="8388325" cy="5995645"/>
        </p:xfrm>
        <a:graphic>
          <a:graphicData uri="http://schemas.openxmlformats.org/drawingml/2006/table">
            <a:tbl>
              <a:tblPr>
                <a:noFill/>
                <a:tableStyleId>{D39A3C89-64FF-49DC-8394-7CA954343BA1}</a:tableStyleId>
              </a:tblPr>
              <a:tblGrid>
                <a:gridCol w="2052625"/>
                <a:gridCol w="6335700"/>
              </a:tblGrid>
              <a:tr h="5175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DODATNA IZ POVIJESTI</a:t>
                      </a:r>
                    </a:p>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ZA</a:t>
                      </a:r>
                      <a:r>
                        <a:rPr lang="en" sz="1600" b="1">
                          <a:solidFill>
                            <a:schemeClr val="dk1"/>
                          </a:solidFill>
                          <a:latin typeface="Times New Roman"/>
                          <a:ea typeface="Times New Roman"/>
                          <a:cs typeface="Times New Roman"/>
                          <a:sym typeface="Times New Roman"/>
                        </a:rPr>
                        <a:t> PETI</a:t>
                      </a:r>
                      <a:r>
                        <a:rPr lang="en" sz="1600" b="1" u="none" strike="noStrike" cap="none">
                          <a:solidFill>
                            <a:schemeClr val="dk1"/>
                          </a:solidFill>
                          <a:latin typeface="Times New Roman"/>
                          <a:ea typeface="Times New Roman"/>
                          <a:cs typeface="Times New Roman"/>
                          <a:sym typeface="Times New Roman"/>
                        </a:rPr>
                        <a:t> RAZRED</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7653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Razvijati povijesno mišljenje, poticati interes za povijest, osobito povijest 20. stoljeća, razvijati sposobnost promatranja povijesnih događaja iz perspektive vremena u kojem su se dogodili, razvijati kritičko mišljenje. </a:t>
                      </a:r>
                    </a:p>
                    <a:p>
                      <a:pPr marL="0" marR="0" lvl="0" indent="0" algn="l" rtl="0">
                        <a:spcBef>
                          <a:spcPts val="0"/>
                        </a:spcBef>
                        <a:buClr>
                          <a:schemeClr val="dk1"/>
                        </a:buClr>
                        <a:buSzPct val="25000"/>
                        <a:buFont typeface="Calibri"/>
                        <a:buNone/>
                      </a:pPr>
                      <a:endParaRPr sz="1600" u="none" strike="noStrike" cap="none">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Upoznati s kulturno-povijesnom baštinom grada Zagreba i Sesveta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67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Ucenicima koji pokazuju dodatni interes za nastavu povijesti.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873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NOSITELJI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endParaRPr sz="1600"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kombinirana metoda (metoda razgovora, usmenog izlaganja, rada na tekstu, dramatizacija) skupni, individualni i frontalni rad</a:t>
                      </a:r>
                    </a:p>
                    <a:p>
                      <a:pPr marL="0" marR="0" lvl="0" indent="0" algn="l" rtl="0">
                        <a:spcBef>
                          <a:spcPts val="0"/>
                        </a:spcBef>
                        <a:buClr>
                          <a:schemeClr val="dk1"/>
                        </a:buClr>
                        <a:buSzPct val="25000"/>
                        <a:buFont typeface="Calibri"/>
                        <a:buNone/>
                      </a:pPr>
                      <a:endParaRPr sz="1600"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355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 Nastava se izvodi jednom tjedno tijekom školske godine.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92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Troškovi za autobusne karte i ulaznice za muzeje, kao i troškovi potrebni za izradu plakata, printanja, CD-a i DVD-a i potrebne informaticke opreme  do 2000 kn.</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Putem sudjelovanja učenika na školskom natjecanju iz povijesti, ocjenom u rubriku zalaganje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graphicFrame>
        <p:nvGraphicFramePr>
          <p:cNvPr id="1006" name="Shape 1006"/>
          <p:cNvGraphicFramePr/>
          <p:nvPr/>
        </p:nvGraphicFramePr>
        <p:xfrm>
          <a:off x="288131" y="207708"/>
          <a:ext cx="8721150" cy="6207300"/>
        </p:xfrm>
        <a:graphic>
          <a:graphicData uri="http://schemas.openxmlformats.org/drawingml/2006/table">
            <a:tbl>
              <a:tblPr>
                <a:noFill/>
                <a:tableStyleId>{D39A3C89-64FF-49DC-8394-7CA954343BA1}</a:tableStyleId>
              </a:tblPr>
              <a:tblGrid>
                <a:gridCol w="2134075"/>
                <a:gridCol w="6587075"/>
              </a:tblGrid>
              <a:tr h="5328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DODATNA IZ POVIJESTI</a:t>
                      </a:r>
                    </a:p>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ZA OSMI RAZRED</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8174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Razvijati povijesno mišljenje, poticati interes za povijest, osobito povijest 20. stoljeća, razvijati sposobnost promatranja povijesnih događaja iz perspektive vremena u kojem su se dogodili, razvijati kritičko mišljenje. </a:t>
                      </a:r>
                    </a:p>
                    <a:p>
                      <a:pPr marL="0" marR="0" lvl="0" indent="0" algn="l" rtl="0">
                        <a:spcBef>
                          <a:spcPts val="0"/>
                        </a:spcBef>
                        <a:buClr>
                          <a:schemeClr val="dk1"/>
                        </a:buClr>
                        <a:buSzPct val="25000"/>
                        <a:buFont typeface="Calibri"/>
                        <a:buNone/>
                      </a:pPr>
                      <a:endParaRPr sz="1600" u="none" strike="noStrike" cap="none">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Upoznati s kulturno-povijesnom baštinom grada Zagreba i Sesveta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05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a:t>
                      </a:r>
                      <a:r>
                        <a:rPr lang="en" sz="1600">
                          <a:solidFill>
                            <a:schemeClr val="dk1"/>
                          </a:solidFill>
                          <a:latin typeface="Times New Roman"/>
                          <a:ea typeface="Times New Roman"/>
                          <a:cs typeface="Times New Roman"/>
                          <a:sym typeface="Times New Roman"/>
                        </a:rPr>
                        <a:t>č</a:t>
                      </a:r>
                      <a:r>
                        <a:rPr lang="en" sz="1600" u="none" strike="noStrike" cap="none">
                          <a:solidFill>
                            <a:schemeClr val="dk1"/>
                          </a:solidFill>
                          <a:latin typeface="Times New Roman"/>
                          <a:ea typeface="Times New Roman"/>
                          <a:cs typeface="Times New Roman"/>
                          <a:sym typeface="Times New Roman"/>
                        </a:rPr>
                        <a:t>enicima koji pokazuju dodatni interes za nastavu povijesti.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047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a:t>
                      </a:r>
                      <a:r>
                        <a:rPr lang="en" sz="1600" b="1">
                          <a:solidFill>
                            <a:schemeClr val="dk1"/>
                          </a:solidFill>
                          <a:latin typeface="Times New Roman"/>
                          <a:ea typeface="Times New Roman"/>
                          <a:cs typeface="Times New Roman"/>
                          <a:sym typeface="Times New Roman"/>
                        </a:rPr>
                        <a:t>I</a:t>
                      </a:r>
                      <a:r>
                        <a:rPr lang="en" sz="1600" b="1" u="none" strike="noStrike" cap="none">
                          <a:solidFill>
                            <a:schemeClr val="dk1"/>
                          </a:solidFill>
                          <a:latin typeface="Times New Roman"/>
                          <a:ea typeface="Times New Roman"/>
                          <a:cs typeface="Times New Roman"/>
                          <a:sym typeface="Times New Roman"/>
                        </a:rPr>
                        <a:t>TELJI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 Valentina Ćosić, prof.</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48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a:solidFill>
                            <a:schemeClr val="dk1"/>
                          </a:solidFill>
                          <a:latin typeface="Times New Roman"/>
                          <a:ea typeface="Times New Roman"/>
                          <a:cs typeface="Times New Roman"/>
                          <a:sym typeface="Times New Roman"/>
                        </a:rPr>
                        <a:t>K</a:t>
                      </a:r>
                      <a:r>
                        <a:rPr lang="en" sz="1600" u="none" strike="noStrike" cap="none">
                          <a:solidFill>
                            <a:schemeClr val="dk1"/>
                          </a:solidFill>
                          <a:latin typeface="Times New Roman"/>
                          <a:ea typeface="Times New Roman"/>
                          <a:cs typeface="Times New Roman"/>
                          <a:sym typeface="Times New Roman"/>
                        </a:rPr>
                        <a:t>ombinirana metoda (metoda razgovora, usmenog izlaganja, rada na tekstu, dramatizacija) skupni, individualni i frontalni rad</a:t>
                      </a:r>
                    </a:p>
                    <a:p>
                      <a:pPr marL="0" marR="0" lvl="0" indent="0" algn="l" rtl="0">
                        <a:spcBef>
                          <a:spcPts val="0"/>
                        </a:spcBef>
                        <a:buClr>
                          <a:schemeClr val="dk1"/>
                        </a:buClr>
                        <a:buSzPct val="25000"/>
                        <a:buFont typeface="Calibri"/>
                        <a:buNone/>
                      </a:pPr>
                      <a:endParaRPr sz="1600"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772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 Nastava se izvodi jednom tjedno tijekom školske godine.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48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Troškovi za autobusne karte i ulaznice za muzeje, kao i troškovi potrebni za izradu plakata, printanja, CD-a i DVD-a i potrebne informaticke opreme.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48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Putem sudjelovanja učenika na školskom natjecanju iz povijesti</a:t>
                      </a:r>
                      <a:r>
                        <a:rPr lang="en" sz="1600">
                          <a:solidFill>
                            <a:schemeClr val="dk1"/>
                          </a:solidFill>
                          <a:latin typeface="Times New Roman"/>
                          <a:ea typeface="Times New Roman"/>
                          <a:cs typeface="Times New Roman"/>
                          <a:sym typeface="Times New Roman"/>
                        </a:rPr>
                        <a:t>. Uređivanje panoa i likovno izražavanje.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graphicFrame>
        <p:nvGraphicFramePr>
          <p:cNvPr id="1012" name="Shape 1012"/>
          <p:cNvGraphicFramePr/>
          <p:nvPr/>
        </p:nvGraphicFramePr>
        <p:xfrm>
          <a:off x="440531" y="360108"/>
          <a:ext cx="8721150" cy="6207300"/>
        </p:xfrm>
        <a:graphic>
          <a:graphicData uri="http://schemas.openxmlformats.org/drawingml/2006/table">
            <a:tbl>
              <a:tblPr>
                <a:noFill/>
                <a:tableStyleId>{D39A3C89-64FF-49DC-8394-7CA954343BA1}</a:tableStyleId>
              </a:tblPr>
              <a:tblGrid>
                <a:gridCol w="2134075"/>
                <a:gridCol w="6587075"/>
              </a:tblGrid>
              <a:tr h="5328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DODATNA IZ POVIJESTI</a:t>
                      </a:r>
                    </a:p>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ZA OSMI RAZRED</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8174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Razvijati povijesno mišljenje, poticati interes za povijest, osobito povijest 20. stoljeća, razvijati sposobnost promatranja povijesnih događaja iz perspektive vremena u kojem su se dogodili, razvijati kritičko mišljenje. </a:t>
                      </a:r>
                    </a:p>
                    <a:p>
                      <a:pPr marL="0" marR="0" lvl="0" indent="0" algn="l" rtl="0">
                        <a:spcBef>
                          <a:spcPts val="0"/>
                        </a:spcBef>
                        <a:buClr>
                          <a:schemeClr val="dk1"/>
                        </a:buClr>
                        <a:buSzPct val="25000"/>
                        <a:buFont typeface="Calibri"/>
                        <a:buNone/>
                      </a:pPr>
                      <a:endParaRPr sz="1600" u="none" strike="noStrike" cap="none">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Upoznati s kulturno-povijesnom baštinom grada Zagreba i Sesveta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05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a:t>
                      </a:r>
                      <a:r>
                        <a:rPr lang="en" sz="1600">
                          <a:solidFill>
                            <a:schemeClr val="dk1"/>
                          </a:solidFill>
                          <a:latin typeface="Times New Roman"/>
                          <a:ea typeface="Times New Roman"/>
                          <a:cs typeface="Times New Roman"/>
                          <a:sym typeface="Times New Roman"/>
                        </a:rPr>
                        <a:t>č</a:t>
                      </a:r>
                      <a:r>
                        <a:rPr lang="en" sz="1600" u="none" strike="noStrike" cap="none">
                          <a:solidFill>
                            <a:schemeClr val="dk1"/>
                          </a:solidFill>
                          <a:latin typeface="Times New Roman"/>
                          <a:ea typeface="Times New Roman"/>
                          <a:cs typeface="Times New Roman"/>
                          <a:sym typeface="Times New Roman"/>
                        </a:rPr>
                        <a:t>enicima koji pokazuju dodatni interes za nastavu povijesti.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047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a:t>
                      </a:r>
                      <a:r>
                        <a:rPr lang="en" sz="1600" b="1">
                          <a:solidFill>
                            <a:schemeClr val="dk1"/>
                          </a:solidFill>
                          <a:latin typeface="Times New Roman"/>
                          <a:ea typeface="Times New Roman"/>
                          <a:cs typeface="Times New Roman"/>
                          <a:sym typeface="Times New Roman"/>
                        </a:rPr>
                        <a:t>I</a:t>
                      </a:r>
                      <a:r>
                        <a:rPr lang="en" sz="1600" b="1" u="none" strike="noStrike" cap="none">
                          <a:solidFill>
                            <a:schemeClr val="dk1"/>
                          </a:solidFill>
                          <a:latin typeface="Times New Roman"/>
                          <a:ea typeface="Times New Roman"/>
                          <a:cs typeface="Times New Roman"/>
                          <a:sym typeface="Times New Roman"/>
                        </a:rPr>
                        <a:t>TELJI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 Tomislav Špančić, prof.</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48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a:solidFill>
                            <a:schemeClr val="dk1"/>
                          </a:solidFill>
                          <a:latin typeface="Times New Roman"/>
                          <a:ea typeface="Times New Roman"/>
                          <a:cs typeface="Times New Roman"/>
                          <a:sym typeface="Times New Roman"/>
                        </a:rPr>
                        <a:t>K</a:t>
                      </a:r>
                      <a:r>
                        <a:rPr lang="en" sz="1600" u="none" strike="noStrike" cap="none">
                          <a:solidFill>
                            <a:schemeClr val="dk1"/>
                          </a:solidFill>
                          <a:latin typeface="Times New Roman"/>
                          <a:ea typeface="Times New Roman"/>
                          <a:cs typeface="Times New Roman"/>
                          <a:sym typeface="Times New Roman"/>
                        </a:rPr>
                        <a:t>ombinirana metoda (metoda razgovora, usmenog izlaganja, rada na tekstu, dramatizacija) skupni, individualni i frontalni rad</a:t>
                      </a:r>
                    </a:p>
                    <a:p>
                      <a:pPr marL="0" marR="0" lvl="0" indent="0" algn="l" rtl="0">
                        <a:spcBef>
                          <a:spcPts val="0"/>
                        </a:spcBef>
                        <a:buClr>
                          <a:schemeClr val="dk1"/>
                        </a:buClr>
                        <a:buSzPct val="25000"/>
                        <a:buFont typeface="Calibri"/>
                        <a:buNone/>
                      </a:pPr>
                      <a:endParaRPr sz="1600"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772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 Nastava se izvodi jednom tjedno tijekom školske godine.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48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Troškovi za autobusne karte i ulaznice za muzeje, kao i troškovi potrebni za izradu plakata, printanja, CD-a i DVD-a i potrebne informaticke opreme.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48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Putem sudjelovanja učenika na školskom natjecanju iz povijesti</a:t>
                      </a:r>
                      <a:r>
                        <a:rPr lang="en" sz="1600">
                          <a:solidFill>
                            <a:schemeClr val="dk1"/>
                          </a:solidFill>
                          <a:latin typeface="Times New Roman"/>
                          <a:ea typeface="Times New Roman"/>
                          <a:cs typeface="Times New Roman"/>
                          <a:sym typeface="Times New Roman"/>
                        </a:rPr>
                        <a:t>. Uređivanje panoa i likovno izražavanje.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Shape 1018"/>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1019" name="Shape 1019"/>
          <p:cNvSpPr/>
          <p:nvPr/>
        </p:nvSpPr>
        <p:spPr>
          <a:xfrm>
            <a:off x="2411758" y="2708916"/>
            <a:ext cx="4320480" cy="144016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a:solidFill>
                  <a:schemeClr val="dk1"/>
                </a:solidFill>
                <a:latin typeface="Arial"/>
                <a:ea typeface="Arial"/>
                <a:cs typeface="Arial"/>
                <a:sym typeface="Arial"/>
              </a:rPr>
              <a:t>V. </a:t>
            </a:r>
            <a:r>
              <a:rPr lang="en" sz="2400" b="1" i="0" u="none" strike="noStrike" cap="none">
                <a:solidFill>
                  <a:srgbClr val="000000"/>
                </a:solidFill>
                <a:latin typeface="Arial"/>
                <a:ea typeface="Arial"/>
                <a:cs typeface="Arial"/>
                <a:sym typeface="Arial"/>
              </a:rPr>
              <a:t>SAT RAZREDNIKA</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graphicFrame>
        <p:nvGraphicFramePr>
          <p:cNvPr id="1025" name="Shape 1025"/>
          <p:cNvGraphicFramePr/>
          <p:nvPr/>
        </p:nvGraphicFramePr>
        <p:xfrm>
          <a:off x="152400" y="152400"/>
          <a:ext cx="8982075" cy="8736016"/>
        </p:xfrm>
        <a:graphic>
          <a:graphicData uri="http://schemas.openxmlformats.org/drawingml/2006/table">
            <a:tbl>
              <a:tblPr>
                <a:noFill/>
                <a:tableStyleId>{D39A3C89-64FF-49DC-8394-7CA954343BA1}</a:tableStyleId>
              </a:tblPr>
              <a:tblGrid>
                <a:gridCol w="1885950"/>
                <a:gridCol w="7096125"/>
              </a:tblGrid>
              <a:tr h="609600">
                <a:tc>
                  <a:txBody>
                    <a:bodyPr/>
                    <a:lstStyle/>
                    <a:p>
                      <a:pPr lvl="0" rtl="0">
                        <a:lnSpc>
                          <a:spcPct val="115000"/>
                        </a:lnSpc>
                        <a:spcBef>
                          <a:spcPts val="0"/>
                        </a:spcBef>
                        <a:buNone/>
                      </a:pPr>
                      <a:r>
                        <a:rPr lang="en" sz="1100"/>
                        <a:t> </a:t>
                      </a:r>
                      <a:r>
                        <a:rPr lang="en" sz="1900" b="1"/>
                        <a:t>NAZIV AKTIVNOSTIv</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b="1"/>
                        <a:t>DODATNA IZ POVIJESTI</a:t>
                      </a:r>
                    </a:p>
                    <a:p>
                      <a:pPr lvl="0" algn="ctr" rtl="0">
                        <a:lnSpc>
                          <a:spcPct val="115000"/>
                        </a:lnSpc>
                        <a:spcBef>
                          <a:spcPts val="0"/>
                        </a:spcBef>
                        <a:buNone/>
                      </a:pPr>
                      <a:r>
                        <a:rPr lang="en" sz="1900" b="1"/>
                        <a:t>ZA SEDMI RAZRED</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19325">
                <a:tc>
                  <a:txBody>
                    <a:bodyPr/>
                    <a:lstStyle/>
                    <a:p>
                      <a:pPr lvl="0" rtl="0">
                        <a:lnSpc>
                          <a:spcPct val="115000"/>
                        </a:lnSpc>
                        <a:spcBef>
                          <a:spcPts val="0"/>
                        </a:spcBef>
                        <a:buNone/>
                      </a:pPr>
                      <a:r>
                        <a:rPr lang="en" sz="1900" b="1"/>
                        <a:t>CILJ AKTIVNOSTI</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1600">
                          <a:latin typeface="Times New Roman"/>
                          <a:ea typeface="Times New Roman"/>
                          <a:cs typeface="Times New Roman"/>
                          <a:sym typeface="Times New Roman"/>
                        </a:rPr>
                        <a:t>Razvijati povijesno mišljenje, poticati interes za povijest, osobito početak i evoluciju ljudskog društva,, razvijati sposobnost promatranja povijesnih događaja iz perspektive vremena u kojem su se dogodili, razvijati kritičko mišljenje.</a:t>
                      </a:r>
                    </a:p>
                    <a:p>
                      <a:pPr lvl="0" rtl="0">
                        <a:lnSpc>
                          <a:spcPct val="115000"/>
                        </a:lnSpc>
                        <a:spcBef>
                          <a:spcPts val="0"/>
                        </a:spcBef>
                        <a:buNone/>
                      </a:pPr>
                      <a:r>
                        <a:rPr lang="en" sz="1600">
                          <a:latin typeface="Times New Roman"/>
                          <a:ea typeface="Times New Roman"/>
                          <a:cs typeface="Times New Roman"/>
                          <a:sym typeface="Times New Roman"/>
                        </a:rPr>
                        <a:t> </a:t>
                      </a:r>
                    </a:p>
                    <a:p>
                      <a:pPr lvl="0" rtl="0">
                        <a:lnSpc>
                          <a:spcPct val="115000"/>
                        </a:lnSpc>
                        <a:spcBef>
                          <a:spcPts val="0"/>
                        </a:spcBef>
                        <a:buNone/>
                      </a:pPr>
                      <a:r>
                        <a:rPr lang="en" sz="1600">
                          <a:latin typeface="Times New Roman"/>
                          <a:ea typeface="Times New Roman"/>
                          <a:cs typeface="Times New Roman"/>
                          <a:sym typeface="Times New Roman"/>
                        </a:rPr>
                        <a:t>Upoznati se s  kulturno-povijesnom baštinom Hrvatske i susjednih zemalja.</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2450">
                <a:tc>
                  <a:txBody>
                    <a:bodyPr/>
                    <a:lstStyle/>
                    <a:p>
                      <a:pPr lvl="0" rtl="0">
                        <a:lnSpc>
                          <a:spcPct val="115000"/>
                        </a:lnSpc>
                        <a:spcBef>
                          <a:spcPts val="0"/>
                        </a:spcBef>
                        <a:buNone/>
                      </a:pPr>
                      <a:r>
                        <a:rPr lang="en" sz="1900" b="1"/>
                        <a:t>NAMJENA</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1600">
                          <a:latin typeface="Times New Roman"/>
                          <a:ea typeface="Times New Roman"/>
                          <a:cs typeface="Times New Roman"/>
                          <a:sym typeface="Times New Roman"/>
                        </a:rPr>
                        <a:t>Ucenicima koji pokazuju dodatni interes za nastavu povijesti.</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5325">
                <a:tc>
                  <a:txBody>
                    <a:bodyPr/>
                    <a:lstStyle/>
                    <a:p>
                      <a:pPr lvl="0" rtl="0">
                        <a:lnSpc>
                          <a:spcPct val="115000"/>
                        </a:lnSpc>
                        <a:spcBef>
                          <a:spcPts val="0"/>
                        </a:spcBef>
                        <a:buNone/>
                      </a:pPr>
                      <a:r>
                        <a:rPr lang="en" sz="1900" b="1"/>
                        <a:t>NOSITELJI</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600">
                          <a:latin typeface="Times New Roman"/>
                          <a:ea typeface="Times New Roman"/>
                          <a:cs typeface="Times New Roman"/>
                          <a:sym typeface="Times New Roman"/>
                        </a:rPr>
                        <a:t> -Tomislav Špančić, prof.</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09675">
                <a:tc>
                  <a:txBody>
                    <a:bodyPr/>
                    <a:lstStyle/>
                    <a:p>
                      <a:pPr lvl="0" rtl="0">
                        <a:lnSpc>
                          <a:spcPct val="115000"/>
                        </a:lnSpc>
                        <a:spcBef>
                          <a:spcPts val="0"/>
                        </a:spcBef>
                        <a:buNone/>
                      </a:pPr>
                      <a:r>
                        <a:rPr lang="en" sz="1900" b="1"/>
                        <a:t>NAČIN REALIZACIJE</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1600">
                          <a:latin typeface="Times New Roman"/>
                          <a:ea typeface="Times New Roman"/>
                          <a:cs typeface="Times New Roman"/>
                          <a:sym typeface="Times New Roman"/>
                        </a:rPr>
                        <a:t>kombinirana metoda (metoda razgovora, usmenog izlaganja, rada na tekstu, dramatizacija) skupni, individualni, frontalni rad, rad u grupama/paru</a:t>
                      </a:r>
                    </a:p>
                    <a:p>
                      <a:pPr lvl="0" rtl="0">
                        <a:lnSpc>
                          <a:spcPct val="115000"/>
                        </a:lnSpc>
                        <a:spcBef>
                          <a:spcPts val="0"/>
                        </a:spcBef>
                        <a:buNone/>
                      </a:pPr>
                      <a:r>
                        <a:rPr lang="en" sz="1600">
                          <a:latin typeface="Times New Roman"/>
                          <a:ea typeface="Times New Roman"/>
                          <a:cs typeface="Times New Roman"/>
                          <a:sym typeface="Times New Roman"/>
                        </a:rPr>
                        <a:t> </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2450">
                <a:tc>
                  <a:txBody>
                    <a:bodyPr/>
                    <a:lstStyle/>
                    <a:p>
                      <a:pPr lvl="0" rtl="0">
                        <a:lnSpc>
                          <a:spcPct val="115000"/>
                        </a:lnSpc>
                        <a:spcBef>
                          <a:spcPts val="0"/>
                        </a:spcBef>
                        <a:buNone/>
                      </a:pPr>
                      <a:r>
                        <a:rPr lang="en" sz="1900" b="1"/>
                        <a:t>VREMENIK</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228600" rtl="0">
                        <a:lnSpc>
                          <a:spcPct val="115000"/>
                        </a:lnSpc>
                        <a:spcBef>
                          <a:spcPts val="0"/>
                        </a:spcBef>
                        <a:buNone/>
                      </a:pPr>
                      <a:r>
                        <a:rPr lang="en" sz="1600">
                          <a:latin typeface="Times New Roman"/>
                          <a:ea typeface="Times New Roman"/>
                          <a:cs typeface="Times New Roman"/>
                          <a:sym typeface="Times New Roman"/>
                        </a:rPr>
                        <a:t>·         Nastava se izvodi jednom tjedno tijekom školske godine.</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66775">
                <a:tc>
                  <a:txBody>
                    <a:bodyPr/>
                    <a:lstStyle/>
                    <a:p>
                      <a:pPr lvl="0" rtl="0">
                        <a:lnSpc>
                          <a:spcPct val="115000"/>
                        </a:lnSpc>
                        <a:spcBef>
                          <a:spcPts val="0"/>
                        </a:spcBef>
                        <a:buNone/>
                      </a:pPr>
                      <a:r>
                        <a:rPr lang="en" sz="1900" b="1"/>
                        <a:t>TROŠKOVNIK</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lvl="0" indent="-228600" rtl="0">
                        <a:lnSpc>
                          <a:spcPct val="115000"/>
                        </a:lnSpc>
                        <a:spcBef>
                          <a:spcPts val="0"/>
                        </a:spcBef>
                        <a:buNone/>
                      </a:pPr>
                      <a:r>
                        <a:rPr lang="en" sz="1600">
                          <a:latin typeface="Times New Roman"/>
                          <a:ea typeface="Times New Roman"/>
                          <a:cs typeface="Times New Roman"/>
                          <a:sym typeface="Times New Roman"/>
                        </a:rPr>
                        <a:t>·         Troškovi za autobusne karte i ulaznice za muzeje, kao i troškovi potrebni za izradu plakata, printanja, CD-a i DVD-a i potrebne informaticke opreme  </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52525">
                <a:tc>
                  <a:txBody>
                    <a:bodyPr/>
                    <a:lstStyle/>
                    <a:p>
                      <a:pPr lvl="0" rtl="0">
                        <a:lnSpc>
                          <a:spcPct val="115000"/>
                        </a:lnSpc>
                        <a:spcBef>
                          <a:spcPts val="0"/>
                        </a:spcBef>
                        <a:buNone/>
                      </a:pPr>
                      <a:r>
                        <a:rPr lang="en" sz="1900" b="1"/>
                        <a:t>VREDNOVANJE I KORIŠTENJE REZULTATA RADA</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1600">
                          <a:latin typeface="Times New Roman"/>
                          <a:ea typeface="Times New Roman"/>
                          <a:cs typeface="Times New Roman"/>
                          <a:sym typeface="Times New Roman"/>
                        </a:rPr>
                        <a:t>Putem sudjelovanja učenika na školskom natjecanju iz povijesti. Individualno praćenje usvajanja planiranih i dodatnih sadržaja i postizanje što boljih rezultata u nastavi povijesti.</a:t>
                      </a:r>
                    </a:p>
                  </a:txBody>
                  <a:tcPr marL="91425" marR="9142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graphicFrame>
        <p:nvGraphicFramePr>
          <p:cNvPr id="1031" name="Shape 1031"/>
          <p:cNvGraphicFramePr/>
          <p:nvPr/>
        </p:nvGraphicFramePr>
        <p:xfrm>
          <a:off x="251512" y="409315"/>
          <a:ext cx="8640975" cy="5919871"/>
        </p:xfrm>
        <a:graphic>
          <a:graphicData uri="http://schemas.openxmlformats.org/drawingml/2006/table">
            <a:tbl>
              <a:tblPr>
                <a:noFill/>
                <a:tableStyleId>{D39A3C89-64FF-49DC-8394-7CA954343BA1}</a:tableStyleId>
              </a:tblPr>
              <a:tblGrid>
                <a:gridCol w="1944225"/>
                <a:gridCol w="6696750"/>
              </a:tblGrid>
              <a:tr h="6106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NAZIV AKTIVNOSTI</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600" b="1" u="none" strike="noStrike" cap="none"/>
                        <a:t>SAT RAZREDNIKA - </a:t>
                      </a:r>
                      <a:r>
                        <a:rPr lang="en" sz="1600" b="1"/>
                        <a:t>2</a:t>
                      </a:r>
                      <a:r>
                        <a:rPr lang="en" sz="1600" b="1" u="none" strike="noStrike" cap="none"/>
                        <a:t>. RAZRED</a:t>
                      </a:r>
                      <a:r>
                        <a:rPr lang="en" sz="1600" b="1"/>
                        <a:t>I</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5010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CILJ AKTIVNOSTI</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Usmjeravati </a:t>
                      </a:r>
                      <a:r>
                        <a:rPr lang="en" sz="1600">
                          <a:latin typeface="Times New Roman"/>
                          <a:ea typeface="Times New Roman"/>
                          <a:cs typeface="Times New Roman"/>
                          <a:sym typeface="Times New Roman"/>
                        </a:rPr>
                        <a:t>i</a:t>
                      </a:r>
                      <a:r>
                        <a:rPr lang="en" sz="1600" u="none" strike="noStrike" cap="none">
                          <a:latin typeface="Times New Roman"/>
                          <a:ea typeface="Times New Roman"/>
                          <a:cs typeface="Times New Roman"/>
                          <a:sym typeface="Times New Roman"/>
                        </a:rPr>
                        <a:t> poticati učenike na suradnju, razumijevanje, toleranciju i nenasilnu komunikaciju u svakodnevnom životu. </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13361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NAMJENA</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Učenicima će se poticati samopouzdanje i stvaranje pozitivne slike o sebi,težit će se uspostavljanju zdravih međuljudskih odnosa.</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Razvijat će se ekološka svijest jer pozitivnim odnosom prema prirodi možemo očuvati i sebe kao dio nje.</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Težit će se osvješćivanju učeničkih negativnih emocija (ljutnja, bijes), preuzimanje odgovornosti za svoje postupke i ovladavanje postupcima za njihovo otklanjanje i ublažavanje. Usvajat će se pozitivne osobine ličnosti: istinoljubivost, poštenje, hrabrost, druželjubivost,plemenitost,otvorenost.</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2672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NOSITELJI </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Aktiv drugih razreda: Ksenija Borović, Jasminka Španić, Ljerka Ivković</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NAČIN REALIZACIJE</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Radionice kroz različite aktivnosti djece.</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2880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VREMENIK</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Jedan sat tjedno</a:t>
                      </a:r>
                      <a:r>
                        <a:rPr lang="en" sz="1600">
                          <a:latin typeface="Times New Roman"/>
                          <a:ea typeface="Times New Roman"/>
                          <a:cs typeface="Times New Roman"/>
                          <a:sym typeface="Times New Roman"/>
                        </a:rPr>
                        <a:t> tijekom školske godine 2016/17.</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TROŠKOVNIK</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Nema troškova.</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188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VREDNOVANJE I KORIŠTENJE REZULTATA RADA</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Praćenje učeničkog vladanja, suradnja s roditeljima .</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graphicFrame>
        <p:nvGraphicFramePr>
          <p:cNvPr id="1037" name="Shape 1037"/>
          <p:cNvGraphicFramePr/>
          <p:nvPr/>
        </p:nvGraphicFramePr>
        <p:xfrm>
          <a:off x="251505" y="313629"/>
          <a:ext cx="8640975" cy="6234001"/>
        </p:xfrm>
        <a:graphic>
          <a:graphicData uri="http://schemas.openxmlformats.org/drawingml/2006/table">
            <a:tbl>
              <a:tblPr>
                <a:noFill/>
                <a:tableStyleId>{D39A3C89-64FF-49DC-8394-7CA954343BA1}</a:tableStyleId>
              </a:tblPr>
              <a:tblGrid>
                <a:gridCol w="1944225"/>
                <a:gridCol w="6696750"/>
              </a:tblGrid>
              <a:tr h="6106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NAZIV AKTIVNOSTI</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SAT RAZREDNIKA - </a:t>
                      </a:r>
                      <a:r>
                        <a:rPr lang="en" sz="1800" b="1">
                          <a:latin typeface="Times New Roman"/>
                          <a:ea typeface="Times New Roman"/>
                          <a:cs typeface="Times New Roman"/>
                          <a:sym typeface="Times New Roman"/>
                        </a:rPr>
                        <a:t>3</a:t>
                      </a:r>
                      <a:r>
                        <a:rPr lang="en" sz="1800" b="1" u="none" strike="noStrike" cap="none">
                          <a:latin typeface="Times New Roman"/>
                          <a:ea typeface="Times New Roman"/>
                          <a:cs typeface="Times New Roman"/>
                          <a:sym typeface="Times New Roman"/>
                        </a:rPr>
                        <a:t>. RAZREDI</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5010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CILJ AKTIVNOSTI</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Pomagati djeci da odrastaju u ljude koji neće primjenjivati silu nad sobom i drugim ljudima te ih potaknuti na suradnju, razumijevanje, toleranciju i nenasilnu komunikaciju u svakidašnjem životu.</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133610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NAMJENA</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P</a:t>
                      </a:r>
                      <a:r>
                        <a:rPr lang="en" u="none" strike="noStrike" cap="none">
                          <a:latin typeface="Times New Roman"/>
                          <a:ea typeface="Times New Roman"/>
                          <a:cs typeface="Times New Roman"/>
                          <a:sym typeface="Times New Roman"/>
                        </a:rPr>
                        <a:t>otic</a:t>
                      </a:r>
                      <a:r>
                        <a:rPr lang="en">
                          <a:latin typeface="Times New Roman"/>
                          <a:ea typeface="Times New Roman"/>
                          <a:cs typeface="Times New Roman"/>
                          <a:sym typeface="Times New Roman"/>
                        </a:rPr>
                        <a:t>anjem</a:t>
                      </a:r>
                      <a:r>
                        <a:rPr lang="en" u="none" strike="noStrike" cap="none">
                          <a:latin typeface="Times New Roman"/>
                          <a:ea typeface="Times New Roman"/>
                          <a:cs typeface="Times New Roman"/>
                          <a:sym typeface="Times New Roman"/>
                        </a:rPr>
                        <a:t> samopouzdanj</a:t>
                      </a:r>
                      <a:r>
                        <a:rPr lang="en">
                          <a:latin typeface="Times New Roman"/>
                          <a:ea typeface="Times New Roman"/>
                          <a:cs typeface="Times New Roman"/>
                          <a:sym typeface="Times New Roman"/>
                        </a:rPr>
                        <a:t>a kod učenika</a:t>
                      </a:r>
                      <a:r>
                        <a:rPr lang="en" u="none" strike="noStrike" cap="none">
                          <a:latin typeface="Times New Roman"/>
                          <a:ea typeface="Times New Roman"/>
                          <a:cs typeface="Times New Roman"/>
                          <a:sym typeface="Times New Roman"/>
                        </a:rPr>
                        <a:t> </a:t>
                      </a:r>
                      <a:r>
                        <a:rPr lang="en">
                          <a:latin typeface="Times New Roman"/>
                          <a:ea typeface="Times New Roman"/>
                          <a:cs typeface="Times New Roman"/>
                          <a:sym typeface="Times New Roman"/>
                        </a:rPr>
                        <a:t>te</a:t>
                      </a:r>
                      <a:r>
                        <a:rPr lang="en" u="none" strike="noStrike" cap="none">
                          <a:latin typeface="Times New Roman"/>
                          <a:ea typeface="Times New Roman"/>
                          <a:cs typeface="Times New Roman"/>
                          <a:sym typeface="Times New Roman"/>
                        </a:rPr>
                        <a:t> stvaranjem pozitivne slike o sebi,teži</a:t>
                      </a:r>
                      <a:r>
                        <a:rPr lang="en">
                          <a:latin typeface="Times New Roman"/>
                          <a:ea typeface="Times New Roman"/>
                          <a:cs typeface="Times New Roman"/>
                          <a:sym typeface="Times New Roman"/>
                        </a:rPr>
                        <a:t>ti</a:t>
                      </a:r>
                      <a:r>
                        <a:rPr lang="en" u="none" strike="noStrike" cap="none">
                          <a:latin typeface="Times New Roman"/>
                          <a:ea typeface="Times New Roman"/>
                          <a:cs typeface="Times New Roman"/>
                          <a:sym typeface="Times New Roman"/>
                        </a:rPr>
                        <a:t> će se uspostavljanju zdravih međuljudskih odnosa.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Raz</a:t>
                      </a:r>
                      <a:r>
                        <a:rPr lang="en">
                          <a:latin typeface="Times New Roman"/>
                          <a:ea typeface="Times New Roman"/>
                          <a:cs typeface="Times New Roman"/>
                          <a:sym typeface="Times New Roman"/>
                        </a:rPr>
                        <a:t>vijanje</a:t>
                      </a:r>
                      <a:r>
                        <a:rPr lang="en" u="none" strike="noStrike" cap="none">
                          <a:latin typeface="Times New Roman"/>
                          <a:ea typeface="Times New Roman"/>
                          <a:cs typeface="Times New Roman"/>
                          <a:sym typeface="Times New Roman"/>
                        </a:rPr>
                        <a:t> ekološk</a:t>
                      </a:r>
                      <a:r>
                        <a:rPr lang="en">
                          <a:latin typeface="Times New Roman"/>
                          <a:ea typeface="Times New Roman"/>
                          <a:cs typeface="Times New Roman"/>
                          <a:sym typeface="Times New Roman"/>
                        </a:rPr>
                        <a:t>e</a:t>
                      </a:r>
                      <a:r>
                        <a:rPr lang="en" u="none" strike="noStrike" cap="none">
                          <a:latin typeface="Times New Roman"/>
                          <a:ea typeface="Times New Roman"/>
                          <a:cs typeface="Times New Roman"/>
                          <a:sym typeface="Times New Roman"/>
                        </a:rPr>
                        <a:t> svijesti jer pozitivnim odnosom prema prirodi možemo očuvati i sebe kao dio nje.</a:t>
                      </a:r>
                    </a:p>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O</a:t>
                      </a:r>
                      <a:r>
                        <a:rPr lang="en" u="none" strike="noStrike" cap="none">
                          <a:latin typeface="Times New Roman"/>
                          <a:ea typeface="Times New Roman"/>
                          <a:cs typeface="Times New Roman"/>
                          <a:sym typeface="Times New Roman"/>
                        </a:rPr>
                        <a:t>svješćivanj</a:t>
                      </a:r>
                      <a:r>
                        <a:rPr lang="en">
                          <a:latin typeface="Times New Roman"/>
                          <a:ea typeface="Times New Roman"/>
                          <a:cs typeface="Times New Roman"/>
                          <a:sym typeface="Times New Roman"/>
                        </a:rPr>
                        <a:t>e</a:t>
                      </a:r>
                      <a:r>
                        <a:rPr lang="en" u="none" strike="noStrike" cap="none">
                          <a:latin typeface="Times New Roman"/>
                          <a:ea typeface="Times New Roman"/>
                          <a:cs typeface="Times New Roman"/>
                          <a:sym typeface="Times New Roman"/>
                        </a:rPr>
                        <a:t> učeničkih negativnih emocija (ljutnja, bijes), preuzimanje odgovornosti za</a:t>
                      </a:r>
                      <a:r>
                        <a:rPr lang="en">
                          <a:latin typeface="Times New Roman"/>
                          <a:ea typeface="Times New Roman"/>
                          <a:cs typeface="Times New Roman"/>
                          <a:sym typeface="Times New Roman"/>
                        </a:rPr>
                        <a:t> vlastite</a:t>
                      </a:r>
                      <a:r>
                        <a:rPr lang="en" u="none" strike="noStrike" cap="none">
                          <a:latin typeface="Times New Roman"/>
                          <a:ea typeface="Times New Roman"/>
                          <a:cs typeface="Times New Roman"/>
                          <a:sym typeface="Times New Roman"/>
                        </a:rPr>
                        <a:t> postupke </a:t>
                      </a:r>
                      <a:r>
                        <a:rPr lang="en">
                          <a:latin typeface="Times New Roman"/>
                          <a:ea typeface="Times New Roman"/>
                          <a:cs typeface="Times New Roman"/>
                          <a:sym typeface="Times New Roman"/>
                        </a:rPr>
                        <a:t>te</a:t>
                      </a:r>
                      <a:r>
                        <a:rPr lang="en" u="none" strike="noStrike" cap="none">
                          <a:latin typeface="Times New Roman"/>
                          <a:ea typeface="Times New Roman"/>
                          <a:cs typeface="Times New Roman"/>
                          <a:sym typeface="Times New Roman"/>
                        </a:rPr>
                        <a:t> ovladavanje postupcima za otklanjanje i ublažavanje istih.</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 Usvaj</a:t>
                      </a:r>
                      <a:r>
                        <a:rPr lang="en">
                          <a:latin typeface="Times New Roman"/>
                          <a:ea typeface="Times New Roman"/>
                          <a:cs typeface="Times New Roman"/>
                          <a:sym typeface="Times New Roman"/>
                        </a:rPr>
                        <a:t>anje</a:t>
                      </a:r>
                      <a:r>
                        <a:rPr lang="en" u="none" strike="noStrike" cap="none">
                          <a:latin typeface="Times New Roman"/>
                          <a:ea typeface="Times New Roman"/>
                          <a:cs typeface="Times New Roman"/>
                          <a:sym typeface="Times New Roman"/>
                        </a:rPr>
                        <a:t> pozitivn</a:t>
                      </a:r>
                      <a:r>
                        <a:rPr lang="en">
                          <a:latin typeface="Times New Roman"/>
                          <a:ea typeface="Times New Roman"/>
                          <a:cs typeface="Times New Roman"/>
                          <a:sym typeface="Times New Roman"/>
                        </a:rPr>
                        <a:t>ih</a:t>
                      </a:r>
                      <a:r>
                        <a:rPr lang="en" u="none" strike="noStrike" cap="none">
                          <a:latin typeface="Times New Roman"/>
                          <a:ea typeface="Times New Roman"/>
                          <a:cs typeface="Times New Roman"/>
                          <a:sym typeface="Times New Roman"/>
                        </a:rPr>
                        <a:t> osobin</a:t>
                      </a:r>
                      <a:r>
                        <a:rPr lang="en">
                          <a:latin typeface="Times New Roman"/>
                          <a:ea typeface="Times New Roman"/>
                          <a:cs typeface="Times New Roman"/>
                          <a:sym typeface="Times New Roman"/>
                        </a:rPr>
                        <a:t>a</a:t>
                      </a:r>
                      <a:r>
                        <a:rPr lang="en" u="none" strike="noStrike" cap="none">
                          <a:latin typeface="Times New Roman"/>
                          <a:ea typeface="Times New Roman"/>
                          <a:cs typeface="Times New Roman"/>
                          <a:sym typeface="Times New Roman"/>
                        </a:rPr>
                        <a:t> ličnosti: istinoljubivost, poštenje, hrabrost, druželjubivost,plemenitost,otvorenost.</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2672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NOSITELJI </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solidFill>
                            <a:schemeClr val="dk1"/>
                          </a:solidFill>
                          <a:latin typeface="Times New Roman"/>
                          <a:ea typeface="Times New Roman"/>
                          <a:cs typeface="Times New Roman"/>
                          <a:sym typeface="Times New Roman"/>
                        </a:rPr>
                        <a:t>Aktiv učiteljica trećih razreda, Helena Ćurić, Valerija Ivanović Skender, Jasmina Kostelac Pervan, Iva Penava</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NAČIN REALIZACIJE</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Radionice kroz različite aktivnosti djece.</a:t>
                      </a:r>
                    </a:p>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Provođenje preventivnog programa.</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2880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VREMENIK</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Jedan sat tjedno</a:t>
                      </a:r>
                      <a:r>
                        <a:rPr lang="en">
                          <a:latin typeface="Times New Roman"/>
                          <a:ea typeface="Times New Roman"/>
                          <a:cs typeface="Times New Roman"/>
                          <a:sym typeface="Times New Roman"/>
                        </a:rPr>
                        <a:t> tijekom školske godine 2016./2017.</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TROŠKOVNIK</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Nema troškova.</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188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latin typeface="Times New Roman"/>
                          <a:ea typeface="Times New Roman"/>
                          <a:cs typeface="Times New Roman"/>
                          <a:sym typeface="Times New Roman"/>
                        </a:rPr>
                        <a:t>VREDNOVANJE I KORIŠTENJE REZULTATA RADA</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Praćenje učeničkog vladanja, suradnja s roditeljima .</a:t>
                      </a:r>
                    </a:p>
                  </a:txBody>
                  <a:tcPr marL="49725" marR="4972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Shape 1043"/>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044" name="Shape 1044"/>
          <p:cNvGraphicFramePr/>
          <p:nvPr/>
        </p:nvGraphicFramePr>
        <p:xfrm>
          <a:off x="323528" y="137318"/>
          <a:ext cx="8801825" cy="5963306"/>
        </p:xfrm>
        <a:graphic>
          <a:graphicData uri="http://schemas.openxmlformats.org/drawingml/2006/table">
            <a:tbl>
              <a:tblPr>
                <a:noFill/>
                <a:tableStyleId>{D39A3C89-64FF-49DC-8394-7CA954343BA1}</a:tableStyleId>
              </a:tblPr>
              <a:tblGrid>
                <a:gridCol w="2016225"/>
                <a:gridCol w="6785600"/>
              </a:tblGrid>
              <a:tr h="605325">
                <a:tc>
                  <a:txBody>
                    <a:bodyPr/>
                    <a:lstStyle/>
                    <a:p>
                      <a:pPr marL="0" marR="0" lvl="0" indent="0" algn="l" rtl="0">
                        <a:lnSpc>
                          <a:spcPct val="115000"/>
                        </a:lnSpc>
                        <a:spcBef>
                          <a:spcPts val="0"/>
                        </a:spcBef>
                        <a:buClr>
                          <a:srgbClr val="000000"/>
                        </a:buClr>
                        <a:buSzPct val="25000"/>
                        <a:buFont typeface="Verdana"/>
                        <a:buNone/>
                      </a:pPr>
                      <a:r>
                        <a:rPr lang="en" sz="1400" b="1" u="none" strike="noStrike" cap="none">
                          <a:solidFill>
                            <a:schemeClr val="dk1"/>
                          </a:solidFill>
                          <a:latin typeface="Verdana"/>
                          <a:ea typeface="Verdana"/>
                          <a:cs typeface="Verdana"/>
                          <a:sym typeface="Verdana"/>
                        </a:rPr>
                        <a:t>NAZIV AKTIVNOSTI</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Clr>
                          <a:schemeClr val="dk1"/>
                        </a:buClr>
                        <a:buSzPct val="25000"/>
                        <a:buFont typeface="Verdana"/>
                        <a:buNone/>
                      </a:pPr>
                      <a:r>
                        <a:rPr lang="en" b="1">
                          <a:solidFill>
                            <a:schemeClr val="dk1"/>
                          </a:solidFill>
                        </a:rPr>
                        <a:t>SAT RAZREDNIKA - 4. RAZRED</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2825">
                <a:tc>
                  <a:txBody>
                    <a:bodyPr/>
                    <a:lstStyle/>
                    <a:p>
                      <a:pPr marL="0" marR="0" lvl="0" indent="0" algn="l" rtl="0">
                        <a:lnSpc>
                          <a:spcPct val="115000"/>
                        </a:lnSpc>
                        <a:spcBef>
                          <a:spcPts val="0"/>
                        </a:spcBef>
                        <a:buClr>
                          <a:srgbClr val="000000"/>
                        </a:buClr>
                        <a:buSzPct val="25000"/>
                        <a:buFont typeface="Verdana"/>
                        <a:buNone/>
                      </a:pPr>
                      <a:r>
                        <a:rPr lang="en" sz="1400" b="1" u="none" strike="noStrike" cap="none">
                          <a:solidFill>
                            <a:schemeClr val="dk1"/>
                          </a:solidFill>
                          <a:latin typeface="Verdana"/>
                          <a:ea typeface="Verdana"/>
                          <a:cs typeface="Verdana"/>
                          <a:sym typeface="Verdana"/>
                        </a:rPr>
                        <a:t>CILJ AKTIVNOSTI</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Usmjeravati učenike da odrastaju u ljude koji neće primjenjivati silu nad sobom i drugim ljudima te ih poticati na suradnju, razumijevanje, toleranciju i nenasilnu komunikaciju u svakodnevnom životu.</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006975">
                <a:tc>
                  <a:txBody>
                    <a:bodyPr/>
                    <a:lstStyle/>
                    <a:p>
                      <a:pPr marL="0" marR="0" lvl="0" indent="0" algn="l" rtl="0">
                        <a:lnSpc>
                          <a:spcPct val="115000"/>
                        </a:lnSpc>
                        <a:spcBef>
                          <a:spcPts val="0"/>
                        </a:spcBef>
                        <a:buClr>
                          <a:srgbClr val="000000"/>
                        </a:buClr>
                        <a:buSzPct val="25000"/>
                        <a:buFont typeface="Verdana"/>
                        <a:buNone/>
                      </a:pPr>
                      <a:r>
                        <a:rPr lang="en" sz="1400" b="1" u="none" strike="noStrike" cap="none">
                          <a:solidFill>
                            <a:schemeClr val="dk1"/>
                          </a:solidFill>
                          <a:latin typeface="Verdana"/>
                          <a:ea typeface="Verdana"/>
                          <a:cs typeface="Verdana"/>
                          <a:sym typeface="Verdana"/>
                        </a:rPr>
                        <a:t>NAMJENA</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Učenicima će se poticati samopouzdanje i stvaranje pozitivne slike o sebi, težit će se uspostavljanju zdravih međuljudskih odnosa.</a:t>
                      </a:r>
                    </a:p>
                    <a:p>
                      <a:pPr marL="0" marR="0" lvl="0" indent="0" algn="l" rtl="0">
                        <a:lnSpc>
                          <a:spcPct val="115000"/>
                        </a:lnSpc>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Razvijat će se ekološka svijest jer pozitivnim odnosom prema prirodi možemo očuvati i sebe kao dio nje.</a:t>
                      </a:r>
                    </a:p>
                    <a:p>
                      <a:pPr marL="0" marR="0" lvl="0" indent="0" algn="l" rtl="0">
                        <a:lnSpc>
                          <a:spcPct val="115000"/>
                        </a:lnSpc>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Težit će se osvješćivanju učeničkih negativnih emocija (ljutnja, bijes), preuzimanje odgovornosti za svoje postupke i ovladavanje postupcima za njihovo otklanjanje i ublažavanje. Usvajat će se pozitivne osobine ličnosti: istinoljubivost, poštenje, hrabrost, druželjubivost, plemenitost, otvorenost. </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9475">
                <a:tc>
                  <a:txBody>
                    <a:bodyPr/>
                    <a:lstStyle/>
                    <a:p>
                      <a:pPr marL="0" marR="0" lvl="0" indent="0" algn="l" rtl="0">
                        <a:lnSpc>
                          <a:spcPct val="115000"/>
                        </a:lnSpc>
                        <a:spcBef>
                          <a:spcPts val="0"/>
                        </a:spcBef>
                        <a:buClr>
                          <a:srgbClr val="000000"/>
                        </a:buClr>
                        <a:buSzPct val="25000"/>
                        <a:buFont typeface="Verdana"/>
                        <a:buNone/>
                      </a:pPr>
                      <a:r>
                        <a:rPr lang="en" sz="1400" b="1" u="none" strike="noStrike" cap="none">
                          <a:solidFill>
                            <a:schemeClr val="dk1"/>
                          </a:solidFill>
                          <a:latin typeface="Verdana"/>
                          <a:ea typeface="Verdana"/>
                          <a:cs typeface="Verdana"/>
                          <a:sym typeface="Verdana"/>
                        </a:rPr>
                        <a:t>NOSITELJI </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a:latin typeface="Times New Roman"/>
                          <a:ea typeface="Times New Roman"/>
                          <a:cs typeface="Times New Roman"/>
                          <a:sym typeface="Times New Roman"/>
                        </a:rPr>
                        <a:t>Aktiv učitelja 4. razreda: Natalija Kovač, Martina Delišimunović Čmigović, Danijela Dujić</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12675">
                <a:tc>
                  <a:txBody>
                    <a:bodyPr/>
                    <a:lstStyle/>
                    <a:p>
                      <a:pPr marL="0" marR="0" lvl="0" indent="0" algn="l" rtl="0">
                        <a:lnSpc>
                          <a:spcPct val="115000"/>
                        </a:lnSpc>
                        <a:spcBef>
                          <a:spcPts val="0"/>
                        </a:spcBef>
                        <a:buClr>
                          <a:srgbClr val="000000"/>
                        </a:buClr>
                        <a:buSzPct val="25000"/>
                        <a:buFont typeface="Verdana"/>
                        <a:buNone/>
                      </a:pPr>
                      <a:r>
                        <a:rPr lang="en" sz="1400" b="1" u="none" strike="noStrike" cap="none">
                          <a:solidFill>
                            <a:schemeClr val="dk1"/>
                          </a:solidFill>
                          <a:latin typeface="Verdana"/>
                          <a:ea typeface="Verdana"/>
                          <a:cs typeface="Verdana"/>
                          <a:sym typeface="Verdana"/>
                        </a:rPr>
                        <a:t>NAČIN REALIZACIJE</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Radionice kroz različite aktivnosti djece.</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1800">
                <a:tc>
                  <a:txBody>
                    <a:bodyPr/>
                    <a:lstStyle/>
                    <a:p>
                      <a:pPr marL="0" marR="0" lvl="0" indent="0" algn="l" rtl="0">
                        <a:lnSpc>
                          <a:spcPct val="115000"/>
                        </a:lnSpc>
                        <a:spcBef>
                          <a:spcPts val="0"/>
                        </a:spcBef>
                        <a:buClr>
                          <a:srgbClr val="000000"/>
                        </a:buClr>
                        <a:buSzPct val="25000"/>
                        <a:buFont typeface="Verdana"/>
                        <a:buNone/>
                      </a:pPr>
                      <a:r>
                        <a:rPr lang="en" sz="1400" b="1" u="none" strike="noStrike" cap="none">
                          <a:solidFill>
                            <a:schemeClr val="dk1"/>
                          </a:solidFill>
                          <a:latin typeface="Verdana"/>
                          <a:ea typeface="Verdana"/>
                          <a:cs typeface="Verdana"/>
                          <a:sym typeface="Verdana"/>
                        </a:rPr>
                        <a:t>VREMENIK</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jedan sat tjedno</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7800">
                <a:tc>
                  <a:txBody>
                    <a:bodyPr/>
                    <a:lstStyle/>
                    <a:p>
                      <a:pPr marL="0" marR="0" lvl="0" indent="0" algn="l" rtl="0">
                        <a:lnSpc>
                          <a:spcPct val="115000"/>
                        </a:lnSpc>
                        <a:spcBef>
                          <a:spcPts val="0"/>
                        </a:spcBef>
                        <a:buClr>
                          <a:srgbClr val="000000"/>
                        </a:buClr>
                        <a:buSzPct val="25000"/>
                        <a:buFont typeface="Verdana"/>
                        <a:buNone/>
                      </a:pPr>
                      <a:r>
                        <a:rPr lang="en" sz="1400" b="1" u="none" strike="noStrike" cap="none">
                          <a:solidFill>
                            <a:schemeClr val="dk1"/>
                          </a:solidFill>
                          <a:latin typeface="Verdana"/>
                          <a:ea typeface="Verdana"/>
                          <a:cs typeface="Verdana"/>
                          <a:sym typeface="Verdana"/>
                        </a:rPr>
                        <a:t>TROŠKOVNIK</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nema troškova</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2825">
                <a:tc>
                  <a:txBody>
                    <a:bodyPr/>
                    <a:lstStyle/>
                    <a:p>
                      <a:pPr marL="0" marR="0" lvl="0" indent="0" algn="l" rtl="0">
                        <a:lnSpc>
                          <a:spcPct val="115000"/>
                        </a:lnSpc>
                        <a:spcBef>
                          <a:spcPts val="0"/>
                        </a:spcBef>
                        <a:buClr>
                          <a:srgbClr val="000000"/>
                        </a:buClr>
                        <a:buSzPct val="25000"/>
                        <a:buFont typeface="Verdana"/>
                        <a:buNone/>
                      </a:pPr>
                      <a:r>
                        <a:rPr lang="en" sz="1400" b="1" u="none" strike="noStrike" cap="none">
                          <a:solidFill>
                            <a:schemeClr val="dk1"/>
                          </a:solidFill>
                          <a:latin typeface="Verdana"/>
                          <a:ea typeface="Verdana"/>
                          <a:cs typeface="Verdana"/>
                          <a:sym typeface="Verdana"/>
                        </a:rPr>
                        <a:t>VREDNOVANJE I KORIŠTENJE REZULTATA RADA</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Praćenje učeničkog vladanja, suradnja s roditeljima.</a:t>
                      </a:r>
                    </a:p>
                  </a:txBody>
                  <a:tcPr marL="52225" marR="522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707866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91" name="Shape 191"/>
          <p:cNvGraphicFramePr/>
          <p:nvPr/>
        </p:nvGraphicFramePr>
        <p:xfrm>
          <a:off x="251516" y="548679"/>
          <a:ext cx="8640975" cy="5608150"/>
        </p:xfrm>
        <a:graphic>
          <a:graphicData uri="http://schemas.openxmlformats.org/drawingml/2006/table">
            <a:tbl>
              <a:tblPr>
                <a:noFill/>
                <a:tableStyleId>{D39A3C89-64FF-49DC-8394-7CA954343BA1}</a:tableStyleId>
              </a:tblPr>
              <a:tblGrid>
                <a:gridCol w="2397500"/>
                <a:gridCol w="6243475"/>
              </a:tblGrid>
              <a:tr h="46965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IZBORNA NASTAVA IZ ENGLESKOG JEZIKA </a:t>
                      </a:r>
                    </a:p>
                    <a:p>
                      <a:pPr marL="0" marR="0" lvl="0" indent="0" algn="ctr"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ZA </a:t>
                      </a:r>
                      <a:r>
                        <a:rPr lang="en" sz="1800" b="1">
                          <a:solidFill>
                            <a:schemeClr val="dk1"/>
                          </a:solidFill>
                          <a:latin typeface="Times New Roman"/>
                          <a:ea typeface="Times New Roman"/>
                          <a:cs typeface="Times New Roman"/>
                          <a:sym typeface="Times New Roman"/>
                        </a:rPr>
                        <a:t>6.A I 6.C RAZREDNI ODJEL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0825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Usvajanje drugog stranog jezika.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5670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Usvajanje drugog stranog jezika kroz leksičke, gramatičke, kulturološke i odgojne sadržaje. Razvijanje sposobnosti slušanja, govora, čitanja i pisanja na engleskom jeziku.</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9905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NOSITELJI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a:solidFill>
                            <a:schemeClr val="dk1"/>
                          </a:solidFill>
                          <a:latin typeface="Times New Roman"/>
                          <a:ea typeface="Times New Roman"/>
                          <a:cs typeface="Times New Roman"/>
                          <a:sym typeface="Times New Roman"/>
                        </a:rPr>
                        <a:t>Nataša Grubišić,prof.</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175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70 sati izborne nastave engleskog</a:t>
                      </a:r>
                    </a:p>
                    <a:p>
                      <a:pPr marL="0" marR="0" lvl="0" indent="0" algn="l" rtl="0">
                        <a:spcBef>
                          <a:spcPts val="0"/>
                        </a:spcBef>
                        <a:buClr>
                          <a:srgbClr val="000000"/>
                        </a:buClr>
                        <a:buSzPct val="25000"/>
                        <a:buFont typeface="Times New Roman"/>
                        <a:buNone/>
                      </a:pPr>
                      <a:r>
                        <a:rPr lang="en" sz="1800">
                          <a:solidFill>
                            <a:schemeClr val="dk1"/>
                          </a:solidFill>
                          <a:latin typeface="Times New Roman"/>
                          <a:ea typeface="Times New Roman"/>
                          <a:cs typeface="Times New Roman"/>
                          <a:sym typeface="Times New Roman"/>
                        </a:rPr>
                        <a:t>j</a:t>
                      </a:r>
                      <a:r>
                        <a:rPr lang="en" sz="1800" u="none" strike="noStrike" cap="none">
                          <a:solidFill>
                            <a:schemeClr val="dk1"/>
                          </a:solidFill>
                          <a:latin typeface="Times New Roman"/>
                          <a:ea typeface="Times New Roman"/>
                          <a:cs typeface="Times New Roman"/>
                          <a:sym typeface="Times New Roman"/>
                        </a:rPr>
                        <a:t>ezika, tj. 2 sata tjedno.</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9300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Tijekom školske godine</a:t>
                      </a:r>
                      <a:r>
                        <a:rPr lang="en" sz="1800">
                          <a:solidFill>
                            <a:schemeClr val="dk1"/>
                          </a:solidFill>
                          <a:latin typeface="Times New Roman"/>
                          <a:ea typeface="Times New Roman"/>
                          <a:cs typeface="Times New Roman"/>
                          <a:sym typeface="Times New Roman"/>
                        </a:rPr>
                        <a:t> 2016./2017.</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780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a:solidFill>
                            <a:schemeClr val="dk1"/>
                          </a:solidFill>
                          <a:latin typeface="Times New Roman"/>
                          <a:ea typeface="Times New Roman"/>
                          <a:cs typeface="Times New Roman"/>
                          <a:sym typeface="Times New Roman"/>
                        </a:rPr>
                        <a:t>Troškovi potrošnog materijala.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64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Numeričko vrednovanje na kraju nastavne godine.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graphicFrame>
        <p:nvGraphicFramePr>
          <p:cNvPr id="1050" name="Shape 1050"/>
          <p:cNvGraphicFramePr/>
          <p:nvPr/>
        </p:nvGraphicFramePr>
        <p:xfrm>
          <a:off x="363962" y="191325"/>
          <a:ext cx="8280400" cy="5722200"/>
        </p:xfrm>
        <a:graphic>
          <a:graphicData uri="http://schemas.openxmlformats.org/drawingml/2006/table">
            <a:tbl>
              <a:tblPr>
                <a:noFill/>
                <a:tableStyleId>{D39A3C89-64FF-49DC-8394-7CA954343BA1}</a:tableStyleId>
              </a:tblPr>
              <a:tblGrid>
                <a:gridCol w="2016125"/>
                <a:gridCol w="6264275"/>
              </a:tblGrid>
              <a:tr h="3667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NAZIV AKTIVNOSTI</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b="1" u="none" strike="noStrike" cap="none">
                          <a:solidFill>
                            <a:schemeClr val="dk1"/>
                          </a:solidFill>
                          <a:latin typeface="Times New Roman"/>
                          <a:ea typeface="Times New Roman"/>
                          <a:cs typeface="Times New Roman"/>
                          <a:sym typeface="Times New Roman"/>
                        </a:rPr>
                        <a:t>SAT RAZREDNIKA – </a:t>
                      </a:r>
                      <a:r>
                        <a:rPr lang="en" b="1">
                          <a:solidFill>
                            <a:schemeClr val="dk1"/>
                          </a:solidFill>
                          <a:latin typeface="Times New Roman"/>
                          <a:ea typeface="Times New Roman"/>
                          <a:cs typeface="Times New Roman"/>
                          <a:sym typeface="Times New Roman"/>
                        </a:rPr>
                        <a:t>1</a:t>
                      </a:r>
                      <a:r>
                        <a:rPr lang="en" b="1" u="none" strike="noStrike" cap="none">
                          <a:solidFill>
                            <a:schemeClr val="dk1"/>
                          </a:solidFill>
                          <a:latin typeface="Times New Roman"/>
                          <a:ea typeface="Times New Roman"/>
                          <a:cs typeface="Times New Roman"/>
                          <a:sym typeface="Times New Roman"/>
                        </a:rPr>
                        <a:t>. RAZRED</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979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CILJ AKTIVNOSTI</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Clr>
                          <a:schemeClr val="dk1"/>
                        </a:buClr>
                        <a:buSzPct val="25000"/>
                        <a:buFont typeface="Verdana"/>
                        <a:buNone/>
                      </a:pPr>
                      <a:r>
                        <a:rPr lang="en">
                          <a:solidFill>
                            <a:schemeClr val="dk1"/>
                          </a:solidFill>
                          <a:latin typeface="Times New Roman"/>
                          <a:ea typeface="Times New Roman"/>
                          <a:cs typeface="Times New Roman"/>
                          <a:sym typeface="Times New Roman"/>
                        </a:rPr>
                        <a:t>Pomagati djeci da odrastaju u ljude koji neće primjenjivati silu nad sobom i drugim ljudima te ih potaknuti na suradnju, razumijevanje, toleranciju i nenasilnu komunikaciju u svakidašnjem životu.</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239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NAMJENA</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u="none" strike="noStrike" cap="none">
                          <a:solidFill>
                            <a:schemeClr val="dk1"/>
                          </a:solidFill>
                          <a:latin typeface="Times New Roman"/>
                          <a:ea typeface="Times New Roman"/>
                          <a:cs typeface="Times New Roman"/>
                          <a:sym typeface="Times New Roman"/>
                        </a:rPr>
                        <a:t>Osloboditi učenike za izražavanje svojih misli i stavova. Odgojno djelovati – izborom tema, razgovorom o aktualnim temama i problemima. </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87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NOSITELJI </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Aktiv učitelja prvog razreda: Mirta Grgić Mešić, Irena Koružnjak, Zorka Brekalo, Marija Krijan</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8737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NAČIN REALIZACIJE</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a:latin typeface="Times New Roman"/>
                          <a:ea typeface="Times New Roman"/>
                          <a:cs typeface="Times New Roman"/>
                          <a:sym typeface="Times New Roman"/>
                        </a:rPr>
                        <a:t>Radionice kroz različite aktivnosti djece.</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8582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VREMENIK</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spcAft>
                          <a:spcPts val="800"/>
                        </a:spcAft>
                        <a:buClr>
                          <a:srgbClr val="000000"/>
                        </a:buClr>
                        <a:buSzPct val="25000"/>
                        <a:buFont typeface="Comic Sans MS"/>
                        <a:buNone/>
                      </a:pPr>
                      <a:r>
                        <a:rPr lang="en">
                          <a:solidFill>
                            <a:schemeClr val="dk1"/>
                          </a:solidFill>
                          <a:latin typeface="Times New Roman"/>
                          <a:ea typeface="Times New Roman"/>
                          <a:cs typeface="Times New Roman"/>
                          <a:sym typeface="Times New Roman"/>
                        </a:rPr>
                        <a:t>J</a:t>
                      </a:r>
                      <a:r>
                        <a:rPr lang="en" u="none" strike="noStrike" cap="none">
                          <a:solidFill>
                            <a:schemeClr val="dk1"/>
                          </a:solidFill>
                          <a:latin typeface="Times New Roman"/>
                          <a:ea typeface="Times New Roman"/>
                          <a:cs typeface="Times New Roman"/>
                          <a:sym typeface="Times New Roman"/>
                        </a:rPr>
                        <a:t>e</a:t>
                      </a:r>
                      <a:r>
                        <a:rPr lang="en">
                          <a:solidFill>
                            <a:schemeClr val="dk1"/>
                          </a:solidFill>
                          <a:latin typeface="Times New Roman"/>
                          <a:ea typeface="Times New Roman"/>
                          <a:cs typeface="Times New Roman"/>
                          <a:sym typeface="Times New Roman"/>
                        </a:rPr>
                        <a:t>dan sat tjedno tijekom nastavne godine 2016./17.</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052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TROŠKOVNIK</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a:latin typeface="Times New Roman"/>
                          <a:ea typeface="Times New Roman"/>
                          <a:cs typeface="Times New Roman"/>
                          <a:sym typeface="Times New Roman"/>
                        </a:rPr>
                        <a:t>Nema troškova.</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61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a:solidFill>
                            <a:schemeClr val="dk1"/>
                          </a:solidFill>
                          <a:latin typeface="Times New Roman"/>
                          <a:ea typeface="Times New Roman"/>
                          <a:cs typeface="Times New Roman"/>
                          <a:sym typeface="Times New Roman"/>
                        </a:rPr>
                        <a:t>Praćenje učeničkog vladanja, suradnja s roditeljima.</a:t>
                      </a:r>
                    </a:p>
                  </a:txBody>
                  <a:tcPr marL="54800" marR="54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graphicFrame>
        <p:nvGraphicFramePr>
          <p:cNvPr id="1056" name="Shape 1056"/>
          <p:cNvGraphicFramePr/>
          <p:nvPr/>
        </p:nvGraphicFramePr>
        <p:xfrm>
          <a:off x="265053" y="273050"/>
          <a:ext cx="8339175" cy="5644916"/>
        </p:xfrm>
        <a:graphic>
          <a:graphicData uri="http://schemas.openxmlformats.org/drawingml/2006/table">
            <a:tbl>
              <a:tblPr>
                <a:noFill/>
                <a:tableStyleId>{D39A3C89-64FF-49DC-8394-7CA954343BA1}</a:tableStyleId>
              </a:tblPr>
              <a:tblGrid>
                <a:gridCol w="1988900"/>
                <a:gridCol w="6350275"/>
              </a:tblGrid>
              <a:tr h="440200">
                <a:tc>
                  <a:txBody>
                    <a:bodyPr/>
                    <a:lstStyle/>
                    <a:p>
                      <a:pPr lvl="0" algn="ctr" rtl="0">
                        <a:lnSpc>
                          <a:spcPct val="115000"/>
                        </a:lnSpc>
                        <a:spcBef>
                          <a:spcPts val="0"/>
                        </a:spcBef>
                        <a:buNone/>
                      </a:pPr>
                      <a:r>
                        <a:rPr lang="en" sz="1100"/>
                        <a:t> </a:t>
                      </a:r>
                      <a:r>
                        <a:rPr lang="en" b="1"/>
                        <a:t>NAZIV AKTIVNOSTI</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1"/>
                        <a:t>KURIKULUM SATA RAZREDNIKA  5. RAZREDA</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4700">
                <a:tc>
                  <a:txBody>
                    <a:bodyPr/>
                    <a:lstStyle/>
                    <a:p>
                      <a:pPr lvl="0" algn="ctr" rtl="0">
                        <a:lnSpc>
                          <a:spcPct val="115000"/>
                        </a:lnSpc>
                        <a:spcBef>
                          <a:spcPts val="0"/>
                        </a:spcBef>
                        <a:buNone/>
                      </a:pPr>
                      <a:r>
                        <a:rPr lang="en" b="1"/>
                        <a:t>CILJ AKTIVNOSTI</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a:t>- osiguravanje kvalitetnog odgoja i obrazovanja za sve učenike</a:t>
                      </a:r>
                    </a:p>
                    <a:p>
                      <a:pPr lvl="0" rtl="0">
                        <a:lnSpc>
                          <a:spcPct val="115000"/>
                        </a:lnSpc>
                        <a:spcBef>
                          <a:spcPts val="0"/>
                        </a:spcBef>
                        <a:buNone/>
                      </a:pPr>
                      <a:r>
                        <a:rPr lang="en"/>
                        <a:t>- obrazovanje, odgoj, osposobljavanje i dodatne aktivnosti razrednog odgoja usmjerene na individualni razvoj učenika i sklad u razrednom odjelu</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12575">
                <a:tc>
                  <a:txBody>
                    <a:bodyPr/>
                    <a:lstStyle/>
                    <a:p>
                      <a:pPr lvl="0" algn="ctr" rtl="0">
                        <a:lnSpc>
                          <a:spcPct val="115000"/>
                        </a:lnSpc>
                        <a:spcBef>
                          <a:spcPts val="0"/>
                        </a:spcBef>
                        <a:buNone/>
                      </a:pPr>
                      <a:r>
                        <a:rPr lang="en" b="1"/>
                        <a:t>NAMJENA</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a:t>- odgojno djelovati na kompletnu ličnost učenika</a:t>
                      </a:r>
                    </a:p>
                    <a:p>
                      <a:pPr lvl="0" rtl="0">
                        <a:lnSpc>
                          <a:spcPct val="115000"/>
                        </a:lnSpc>
                        <a:spcBef>
                          <a:spcPts val="0"/>
                        </a:spcBef>
                        <a:buNone/>
                      </a:pPr>
                      <a:r>
                        <a:rPr lang="en"/>
                        <a:t>- oslobađanje učenika u izražavanju vlastitih misli i stavova</a:t>
                      </a:r>
                    </a:p>
                    <a:p>
                      <a:pPr lvl="0" rtl="0">
                        <a:lnSpc>
                          <a:spcPct val="115000"/>
                        </a:lnSpc>
                        <a:spcBef>
                          <a:spcPts val="0"/>
                        </a:spcBef>
                        <a:buNone/>
                      </a:pPr>
                      <a:r>
                        <a:rPr lang="en"/>
                        <a:t>- poticanje na izvršavanje vlastitih zadaća i obaveza</a:t>
                      </a:r>
                    </a:p>
                    <a:p>
                      <a:pPr lvl="0" rtl="0">
                        <a:lnSpc>
                          <a:spcPct val="115000"/>
                        </a:lnSpc>
                        <a:spcBef>
                          <a:spcPts val="0"/>
                        </a:spcBef>
                        <a:buNone/>
                      </a:pPr>
                      <a:r>
                        <a:rPr lang="en"/>
                        <a:t>- podrška i pomoć učenicima da izgrade pravilan odnos prema radu</a:t>
                      </a:r>
                    </a:p>
                    <a:p>
                      <a:pPr lvl="0" rtl="0">
                        <a:lnSpc>
                          <a:spcPct val="115000"/>
                        </a:lnSpc>
                        <a:spcBef>
                          <a:spcPts val="0"/>
                        </a:spcBef>
                        <a:buNone/>
                      </a:pPr>
                      <a:r>
                        <a:rPr lang="en"/>
                        <a:t>- podrška učenicima na njihovu putu sazrijevanja</a:t>
                      </a:r>
                    </a:p>
                    <a:p>
                      <a:pPr lvl="0" rtl="0">
                        <a:lnSpc>
                          <a:spcPct val="115000"/>
                        </a:lnSpc>
                        <a:spcBef>
                          <a:spcPts val="0"/>
                        </a:spcBef>
                        <a:buNone/>
                      </a:pPr>
                      <a:r>
                        <a:rPr lang="en"/>
                        <a:t>- razvijanje svijesti tolerancije</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7750">
                <a:tc>
                  <a:txBody>
                    <a:bodyPr/>
                    <a:lstStyle/>
                    <a:p>
                      <a:pPr lvl="0" algn="ctr" rtl="0">
                        <a:lnSpc>
                          <a:spcPct val="115000"/>
                        </a:lnSpc>
                        <a:spcBef>
                          <a:spcPts val="0"/>
                        </a:spcBef>
                        <a:buNone/>
                      </a:pPr>
                      <a:r>
                        <a:rPr lang="en" b="1"/>
                        <a:t>NOSITELJI</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a:t>Razrednice 5. razreda: Paola Mihelin, prof., Antonija Barišić, prof., Snježana Lažeta, prof., Renata Kovačiček, prof.</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11550">
                <a:tc>
                  <a:txBody>
                    <a:bodyPr/>
                    <a:lstStyle/>
                    <a:p>
                      <a:pPr lvl="0" algn="ctr" rtl="0">
                        <a:lnSpc>
                          <a:spcPct val="115000"/>
                        </a:lnSpc>
                        <a:spcBef>
                          <a:spcPts val="0"/>
                        </a:spcBef>
                        <a:buNone/>
                      </a:pPr>
                      <a:r>
                        <a:rPr lang="en" b="1"/>
                        <a:t>NAČIN REALIZACIJE</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a:t>- razgovor na satovima razredne zajednice o temama koje učenike zanimaju - odgoj i ponašanje, odnosi u obitelji, zdrava i nezdrava prehrana, prijateljstvo i ljubav, odgovorno ponašanje u društvu, ljudska prava, ovisnosti, nasilje, učenje</a:t>
                      </a:r>
                    </a:p>
                    <a:p>
                      <a:pPr lvl="0" rtl="0">
                        <a:lnSpc>
                          <a:spcPct val="115000"/>
                        </a:lnSpc>
                        <a:spcBef>
                          <a:spcPts val="0"/>
                        </a:spcBef>
                        <a:buNone/>
                      </a:pPr>
                      <a:r>
                        <a:rPr lang="en"/>
                        <a:t>- radionice</a:t>
                      </a:r>
                    </a:p>
                    <a:p>
                      <a:pPr lvl="0" rtl="0">
                        <a:lnSpc>
                          <a:spcPct val="115000"/>
                        </a:lnSpc>
                        <a:spcBef>
                          <a:spcPts val="0"/>
                        </a:spcBef>
                        <a:buNone/>
                      </a:pPr>
                      <a:r>
                        <a:rPr lang="en"/>
                        <a:t>- odlazak na folklorni nastup ansambla “Lado” </a:t>
                      </a:r>
                    </a:p>
                    <a:p>
                      <a:pPr lvl="0" rtl="0">
                        <a:lnSpc>
                          <a:spcPct val="115000"/>
                        </a:lnSpc>
                        <a:spcBef>
                          <a:spcPts val="0"/>
                        </a:spcBef>
                        <a:buNone/>
                      </a:pPr>
                      <a:r>
                        <a:rPr lang="en"/>
                        <a:t>- posjet Muzeju krapinskih neandertalaca (poludnevna terenska nastava)</a:t>
                      </a:r>
                    </a:p>
                    <a:p>
                      <a:pPr lvl="0" rtl="0">
                        <a:lnSpc>
                          <a:spcPct val="115000"/>
                        </a:lnSpc>
                        <a:spcBef>
                          <a:spcPts val="0"/>
                        </a:spcBef>
                        <a:buNone/>
                      </a:pPr>
                      <a:r>
                        <a:rPr lang="en"/>
                        <a:t>- odlazak u kazalište </a:t>
                      </a:r>
                    </a:p>
                    <a:p>
                      <a:pPr lvl="0" rtl="0">
                        <a:lnSpc>
                          <a:spcPct val="115000"/>
                        </a:lnSpc>
                        <a:spcBef>
                          <a:spcPts val="0"/>
                        </a:spcBef>
                        <a:buNone/>
                      </a:pPr>
                      <a:r>
                        <a:rPr lang="en"/>
                        <a:t>- jednodnevna terenska nastava (Plitvička jezera)</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graphicFrame>
        <p:nvGraphicFramePr>
          <p:cNvPr id="1062" name="Shape 1062"/>
          <p:cNvGraphicFramePr/>
          <p:nvPr/>
        </p:nvGraphicFramePr>
        <p:xfrm>
          <a:off x="187653" y="2396025"/>
          <a:ext cx="8339175" cy="1625855"/>
        </p:xfrm>
        <a:graphic>
          <a:graphicData uri="http://schemas.openxmlformats.org/drawingml/2006/table">
            <a:tbl>
              <a:tblPr>
                <a:noFill/>
                <a:tableStyleId>{D39A3C89-64FF-49DC-8394-7CA954343BA1}</a:tableStyleId>
              </a:tblPr>
              <a:tblGrid>
                <a:gridCol w="1988900"/>
                <a:gridCol w="6350275"/>
              </a:tblGrid>
              <a:tr h="894325">
                <a:tc>
                  <a:txBody>
                    <a:bodyPr/>
                    <a:lstStyle/>
                    <a:p>
                      <a:pPr marL="0" marR="0" lvl="0" indent="0" algn="l" rtl="0">
                        <a:spcBef>
                          <a:spcPts val="0"/>
                        </a:spcBef>
                        <a:buClr>
                          <a:srgbClr val="000000"/>
                        </a:buClr>
                        <a:buSzPct val="25000"/>
                        <a:buFont typeface="Arial"/>
                        <a:buNone/>
                      </a:pPr>
                      <a:r>
                        <a:rPr lang="en" b="1">
                          <a:solidFill>
                            <a:schemeClr val="dk1"/>
                          </a:solidFill>
                        </a:rPr>
                        <a:t>   </a:t>
                      </a:r>
                    </a:p>
                    <a:p>
                      <a:pPr marL="0" marR="0" lvl="0" indent="0" algn="l" rtl="0">
                        <a:spcBef>
                          <a:spcPts val="0"/>
                        </a:spcBef>
                        <a:buClr>
                          <a:srgbClr val="000000"/>
                        </a:buClr>
                        <a:buSzPct val="25000"/>
                        <a:buFont typeface="Arial"/>
                        <a:buNone/>
                      </a:pPr>
                      <a:endParaRPr b="1">
                        <a:solidFill>
                          <a:schemeClr val="dk1"/>
                        </a:solidFill>
                      </a:endParaRPr>
                    </a:p>
                    <a:p>
                      <a:pPr marL="0" marR="0" lvl="0" indent="0" algn="l" rtl="0">
                        <a:spcBef>
                          <a:spcPts val="0"/>
                        </a:spcBef>
                        <a:buClr>
                          <a:srgbClr val="000000"/>
                        </a:buClr>
                        <a:buSzPct val="25000"/>
                        <a:buFont typeface="Arial"/>
                        <a:buNone/>
                      </a:pPr>
                      <a:r>
                        <a:rPr lang="en" b="1">
                          <a:solidFill>
                            <a:schemeClr val="dk1"/>
                          </a:solidFill>
                        </a:rPr>
                        <a:t>     </a:t>
                      </a:r>
                      <a:r>
                        <a:rPr lang="en" sz="1400" b="1" u="none" strike="noStrike" cap="none">
                          <a:solidFill>
                            <a:schemeClr val="dk1"/>
                          </a:solidFill>
                          <a:latin typeface="Arial"/>
                          <a:ea typeface="Arial"/>
                          <a:cs typeface="Arial"/>
                          <a:sym typeface="Arial"/>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solidFill>
                            <a:schemeClr val="dk1"/>
                          </a:solidFill>
                        </a:rPr>
                        <a:t>- </a:t>
                      </a:r>
                      <a:r>
                        <a:rPr lang="en">
                          <a:solidFill>
                            <a:schemeClr val="dk1"/>
                          </a:solidFill>
                        </a:rPr>
                        <a:t>poludnevna terenska nastava i </a:t>
                      </a:r>
                      <a:r>
                        <a:rPr lang="en" sz="1400" u="none" strike="noStrike" cap="none">
                          <a:solidFill>
                            <a:schemeClr val="dk1"/>
                          </a:solidFill>
                        </a:rPr>
                        <a:t>odlazak</a:t>
                      </a:r>
                      <a:r>
                        <a:rPr lang="en">
                          <a:solidFill>
                            <a:schemeClr val="dk1"/>
                          </a:solidFill>
                        </a:rPr>
                        <a:t> na folklorni nastup ansambla “Lado” </a:t>
                      </a:r>
                      <a:r>
                        <a:rPr lang="en" sz="1400" u="none" strike="noStrike" cap="none">
                          <a:solidFill>
                            <a:schemeClr val="dk1"/>
                          </a:solidFill>
                        </a:rPr>
                        <a:t>u prvom polugodištu, odlazak </a:t>
                      </a:r>
                      <a:r>
                        <a:rPr lang="en">
                          <a:solidFill>
                            <a:schemeClr val="dk1"/>
                          </a:solidFill>
                        </a:rPr>
                        <a:t>u kazalište te jednodnevna terenska nastava u 2. polugodištu - troškove snose roditelji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4700">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t>- redovito praćenje postignuća i vladanja učenika</a:t>
                      </a:r>
                    </a:p>
                    <a:p>
                      <a:pPr marL="0" marR="0" lvl="0" indent="0" algn="l" rtl="0">
                        <a:spcBef>
                          <a:spcPts val="0"/>
                        </a:spcBef>
                        <a:buClr>
                          <a:srgbClr val="000000"/>
                        </a:buClr>
                        <a:buSzPct val="25000"/>
                        <a:buFont typeface="Verdana"/>
                        <a:buNone/>
                      </a:pPr>
                      <a:r>
                        <a:rPr lang="en" sz="1400" u="none" strike="noStrike" cap="none"/>
                        <a:t>- razgovor s roditeljima na individualnim razgovorima i roditeljskim sastancima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graphicFrame>
        <p:nvGraphicFramePr>
          <p:cNvPr id="1063" name="Shape 1063"/>
          <p:cNvGraphicFramePr/>
          <p:nvPr/>
        </p:nvGraphicFramePr>
        <p:xfrm>
          <a:off x="187653" y="814875"/>
          <a:ext cx="8339175" cy="1546543"/>
        </p:xfrm>
        <a:graphic>
          <a:graphicData uri="http://schemas.openxmlformats.org/drawingml/2006/table">
            <a:tbl>
              <a:tblPr>
                <a:noFill/>
                <a:tableStyleId>{D39A3C89-64FF-49DC-8394-7CA954343BA1}</a:tableStyleId>
              </a:tblPr>
              <a:tblGrid>
                <a:gridCol w="1988900"/>
                <a:gridCol w="6350275"/>
              </a:tblGrid>
              <a:tr h="645450">
                <a:tc>
                  <a:txBody>
                    <a:bodyPr/>
                    <a:lstStyle/>
                    <a:p>
                      <a:pPr lvl="0" algn="ctr" rtl="0">
                        <a:lnSpc>
                          <a:spcPct val="115000"/>
                        </a:lnSpc>
                        <a:spcBef>
                          <a:spcPts val="0"/>
                        </a:spcBef>
                        <a:buNone/>
                      </a:pPr>
                      <a:r>
                        <a:rPr lang="en" b="1"/>
                        <a:t>VREMENIK</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a:t>- sat razrednika</a:t>
                      </a:r>
                    </a:p>
                    <a:p>
                      <a:pPr lvl="0" rtl="0">
                        <a:lnSpc>
                          <a:spcPct val="115000"/>
                        </a:lnSpc>
                        <a:spcBef>
                          <a:spcPts val="0"/>
                        </a:spcBef>
                        <a:buNone/>
                      </a:pPr>
                      <a:r>
                        <a:rPr lang="en"/>
                        <a:t>- folklorni nastup ansambla “Lado” - listopad</a:t>
                      </a:r>
                    </a:p>
                    <a:p>
                      <a:pPr lvl="0" rtl="0">
                        <a:lnSpc>
                          <a:spcPct val="115000"/>
                        </a:lnSpc>
                        <a:spcBef>
                          <a:spcPts val="0"/>
                        </a:spcBef>
                        <a:buNone/>
                      </a:pPr>
                      <a:r>
                        <a:rPr lang="en"/>
                        <a:t>- kazalište - veljača/ožujak</a:t>
                      </a:r>
                    </a:p>
                    <a:p>
                      <a:pPr lvl="0" rtl="0">
                        <a:lnSpc>
                          <a:spcPct val="115000"/>
                        </a:lnSpc>
                        <a:spcBef>
                          <a:spcPts val="0"/>
                        </a:spcBef>
                        <a:buNone/>
                      </a:pPr>
                      <a:r>
                        <a:rPr lang="en"/>
                        <a:t>- poludnevna terenska nastava: Muzej krapinskih neandertalaca - tijekom 1. polugodišta</a:t>
                      </a:r>
                    </a:p>
                    <a:p>
                      <a:pPr lvl="0" rtl="0">
                        <a:lnSpc>
                          <a:spcPct val="115000"/>
                        </a:lnSpc>
                        <a:spcBef>
                          <a:spcPts val="0"/>
                        </a:spcBef>
                        <a:buNone/>
                      </a:pPr>
                      <a:r>
                        <a:rPr lang="en"/>
                        <a:t>- jednodnevna terenska nastava: Plitvička jezera - lipanj</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graphicFrame>
        <p:nvGraphicFramePr>
          <p:cNvPr id="1064" name="Shape 1064"/>
          <p:cNvGraphicFramePr/>
          <p:nvPr/>
        </p:nvGraphicFramePr>
        <p:xfrm>
          <a:off x="187653" y="374675"/>
          <a:ext cx="8339175" cy="440200"/>
        </p:xfrm>
        <a:graphic>
          <a:graphicData uri="http://schemas.openxmlformats.org/drawingml/2006/table">
            <a:tbl>
              <a:tblPr>
                <a:noFill/>
                <a:tableStyleId>{D39A3C89-64FF-49DC-8394-7CA954343BA1}</a:tableStyleId>
              </a:tblPr>
              <a:tblGrid>
                <a:gridCol w="1988900"/>
                <a:gridCol w="6350275"/>
              </a:tblGrid>
              <a:tr h="440200">
                <a:tc>
                  <a:txBody>
                    <a:bodyPr/>
                    <a:lstStyle/>
                    <a:p>
                      <a:pPr lvl="0" algn="ctr" rtl="0">
                        <a:lnSpc>
                          <a:spcPct val="115000"/>
                        </a:lnSpc>
                        <a:spcBef>
                          <a:spcPts val="0"/>
                        </a:spcBef>
                        <a:buNone/>
                      </a:pPr>
                      <a:endParaRPr b="1"/>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b="1"/>
                        <a:t>KURIKULUM SATA RAZREDNIKA  5. RAZREDA</a:t>
                      </a:r>
                    </a:p>
                  </a:txBody>
                  <a:tcPr marL="91425" marR="91425" marT="47625" marB="476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Shape 1070"/>
          <p:cNvSpPr txBox="1"/>
          <p:nvPr/>
        </p:nvSpPr>
        <p:spPr>
          <a:xfrm>
            <a:off x="7078660" y="0"/>
            <a:ext cx="2046298" cy="274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071" name="Shape 1071"/>
          <p:cNvGraphicFramePr/>
          <p:nvPr/>
        </p:nvGraphicFramePr>
        <p:xfrm>
          <a:off x="265053" y="273050"/>
          <a:ext cx="8339175" cy="7271550"/>
        </p:xfrm>
        <a:graphic>
          <a:graphicData uri="http://schemas.openxmlformats.org/drawingml/2006/table">
            <a:tbl>
              <a:tblPr>
                <a:noFill/>
                <a:tableStyleId>{D39A3C89-64FF-49DC-8394-7CA954343BA1}</a:tableStyleId>
              </a:tblPr>
              <a:tblGrid>
                <a:gridCol w="1988900"/>
                <a:gridCol w="6350275"/>
              </a:tblGrid>
              <a:tr h="440200">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KURIKULUM SATA RAZREDNIH ODJELA</a:t>
                      </a:r>
                      <a:r>
                        <a:rPr lang="en" sz="1400" b="1" u="none" strike="noStrike" cap="none">
                          <a:solidFill>
                            <a:schemeClr val="dk1"/>
                          </a:solidFill>
                        </a:rPr>
                        <a:t> 6. </a:t>
                      </a:r>
                      <a:r>
                        <a:rPr lang="en" sz="1400" b="1" u="none" strike="noStrike" cap="none">
                          <a:solidFill>
                            <a:schemeClr val="dk1"/>
                          </a:solidFill>
                          <a:latin typeface="Arial"/>
                          <a:ea typeface="Arial"/>
                          <a:cs typeface="Arial"/>
                          <a:sym typeface="Arial"/>
                        </a:rPr>
                        <a:t>RAZREDA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4700">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osiguravanje kvalitetnog odgoja i obrazovanja za sve učenike</a:t>
                      </a:r>
                    </a:p>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obrazovanje, odgoj, osposobljavanje i dodatne aktivnosti razrednog odgoja usmjerene na individualni razvoj učenika i sklad u razrednom odjelu</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12575">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 oslobađanje učenika u izražavanju vlastitih misli i stavova</a:t>
                      </a:r>
                    </a:p>
                    <a:p>
                      <a:pPr marL="0" marR="0" lvl="0" indent="0" algn="l"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 poticanje na izvršavanje vlastitih zadaća i obaveza</a:t>
                      </a:r>
                    </a:p>
                    <a:p>
                      <a:pPr marL="0" marR="0" lvl="0" indent="0" algn="l"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 podrška i pomoć učenicima da izgrade pravilan odnos prema radu</a:t>
                      </a:r>
                    </a:p>
                    <a:p>
                      <a:pPr marL="0" marR="0" lvl="0" indent="0" algn="l"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 podrška učenicima na njihovu putu sazrijevanja</a:t>
                      </a:r>
                    </a:p>
                    <a:p>
                      <a:pPr marL="0" marR="0" lvl="0" indent="0" algn="l"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 razvijanje svijesti tolerancije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7750">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Razrednici 6.- ih razreda: Josip Jularić, prof., Anita Baranašić, dipl.uč., Katarina Komljenović, mag.edu.geog.et.hist., Olgica Pavičić-Čović, prof.</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11550">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 razgovor na satovima razredne zajednice o temama koje učenike zanimaju - odgoj i ponašanje, odnosi u obitelji, prijateljstvo i ljubav, odgovorno ponašanje u društvu, ljudska prava, ovisnosti, nasilje, učenje</a:t>
                      </a:r>
                    </a:p>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a:t>
                      </a:r>
                      <a:r>
                        <a:rPr lang="en" sz="1400" u="none" strike="noStrike" cap="none">
                          <a:latin typeface="Times New Roman"/>
                          <a:ea typeface="Times New Roman"/>
                          <a:cs typeface="Times New Roman"/>
                          <a:sym typeface="Times New Roman"/>
                        </a:rPr>
                        <a:t> odlazak u kazalište</a:t>
                      </a:r>
                    </a:p>
                    <a:p>
                      <a:pPr marL="0" marR="0" lvl="0" indent="0" algn="l"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 jednodnevn</a:t>
                      </a:r>
                      <a:r>
                        <a:rPr lang="en">
                          <a:latin typeface="Times New Roman"/>
                          <a:ea typeface="Times New Roman"/>
                          <a:cs typeface="Times New Roman"/>
                          <a:sym typeface="Times New Roman"/>
                        </a:rPr>
                        <a:t>a terenska nastava</a:t>
                      </a:r>
                      <a:r>
                        <a:rPr lang="en" sz="1400" u="none" strike="noStrike" cap="none">
                          <a:latin typeface="Times New Roman"/>
                          <a:ea typeface="Times New Roman"/>
                          <a:cs typeface="Times New Roman"/>
                          <a:sym typeface="Times New Roman"/>
                        </a:rPr>
                        <a:t> (Marija Bistrica - Belec) i dvodnevna </a:t>
                      </a:r>
                      <a:r>
                        <a:rPr lang="en">
                          <a:latin typeface="Times New Roman"/>
                          <a:ea typeface="Times New Roman"/>
                          <a:cs typeface="Times New Roman"/>
                          <a:sym typeface="Times New Roman"/>
                        </a:rPr>
                        <a:t>izvanučionička</a:t>
                      </a:r>
                      <a:r>
                        <a:rPr lang="en" sz="1400" u="none" strike="noStrike" cap="none">
                          <a:latin typeface="Times New Roman"/>
                          <a:ea typeface="Times New Roman"/>
                          <a:cs typeface="Times New Roman"/>
                          <a:sym typeface="Times New Roman"/>
                        </a:rPr>
                        <a:t> nastava - ekskurzija (Senj - Novi Vinodolski - otok Krk)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5450">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 sat razredn</a:t>
                      </a:r>
                      <a:r>
                        <a:rPr lang="en">
                          <a:latin typeface="Times New Roman"/>
                          <a:ea typeface="Times New Roman"/>
                          <a:cs typeface="Times New Roman"/>
                          <a:sym typeface="Times New Roman"/>
                        </a:rPr>
                        <a:t>ika</a:t>
                      </a:r>
                    </a:p>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 kazalište - prosinac, ožujak/ travanj</a:t>
                      </a:r>
                    </a:p>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 jednodnevna izvanučionička nastava - terenska nastava: Marija Bistrica - Belec, listopad</a:t>
                      </a:r>
                    </a:p>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 dvodnevna izvanučionička nastava - ekskurzija: Senj - Novi Vinodolski - otok Krk, svibanj</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94325">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jednodnevn</a:t>
                      </a:r>
                      <a:r>
                        <a:rPr lang="en">
                          <a:solidFill>
                            <a:schemeClr val="dk1"/>
                          </a:solidFill>
                          <a:latin typeface="Times New Roman"/>
                          <a:ea typeface="Times New Roman"/>
                          <a:cs typeface="Times New Roman"/>
                          <a:sym typeface="Times New Roman"/>
                        </a:rPr>
                        <a:t>a terenska nastava i </a:t>
                      </a:r>
                      <a:r>
                        <a:rPr lang="en" sz="1400" u="none" strike="noStrike" cap="none">
                          <a:solidFill>
                            <a:schemeClr val="dk1"/>
                          </a:solidFill>
                          <a:latin typeface="Times New Roman"/>
                          <a:ea typeface="Times New Roman"/>
                          <a:cs typeface="Times New Roman"/>
                          <a:sym typeface="Times New Roman"/>
                        </a:rPr>
                        <a:t>odlazak u kazalište u prvom polugodištu, odlazak </a:t>
                      </a:r>
                      <a:r>
                        <a:rPr lang="en">
                          <a:solidFill>
                            <a:schemeClr val="dk1"/>
                          </a:solidFill>
                          <a:latin typeface="Times New Roman"/>
                          <a:ea typeface="Times New Roman"/>
                          <a:cs typeface="Times New Roman"/>
                          <a:sym typeface="Times New Roman"/>
                        </a:rPr>
                        <a:t>u kazalište te dvodnevna ekskurzija u drugom polugodištu</a:t>
                      </a:r>
                      <a:r>
                        <a:rPr lang="en" sz="1400" u="none" strike="noStrike" cap="none">
                          <a:solidFill>
                            <a:schemeClr val="dk1"/>
                          </a:solidFill>
                          <a:latin typeface="Times New Roman"/>
                          <a:ea typeface="Times New Roman"/>
                          <a:cs typeface="Times New Roman"/>
                          <a:sym typeface="Times New Roman"/>
                        </a:rPr>
                        <a:t> - troškove snose roditelji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4700">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 redovito praćenje postignuća i vladanja učenika</a:t>
                      </a:r>
                    </a:p>
                    <a:p>
                      <a:pPr marL="0" marR="0" lvl="0" indent="0" algn="l"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 razgovor s roditeljima na individualnim razgovorima i roditeljskim sastancima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Shape 1077"/>
          <p:cNvSpPr txBox="1"/>
          <p:nvPr/>
        </p:nvSpPr>
        <p:spPr>
          <a:xfrm>
            <a:off x="7078660" y="0"/>
            <a:ext cx="2046299" cy="2744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078" name="Shape 1078"/>
          <p:cNvGraphicFramePr/>
          <p:nvPr/>
        </p:nvGraphicFramePr>
        <p:xfrm>
          <a:off x="265053" y="273050"/>
          <a:ext cx="8339175" cy="6185330"/>
        </p:xfrm>
        <a:graphic>
          <a:graphicData uri="http://schemas.openxmlformats.org/drawingml/2006/table">
            <a:tbl>
              <a:tblPr>
                <a:noFill/>
                <a:tableStyleId>{D39A3C89-64FF-49DC-8394-7CA954343BA1}</a:tableStyleId>
              </a:tblPr>
              <a:tblGrid>
                <a:gridCol w="2042225"/>
                <a:gridCol w="6296950"/>
              </a:tblGrid>
              <a:tr h="440200">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KURIKULUM SATA </a:t>
                      </a:r>
                      <a:r>
                        <a:rPr lang="en" b="1">
                          <a:solidFill>
                            <a:schemeClr val="dk1"/>
                          </a:solidFill>
                        </a:rPr>
                        <a:t>RAZREDNIKA 7</a:t>
                      </a:r>
                      <a:r>
                        <a:rPr lang="en" sz="1400" b="1" u="none" strike="noStrike" cap="none">
                          <a:solidFill>
                            <a:schemeClr val="dk1"/>
                          </a:solidFill>
                        </a:rPr>
                        <a:t>. </a:t>
                      </a:r>
                      <a:r>
                        <a:rPr lang="en" sz="1400" b="1" u="none" strike="noStrike" cap="none">
                          <a:solidFill>
                            <a:schemeClr val="dk1"/>
                          </a:solidFill>
                          <a:latin typeface="Arial"/>
                          <a:ea typeface="Arial"/>
                          <a:cs typeface="Arial"/>
                          <a:sym typeface="Arial"/>
                        </a:rPr>
                        <a:t>RAZREDA, šk. god. 2015./2016.</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4700">
                <a:tc>
                  <a:txBody>
                    <a:bodyPr/>
                    <a:lstStyle/>
                    <a:p>
                      <a:pPr marL="0" marR="0" lvl="0" indent="0"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-osiguravanje kvalitetnog odgoja i obrazovanja za sve učenike</a:t>
                      </a:r>
                    </a:p>
                    <a:p>
                      <a:pPr marL="0" marR="0" lvl="0" indent="0"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-obrazovanje, odgoj, osposobljavanje i dodatne aktivnosti razrednog odgoja usmjerene na individualni razvoj učenika i sklad u razrednom odjelu</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12575">
                <a:tc>
                  <a:txBody>
                    <a:bodyPr/>
                    <a:lstStyle/>
                    <a:p>
                      <a:pPr marL="0" marR="0" lvl="0" indent="0"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-oslobađanje učenika u izražavanju vlastitih misli i stavova</a:t>
                      </a:r>
                    </a:p>
                    <a:p>
                      <a:pPr marL="0" marR="0" lvl="0" indent="0"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-poticanje na izvršavanje vlastitih zadaća i obaveza</a:t>
                      </a:r>
                    </a:p>
                    <a:p>
                      <a:pPr marL="0" marR="0" lvl="0" indent="0"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-podrška i pomoć učenicima da izrade pravilan odnos prema radu</a:t>
                      </a:r>
                    </a:p>
                    <a:p>
                      <a:pPr marL="0" marR="0" lvl="0" indent="0"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-podrška učenicima na njihovu putu sazrijevanja</a:t>
                      </a:r>
                    </a:p>
                    <a:p>
                      <a:pPr marL="0" marR="0" lvl="0" indent="0"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-razvijanje svijesti tolerancije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7750">
                <a:tc>
                  <a:txBody>
                    <a:bodyPr/>
                    <a:lstStyle/>
                    <a:p>
                      <a:pPr marL="0" marR="0" lvl="0" indent="0"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Verdana"/>
                        <a:buNone/>
                      </a:pPr>
                      <a:r>
                        <a:rPr lang="en">
                          <a:latin typeface="Times New Roman"/>
                          <a:ea typeface="Times New Roman"/>
                          <a:cs typeface="Times New Roman"/>
                          <a:sym typeface="Times New Roman"/>
                        </a:rPr>
                        <a:t>razrednici 7. razreda:Renato Blažeković,prof.,Tomislav Habulin,prof.,Tanja Pavelić,prof.. i učenici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11550">
                <a:tc>
                  <a:txBody>
                    <a:bodyPr/>
                    <a:lstStyle/>
                    <a:p>
                      <a:pPr marL="0" marR="0" lvl="0" indent="0"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-razgovor na satovima razredne zajednice o temama koje učenike zanimaju - odgoj i ponašanje, odnosi u obitelji, prijateljstvo i ljubav, odgovorno ponašanje u društvu, ljudska prava, ovisnosti, nasilje, učenje, odlazak u kino i kazalište</a:t>
                      </a:r>
                    </a:p>
                    <a:p>
                      <a:pPr marL="0" marR="0" lvl="0" indent="0"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-poludnevna i jednodnevna terenska nastava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5450">
                <a:tc>
                  <a:txBody>
                    <a:bodyPr/>
                    <a:lstStyle/>
                    <a:p>
                      <a:pPr marL="0" marR="0" lvl="0" indent="0"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17500" rtl="0">
                        <a:spcBef>
                          <a:spcPts val="0"/>
                        </a:spcBef>
                        <a:buSzPct val="100000"/>
                        <a:buFont typeface="Times New Roman"/>
                        <a:buChar char="-"/>
                      </a:pPr>
                      <a:r>
                        <a:rPr lang="en" sz="1400" u="none" strike="noStrike" cap="none">
                          <a:latin typeface="Times New Roman"/>
                          <a:ea typeface="Times New Roman"/>
                          <a:cs typeface="Times New Roman"/>
                          <a:sym typeface="Times New Roman"/>
                        </a:rPr>
                        <a:t>sat razrednika, tijekom cijele školske godine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94325">
                <a:tc>
                  <a:txBody>
                    <a:bodyPr/>
                    <a:lstStyle/>
                    <a:p>
                      <a:pPr marL="0" marR="0" lvl="0" indent="0"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228600" rtl="0">
                        <a:spcBef>
                          <a:spcPts val="0"/>
                        </a:spcBef>
                        <a:buClr>
                          <a:schemeClr val="dk1"/>
                        </a:buClr>
                        <a:buFont typeface="Times New Roman"/>
                        <a:buChar char="-"/>
                      </a:pPr>
                      <a:endParaRPr>
                        <a:latin typeface="Times New Roman"/>
                        <a:ea typeface="Times New Roman"/>
                        <a:cs typeface="Times New Roman"/>
                        <a:sym typeface="Times New Roman"/>
                      </a:endParaRP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4700">
                <a:tc>
                  <a:txBody>
                    <a:bodyPr/>
                    <a:lstStyle/>
                    <a:p>
                      <a:pPr marL="0" marR="0" lvl="0" indent="0"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-redovito praćenje postignuća i vladanja učenika</a:t>
                      </a:r>
                    </a:p>
                    <a:p>
                      <a:pPr marL="0" marR="0" lvl="0" indent="0" rtl="0">
                        <a:spcBef>
                          <a:spcPts val="0"/>
                        </a:spcBef>
                        <a:buClr>
                          <a:srgbClr val="000000"/>
                        </a:buClr>
                        <a:buSzPct val="25000"/>
                        <a:buFont typeface="Verdana"/>
                        <a:buNone/>
                      </a:pPr>
                      <a:r>
                        <a:rPr lang="en" sz="1400" u="none" strike="noStrike" cap="none">
                          <a:latin typeface="Times New Roman"/>
                          <a:ea typeface="Times New Roman"/>
                          <a:cs typeface="Times New Roman"/>
                          <a:sym typeface="Times New Roman"/>
                        </a:rPr>
                        <a:t>-razgovor s roditeljima na individualnim razgovorima i roditeljskim sastancima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Shape 1084"/>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085" name="Shape 1085"/>
          <p:cNvGraphicFramePr/>
          <p:nvPr/>
        </p:nvGraphicFramePr>
        <p:xfrm>
          <a:off x="282950" y="333375"/>
          <a:ext cx="8537175" cy="5716685"/>
        </p:xfrm>
        <a:graphic>
          <a:graphicData uri="http://schemas.openxmlformats.org/drawingml/2006/table">
            <a:tbl>
              <a:tblPr>
                <a:noFill/>
                <a:tableStyleId>{D39A3C89-64FF-49DC-8394-7CA954343BA1}</a:tableStyleId>
              </a:tblPr>
              <a:tblGrid>
                <a:gridCol w="2315500"/>
                <a:gridCol w="2633800"/>
                <a:gridCol w="3587875"/>
              </a:tblGrid>
              <a:tr h="212725">
                <a:tc rowSpan="2">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KURIKULUM SATA RAZREDNIKA </a:t>
                      </a:r>
                      <a:r>
                        <a:rPr lang="en" b="1">
                          <a:solidFill>
                            <a:schemeClr val="dk1"/>
                          </a:solidFill>
                          <a:latin typeface="Times New Roman"/>
                          <a:ea typeface="Times New Roman"/>
                          <a:cs typeface="Times New Roman"/>
                          <a:sym typeface="Times New Roman"/>
                        </a:rPr>
                        <a:t>OS</a:t>
                      </a:r>
                      <a:r>
                        <a:rPr lang="en" b="1" u="none" strike="noStrike" cap="none">
                          <a:solidFill>
                            <a:schemeClr val="dk1"/>
                          </a:solidFill>
                          <a:latin typeface="Times New Roman"/>
                          <a:ea typeface="Times New Roman"/>
                          <a:cs typeface="Times New Roman"/>
                          <a:sym typeface="Times New Roman"/>
                        </a:rPr>
                        <a:t>MOG RAZREDA</a:t>
                      </a:r>
                    </a:p>
                    <a:p>
                      <a:pPr marL="0" marR="0" lvl="0" indent="0" algn="l" rtl="0">
                        <a:spcBef>
                          <a:spcPts val="0"/>
                        </a:spcBef>
                        <a:buClr>
                          <a:srgbClr val="000000"/>
                        </a:buClr>
                        <a:buSzPct val="25000"/>
                        <a:buFont typeface="Verdana"/>
                        <a:buNone/>
                      </a:pPr>
                      <a:r>
                        <a:rPr lang="en" b="1">
                          <a:solidFill>
                            <a:schemeClr val="dk1"/>
                          </a:solidFill>
                          <a:latin typeface="Times New Roman"/>
                          <a:ea typeface="Times New Roman"/>
                          <a:cs typeface="Times New Roman"/>
                          <a:sym typeface="Times New Roman"/>
                        </a:rPr>
                        <a:t>ŠK. GOD. 2016./2017.</a:t>
                      </a:r>
                    </a:p>
                  </a:txBody>
                  <a:tcPr marL="19025" marR="1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b="1" u="none" strike="noStrike" cap="none">
                          <a:solidFill>
                            <a:schemeClr val="dk1"/>
                          </a:solidFill>
                        </a:rPr>
                        <a:t>Broj učenika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b="1" u="none" strike="noStrike" cap="none">
                          <a:solidFill>
                            <a:schemeClr val="dk1"/>
                          </a:solidFill>
                        </a:rPr>
                        <a:t>Ime i prezime izvršitelja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vMerge="1">
                  <a:txBody>
                    <a:bodyPr/>
                    <a:lstStyle/>
                    <a:p>
                      <a:endParaRPr lang="sr-Latn-RS"/>
                    </a:p>
                  </a:txBody>
                  <a:tcPr/>
                </a:tc>
                <a:tc>
                  <a:txBody>
                    <a:bodyPr/>
                    <a:lstStyle/>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8</a:t>
                      </a:r>
                      <a:r>
                        <a:rPr lang="en" u="none" strike="noStrike" cap="none">
                          <a:solidFill>
                            <a:schemeClr val="dk1"/>
                          </a:solidFill>
                          <a:latin typeface="Times New Roman"/>
                          <a:ea typeface="Times New Roman"/>
                          <a:cs typeface="Times New Roman"/>
                          <a:sym typeface="Times New Roman"/>
                        </a:rPr>
                        <a:t>. a – </a:t>
                      </a:r>
                      <a:r>
                        <a:rPr lang="en">
                          <a:solidFill>
                            <a:schemeClr val="dk1"/>
                          </a:solidFill>
                          <a:latin typeface="Times New Roman"/>
                          <a:ea typeface="Times New Roman"/>
                          <a:cs typeface="Times New Roman"/>
                          <a:sym typeface="Times New Roman"/>
                        </a:rPr>
                        <a:t>19</a:t>
                      </a:r>
                    </a:p>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8</a:t>
                      </a:r>
                      <a:r>
                        <a:rPr lang="en" u="none" strike="noStrike" cap="none">
                          <a:solidFill>
                            <a:schemeClr val="dk1"/>
                          </a:solidFill>
                          <a:latin typeface="Times New Roman"/>
                          <a:ea typeface="Times New Roman"/>
                          <a:cs typeface="Times New Roman"/>
                          <a:sym typeface="Times New Roman"/>
                        </a:rPr>
                        <a:t>. b – </a:t>
                      </a:r>
                    </a:p>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8</a:t>
                      </a:r>
                      <a:r>
                        <a:rPr lang="en" u="none" strike="noStrike" cap="none">
                          <a:solidFill>
                            <a:schemeClr val="dk1"/>
                          </a:solidFill>
                          <a:latin typeface="Times New Roman"/>
                          <a:ea typeface="Times New Roman"/>
                          <a:cs typeface="Times New Roman"/>
                          <a:sym typeface="Times New Roman"/>
                        </a:rPr>
                        <a:t>. c – </a:t>
                      </a:r>
                    </a:p>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8</a:t>
                      </a:r>
                      <a:r>
                        <a:rPr lang="en" u="none" strike="noStrike" cap="none">
                          <a:solidFill>
                            <a:schemeClr val="dk1"/>
                          </a:solidFill>
                          <a:latin typeface="Times New Roman"/>
                          <a:ea typeface="Times New Roman"/>
                          <a:cs typeface="Times New Roman"/>
                          <a:sym typeface="Times New Roman"/>
                        </a:rPr>
                        <a:t>. d – </a:t>
                      </a:r>
                    </a:p>
                  </a:txBody>
                  <a:tcPr marL="19025" marR="1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Valentina Ćosić, prof.</a:t>
                      </a:r>
                    </a:p>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Vedran Bobšić, prof.</a:t>
                      </a:r>
                    </a:p>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Michaela Lulić, prof.</a:t>
                      </a:r>
                    </a:p>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Božica Ruganec, prof.</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2150">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CILJEVI </a:t>
                      </a:r>
                    </a:p>
                  </a:txBody>
                  <a:tcPr marL="19025" marR="1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gridSpan="2">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osiguravanje kvalitetnog odgoja i obrazovanja za sve učenike</a:t>
                      </a:r>
                    </a:p>
                    <a:p>
                      <a:pPr marL="0" marR="0" lvl="0" indent="0" algn="l" rtl="0">
                        <a:spcBef>
                          <a:spcPts val="40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obrazovanje, odgoj, osposobljavanje i dodatne aktivnosti razrednog odjela usmjerene na individualni razvoj učenika i sklad u razrednom odjelu</a:t>
                      </a:r>
                    </a:p>
                  </a:txBody>
                  <a:tcPr marL="19025" marR="1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sr-Latn-RS"/>
                    </a:p>
                  </a:txBody>
                  <a:tcPr/>
                </a:tc>
              </a:tr>
              <a:tr h="1213900">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NAČIN REALIZACIJE</a:t>
                      </a:r>
                    </a:p>
                  </a:txBody>
                  <a:tcPr marL="19025" marR="1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gridSpan="2">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razgovor na satima razredne zajednice o temama koje učenike zanimaju – odgoj i ponašanje, odnosi u obitelji, prijateljstvo i ljubav, odgovorno ponašanje u društvu, ljudska prava, ovisnosti, nasilje, zavičajne znamenitosti, učenje</a:t>
                      </a:r>
                      <a:r>
                        <a:rPr lang="en">
                          <a:solidFill>
                            <a:schemeClr val="dk1"/>
                          </a:solidFill>
                          <a:latin typeface="Times New Roman"/>
                          <a:ea typeface="Times New Roman"/>
                          <a:cs typeface="Times New Roman"/>
                          <a:sym typeface="Times New Roman"/>
                        </a:rPr>
                        <a:t>;</a:t>
                      </a:r>
                      <a:r>
                        <a:rPr lang="en" u="none" strike="noStrike" cap="none">
                          <a:solidFill>
                            <a:schemeClr val="dk1"/>
                          </a:solidFill>
                          <a:latin typeface="Times New Roman"/>
                          <a:ea typeface="Times New Roman"/>
                          <a:cs typeface="Times New Roman"/>
                          <a:sym typeface="Times New Roman"/>
                        </a:rPr>
                        <a:t> odlazak u kazalište i na</a:t>
                      </a:r>
                      <a:r>
                        <a:rPr lang="en">
                          <a:solidFill>
                            <a:schemeClr val="dk1"/>
                          </a:solidFill>
                          <a:latin typeface="Times New Roman"/>
                          <a:ea typeface="Times New Roman"/>
                          <a:cs typeface="Times New Roman"/>
                          <a:sym typeface="Times New Roman"/>
                        </a:rPr>
                        <a:t> balet</a:t>
                      </a:r>
                      <a:r>
                        <a:rPr lang="en" u="none" strike="noStrike" cap="none">
                          <a:solidFill>
                            <a:schemeClr val="dk1"/>
                          </a:solidFill>
                          <a:latin typeface="Times New Roman"/>
                          <a:ea typeface="Times New Roman"/>
                          <a:cs typeface="Times New Roman"/>
                          <a:sym typeface="Times New Roman"/>
                        </a:rPr>
                        <a:t> – odgojni i edukativni kulturni sadržaji te na </a:t>
                      </a:r>
                      <a:r>
                        <a:rPr lang="en">
                          <a:solidFill>
                            <a:schemeClr val="dk1"/>
                          </a:solidFill>
                          <a:latin typeface="Times New Roman"/>
                          <a:ea typeface="Times New Roman"/>
                          <a:cs typeface="Times New Roman"/>
                          <a:sym typeface="Times New Roman"/>
                        </a:rPr>
                        <a:t>dvo</a:t>
                      </a:r>
                      <a:r>
                        <a:rPr lang="en" u="none" strike="noStrike" cap="none">
                          <a:solidFill>
                            <a:schemeClr val="dk1"/>
                          </a:solidFill>
                          <a:latin typeface="Times New Roman"/>
                          <a:ea typeface="Times New Roman"/>
                          <a:cs typeface="Times New Roman"/>
                          <a:sym typeface="Times New Roman"/>
                        </a:rPr>
                        <a:t>dnevnu terensku nastavu u Vukovar</a:t>
                      </a:r>
                    </a:p>
                  </a:txBody>
                  <a:tcPr marL="19025" marR="1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sr-Latn-RS"/>
                    </a:p>
                  </a:txBody>
                  <a:tcPr/>
                </a:tc>
              </a:tr>
              <a:tr h="2530475">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NAMJENA </a:t>
                      </a:r>
                    </a:p>
                  </a:txBody>
                  <a:tcPr marL="19025" marR="1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gridSpan="2">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oslobađanje učenika u izražavanju vlastitih misli i stavova</a:t>
                      </a:r>
                    </a:p>
                    <a:p>
                      <a:pPr marL="0" marR="0" lvl="0" indent="0" algn="l" rtl="0">
                        <a:spcBef>
                          <a:spcPts val="400"/>
                        </a:spcBef>
                        <a:spcAft>
                          <a:spcPts val="0"/>
                        </a:spcAft>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odgojno djelovanje – izborom tema, razgovorom o aktualnim temama i problemima</a:t>
                      </a:r>
                    </a:p>
                    <a:p>
                      <a:pPr marL="0" marR="0" lvl="0" indent="0" algn="l" rtl="0">
                        <a:spcBef>
                          <a:spcPts val="1200"/>
                        </a:spcBef>
                        <a:spcAft>
                          <a:spcPts val="0"/>
                        </a:spcAft>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osvještavanje učeničkih zadaća, poticanje na izvršavanje vlastitih obveza i dužnosti</a:t>
                      </a:r>
                    </a:p>
                    <a:p>
                      <a:pPr marL="0" marR="0" lvl="0" indent="0" algn="l" rtl="0">
                        <a:spcBef>
                          <a:spcPts val="1200"/>
                        </a:spcBef>
                        <a:spcAft>
                          <a:spcPts val="0"/>
                        </a:spcAft>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podrška i pomoć učenicima da izgrade pravilan odnos prema radu i poticanje radnih navika</a:t>
                      </a:r>
                    </a:p>
                    <a:p>
                      <a:pPr marL="0" marR="0" lvl="0" indent="0" algn="l" rtl="0">
                        <a:spcBef>
                          <a:spcPts val="120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podrška učenicima na njihovu putu sazrijevanja</a:t>
                      </a:r>
                    </a:p>
                    <a:p>
                      <a:pPr marL="0" marR="0" lvl="0" indent="0" algn="l" rtl="0">
                        <a:spcBef>
                          <a:spcPts val="40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razvijanje tolerancije i svijesti o jednakovrijednosti svih učenika i svih ljudi</a:t>
                      </a:r>
                    </a:p>
                    <a:p>
                      <a:pPr marL="0" marR="0" lvl="0" indent="0" algn="l" rtl="0">
                        <a:spcBef>
                          <a:spcPts val="40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upućivanje učenik</a:t>
                      </a:r>
                      <a:r>
                        <a:rPr lang="en">
                          <a:solidFill>
                            <a:schemeClr val="dk1"/>
                          </a:solidFill>
                          <a:latin typeface="Times New Roman"/>
                          <a:ea typeface="Times New Roman"/>
                          <a:cs typeface="Times New Roman"/>
                          <a:sym typeface="Times New Roman"/>
                        </a:rPr>
                        <a:t>a</a:t>
                      </a:r>
                      <a:r>
                        <a:rPr lang="en" u="none" strike="noStrike" cap="none">
                          <a:solidFill>
                            <a:schemeClr val="dk1"/>
                          </a:solidFill>
                          <a:latin typeface="Times New Roman"/>
                          <a:ea typeface="Times New Roman"/>
                          <a:cs typeface="Times New Roman"/>
                          <a:sym typeface="Times New Roman"/>
                        </a:rPr>
                        <a:t> u karakteristike nekih zanimanja koja ih zanimaju i moguće buduće škole</a:t>
                      </a:r>
                    </a:p>
                  </a:txBody>
                  <a:tcPr marL="19025" marR="19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sr-Latn-RS"/>
                    </a:p>
                  </a:txBody>
                  <a:tcPr/>
                </a:tc>
              </a:tr>
            </a:tbl>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Shape 1091"/>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092" name="Shape 1092"/>
          <p:cNvGraphicFramePr/>
          <p:nvPr/>
        </p:nvGraphicFramePr>
        <p:xfrm>
          <a:off x="287350" y="597564"/>
          <a:ext cx="8569300" cy="5267265"/>
        </p:xfrm>
        <a:graphic>
          <a:graphicData uri="http://schemas.openxmlformats.org/drawingml/2006/table">
            <a:tbl>
              <a:tblPr>
                <a:noFill/>
                <a:tableStyleId>{D39A3C89-64FF-49DC-8394-7CA954343BA1}</a:tableStyleId>
              </a:tblPr>
              <a:tblGrid>
                <a:gridCol w="2676025"/>
                <a:gridCol w="5893275"/>
              </a:tblGrid>
              <a:tr h="690550">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METODE I OBLICI RADA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nastavne metode: razgovaranj</a:t>
                      </a:r>
                      <a:r>
                        <a:rPr lang="en">
                          <a:solidFill>
                            <a:schemeClr val="dk1"/>
                          </a:solidFill>
                          <a:latin typeface="Times New Roman"/>
                          <a:ea typeface="Times New Roman"/>
                          <a:cs typeface="Times New Roman"/>
                          <a:sym typeface="Times New Roman"/>
                        </a:rPr>
                        <a:t>e</a:t>
                      </a:r>
                      <a:r>
                        <a:rPr lang="en" u="none" strike="noStrike" cap="none">
                          <a:solidFill>
                            <a:schemeClr val="dk1"/>
                          </a:solidFill>
                          <a:latin typeface="Times New Roman"/>
                          <a:ea typeface="Times New Roman"/>
                          <a:cs typeface="Times New Roman"/>
                          <a:sym typeface="Times New Roman"/>
                        </a:rPr>
                        <a:t>, slušanj</a:t>
                      </a:r>
                      <a:r>
                        <a:rPr lang="en">
                          <a:solidFill>
                            <a:schemeClr val="dk1"/>
                          </a:solidFill>
                          <a:latin typeface="Times New Roman"/>
                          <a:ea typeface="Times New Roman"/>
                          <a:cs typeface="Times New Roman"/>
                          <a:sym typeface="Times New Roman"/>
                        </a:rPr>
                        <a:t>e</a:t>
                      </a:r>
                      <a:r>
                        <a:rPr lang="en" u="none" strike="noStrike" cap="none">
                          <a:solidFill>
                            <a:schemeClr val="dk1"/>
                          </a:solidFill>
                          <a:latin typeface="Times New Roman"/>
                          <a:ea typeface="Times New Roman"/>
                          <a:cs typeface="Times New Roman"/>
                          <a:sym typeface="Times New Roman"/>
                        </a:rPr>
                        <a:t>, rješavanj</a:t>
                      </a:r>
                      <a:r>
                        <a:rPr lang="en">
                          <a:solidFill>
                            <a:schemeClr val="dk1"/>
                          </a:solidFill>
                          <a:latin typeface="Times New Roman"/>
                          <a:ea typeface="Times New Roman"/>
                          <a:cs typeface="Times New Roman"/>
                          <a:sym typeface="Times New Roman"/>
                        </a:rPr>
                        <a:t>e</a:t>
                      </a:r>
                      <a:r>
                        <a:rPr lang="en" u="none" strike="noStrike" cap="none">
                          <a:solidFill>
                            <a:schemeClr val="dk1"/>
                          </a:solidFill>
                          <a:latin typeface="Times New Roman"/>
                          <a:ea typeface="Times New Roman"/>
                          <a:cs typeface="Times New Roman"/>
                          <a:sym typeface="Times New Roman"/>
                        </a:rPr>
                        <a:t> problema, upućivanj</a:t>
                      </a:r>
                      <a:r>
                        <a:rPr lang="en">
                          <a:solidFill>
                            <a:schemeClr val="dk1"/>
                          </a:solidFill>
                          <a:latin typeface="Times New Roman"/>
                          <a:ea typeface="Times New Roman"/>
                          <a:cs typeface="Times New Roman"/>
                          <a:sym typeface="Times New Roman"/>
                        </a:rPr>
                        <a:t>e</a:t>
                      </a:r>
                      <a:r>
                        <a:rPr lang="en" u="none" strike="noStrike" cap="none">
                          <a:solidFill>
                            <a:schemeClr val="dk1"/>
                          </a:solidFill>
                          <a:latin typeface="Times New Roman"/>
                          <a:ea typeface="Times New Roman"/>
                          <a:cs typeface="Times New Roman"/>
                          <a:sym typeface="Times New Roman"/>
                        </a:rPr>
                        <a:t> i usmjeravanj</a:t>
                      </a:r>
                      <a:r>
                        <a:rPr lang="en">
                          <a:solidFill>
                            <a:schemeClr val="dk1"/>
                          </a:solidFill>
                          <a:latin typeface="Times New Roman"/>
                          <a:ea typeface="Times New Roman"/>
                          <a:cs typeface="Times New Roman"/>
                          <a:sym typeface="Times New Roman"/>
                        </a:rPr>
                        <a:t>e</a:t>
                      </a:r>
                    </a:p>
                    <a:p>
                      <a:pPr marL="0" marR="0" lvl="0" indent="0" algn="l" rtl="0">
                        <a:spcBef>
                          <a:spcPts val="400"/>
                        </a:spcBef>
                        <a:spcAft>
                          <a:spcPts val="800"/>
                        </a:spcAft>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nastavni oblici:  pojedinačni rad, rad u paru, rad u skupinama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35850">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VREMENIK AKTIVNOSTI, PROGRAMA, PROJEKTA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sat razrednika jedan sat tjedno tijekom školske godine 201</a:t>
                      </a:r>
                      <a:r>
                        <a:rPr lang="en">
                          <a:solidFill>
                            <a:schemeClr val="dk1"/>
                          </a:solidFill>
                          <a:latin typeface="Times New Roman"/>
                          <a:ea typeface="Times New Roman"/>
                          <a:cs typeface="Times New Roman"/>
                          <a:sym typeface="Times New Roman"/>
                        </a:rPr>
                        <a:t>6./17.</a:t>
                      </a:r>
                    </a:p>
                    <a:p>
                      <a:pPr marL="0" marR="0" lvl="0" indent="0" algn="l" rtl="0">
                        <a:spcBef>
                          <a:spcPts val="40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odlazak u kazalište i na balet tijekom prvog polugodišta te </a:t>
                      </a:r>
                      <a:r>
                        <a:rPr lang="en">
                          <a:solidFill>
                            <a:schemeClr val="dk1"/>
                          </a:solidFill>
                          <a:latin typeface="Times New Roman"/>
                          <a:ea typeface="Times New Roman"/>
                          <a:cs typeface="Times New Roman"/>
                          <a:sym typeface="Times New Roman"/>
                        </a:rPr>
                        <a:t>u Vukovar 08.-09.studenog 2016.</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01500">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DETALJAN TROŠKOVNIK AKTIVNOSTI, PROGRAMA, PROJEKTA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materijal za redovnu nastavu: papir, troškovi ispisa radnih materijala, krede, pisaći pribor -  troškove snosi škola</a:t>
                      </a:r>
                    </a:p>
                    <a:p>
                      <a:pPr marL="0" marR="0" lvl="0" indent="0" algn="l" rtl="0">
                        <a:spcBef>
                          <a:spcPts val="40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cijena karata</a:t>
                      </a:r>
                      <a:r>
                        <a:rPr lang="en">
                          <a:solidFill>
                            <a:schemeClr val="dk1"/>
                          </a:solidFill>
                          <a:latin typeface="Times New Roman"/>
                          <a:ea typeface="Times New Roman"/>
                          <a:cs typeface="Times New Roman"/>
                          <a:sym typeface="Times New Roman"/>
                        </a:rPr>
                        <a:t> za kazalište i balet</a:t>
                      </a:r>
                      <a:r>
                        <a:rPr lang="en" u="none" strike="noStrike" cap="none">
                          <a:solidFill>
                            <a:schemeClr val="dk1"/>
                          </a:solidFill>
                          <a:latin typeface="Times New Roman"/>
                          <a:ea typeface="Times New Roman"/>
                          <a:cs typeface="Times New Roman"/>
                          <a:sym typeface="Times New Roman"/>
                        </a:rPr>
                        <a:t>, terenske nastave i prijevoz organiziranim autobusom -  troškove snose roditelji učenika (uz potpisanu suglasnost roditelja)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584325">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OČEKIVANA ODGOJNO-OBRAZOVNA POSTIGNUĆA UČENIKA NAKON ZAVRŠETKA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školski uspjeh koji omogućava dostizanje željenog cilja (ocjene i vladanje)</a:t>
                      </a:r>
                    </a:p>
                    <a:p>
                      <a:pPr marL="0" marR="0" lvl="0" indent="0" algn="l" rtl="0">
                        <a:spcBef>
                          <a:spcPts val="40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razvijene kreativne sposobnosti</a:t>
                      </a:r>
                    </a:p>
                    <a:p>
                      <a:pPr marL="0" marR="0" lvl="0" indent="0" algn="l" rtl="0">
                        <a:spcBef>
                          <a:spcPts val="40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osposobljenost za samostalno učenje i snalaženje </a:t>
                      </a:r>
                      <a:r>
                        <a:rPr lang="en">
                          <a:solidFill>
                            <a:schemeClr val="dk1"/>
                          </a:solidFill>
                          <a:latin typeface="Times New Roman"/>
                          <a:ea typeface="Times New Roman"/>
                          <a:cs typeface="Times New Roman"/>
                          <a:sym typeface="Times New Roman"/>
                        </a:rPr>
                        <a:t>u različitim</a:t>
                      </a:r>
                      <a:r>
                        <a:rPr lang="en" u="none" strike="noStrike" cap="none">
                          <a:solidFill>
                            <a:schemeClr val="dk1"/>
                          </a:solidFill>
                          <a:latin typeface="Times New Roman"/>
                          <a:ea typeface="Times New Roman"/>
                          <a:cs typeface="Times New Roman"/>
                          <a:sym typeface="Times New Roman"/>
                        </a:rPr>
                        <a:t> životnim situacijama</a:t>
                      </a:r>
                    </a:p>
                    <a:p>
                      <a:pPr marL="0" marR="0" lvl="0" indent="0" algn="l" rtl="0">
                        <a:spcBef>
                          <a:spcPts val="400"/>
                        </a:spcBef>
                        <a:spcAft>
                          <a:spcPts val="0"/>
                        </a:spcAft>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razvijene praktične i radne vještine korisne za svakodnevni život </a:t>
                      </a:r>
                    </a:p>
                    <a:p>
                      <a:pPr marL="0" marR="0" lvl="0" indent="0" algn="l" rtl="0">
                        <a:spcBef>
                          <a:spcPts val="1200"/>
                        </a:spcBef>
                        <a:spcAft>
                          <a:spcPts val="800"/>
                        </a:spcAft>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razvijen osjećaj za toleranciju u međuljudskim odnosima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Verdana"/>
                        <a:buNone/>
                      </a:pPr>
                      <a:r>
                        <a:rPr lang="en" b="1" u="none" strike="noStrike" cap="none">
                          <a:solidFill>
                            <a:schemeClr val="dk1"/>
                          </a:solidFill>
                          <a:latin typeface="Times New Roman"/>
                          <a:ea typeface="Times New Roman"/>
                          <a:cs typeface="Times New Roman"/>
                          <a:sym typeface="Times New Roman"/>
                        </a:rPr>
                        <a:t>NAČIN VREDNOVANJA I NAČIN KORIŠTENJA REZULTATA VREDNOVANJA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redovito praćenje postignuća i vladanja učenika</a:t>
                      </a:r>
                    </a:p>
                    <a:p>
                      <a:pPr marL="0" marR="0" lvl="0" indent="0" algn="l" rtl="0">
                        <a:spcBef>
                          <a:spcPts val="400"/>
                        </a:spcBef>
                        <a:spcAft>
                          <a:spcPts val="800"/>
                        </a:spcAft>
                        <a:buClr>
                          <a:schemeClr val="dk1"/>
                        </a:buClr>
                        <a:buSzPct val="25000"/>
                        <a:buFont typeface="Verdana"/>
                        <a:buNone/>
                      </a:pPr>
                      <a:r>
                        <a:rPr lang="en" u="none" strike="noStrike" cap="none">
                          <a:solidFill>
                            <a:schemeClr val="dk1"/>
                          </a:solidFill>
                          <a:latin typeface="Times New Roman"/>
                          <a:ea typeface="Times New Roman"/>
                          <a:cs typeface="Times New Roman"/>
                          <a:sym typeface="Times New Roman"/>
                        </a:rPr>
                        <a:t>razgovor s roditeljima – na redovitim informacijama, na roditeljskim sastancima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093" name="Shape 1093"/>
          <p:cNvSpPr txBox="1"/>
          <p:nvPr/>
        </p:nvSpPr>
        <p:spPr>
          <a:xfrm>
            <a:off x="0" y="67982"/>
            <a:ext cx="9144000" cy="461634"/>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800" b="1" i="0" u="none" strike="noStrike" cap="none">
                <a:solidFill>
                  <a:schemeClr val="dk1"/>
                </a:solidFill>
                <a:latin typeface="Times New Roman"/>
                <a:ea typeface="Times New Roman"/>
                <a:cs typeface="Times New Roman"/>
                <a:sym typeface="Times New Roman"/>
              </a:rPr>
              <a:t>KURIKULUM SATA RAZREDNIKA </a:t>
            </a:r>
            <a:r>
              <a:rPr lang="en" sz="1800" b="1">
                <a:solidFill>
                  <a:schemeClr val="dk1"/>
                </a:solidFill>
                <a:latin typeface="Times New Roman"/>
                <a:ea typeface="Times New Roman"/>
                <a:cs typeface="Times New Roman"/>
                <a:sym typeface="Times New Roman"/>
              </a:rPr>
              <a:t>OS</a:t>
            </a:r>
            <a:r>
              <a:rPr lang="en" sz="1800" b="1" i="0" u="none" strike="noStrike" cap="none">
                <a:solidFill>
                  <a:schemeClr val="dk1"/>
                </a:solidFill>
                <a:latin typeface="Times New Roman"/>
                <a:ea typeface="Times New Roman"/>
                <a:cs typeface="Times New Roman"/>
                <a:sym typeface="Times New Roman"/>
              </a:rPr>
              <a:t>MOG RAZREDA</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aphicFrame>
        <p:nvGraphicFramePr>
          <p:cNvPr id="1099" name="Shape 1099"/>
          <p:cNvGraphicFramePr/>
          <p:nvPr/>
        </p:nvGraphicFramePr>
        <p:xfrm>
          <a:off x="287350" y="620687"/>
          <a:ext cx="8569300" cy="2021840"/>
        </p:xfrm>
        <a:graphic>
          <a:graphicData uri="http://schemas.openxmlformats.org/drawingml/2006/table">
            <a:tbl>
              <a:tblPr>
                <a:noFill/>
                <a:tableStyleId>{D39A3C89-64FF-49DC-8394-7CA954343BA1}</a:tableStyleId>
              </a:tblPr>
              <a:tblGrid>
                <a:gridCol w="3762900"/>
                <a:gridCol w="4806400"/>
              </a:tblGrid>
              <a:tr h="476925">
                <a:tc>
                  <a:txBody>
                    <a:bodyPr/>
                    <a:lstStyle/>
                    <a:p>
                      <a:pPr marL="0" marR="0" lvl="0" indent="0" algn="l" rtl="0">
                        <a:spcBef>
                          <a:spcPts val="0"/>
                        </a:spcBef>
                        <a:buClr>
                          <a:srgbClr val="000000"/>
                        </a:buClr>
                        <a:buSzPct val="25000"/>
                        <a:buFont typeface="Verdana"/>
                        <a:buNone/>
                      </a:pPr>
                      <a:r>
                        <a:rPr lang="en" sz="1800" b="1" u="none" strike="noStrike" cap="none">
                          <a:solidFill>
                            <a:schemeClr val="dk1"/>
                          </a:solidFill>
                          <a:latin typeface="Times New Roman"/>
                          <a:ea typeface="Times New Roman"/>
                          <a:cs typeface="Times New Roman"/>
                          <a:sym typeface="Times New Roman"/>
                        </a:rPr>
                        <a:t>NOSITELJI AKTIVNOSTI, PROGRAMA, PROJEKTA  I NJIHOVA ODGOVORNOST</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800"/>
                        </a:spcAft>
                        <a:buClr>
                          <a:schemeClr val="dk1"/>
                        </a:buClr>
                        <a:buSzPct val="25000"/>
                        <a:buFont typeface="Verdana"/>
                        <a:buNone/>
                      </a:pPr>
                      <a:r>
                        <a:rPr lang="en" sz="1800" u="none" strike="noStrike" cap="none">
                          <a:solidFill>
                            <a:schemeClr val="dk1"/>
                          </a:solidFill>
                          <a:latin typeface="Times New Roman"/>
                          <a:ea typeface="Times New Roman"/>
                          <a:cs typeface="Times New Roman"/>
                          <a:sym typeface="Times New Roman"/>
                        </a:rPr>
                        <a:t>razrednice i učenici</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75025">
                <a:tc>
                  <a:txBody>
                    <a:bodyPr/>
                    <a:lstStyle/>
                    <a:p>
                      <a:pPr marL="0" marR="0" lvl="0" indent="0" algn="l" rtl="0">
                        <a:spcBef>
                          <a:spcPts val="0"/>
                        </a:spcBef>
                        <a:buClr>
                          <a:srgbClr val="000000"/>
                        </a:buClr>
                        <a:buSzPct val="25000"/>
                        <a:buFont typeface="Verdana"/>
                        <a:buNone/>
                      </a:pPr>
                      <a:r>
                        <a:rPr lang="en" sz="1800" b="1" u="none" strike="noStrike" cap="none">
                          <a:solidFill>
                            <a:schemeClr val="dk1"/>
                          </a:solidFill>
                          <a:latin typeface="Times New Roman"/>
                          <a:ea typeface="Times New Roman"/>
                          <a:cs typeface="Times New Roman"/>
                          <a:sym typeface="Times New Roman"/>
                        </a:rPr>
                        <a:t>NAČIN REALIZACIJE AKTIVNOSTI, PROGRAMA, PROJEKTA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a:solidFill>
                            <a:schemeClr val="dk1"/>
                          </a:solidFill>
                          <a:latin typeface="Times New Roman"/>
                          <a:ea typeface="Times New Roman"/>
                          <a:cs typeface="Times New Roman"/>
                          <a:sym typeface="Times New Roman"/>
                        </a:rPr>
                        <a:t>individualizirani pristup</a:t>
                      </a:r>
                    </a:p>
                    <a:p>
                      <a:pPr marL="0" marR="0" lvl="0" indent="0" algn="l" rtl="0">
                        <a:spcBef>
                          <a:spcPts val="400"/>
                        </a:spcBef>
                        <a:buClr>
                          <a:schemeClr val="dk1"/>
                        </a:buClr>
                        <a:buSzPct val="25000"/>
                        <a:buFont typeface="Verdana"/>
                        <a:buNone/>
                      </a:pPr>
                      <a:r>
                        <a:rPr lang="en" sz="1800" u="none" strike="noStrike" cap="none">
                          <a:solidFill>
                            <a:schemeClr val="dk1"/>
                          </a:solidFill>
                          <a:latin typeface="Times New Roman"/>
                          <a:ea typeface="Times New Roman"/>
                          <a:cs typeface="Times New Roman"/>
                          <a:sym typeface="Times New Roman"/>
                        </a:rPr>
                        <a:t>grupni razgovor na satima razredne zajednice</a:t>
                      </a:r>
                    </a:p>
                    <a:p>
                      <a:pPr marL="0" marR="0" lvl="0" indent="0" algn="l" rtl="0">
                        <a:spcBef>
                          <a:spcPts val="400"/>
                        </a:spcBef>
                        <a:spcAft>
                          <a:spcPts val="800"/>
                        </a:spcAft>
                        <a:buClr>
                          <a:schemeClr val="dk1"/>
                        </a:buClr>
                        <a:buSzPct val="25000"/>
                        <a:buFont typeface="Verdana"/>
                        <a:buNone/>
                      </a:pPr>
                      <a:r>
                        <a:rPr lang="en" sz="1800" u="none" strike="noStrike" cap="none">
                          <a:solidFill>
                            <a:schemeClr val="dk1"/>
                          </a:solidFill>
                          <a:latin typeface="Times New Roman"/>
                          <a:ea typeface="Times New Roman"/>
                          <a:cs typeface="Times New Roman"/>
                          <a:sym typeface="Times New Roman"/>
                        </a:rPr>
                        <a:t>izvanškolski sadržaji – kazalište, </a:t>
                      </a:r>
                      <a:r>
                        <a:rPr lang="en" sz="1800">
                          <a:solidFill>
                            <a:schemeClr val="dk1"/>
                          </a:solidFill>
                          <a:latin typeface="Times New Roman"/>
                          <a:ea typeface="Times New Roman"/>
                          <a:cs typeface="Times New Roman"/>
                          <a:sym typeface="Times New Roman"/>
                        </a:rPr>
                        <a:t>balet</a:t>
                      </a:r>
                      <a:r>
                        <a:rPr lang="en" sz="1800" u="none" strike="noStrike" cap="none">
                          <a:solidFill>
                            <a:schemeClr val="dk1"/>
                          </a:solidFill>
                          <a:latin typeface="Times New Roman"/>
                          <a:ea typeface="Times New Roman"/>
                          <a:cs typeface="Times New Roman"/>
                          <a:sym typeface="Times New Roman"/>
                        </a:rPr>
                        <a:t>, terenska nastava</a:t>
                      </a:r>
                    </a:p>
                  </a:txBody>
                  <a:tcPr marL="19025" marR="19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100" name="Shape 1100"/>
          <p:cNvSpPr txBox="1"/>
          <p:nvPr/>
        </p:nvSpPr>
        <p:spPr>
          <a:xfrm>
            <a:off x="0" y="0"/>
            <a:ext cx="9144000" cy="620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800" b="1" i="0" u="none" strike="noStrike" cap="none">
                <a:solidFill>
                  <a:schemeClr val="dk1"/>
                </a:solidFill>
                <a:latin typeface="Times New Roman"/>
                <a:ea typeface="Times New Roman"/>
                <a:cs typeface="Times New Roman"/>
                <a:sym typeface="Times New Roman"/>
              </a:rPr>
              <a:t>KURIKULUM SATA RAZREDNIKA </a:t>
            </a:r>
            <a:r>
              <a:rPr lang="en" sz="1800" b="1">
                <a:solidFill>
                  <a:schemeClr val="dk1"/>
                </a:solidFill>
                <a:latin typeface="Times New Roman"/>
                <a:ea typeface="Times New Roman"/>
                <a:cs typeface="Times New Roman"/>
                <a:sym typeface="Times New Roman"/>
              </a:rPr>
              <a:t>OSMOG</a:t>
            </a:r>
            <a:r>
              <a:rPr lang="en" sz="1800" b="1" i="0" u="none" strike="noStrike" cap="none">
                <a:solidFill>
                  <a:schemeClr val="dk1"/>
                </a:solidFill>
                <a:latin typeface="Times New Roman"/>
                <a:ea typeface="Times New Roman"/>
                <a:cs typeface="Times New Roman"/>
                <a:sym typeface="Times New Roman"/>
              </a:rPr>
              <a:t> RAZREDA</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graphicFrame>
        <p:nvGraphicFramePr>
          <p:cNvPr id="1106" name="Shape 1106"/>
          <p:cNvGraphicFramePr/>
          <p:nvPr/>
        </p:nvGraphicFramePr>
        <p:xfrm>
          <a:off x="167010" y="539556"/>
          <a:ext cx="8809975" cy="5710372"/>
        </p:xfrm>
        <a:graphic>
          <a:graphicData uri="http://schemas.openxmlformats.org/drawingml/2006/table">
            <a:tbl>
              <a:tblPr>
                <a:noFill/>
                <a:tableStyleId>{D39A3C89-64FF-49DC-8394-7CA954343BA1}</a:tableStyleId>
              </a:tblPr>
              <a:tblGrid>
                <a:gridCol w="2502425"/>
                <a:gridCol w="6307550"/>
              </a:tblGrid>
              <a:tr h="1644850">
                <a:tc>
                  <a:txBody>
                    <a:bodyPr/>
                    <a:lstStyle/>
                    <a:p>
                      <a:pPr marL="88900" marR="88900" lvl="0" indent="0" algn="l" rtl="0">
                        <a:lnSpc>
                          <a:spcPct val="115000"/>
                        </a:lnSpc>
                        <a:spcBef>
                          <a:spcPts val="0"/>
                        </a:spcBef>
                        <a:buClr>
                          <a:srgbClr val="000000"/>
                        </a:buClr>
                        <a:buSzPct val="25000"/>
                        <a:buFont typeface="Verdana"/>
                        <a:buNone/>
                      </a:pPr>
                      <a:r>
                        <a:rPr lang="en" sz="1200" b="1" u="none" strike="noStrike" cap="none"/>
                        <a:t>NAČIN REALIZACIJE</a:t>
                      </a:r>
                    </a:p>
                    <a:p>
                      <a:pPr marL="88900" marR="88900" lvl="0" indent="0" algn="l" rtl="0">
                        <a:lnSpc>
                          <a:spcPct val="115000"/>
                        </a:lnSpc>
                        <a:spcBef>
                          <a:spcPts val="0"/>
                        </a:spcBef>
                        <a:buClr>
                          <a:srgbClr val="000000"/>
                        </a:buClr>
                        <a:buSzPct val="25000"/>
                        <a:buFont typeface="Verdana"/>
                        <a:buNone/>
                      </a:pPr>
                      <a:r>
                        <a:rPr lang="en" sz="1200" b="1" u="none" strike="noStrike" cap="none"/>
                        <a:t>AKTIVNOSTI</a:t>
                      </a:r>
                    </a:p>
                    <a:p>
                      <a:pPr marL="0" marR="0" lvl="0" indent="0" algn="l" rtl="0">
                        <a:spcBef>
                          <a:spcPts val="0"/>
                        </a:spcBef>
                        <a:buClr>
                          <a:schemeClr val="dk1"/>
                        </a:buClr>
                        <a:buSzPct val="25000"/>
                        <a:buFont typeface="Calibri"/>
                        <a:buNone/>
                      </a:pPr>
                      <a:endParaRPr sz="1200" b="1" u="none" strike="noStrike" cap="none"/>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Grupe učenika, polaznika produženog boravka, organizirane su na dva načina: kao homogene skupine učenika istog razrednog odjela (1. razredi), te kao heterogene skupine učenika sastavljene od dvaju razrednih odjela (2. razredi).  Nakon redovne (prijepodnevne) nastave koju vodi učitelj razredne nastave, razredni odjel preuzima učitelj u produženom boravku.  Učenici ručaju u školskoj blagovaonici. Slijedi ponavljanje i uvježbavanje nastavnih sadržaja te pisanje domaće zadaće, užina  i  organizirano vrijeme (Jezično- komunikacijsko područje;Matematičko-logičko, znanstveno-tehnološko područje; Socijalizacija, odnos prema sebi, zdravlju, okolini, radnim obavezama;Kulturno-umjetničko područje; Igre, šport, rekreacija;Aktivnosti prema odabiru škole, roditelja i učenika)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9325">
                <a:tc>
                  <a:txBody>
                    <a:bodyPr/>
                    <a:lstStyle/>
                    <a:p>
                      <a:pPr marL="88900" marR="88900" lvl="0" indent="0" algn="l" rtl="0">
                        <a:lnSpc>
                          <a:spcPct val="115000"/>
                        </a:lnSpc>
                        <a:spcBef>
                          <a:spcPts val="0"/>
                        </a:spcBef>
                        <a:buClr>
                          <a:srgbClr val="000000"/>
                        </a:buClr>
                        <a:buSzPct val="25000"/>
                        <a:buFont typeface="Verdana"/>
                        <a:buNone/>
                      </a:pPr>
                      <a:r>
                        <a:rPr lang="en" sz="1200" b="1" u="none" strike="noStrike" cap="none"/>
                        <a:t>VREMENIK</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Tijekom školske godine 2014./2015.</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970450">
                <a:tc>
                  <a:txBody>
                    <a:bodyPr/>
                    <a:lstStyle/>
                    <a:p>
                      <a:pPr marL="88900" marR="88900" lvl="0" indent="0" algn="l" rtl="0">
                        <a:lnSpc>
                          <a:spcPct val="115000"/>
                        </a:lnSpc>
                        <a:spcBef>
                          <a:spcPts val="0"/>
                        </a:spcBef>
                        <a:buClr>
                          <a:srgbClr val="000000"/>
                        </a:buClr>
                        <a:buSzPct val="25000"/>
                        <a:buFont typeface="Verdana"/>
                        <a:buNone/>
                      </a:pPr>
                      <a:r>
                        <a:rPr lang="en" sz="1200" b="1" u="none" strike="noStrike" cap="none"/>
                        <a:t>TROŠKOVNIK</a:t>
                      </a:r>
                    </a:p>
                    <a:p>
                      <a:pPr marL="0" marR="0" lvl="0" indent="0" algn="l" rtl="0">
                        <a:spcBef>
                          <a:spcPts val="0"/>
                        </a:spcBef>
                        <a:buClr>
                          <a:schemeClr val="dk1"/>
                        </a:buClr>
                        <a:buSzPct val="25000"/>
                        <a:buFont typeface="Calibri"/>
                        <a:buNone/>
                      </a:pPr>
                      <a:endParaRPr sz="1200" b="1" u="none" strike="noStrike" cap="none"/>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Produženi boravak sufinanciraju roditelji djece i Grad Zagreb</a:t>
                      </a:r>
                    </a:p>
                    <a:p>
                      <a:pPr marL="228600" marR="88900" lvl="0" indent="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Adekvatno opremljena učionica:</a:t>
                      </a:r>
                    </a:p>
                    <a:p>
                      <a:pPr marL="0" marR="88900" lvl="0" indent="0" algn="l" rtl="0">
                        <a:lnSpc>
                          <a:spcPct val="115000"/>
                        </a:lnSpc>
                        <a:spcBef>
                          <a:spcPts val="0"/>
                        </a:spcBef>
                        <a:buClr>
                          <a:schemeClr val="dk1"/>
                        </a:buClr>
                        <a:buSzPct val="25000"/>
                        <a:buFont typeface="Verdana"/>
                        <a:buNone/>
                      </a:pPr>
                      <a:r>
                        <a:rPr lang="en" sz="1200" u="none" strike="noStrike" cap="none">
                          <a:latin typeface="Times New Roman"/>
                          <a:ea typeface="Times New Roman"/>
                          <a:cs typeface="Times New Roman"/>
                          <a:sym typeface="Times New Roman"/>
                        </a:rPr>
                        <a:t>-       TV, DVD-player, DVD –mediji različitih sadržaja, CD-player, CD  različitih sadržaja</a:t>
                      </a:r>
                    </a:p>
                    <a:p>
                      <a:pPr marL="457200" marR="88900" lvl="0" indent="-22860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       tepih, društvene igre</a:t>
                      </a:r>
                    </a:p>
                    <a:p>
                      <a:pPr marL="457200" marR="88900" lvl="0" indent="-22860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       panoi</a:t>
                      </a:r>
                    </a:p>
                    <a:p>
                      <a:pPr marL="457200" marR="88900" lvl="0" indent="-22860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       razredna knjižnica</a:t>
                      </a:r>
                    </a:p>
                    <a:p>
                      <a:pPr marL="228600" marR="88900" lvl="0" indent="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računalo</a:t>
                      </a:r>
                    </a:p>
                    <a:p>
                      <a:pPr marL="228600" marR="88900" lvl="0" indent="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Radni materijali:</a:t>
                      </a:r>
                    </a:p>
                    <a:p>
                      <a:pPr marL="457200" marR="88900" lvl="0" indent="-22860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       papiri, bojice, škare, ljepila, platna, žica, drvo i dr.</a:t>
                      </a:r>
                    </a:p>
                    <a:p>
                      <a:pPr marL="457200" marR="88900" lvl="0" indent="-22860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       Sportski rekviziti</a:t>
                      </a:r>
                    </a:p>
                    <a:p>
                      <a:pPr marL="88900" marR="88900" lvl="0" indent="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Dodatna materijalna sredstva za odlazak u kazalište, kino, galerije, koncerte.</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2550">
                <a:tc>
                  <a:txBody>
                    <a:bodyPr/>
                    <a:lstStyle/>
                    <a:p>
                      <a:pPr marL="88900" marR="88900" lvl="0" indent="0" algn="l" rtl="0">
                        <a:lnSpc>
                          <a:spcPct val="115000"/>
                        </a:lnSpc>
                        <a:spcBef>
                          <a:spcPts val="0"/>
                        </a:spcBef>
                        <a:buClr>
                          <a:srgbClr val="000000"/>
                        </a:buClr>
                        <a:buSzPct val="25000"/>
                        <a:buFont typeface="Verdana"/>
                        <a:buNone/>
                      </a:pPr>
                      <a:r>
                        <a:rPr lang="en" sz="1200" b="1" u="none" strike="noStrike" cap="none"/>
                        <a:t>NAČIN VREDNOVANJA I NAČIN KORIŠTENJA REZULTATA VREDNOVANJA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algn="l" rtl="0">
                        <a:lnSpc>
                          <a:spcPct val="115000"/>
                        </a:lnSpc>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Uspjeh učenika vidljiv je kroz uspjeh u redovnoj nastavi i kroz zadovoljstvo učenika i roditelja.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Shape 1112"/>
          <p:cNvSpPr txBox="1"/>
          <p:nvPr/>
        </p:nvSpPr>
        <p:spPr>
          <a:xfrm>
            <a:off x="971600" y="548679"/>
            <a:ext cx="7031400" cy="1190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Osnovna škola Sesvetska Sela</a:t>
            </a:r>
          </a:p>
          <a:p>
            <a:pPr marL="0" marR="0" lvl="0" indent="0" algn="l"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Letnička 5, Sesvete</a:t>
            </a:r>
          </a:p>
        </p:txBody>
      </p:sp>
      <p:sp>
        <p:nvSpPr>
          <p:cNvPr id="1113" name="Shape 1113"/>
          <p:cNvSpPr/>
          <p:nvPr/>
        </p:nvSpPr>
        <p:spPr>
          <a:xfrm>
            <a:off x="2461958" y="2598442"/>
            <a:ext cx="4680599" cy="2088299"/>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 sz="3800" b="0" i="0" u="none" strike="noStrike" cap="none">
                <a:solidFill>
                  <a:srgbClr val="000000"/>
                </a:solidFill>
                <a:latin typeface="Arial"/>
                <a:ea typeface="Arial"/>
                <a:cs typeface="Arial"/>
                <a:sym typeface="Arial"/>
              </a:rPr>
              <a:t>ŠKOLSKI KURIKUL</a:t>
            </a:r>
          </a:p>
          <a:p>
            <a:pPr marL="0" marR="0" lvl="0" indent="0" algn="ctr" rtl="0">
              <a:lnSpc>
                <a:spcPct val="90000"/>
              </a:lnSpc>
              <a:spcBef>
                <a:spcPts val="945"/>
              </a:spcBef>
              <a:spcAft>
                <a:spcPts val="945"/>
              </a:spcAft>
              <a:buClr>
                <a:schemeClr val="dk1"/>
              </a:buClr>
              <a:buSzPct val="25000"/>
              <a:buFont typeface="Arial"/>
              <a:buNone/>
            </a:pPr>
            <a:r>
              <a:rPr lang="en" sz="3800" b="0" i="0" u="none" strike="noStrike" cap="none">
                <a:solidFill>
                  <a:srgbClr val="FF0000"/>
                </a:solidFill>
                <a:latin typeface="Arial"/>
                <a:ea typeface="Arial"/>
                <a:cs typeface="Arial"/>
                <a:sym typeface="Arial"/>
              </a:rPr>
              <a:t>III DIO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7078660" y="0"/>
            <a:ext cx="2065200"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98" name="Shape 198"/>
          <p:cNvGraphicFramePr/>
          <p:nvPr/>
        </p:nvGraphicFramePr>
        <p:xfrm>
          <a:off x="251516" y="548679"/>
          <a:ext cx="8640975" cy="5608150"/>
        </p:xfrm>
        <a:graphic>
          <a:graphicData uri="http://schemas.openxmlformats.org/drawingml/2006/table">
            <a:tbl>
              <a:tblPr>
                <a:noFill/>
                <a:tableStyleId>{D39A3C89-64FF-49DC-8394-7CA954343BA1}</a:tableStyleId>
              </a:tblPr>
              <a:tblGrid>
                <a:gridCol w="2397500"/>
                <a:gridCol w="6243475"/>
              </a:tblGrid>
              <a:tr h="46965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IZBORNA NASTAVA IZ ENGLESKOG JEZIKA </a:t>
                      </a:r>
                    </a:p>
                    <a:p>
                      <a:pPr marL="0" marR="0" lvl="0" indent="0" algn="ctr"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ZA</a:t>
                      </a:r>
                      <a:r>
                        <a:rPr lang="en" sz="1800" b="1">
                          <a:solidFill>
                            <a:schemeClr val="dk1"/>
                          </a:solidFill>
                          <a:latin typeface="Times New Roman"/>
                          <a:ea typeface="Times New Roman"/>
                          <a:cs typeface="Times New Roman"/>
                          <a:sym typeface="Times New Roman"/>
                        </a:rPr>
                        <a:t> 4.C RAZREDNI ODJEL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0825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Usvajanje drugog stranog jezika.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5670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Usvajanje drugog stranog jezika kroz leksičke, gramatičke, kulturološke i odgojne sadržaje. Razvijanje sposobnosti slušanja, govora, čitanja i pisanja na engleskom jeziku.</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9905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NOSITELJI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a:solidFill>
                            <a:schemeClr val="dk1"/>
                          </a:solidFill>
                          <a:latin typeface="Times New Roman"/>
                          <a:ea typeface="Times New Roman"/>
                          <a:cs typeface="Times New Roman"/>
                          <a:sym typeface="Times New Roman"/>
                        </a:rPr>
                        <a:t>Nataša Grubišić,prof.</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175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70 sati izborne nastave engleskog</a:t>
                      </a:r>
                    </a:p>
                    <a:p>
                      <a:pPr marL="0" marR="0" lvl="0" indent="0" algn="l" rtl="0">
                        <a:spcBef>
                          <a:spcPts val="0"/>
                        </a:spcBef>
                        <a:buClr>
                          <a:srgbClr val="000000"/>
                        </a:buClr>
                        <a:buSzPct val="25000"/>
                        <a:buFont typeface="Times New Roman"/>
                        <a:buNone/>
                      </a:pPr>
                      <a:r>
                        <a:rPr lang="en" sz="1800">
                          <a:solidFill>
                            <a:schemeClr val="dk1"/>
                          </a:solidFill>
                          <a:latin typeface="Times New Roman"/>
                          <a:ea typeface="Times New Roman"/>
                          <a:cs typeface="Times New Roman"/>
                          <a:sym typeface="Times New Roman"/>
                        </a:rPr>
                        <a:t>j</a:t>
                      </a:r>
                      <a:r>
                        <a:rPr lang="en" sz="1800" u="none" strike="noStrike" cap="none">
                          <a:solidFill>
                            <a:schemeClr val="dk1"/>
                          </a:solidFill>
                          <a:latin typeface="Times New Roman"/>
                          <a:ea typeface="Times New Roman"/>
                          <a:cs typeface="Times New Roman"/>
                          <a:sym typeface="Times New Roman"/>
                        </a:rPr>
                        <a:t>ezika, tj. 2 sata tjedno.</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9300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Tijekom školske godine</a:t>
                      </a:r>
                      <a:r>
                        <a:rPr lang="en" sz="1800">
                          <a:solidFill>
                            <a:schemeClr val="dk1"/>
                          </a:solidFill>
                          <a:latin typeface="Times New Roman"/>
                          <a:ea typeface="Times New Roman"/>
                          <a:cs typeface="Times New Roman"/>
                          <a:sym typeface="Times New Roman"/>
                        </a:rPr>
                        <a:t> 2016./2017.</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780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a:solidFill>
                            <a:schemeClr val="dk1"/>
                          </a:solidFill>
                          <a:latin typeface="Times New Roman"/>
                          <a:ea typeface="Times New Roman"/>
                          <a:cs typeface="Times New Roman"/>
                          <a:sym typeface="Times New Roman"/>
                        </a:rPr>
                        <a:t>Troškovi potrošnog materijala.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64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Numeričko vrednovanje na kraju nastavne godine.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Shape 1120"/>
          <p:cNvSpPr txBox="1"/>
          <p:nvPr/>
        </p:nvSpPr>
        <p:spPr>
          <a:xfrm>
            <a:off x="774250" y="992325"/>
            <a:ext cx="8064900" cy="429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 sz="1800" b="1" i="0" u="none" strike="noStrike" cap="none">
                <a:solidFill>
                  <a:schemeClr val="dk1"/>
                </a:solidFill>
                <a:latin typeface="Times New Roman"/>
                <a:ea typeface="Times New Roman"/>
                <a:cs typeface="Times New Roman"/>
                <a:sym typeface="Times New Roman"/>
              </a:rPr>
              <a:t>VI. IZVANUČIONIČNA NASTAVA</a:t>
            </a:r>
          </a:p>
          <a:p>
            <a:pPr marL="0" marR="0" lvl="0" indent="0" algn="l" rtl="0">
              <a:lnSpc>
                <a:spcPct val="100000"/>
              </a:lnSpc>
              <a:spcBef>
                <a:spcPts val="0"/>
              </a:spcBef>
              <a:spcAft>
                <a:spcPts val="0"/>
              </a:spcAft>
              <a:buClr>
                <a:schemeClr val="dk1"/>
              </a:buClr>
              <a:buSzPct val="25000"/>
              <a:buFont typeface="Verdana"/>
              <a:buNone/>
            </a:pPr>
            <a:r>
              <a:rPr lang="en" sz="1800" b="1" i="0" u="none" strike="noStrike" cap="none">
                <a:solidFill>
                  <a:schemeClr val="dk1"/>
                </a:solidFill>
                <a:latin typeface="Times New Roman"/>
                <a:ea typeface="Times New Roman"/>
                <a:cs typeface="Times New Roman"/>
                <a:sym typeface="Times New Roman"/>
              </a:rPr>
              <a:t>VI. PROJEKTI</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a:solidFill>
                  <a:schemeClr val="dk1"/>
                </a:solidFill>
                <a:latin typeface="Times New Roman"/>
                <a:ea typeface="Times New Roman"/>
                <a:cs typeface="Times New Roman"/>
                <a:sym typeface="Times New Roman"/>
              </a:rPr>
              <a:t>IMAM STAV (UNPLUGGED)</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a:solidFill>
                  <a:schemeClr val="dk1"/>
                </a:solidFill>
                <a:latin typeface="Times New Roman"/>
                <a:ea typeface="Times New Roman"/>
                <a:cs typeface="Times New Roman"/>
                <a:sym typeface="Times New Roman"/>
              </a:rPr>
              <a:t>PREVENCIJE </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a:solidFill>
                  <a:schemeClr val="dk1"/>
                </a:solidFill>
                <a:latin typeface="Times New Roman"/>
                <a:ea typeface="Times New Roman"/>
                <a:cs typeface="Times New Roman"/>
                <a:sym typeface="Times New Roman"/>
              </a:rPr>
              <a:t>UČENIČKA ZADRUGA</a:t>
            </a:r>
          </a:p>
          <a:p>
            <a:pPr marL="638175" marR="0" lvl="1" indent="-3175" algn="l" rtl="0">
              <a:lnSpc>
                <a:spcPct val="100000"/>
              </a:lnSpc>
              <a:spcBef>
                <a:spcPts val="0"/>
              </a:spcBef>
              <a:spcAft>
                <a:spcPts val="0"/>
              </a:spcAft>
              <a:buClr>
                <a:schemeClr val="dk1"/>
              </a:buClr>
              <a:buSzPct val="25000"/>
              <a:buFont typeface="Verdana"/>
              <a:buNone/>
            </a:pPr>
            <a:r>
              <a:rPr lang="en" sz="1800">
                <a:solidFill>
                  <a:schemeClr val="dk1"/>
                </a:solidFill>
                <a:latin typeface="Times New Roman"/>
                <a:ea typeface="Times New Roman"/>
                <a:cs typeface="Times New Roman"/>
                <a:sym typeface="Times New Roman"/>
              </a:rPr>
              <a:t>HUMANITARNA AKCIJA</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a:solidFill>
                  <a:schemeClr val="dk1"/>
                </a:solidFill>
                <a:latin typeface="Times New Roman"/>
                <a:ea typeface="Times New Roman"/>
                <a:cs typeface="Times New Roman"/>
                <a:sym typeface="Times New Roman"/>
              </a:rPr>
              <a:t>PROFESIONALNA ORIJENTACIJA UČENIKA</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a:solidFill>
                  <a:schemeClr val="dk1"/>
                </a:solidFill>
                <a:latin typeface="Times New Roman"/>
                <a:ea typeface="Times New Roman"/>
                <a:cs typeface="Times New Roman"/>
                <a:sym typeface="Times New Roman"/>
              </a:rPr>
              <a:t>ŠTEDNJA ENERGIJE</a:t>
            </a:r>
          </a:p>
          <a:p>
            <a:pPr marL="638175" marR="0" lvl="1" indent="-3175" algn="l" rtl="0">
              <a:lnSpc>
                <a:spcPct val="100000"/>
              </a:lnSpc>
              <a:spcBef>
                <a:spcPts val="0"/>
              </a:spcBef>
              <a:spcAft>
                <a:spcPts val="0"/>
              </a:spcAft>
              <a:buClr>
                <a:schemeClr val="dk1"/>
              </a:buClr>
              <a:buSzPct val="25000"/>
              <a:buFont typeface="Verdana"/>
              <a:buNone/>
            </a:pPr>
            <a:r>
              <a:rPr lang="en" sz="1800">
                <a:solidFill>
                  <a:schemeClr val="dk1"/>
                </a:solidFill>
                <a:latin typeface="Times New Roman"/>
                <a:ea typeface="Times New Roman"/>
                <a:cs typeface="Times New Roman"/>
                <a:sym typeface="Times New Roman"/>
              </a:rPr>
              <a:t>VODA OKO NAS</a:t>
            </a:r>
          </a:p>
          <a:p>
            <a:pPr marL="638175" marR="0" lvl="1" indent="-3175" algn="l" rtl="0">
              <a:lnSpc>
                <a:spcPct val="100000"/>
              </a:lnSpc>
              <a:spcBef>
                <a:spcPts val="0"/>
              </a:spcBef>
              <a:spcAft>
                <a:spcPts val="0"/>
              </a:spcAft>
              <a:buClr>
                <a:schemeClr val="dk1"/>
              </a:buClr>
              <a:buSzPct val="25000"/>
              <a:buFont typeface="Verdana"/>
              <a:buNone/>
            </a:pPr>
            <a:r>
              <a:rPr lang="en" sz="1800">
                <a:solidFill>
                  <a:schemeClr val="dk1"/>
                </a:solidFill>
                <a:latin typeface="Times New Roman"/>
                <a:ea typeface="Times New Roman"/>
                <a:cs typeface="Times New Roman"/>
                <a:sym typeface="Times New Roman"/>
              </a:rPr>
              <a:t>TJELESNA AKTIVNOST I PREHRANA DJECE ŠKOLSKE DOBI</a:t>
            </a:r>
          </a:p>
          <a:p>
            <a:pPr marL="638175" marR="0" lvl="0" indent="-3175" algn="l" rtl="0">
              <a:lnSpc>
                <a:spcPct val="100000"/>
              </a:lnSpc>
              <a:spcBef>
                <a:spcPts val="0"/>
              </a:spcBef>
              <a:spcAft>
                <a:spcPts val="0"/>
              </a:spcAft>
              <a:buClr>
                <a:srgbClr val="000000"/>
              </a:buClr>
              <a:buSzPct val="25000"/>
              <a:buFont typeface="Verdana"/>
              <a:buNone/>
            </a:pPr>
            <a:r>
              <a:rPr lang="en" sz="1800" b="0" i="0" u="none" strike="noStrike" cap="none">
                <a:solidFill>
                  <a:schemeClr val="dk1"/>
                </a:solidFill>
                <a:latin typeface="Times New Roman"/>
                <a:ea typeface="Times New Roman"/>
                <a:cs typeface="Times New Roman"/>
                <a:sym typeface="Times New Roman"/>
              </a:rPr>
              <a:t>PLASTIČNIM ČEPOVIMA DO SKUPIH LIJEKOVA</a:t>
            </a:r>
          </a:p>
          <a:p>
            <a:pPr marL="638175" marR="0" lvl="0" indent="-3175" algn="l" rtl="0">
              <a:lnSpc>
                <a:spcPct val="100000"/>
              </a:lnSpc>
              <a:spcBef>
                <a:spcPts val="0"/>
              </a:spcBef>
              <a:spcAft>
                <a:spcPts val="0"/>
              </a:spcAft>
              <a:buClr>
                <a:srgbClr val="000000"/>
              </a:buClr>
              <a:buSzPct val="25000"/>
              <a:buFont typeface="Verdana"/>
              <a:buNone/>
            </a:pPr>
            <a:r>
              <a:rPr lang="en" sz="1800">
                <a:solidFill>
                  <a:schemeClr val="dk1"/>
                </a:solidFill>
                <a:latin typeface="Times New Roman"/>
                <a:ea typeface="Times New Roman"/>
                <a:cs typeface="Times New Roman"/>
                <a:sym typeface="Times New Roman"/>
              </a:rPr>
              <a:t>SKUPLJANJE STARIH BATERIJA</a:t>
            </a:r>
          </a:p>
          <a:p>
            <a:pPr marL="638175" marR="0" lvl="0" indent="-3175" algn="l" rtl="0">
              <a:lnSpc>
                <a:spcPct val="100000"/>
              </a:lnSpc>
              <a:spcBef>
                <a:spcPts val="0"/>
              </a:spcBef>
              <a:spcAft>
                <a:spcPts val="0"/>
              </a:spcAft>
              <a:buClr>
                <a:srgbClr val="000000"/>
              </a:buClr>
              <a:buSzPct val="25000"/>
              <a:buFont typeface="Verdana"/>
              <a:buNone/>
            </a:pPr>
            <a:r>
              <a:rPr lang="en" sz="1800" b="0" i="0" u="none" strike="noStrike" cap="none">
                <a:solidFill>
                  <a:schemeClr val="dk1"/>
                </a:solidFill>
                <a:latin typeface="Times New Roman"/>
                <a:ea typeface="Times New Roman"/>
                <a:cs typeface="Times New Roman"/>
                <a:sym typeface="Times New Roman"/>
              </a:rPr>
              <a:t>ŠKOLSKI VRT</a:t>
            </a:r>
          </a:p>
          <a:p>
            <a:pPr marL="638175" marR="0" lvl="0" indent="-3175" algn="l" rtl="0">
              <a:lnSpc>
                <a:spcPct val="100000"/>
              </a:lnSpc>
              <a:spcBef>
                <a:spcPts val="0"/>
              </a:spcBef>
              <a:spcAft>
                <a:spcPts val="0"/>
              </a:spcAft>
              <a:buClr>
                <a:srgbClr val="000000"/>
              </a:buClr>
              <a:buSzPct val="25000"/>
              <a:buFont typeface="Verdana"/>
              <a:buNone/>
            </a:pPr>
            <a:r>
              <a:rPr lang="en" sz="1800" b="0" i="0" u="none" strike="noStrike" cap="none">
                <a:solidFill>
                  <a:schemeClr val="dk1"/>
                </a:solidFill>
                <a:latin typeface="Times New Roman"/>
                <a:ea typeface="Times New Roman"/>
                <a:cs typeface="Times New Roman"/>
                <a:sym typeface="Times New Roman"/>
              </a:rPr>
              <a:t>FORUM ZA SLOBODU ODGOJA</a:t>
            </a:r>
          </a:p>
          <a:p>
            <a:pPr marL="638175" marR="0" lvl="0" indent="-3175" algn="l" rtl="0">
              <a:lnSpc>
                <a:spcPct val="100000"/>
              </a:lnSpc>
              <a:spcBef>
                <a:spcPts val="0"/>
              </a:spcBef>
              <a:spcAft>
                <a:spcPts val="0"/>
              </a:spcAft>
              <a:buClr>
                <a:srgbClr val="000000"/>
              </a:buClr>
              <a:buSzPct val="25000"/>
              <a:buFont typeface="Verdana"/>
              <a:buNone/>
            </a:pPr>
            <a:r>
              <a:rPr lang="en" sz="1800">
                <a:solidFill>
                  <a:schemeClr val="dk1"/>
                </a:solidFill>
                <a:latin typeface="Times New Roman"/>
                <a:ea typeface="Times New Roman"/>
                <a:cs typeface="Times New Roman"/>
                <a:sym typeface="Times New Roman"/>
              </a:rPr>
              <a:t>PROJEKT GRAĐANIN</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ct val="25000"/>
              <a:buFont typeface="Verdana"/>
              <a:buNone/>
            </a:pPr>
            <a:r>
              <a:rPr lang="en" sz="1800" b="1" i="0" u="none" strike="noStrike" cap="none">
                <a:solidFill>
                  <a:schemeClr val="dk1"/>
                </a:solidFill>
                <a:latin typeface="Times New Roman"/>
                <a:ea typeface="Times New Roman"/>
                <a:cs typeface="Times New Roman"/>
                <a:sym typeface="Times New Roman"/>
              </a:rPr>
              <a:t>VIII. ŽUPANIJSKA STRUČNA VIJEĆA</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a:solidFill>
                  <a:schemeClr val="dk1"/>
                </a:solidFill>
                <a:latin typeface="Times New Roman"/>
                <a:ea typeface="Times New Roman"/>
                <a:cs typeface="Times New Roman"/>
                <a:sym typeface="Times New Roman"/>
              </a:rPr>
              <a:t>ŽUPANIJSKO STRUČNO VIJEĆE ZA RAZREDNU NASTAVU </a:t>
            </a:r>
            <a:r>
              <a:rPr lang="en" sz="1800" b="0" i="0" u="none" strike="noStrike" cap="none">
                <a:solidFill>
                  <a:srgbClr val="000000"/>
                </a:solidFill>
                <a:latin typeface="Times New Roman"/>
                <a:ea typeface="Times New Roman"/>
                <a:cs typeface="Times New Roman"/>
                <a:sym typeface="Times New Roman"/>
              </a:rPr>
              <a:t>ZAGREB-ISTOK</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a:solidFill>
                  <a:schemeClr val="dk1"/>
                </a:solidFill>
                <a:latin typeface="Times New Roman"/>
                <a:ea typeface="Times New Roman"/>
                <a:cs typeface="Times New Roman"/>
                <a:sym typeface="Times New Roman"/>
              </a:rPr>
              <a:t>ŽUPANIJSKO STRUČNO VIJEĆE ZA  BIOLOGIJU  ZAGREB-ISTOK I ZAGREB-JUG</a:t>
            </a:r>
          </a:p>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dk1"/>
              </a:solidFill>
              <a:latin typeface="Times New Roman"/>
              <a:ea typeface="Times New Roman"/>
              <a:cs typeface="Times New Roman"/>
              <a:sym typeface="Times New Roman"/>
            </a:endParaRPr>
          </a:p>
        </p:txBody>
      </p:sp>
      <p:sp>
        <p:nvSpPr>
          <p:cNvPr id="1121" name="Shape 1121"/>
          <p:cNvSpPr/>
          <p:nvPr/>
        </p:nvSpPr>
        <p:spPr>
          <a:xfrm>
            <a:off x="2231741" y="176544"/>
            <a:ext cx="4680600" cy="72000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a:solidFill>
                  <a:srgbClr val="000000"/>
                </a:solidFill>
                <a:latin typeface="Arial"/>
                <a:ea typeface="Arial"/>
                <a:cs typeface="Arial"/>
                <a:sym typeface="Arial"/>
              </a:rPr>
              <a:t>ŠKOLSKI KURIKUL</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Shape 1128"/>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1129" name="Shape 1129"/>
          <p:cNvSpPr txBox="1"/>
          <p:nvPr/>
        </p:nvSpPr>
        <p:spPr>
          <a:xfrm>
            <a:off x="755650" y="2565400"/>
            <a:ext cx="863597" cy="3667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1130" name="Shape 1130"/>
          <p:cNvSpPr/>
          <p:nvPr/>
        </p:nvSpPr>
        <p:spPr>
          <a:xfrm>
            <a:off x="2411758" y="2748755"/>
            <a:ext cx="4320480" cy="1328316"/>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a:solidFill>
                  <a:schemeClr val="dk1"/>
                </a:solidFill>
                <a:latin typeface="Arial"/>
                <a:ea typeface="Arial"/>
                <a:cs typeface="Arial"/>
                <a:sym typeface="Arial"/>
              </a:rPr>
              <a:t>VI. </a:t>
            </a:r>
            <a:r>
              <a:rPr lang="en" sz="2400" b="1" i="0" u="none" strike="noStrike" cap="none">
                <a:solidFill>
                  <a:srgbClr val="000000"/>
                </a:solidFill>
                <a:latin typeface="Arial"/>
                <a:ea typeface="Arial"/>
                <a:cs typeface="Arial"/>
                <a:sym typeface="Arial"/>
              </a:rPr>
              <a:t>IZVANUČIONIČNA N</a:t>
            </a:r>
            <a:r>
              <a:rPr lang="en" sz="2400" b="1" i="0" u="none" strike="noStrike" cap="none">
                <a:solidFill>
                  <a:schemeClr val="dk1"/>
                </a:solidFill>
                <a:latin typeface="Verdana"/>
                <a:ea typeface="Verdana"/>
                <a:cs typeface="Verdana"/>
                <a:sym typeface="Verdana"/>
              </a:rPr>
              <a:t>ASTAVA</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Shape 1137"/>
          <p:cNvSpPr/>
          <p:nvPr/>
        </p:nvSpPr>
        <p:spPr>
          <a:xfrm>
            <a:off x="971600" y="594877"/>
            <a:ext cx="7621521" cy="5531624"/>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38" name="Shape 1138"/>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1139" name="Shape 1139"/>
          <p:cNvSpPr txBox="1"/>
          <p:nvPr/>
        </p:nvSpPr>
        <p:spPr>
          <a:xfrm>
            <a:off x="5360775" y="4760275"/>
            <a:ext cx="1583400" cy="2744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/KONCERTIMA</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Shape 1146"/>
          <p:cNvSpPr/>
          <p:nvPr/>
        </p:nvSpPr>
        <p:spPr>
          <a:xfrm>
            <a:off x="936837" y="605175"/>
            <a:ext cx="7270199" cy="5280900"/>
          </a:xfrm>
          <a:prstGeom prst="rect">
            <a:avLst/>
          </a:prstGeom>
          <a:blipFill rotWithShape="1">
            <a:blip r:embed="rId3">
              <a:alphaModFix/>
            </a:blip>
            <a:stretch>
              <a:fillRect/>
            </a:stretch>
          </a:blipFill>
          <a:ln w="9525" cap="flat" cmpd="sng">
            <a:solidFill>
              <a:schemeClr val="accent4">
                <a:alpha val="0"/>
              </a:schemeClr>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47" name="Shape 1147"/>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aphicFrame>
        <p:nvGraphicFramePr>
          <p:cNvPr id="1155" name="Shape 1155"/>
          <p:cNvGraphicFramePr/>
          <p:nvPr/>
        </p:nvGraphicFramePr>
        <p:xfrm>
          <a:off x="251516" y="518218"/>
          <a:ext cx="8640975" cy="6053577"/>
        </p:xfrm>
        <a:graphic>
          <a:graphicData uri="http://schemas.openxmlformats.org/drawingml/2006/table">
            <a:tbl>
              <a:tblPr>
                <a:noFill/>
                <a:tableStyleId>{D39A3C89-64FF-49DC-8394-7CA954343BA1}</a:tableStyleId>
              </a:tblPr>
              <a:tblGrid>
                <a:gridCol w="2880325"/>
                <a:gridCol w="5760650"/>
              </a:tblGrid>
              <a:tr h="6395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NAZIV AKTIVNOSTI</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600" b="1" u="none" strike="noStrike" cap="none"/>
                        <a:t>ZIMA </a:t>
                      </a:r>
                      <a:r>
                        <a:rPr lang="en" sz="1600" b="1"/>
                        <a:t>- terenska nastava za učenike prvih razreda</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185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CILJ AKTIVNOSTI</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Integracija nastavnih sadržaja iz nastavnih predmeta: hrvatski jezik, priroda i društvo, tjelesna i zdravstvena kultura, likovna i glazbena kultura i sat razrednika s temom Zima oko nas.</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3994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NAMJENA</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-prepoznati  promjene zimi  u izvornoj stvarnosti</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-opisati vremenske prilike zimi</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-utvrditi   promjene na biljkama i u životu životinja zimi</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-promatrati i povezivati vremenske promjene s promjenama na biljkama i životinjama</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-povezati vremenske prilike s izborom odjeće i obuće</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-poticati učenike na zabavu, igru i druženje</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-usvajati vještine promatranja, opisivanja i bilježenja opažanja</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65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NOSITELJI </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Aktiv prvih razreda</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040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NAČIN REALIZACIJE</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Šetnja oko škole: naselje, šuma, livada.</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160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VREMENIK</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siječanj</a:t>
                      </a:r>
                      <a:r>
                        <a:rPr lang="en" sz="1600" u="none" strike="noStrike" cap="none">
                          <a:latin typeface="Times New Roman"/>
                          <a:ea typeface="Times New Roman"/>
                          <a:cs typeface="Times New Roman"/>
                          <a:sym typeface="Times New Roman"/>
                        </a:rPr>
                        <a:t> 201</a:t>
                      </a:r>
                      <a:r>
                        <a:rPr lang="en" sz="1600">
                          <a:latin typeface="Times New Roman"/>
                          <a:ea typeface="Times New Roman"/>
                          <a:cs typeface="Times New Roman"/>
                          <a:sym typeface="Times New Roman"/>
                        </a:rPr>
                        <a:t>7. g.</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185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TROŠKOVNIK</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Nema troškova.</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931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VREDNOVANJE I KORIŠTENJE REZULTATA RADA</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Vrednovanje provesti u učionici.</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Izložba likovnih radova na panoima.</a:t>
                      </a:r>
                    </a:p>
                  </a:txBody>
                  <a:tcPr marL="49400" marR="4940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graphicFrame>
        <p:nvGraphicFramePr>
          <p:cNvPr id="1161" name="Shape 1161"/>
          <p:cNvGraphicFramePr/>
          <p:nvPr/>
        </p:nvGraphicFramePr>
        <p:xfrm>
          <a:off x="251516" y="332656"/>
          <a:ext cx="8640975" cy="5578108"/>
        </p:xfrm>
        <a:graphic>
          <a:graphicData uri="http://schemas.openxmlformats.org/drawingml/2006/table">
            <a:tbl>
              <a:tblPr>
                <a:noFill/>
                <a:tableStyleId>{D39A3C89-64FF-49DC-8394-7CA954343BA1}</a:tableStyleId>
              </a:tblPr>
              <a:tblGrid>
                <a:gridCol w="2160250"/>
                <a:gridCol w="6480725"/>
              </a:tblGrid>
              <a:tr h="646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NAZIV AKTIVNOSTI</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800" b="1"/>
                        <a:t>PROLJEĆE - terenska nastava za učenike prvih razreda</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302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CILJ AKTIVNOSTI</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Integracija nastavnih sadržaja iz nastavnih predmeta: hrvatski jezik, priroda i društvo, tjelesna i zdravstvena kultura, likovna i glazbena kultura i sat razrednika s temom </a:t>
                      </a:r>
                      <a:r>
                        <a:rPr lang="en">
                          <a:latin typeface="Times New Roman"/>
                          <a:ea typeface="Times New Roman"/>
                          <a:cs typeface="Times New Roman"/>
                          <a:sym typeface="Times New Roman"/>
                        </a:rPr>
                        <a:t>Proljeće</a:t>
                      </a:r>
                      <a:r>
                        <a:rPr lang="en" u="none" strike="noStrike" cap="none">
                          <a:latin typeface="Times New Roman"/>
                          <a:ea typeface="Times New Roman"/>
                          <a:cs typeface="Times New Roman"/>
                          <a:sym typeface="Times New Roman"/>
                        </a:rPr>
                        <a:t> oko nas.</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5398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NAMJENA</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-prepoznati  promjene tijekom proljeća u izvornoj stvarnosti</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-opisati vremenske prilike u proljeće</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-utvrditi  promjene na biljkama i u životu životinja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-promatrati i povezivati vremenske promjene s promjenama na biljkama i životinjama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-povezati vremenske prilike s izborom odjeće i obuće</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-njegovati kulturne navike tijekom , boravka na terenskoj nastavi</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-poticati učenike na zabavu, igru i druženje</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-usvajati vještine promatranja, opisivanja i bilježenja opažanja</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258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NOSITELJI </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Aktiv prvih razreda</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283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NAČIN REALIZACIJE</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Šetnja oko škole: naselje, šuma, livada.</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VREMENIK</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ožujak 201</a:t>
                      </a:r>
                      <a:r>
                        <a:rPr lang="en">
                          <a:latin typeface="Times New Roman"/>
                          <a:ea typeface="Times New Roman"/>
                          <a:cs typeface="Times New Roman"/>
                          <a:sym typeface="Times New Roman"/>
                        </a:rPr>
                        <a:t>7</a:t>
                      </a:r>
                      <a:r>
                        <a:rPr lang="en" u="none" strike="noStrike" cap="none">
                          <a:latin typeface="Times New Roman"/>
                          <a:ea typeface="Times New Roman"/>
                          <a:cs typeface="Times New Roman"/>
                          <a:sym typeface="Times New Roman"/>
                        </a:rPr>
                        <a:t>. g</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414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TROŠKOVNIK</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Nema troškova.</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549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VREDNOVANJE I KORIŠTENJE REZULTATA RADA</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Vrednovanje provesti u učionici.</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Izložba prikupljenih predmeta.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Izložba likovnih radova na panoima.</a:t>
                      </a:r>
                    </a:p>
                  </a:txBody>
                  <a:tcPr marL="49725" marR="49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graphicFrame>
        <p:nvGraphicFramePr>
          <p:cNvPr id="1167" name="Shape 1167"/>
          <p:cNvGraphicFramePr/>
          <p:nvPr/>
        </p:nvGraphicFramePr>
        <p:xfrm>
          <a:off x="251516" y="548679"/>
          <a:ext cx="8640975" cy="5955024"/>
        </p:xfrm>
        <a:graphic>
          <a:graphicData uri="http://schemas.openxmlformats.org/drawingml/2006/table">
            <a:tbl>
              <a:tblPr>
                <a:noFill/>
                <a:tableStyleId>{D39A3C89-64FF-49DC-8394-7CA954343BA1}</a:tableStyleId>
              </a:tblPr>
              <a:tblGrid>
                <a:gridCol w="2592300"/>
                <a:gridCol w="6048675"/>
              </a:tblGrid>
              <a:tr h="7406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NAZIV AKTIVNOSTI</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400" b="1" u="none" strike="noStrike" cap="none"/>
                        <a:t>TERENSKA NASTAVA ZA UČENIKE PRVIH RAZREDA</a:t>
                      </a:r>
                    </a:p>
                    <a:p>
                      <a:pPr marL="0" marR="0" lvl="0" indent="0" algn="ctr" rtl="0">
                        <a:lnSpc>
                          <a:spcPct val="115000"/>
                        </a:lnSpc>
                        <a:spcBef>
                          <a:spcPts val="0"/>
                        </a:spcBef>
                        <a:spcAft>
                          <a:spcPts val="0"/>
                        </a:spcAft>
                        <a:buClr>
                          <a:srgbClr val="000000"/>
                        </a:buClr>
                        <a:buSzPct val="25000"/>
                        <a:buFont typeface="Verdana"/>
                        <a:buNone/>
                      </a:pPr>
                      <a:r>
                        <a:rPr lang="en" b="1"/>
                        <a:t>Grad mladih “POZDRAV JESENI”</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004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CILJ AKTIVNOSTI</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Usvajanje novih spoznaja i primjena ranije stečenih znanja kroz integraciju sadržaja nastavnih predmeta razredne nastave.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0128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NAMJENA</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-uočavati promjene u krajoliku </a:t>
                      </a:r>
                      <a:r>
                        <a:rPr lang="en">
                          <a:latin typeface="Times New Roman"/>
                          <a:ea typeface="Times New Roman"/>
                          <a:cs typeface="Times New Roman"/>
                          <a:sym typeface="Times New Roman"/>
                        </a:rPr>
                        <a:t>u jesen</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-upoznati biljni i životinjski svijet kraja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-usvajati vještine promatranja, opisivanja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-očuvanje i njegovanje kulturne i prirodne baštine</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-poticati učenike na igru, zabavu i druženje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92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NOSITELJI </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Aktiv prvih razreda</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412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NAČIN REALIZACIJE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Prijevoz autobusom.</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5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VREMENIK</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 26. listopada 2016.</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205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TROŠKOVNIK</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Prema cjeniku </a:t>
                      </a:r>
                      <a:r>
                        <a:rPr lang="en">
                          <a:latin typeface="Times New Roman"/>
                          <a:ea typeface="Times New Roman"/>
                          <a:cs typeface="Times New Roman"/>
                          <a:sym typeface="Times New Roman"/>
                        </a:rPr>
                        <a:t>Grada mladih</a:t>
                      </a:r>
                      <a:r>
                        <a:rPr lang="en" u="none" strike="noStrike" cap="none">
                          <a:latin typeface="Times New Roman"/>
                          <a:ea typeface="Times New Roman"/>
                          <a:cs typeface="Times New Roman"/>
                          <a:sym typeface="Times New Roman"/>
                        </a:rPr>
                        <a:t>  uz suglasnost roditelja.</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506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VREDNOVANJE I KORIŠTENJE REZULTATA RADA</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Vrednovanje rada provest će se nakon povratka- rezultate rada i fotografije s terena prikazati izložbom u učionici te likovnim radovima na panoima škole.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graphicFrame>
        <p:nvGraphicFramePr>
          <p:cNvPr id="1173" name="Shape 1173"/>
          <p:cNvGraphicFramePr/>
          <p:nvPr/>
        </p:nvGraphicFramePr>
        <p:xfrm>
          <a:off x="251516" y="404662"/>
          <a:ext cx="8640975" cy="5703881"/>
        </p:xfrm>
        <a:graphic>
          <a:graphicData uri="http://schemas.openxmlformats.org/drawingml/2006/table">
            <a:tbl>
              <a:tblPr>
                <a:noFill/>
                <a:tableStyleId>{D39A3C89-64FF-49DC-8394-7CA954343BA1}</a:tableStyleId>
              </a:tblPr>
              <a:tblGrid>
                <a:gridCol w="2160250"/>
                <a:gridCol w="6480725"/>
              </a:tblGrid>
              <a:tr h="6514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NAZIV AKTIVNOSTI</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800" b="1" u="none" strike="noStrike" cap="none"/>
                        <a:t>PONAŠANJE PJEŠAKA U PROMETU</a:t>
                      </a:r>
                      <a:r>
                        <a:rPr lang="en" sz="1800" b="1"/>
                        <a:t> - terenska</a:t>
                      </a:r>
                      <a:r>
                        <a:rPr lang="en" sz="1800" b="1" u="none" strike="noStrike" cap="none"/>
                        <a:t> </a:t>
                      </a:r>
                      <a:r>
                        <a:rPr lang="en" sz="1800" b="1"/>
                        <a:t>nastava za učenike prvih razreda</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528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CILJ AKTIVNOSTI</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Upoznati i razlikovati pojmove pješak, raskrižje, pločnik, kolnik.</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Integracija nastavnih sadržaja hrvatskog jezika, glazbene i tjelesne kulture te matematike.</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1612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NAMJENA</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-opisati pješaka, raskrižje, pločnik, kolnik</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-razlikovati ulicu i raskrižje</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-razlikovati pločnik i kolnik</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-namjena pločnika i kolnika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-razlikovati cestu bez pločnika i ulicu s pločnikom i kolnikom</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-naučiti sigurno kretanje u prometu</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-procjenjivati i uočavati prometne situacije</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-usvajati vještine promatranja i opisivanja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-ponašanje u prometu</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3962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NOSITELJI </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Aktiv prvih razreda;prometna policija i HAK</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NAČIN REALIZACIJE</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Šetnja prometnicama oko škole</a:t>
                      </a:r>
                      <a:r>
                        <a:rPr lang="en">
                          <a:latin typeface="Times New Roman"/>
                          <a:ea typeface="Times New Roman"/>
                          <a:cs typeface="Times New Roman"/>
                          <a:sym typeface="Times New Roman"/>
                        </a:rPr>
                        <a:t>; stručno predavanje</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VREMENIK</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R="0" lvl="0" algn="l" rtl="0">
                        <a:lnSpc>
                          <a:spcPct val="115000"/>
                        </a:lnSpc>
                        <a:spcBef>
                          <a:spcPts val="0"/>
                        </a:spcBef>
                        <a:spcAft>
                          <a:spcPts val="0"/>
                        </a:spcAft>
                        <a:buNone/>
                      </a:pPr>
                      <a:r>
                        <a:rPr lang="en">
                          <a:latin typeface="Times New Roman"/>
                          <a:ea typeface="Times New Roman"/>
                          <a:cs typeface="Times New Roman"/>
                          <a:sym typeface="Times New Roman"/>
                        </a:rPr>
                        <a:t>  rujan i </a:t>
                      </a:r>
                      <a:r>
                        <a:rPr lang="en" u="none" strike="noStrike" cap="none">
                          <a:latin typeface="Times New Roman"/>
                          <a:ea typeface="Times New Roman"/>
                          <a:cs typeface="Times New Roman"/>
                          <a:sym typeface="Times New Roman"/>
                        </a:rPr>
                        <a:t>listopad 2016.g.</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TROŠKOVNIK</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Nema troškova.</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7045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VREDNOVANJE I KORIŠTENJE REZULTATA RADA</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Svakodnevna primjena na putu do škole i iz škole.</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graphicFrame>
        <p:nvGraphicFramePr>
          <p:cNvPr id="1179" name="Shape 1179"/>
          <p:cNvGraphicFramePr/>
          <p:nvPr/>
        </p:nvGraphicFramePr>
        <p:xfrm>
          <a:off x="237300" y="264100"/>
          <a:ext cx="8642650" cy="6425470"/>
        </p:xfrm>
        <a:graphic>
          <a:graphicData uri="http://schemas.openxmlformats.org/drawingml/2006/table">
            <a:tbl>
              <a:tblPr>
                <a:noFill/>
                <a:tableStyleId>{2AD96F34-8043-4AE9-89AE-B8264F799F19}</a:tableStyleId>
              </a:tblPr>
              <a:tblGrid>
                <a:gridCol w="2476475"/>
                <a:gridCol w="6166175"/>
              </a:tblGrid>
              <a:tr h="768675">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NAZIV AKTIVNOSTI</a:t>
                      </a:r>
                    </a:p>
                  </a:txBody>
                  <a:tcPr marL="91425" marR="91425" marT="91425" marB="91425"/>
                </a:tc>
                <a:tc>
                  <a:txBody>
                    <a:bodyPr/>
                    <a:lstStyle/>
                    <a:p>
                      <a:pPr marL="0" marR="0" lvl="0" indent="0" algn="ctr" rtl="0">
                        <a:spcBef>
                          <a:spcPts val="0"/>
                        </a:spcBef>
                        <a:buClr>
                          <a:schemeClr val="dk1"/>
                        </a:buClr>
                        <a:buSzPct val="25000"/>
                        <a:buFont typeface="Calibri"/>
                        <a:buNone/>
                      </a:pPr>
                      <a:r>
                        <a:rPr lang="en" sz="1600" b="1">
                          <a:latin typeface="Times New Roman"/>
                          <a:ea typeface="Times New Roman"/>
                          <a:cs typeface="Times New Roman"/>
                          <a:sym typeface="Times New Roman"/>
                        </a:rPr>
                        <a:t> ZAVRŠNI IZLET Z</a:t>
                      </a:r>
                      <a:r>
                        <a:rPr lang="en" sz="1600" b="1" u="none" strike="noStrike" cap="none">
                          <a:latin typeface="Times New Roman"/>
                          <a:ea typeface="Times New Roman"/>
                          <a:cs typeface="Times New Roman"/>
                          <a:sym typeface="Times New Roman"/>
                        </a:rPr>
                        <a:t>A UČENIKE PRVIH RAZREDA (Bliži se ljeto)</a:t>
                      </a:r>
                    </a:p>
                    <a:p>
                      <a:pPr marL="0" marR="0" lvl="0" indent="0" algn="ctr" rtl="0">
                        <a:spcBef>
                          <a:spcPts val="0"/>
                        </a:spcBef>
                        <a:buClr>
                          <a:schemeClr val="dk1"/>
                        </a:buClr>
                        <a:buSzPct val="25000"/>
                        <a:buFont typeface="Calibri"/>
                        <a:buNone/>
                      </a:pPr>
                      <a:r>
                        <a:rPr lang="en" sz="1600" b="1">
                          <a:latin typeface="Times New Roman"/>
                          <a:ea typeface="Times New Roman"/>
                          <a:cs typeface="Times New Roman"/>
                          <a:sym typeface="Times New Roman"/>
                        </a:rPr>
                        <a:t>Ključić brdo</a:t>
                      </a:r>
                    </a:p>
                  </a:txBody>
                  <a:tcPr marL="91425" marR="91425" marT="91425" marB="91425"/>
                </a:tc>
              </a:tr>
              <a:tr h="528050">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CILJ AKTIVNOSTI</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Uočiti i pratiti promjene u neposrednoj okolini i njihov utjecaj na život ljudi.</a:t>
                      </a:r>
                    </a:p>
                  </a:txBody>
                  <a:tcPr marL="91425" marR="91425" marT="91425" marB="91425"/>
                </a:tc>
              </a:tr>
              <a:tr h="1895025">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NAMJENA</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omogućiti usvajanje znanja iz neposredne stvarnosti</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prepoznati obilježja ljetnog vremena u neposrednoj okolini</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nabrojati i opisati vremenske prilike ljeti</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nabrojati i opisati promjene na biljkama i u životu životinja</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povezati vremenske prilike s izborom odjeće i obuće</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njegovati kulturne navike tijekom boravka na izvanučioničkoj nastavi</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poticati učenike na igru, zabavu i druženje</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usvajti vještine promatranja i opisivanja, bilježenje opažanja</a:t>
                      </a:r>
                    </a:p>
                  </a:txBody>
                  <a:tcPr marL="91425" marR="91425" marT="91425" marB="91425"/>
                </a:tc>
              </a:tr>
              <a:tr h="501300">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NOSITELJI</a:t>
                      </a:r>
                    </a:p>
                  </a:txBody>
                  <a:tcPr marL="91425" marR="91425" marT="91425" marB="91425"/>
                </a:tc>
                <a:tc>
                  <a:txBody>
                    <a:bodyPr/>
                    <a:lstStyle/>
                    <a:p>
                      <a:pPr marL="0" marR="0" lvl="0" indent="0" algn="l" rtl="0">
                        <a:spcBef>
                          <a:spcPts val="0"/>
                        </a:spcBef>
                        <a:buClr>
                          <a:schemeClr val="dk1"/>
                        </a:buClr>
                        <a:buSzPct val="25000"/>
                        <a:buFont typeface="Calibri"/>
                        <a:buNone/>
                      </a:pPr>
                      <a:r>
                        <a:rPr lang="en" sz="1600">
                          <a:latin typeface="Times New Roman"/>
                          <a:ea typeface="Times New Roman"/>
                          <a:cs typeface="Times New Roman"/>
                          <a:sym typeface="Times New Roman"/>
                        </a:rPr>
                        <a:t>Aktiv prvih razreda</a:t>
                      </a:r>
                    </a:p>
                  </a:txBody>
                  <a:tcPr marL="91425" marR="91425" marT="91425" marB="91425"/>
                </a:tc>
              </a:tr>
              <a:tr h="474550">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NAČIN REALIZACIJE</a:t>
                      </a:r>
                    </a:p>
                  </a:txBody>
                  <a:tcPr marL="91425" marR="91425" marT="91425" marB="91425"/>
                </a:tc>
                <a:tc>
                  <a:txBody>
                    <a:bodyPr/>
                    <a:lstStyle/>
                    <a:p>
                      <a:pPr marL="0" marR="0" lvl="0" indent="0" algn="l" rtl="0">
                        <a:spcBef>
                          <a:spcPts val="0"/>
                        </a:spcBef>
                        <a:buClr>
                          <a:schemeClr val="dk1"/>
                        </a:buClr>
                        <a:buSzPct val="25000"/>
                        <a:buFont typeface="Calibri"/>
                        <a:buNone/>
                      </a:pPr>
                      <a:r>
                        <a:rPr lang="en" sz="1600">
                          <a:latin typeface="Times New Roman"/>
                          <a:ea typeface="Times New Roman"/>
                          <a:cs typeface="Times New Roman"/>
                          <a:sym typeface="Times New Roman"/>
                        </a:rPr>
                        <a:t>Posjet Ključić brdu</a:t>
                      </a:r>
                    </a:p>
                  </a:txBody>
                  <a:tcPr marL="91425" marR="91425" marT="91425" marB="91425"/>
                </a:tc>
              </a:tr>
              <a:tr h="474550">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VREMENIK</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Lipanj 201</a:t>
                      </a:r>
                      <a:r>
                        <a:rPr lang="en" sz="1600">
                          <a:latin typeface="Times New Roman"/>
                          <a:ea typeface="Times New Roman"/>
                          <a:cs typeface="Times New Roman"/>
                          <a:sym typeface="Times New Roman"/>
                        </a:rPr>
                        <a:t>7</a:t>
                      </a:r>
                      <a:r>
                        <a:rPr lang="en" sz="1600" u="none" strike="noStrike" cap="none">
                          <a:latin typeface="Times New Roman"/>
                          <a:ea typeface="Times New Roman"/>
                          <a:cs typeface="Times New Roman"/>
                          <a:sym typeface="Times New Roman"/>
                        </a:rPr>
                        <a:t>.</a:t>
                      </a:r>
                    </a:p>
                  </a:txBody>
                  <a:tcPr marL="91425" marR="91425" marT="91425" marB="91425"/>
                </a:tc>
              </a:tr>
              <a:tr h="487925">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TROŠKOVNIK</a:t>
                      </a:r>
                    </a:p>
                  </a:txBody>
                  <a:tcPr marL="91425" marR="91425" marT="91425" marB="91425"/>
                </a:tc>
                <a:tc>
                  <a:txBody>
                    <a:bodyPr/>
                    <a:lstStyle/>
                    <a:p>
                      <a:pPr marL="0" marR="0" lvl="0" indent="0" algn="l" rtl="0">
                        <a:spcBef>
                          <a:spcPts val="0"/>
                        </a:spcBef>
                        <a:buClr>
                          <a:schemeClr val="dk1"/>
                        </a:buClr>
                        <a:buSzPct val="25000"/>
                        <a:buFont typeface="Calibri"/>
                        <a:buNone/>
                      </a:pPr>
                      <a:r>
                        <a:rPr lang="en" sz="1600">
                          <a:latin typeface="Times New Roman"/>
                          <a:ea typeface="Times New Roman"/>
                          <a:cs typeface="Times New Roman"/>
                          <a:sym typeface="Times New Roman"/>
                        </a:rPr>
                        <a:t>-prema cjeniku izletišta Ključić brda uz pisanu suglasnost roditelja</a:t>
                      </a:r>
                    </a:p>
                  </a:txBody>
                  <a:tcPr marL="91425" marR="91425" marT="91425" marB="91425"/>
                </a:tc>
              </a:tr>
              <a:tr h="768675">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VREDNOVANJE I KORIŠTENJE REZULTATA RADA</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provesti vrednovanje rada nakon povratka</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rezultate rada prikazati izložbom u učionici</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izložba likovnih radova na panoima</a:t>
                      </a:r>
                    </a:p>
                  </a:txBody>
                  <a:tcPr marL="91425" marR="91425" marT="91425" marB="91425"/>
                </a:tc>
              </a:tr>
            </a:tbl>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aphicFrame>
        <p:nvGraphicFramePr>
          <p:cNvPr id="1185" name="Shape 1185"/>
          <p:cNvGraphicFramePr/>
          <p:nvPr/>
        </p:nvGraphicFramePr>
        <p:xfrm>
          <a:off x="237300" y="264100"/>
          <a:ext cx="8642650" cy="6425470"/>
        </p:xfrm>
        <a:graphic>
          <a:graphicData uri="http://schemas.openxmlformats.org/drawingml/2006/table">
            <a:tbl>
              <a:tblPr>
                <a:noFill/>
                <a:tableStyleId>{2AD96F34-8043-4AE9-89AE-B8264F799F19}</a:tableStyleId>
              </a:tblPr>
              <a:tblGrid>
                <a:gridCol w="2476475"/>
                <a:gridCol w="6166175"/>
              </a:tblGrid>
              <a:tr h="768675">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NAZIV AKTIVNOSTI</a:t>
                      </a:r>
                    </a:p>
                  </a:txBody>
                  <a:tcPr marL="91425" marR="91425" marT="91425" marB="91425"/>
                </a:tc>
                <a:tc>
                  <a:txBody>
                    <a:bodyPr/>
                    <a:lstStyle/>
                    <a:p>
                      <a:pPr marL="0" marR="0" lvl="0" indent="0" algn="ctr" rtl="0">
                        <a:spcBef>
                          <a:spcPts val="0"/>
                        </a:spcBef>
                        <a:buClr>
                          <a:schemeClr val="dk1"/>
                        </a:buClr>
                        <a:buSzPct val="25000"/>
                        <a:buFont typeface="Calibri"/>
                        <a:buNone/>
                      </a:pPr>
                      <a:r>
                        <a:rPr lang="en" sz="1600" b="1">
                          <a:latin typeface="Times New Roman"/>
                          <a:ea typeface="Times New Roman"/>
                          <a:cs typeface="Times New Roman"/>
                          <a:sym typeface="Times New Roman"/>
                        </a:rPr>
                        <a:t>DANI KRUHA, JESEN</a:t>
                      </a:r>
                      <a:r>
                        <a:rPr lang="en" sz="1600" b="1" u="none" strike="noStrike" cap="none">
                          <a:latin typeface="Times New Roman"/>
                          <a:ea typeface="Times New Roman"/>
                          <a:cs typeface="Times New Roman"/>
                          <a:sym typeface="Times New Roman"/>
                        </a:rPr>
                        <a:t>;TN ZA UČENIKE </a:t>
                      </a:r>
                      <a:r>
                        <a:rPr lang="en" sz="1600" b="1">
                          <a:latin typeface="Times New Roman"/>
                          <a:ea typeface="Times New Roman"/>
                          <a:cs typeface="Times New Roman"/>
                          <a:sym typeface="Times New Roman"/>
                        </a:rPr>
                        <a:t>DRUGIH </a:t>
                      </a:r>
                      <a:r>
                        <a:rPr lang="en" sz="1600" b="1" u="none" strike="noStrike" cap="none">
                          <a:latin typeface="Times New Roman"/>
                          <a:ea typeface="Times New Roman"/>
                          <a:cs typeface="Times New Roman"/>
                          <a:sym typeface="Times New Roman"/>
                        </a:rPr>
                        <a:t>RAZREDA</a:t>
                      </a:r>
                    </a:p>
                    <a:p>
                      <a:pPr marL="0" marR="0" lvl="0" indent="0" algn="ctr" rtl="0">
                        <a:spcBef>
                          <a:spcPts val="0"/>
                        </a:spcBef>
                        <a:buClr>
                          <a:schemeClr val="dk1"/>
                        </a:buClr>
                        <a:buSzPct val="25000"/>
                        <a:buFont typeface="Calibri"/>
                        <a:buNone/>
                      </a:pPr>
                      <a:r>
                        <a:rPr lang="en" sz="1600" b="1">
                          <a:latin typeface="Times New Roman"/>
                          <a:ea typeface="Times New Roman"/>
                          <a:cs typeface="Times New Roman"/>
                          <a:sym typeface="Times New Roman"/>
                        </a:rPr>
                        <a:t>Ključić brdo</a:t>
                      </a:r>
                    </a:p>
                  </a:txBody>
                  <a:tcPr marL="91425" marR="91425" marT="91425" marB="91425"/>
                </a:tc>
              </a:tr>
              <a:tr h="528050">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CILJ AKTIVNOSTI</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Uočiti i pratiti promjene u neposrednoj okolini u jesen i njihov utjecaj na život ljudi.</a:t>
                      </a:r>
                    </a:p>
                  </a:txBody>
                  <a:tcPr marL="91425" marR="91425" marT="91425" marB="91425"/>
                </a:tc>
              </a:tr>
              <a:tr h="1895025">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NAMJENA</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omogućiti usvajanje znanja iz neposredne stvarnosti</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prepoznati obilježja </a:t>
                      </a:r>
                      <a:r>
                        <a:rPr lang="en" sz="1600">
                          <a:latin typeface="Times New Roman"/>
                          <a:ea typeface="Times New Roman"/>
                          <a:cs typeface="Times New Roman"/>
                          <a:sym typeface="Times New Roman"/>
                        </a:rPr>
                        <a:t>jesenskog</a:t>
                      </a:r>
                      <a:r>
                        <a:rPr lang="en" sz="1600" u="none" strike="noStrike" cap="none">
                          <a:latin typeface="Times New Roman"/>
                          <a:ea typeface="Times New Roman"/>
                          <a:cs typeface="Times New Roman"/>
                          <a:sym typeface="Times New Roman"/>
                        </a:rPr>
                        <a:t> vremena u neposrednoj okolini</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nabrojati i opisati vremenske prilike </a:t>
                      </a:r>
                      <a:r>
                        <a:rPr lang="en" sz="1600">
                          <a:latin typeface="Times New Roman"/>
                          <a:ea typeface="Times New Roman"/>
                          <a:cs typeface="Times New Roman"/>
                          <a:sym typeface="Times New Roman"/>
                        </a:rPr>
                        <a:t>u jesen</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nabrojati i opisati promjene na biljkama i u životu životinja</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povezati vremenske prilike s izborom odjeće i obuće</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njegovati kulturne navike tijekom boravka na izvanučioničkoj nastavi</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poticati učenike na igru, zabavu i druženje</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usvajti vještine promatranja i opisivanja, bilježenje opažanja</a:t>
                      </a:r>
                    </a:p>
                  </a:txBody>
                  <a:tcPr marL="91425" marR="91425" marT="91425" marB="91425"/>
                </a:tc>
              </a:tr>
              <a:tr h="501300">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NOSITELJI</a:t>
                      </a:r>
                    </a:p>
                  </a:txBody>
                  <a:tcPr marL="91425" marR="91425" marT="91425" marB="91425"/>
                </a:tc>
                <a:tc>
                  <a:txBody>
                    <a:bodyPr/>
                    <a:lstStyle/>
                    <a:p>
                      <a:pPr marL="0" marR="0" lvl="0" indent="0" algn="l" rtl="0">
                        <a:spcBef>
                          <a:spcPts val="0"/>
                        </a:spcBef>
                        <a:buClr>
                          <a:schemeClr val="dk1"/>
                        </a:buClr>
                        <a:buSzPct val="25000"/>
                        <a:buFont typeface="Calibri"/>
                        <a:buNone/>
                      </a:pPr>
                      <a:r>
                        <a:rPr lang="en" sz="1600">
                          <a:latin typeface="Times New Roman"/>
                          <a:ea typeface="Times New Roman"/>
                          <a:cs typeface="Times New Roman"/>
                          <a:sym typeface="Times New Roman"/>
                        </a:rPr>
                        <a:t>Aktiv drugih razreda</a:t>
                      </a:r>
                    </a:p>
                  </a:txBody>
                  <a:tcPr marL="91425" marR="91425" marT="91425" marB="91425"/>
                </a:tc>
              </a:tr>
              <a:tr h="474550">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NAČIN REALIZACIJE</a:t>
                      </a:r>
                    </a:p>
                  </a:txBody>
                  <a:tcPr marL="91425" marR="91425" marT="91425" marB="91425"/>
                </a:tc>
                <a:tc>
                  <a:txBody>
                    <a:bodyPr/>
                    <a:lstStyle/>
                    <a:p>
                      <a:pPr marL="0" marR="0" lvl="0" indent="0" algn="l" rtl="0">
                        <a:spcBef>
                          <a:spcPts val="0"/>
                        </a:spcBef>
                        <a:buClr>
                          <a:schemeClr val="dk1"/>
                        </a:buClr>
                        <a:buSzPct val="25000"/>
                        <a:buFont typeface="Calibri"/>
                        <a:buNone/>
                      </a:pPr>
                      <a:r>
                        <a:rPr lang="en" sz="1600">
                          <a:latin typeface="Times New Roman"/>
                          <a:ea typeface="Times New Roman"/>
                          <a:cs typeface="Times New Roman"/>
                          <a:sym typeface="Times New Roman"/>
                        </a:rPr>
                        <a:t>Posjet Ključić brdu</a:t>
                      </a:r>
                    </a:p>
                  </a:txBody>
                  <a:tcPr marL="91425" marR="91425" marT="91425" marB="91425"/>
                </a:tc>
              </a:tr>
              <a:tr h="474550">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VREMENIK</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L</a:t>
                      </a:r>
                      <a:r>
                        <a:rPr lang="en" sz="1600">
                          <a:latin typeface="Times New Roman"/>
                          <a:ea typeface="Times New Roman"/>
                          <a:cs typeface="Times New Roman"/>
                          <a:sym typeface="Times New Roman"/>
                        </a:rPr>
                        <a:t>istopad 2016. godine</a:t>
                      </a:r>
                    </a:p>
                  </a:txBody>
                  <a:tcPr marL="91425" marR="91425" marT="91425" marB="91425"/>
                </a:tc>
              </a:tr>
              <a:tr h="487925">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TROŠKOVNIK</a:t>
                      </a:r>
                    </a:p>
                  </a:txBody>
                  <a:tcPr marL="91425" marR="91425" marT="91425" marB="91425"/>
                </a:tc>
                <a:tc>
                  <a:txBody>
                    <a:bodyPr/>
                    <a:lstStyle/>
                    <a:p>
                      <a:pPr marL="0" marR="0" lvl="0" indent="0" algn="l" rtl="0">
                        <a:spcBef>
                          <a:spcPts val="0"/>
                        </a:spcBef>
                        <a:buClr>
                          <a:schemeClr val="dk1"/>
                        </a:buClr>
                        <a:buSzPct val="25000"/>
                        <a:buFont typeface="Calibri"/>
                        <a:buNone/>
                      </a:pPr>
                      <a:r>
                        <a:rPr lang="en" sz="1600">
                          <a:latin typeface="Times New Roman"/>
                          <a:ea typeface="Times New Roman"/>
                          <a:cs typeface="Times New Roman"/>
                          <a:sym typeface="Times New Roman"/>
                        </a:rPr>
                        <a:t>-prema cjeniku izletišta Ključić brdo uz pisanu suglasnost roditelja</a:t>
                      </a:r>
                    </a:p>
                  </a:txBody>
                  <a:tcPr marL="91425" marR="91425" marT="91425" marB="91425"/>
                </a:tc>
              </a:tr>
              <a:tr h="768675">
                <a:tc>
                  <a:txBody>
                    <a:bodyPr/>
                    <a:lstStyle/>
                    <a:p>
                      <a:pPr marL="0" marR="0" lvl="0" indent="0" algn="l" rtl="0">
                        <a:spcBef>
                          <a:spcPts val="0"/>
                        </a:spcBef>
                        <a:buClr>
                          <a:schemeClr val="dk1"/>
                        </a:buClr>
                        <a:buSzPct val="25000"/>
                        <a:buFont typeface="Calibri"/>
                        <a:buNone/>
                      </a:pPr>
                      <a:r>
                        <a:rPr lang="en" sz="1600" b="1" u="none" strike="noStrike" cap="none">
                          <a:latin typeface="Times New Roman"/>
                          <a:ea typeface="Times New Roman"/>
                          <a:cs typeface="Times New Roman"/>
                          <a:sym typeface="Times New Roman"/>
                        </a:rPr>
                        <a:t>VREDNOVANJE I KORIŠTENJE REZULTATA RADA</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provesti vrednovanje rada nakon povratka</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rezultate rada prikazati izložbom u učionici</a:t>
                      </a:r>
                    </a:p>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 izložba likovnih radova na panoima</a:t>
                      </a:r>
                    </a:p>
                  </a:txBody>
                  <a:tcPr marL="91425" marR="91425" marT="91425" marB="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p:nvPr/>
        </p:nvSpPr>
        <p:spPr>
          <a:xfrm>
            <a:off x="707866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05" name="Shape 205"/>
          <p:cNvGraphicFramePr/>
          <p:nvPr/>
        </p:nvGraphicFramePr>
        <p:xfrm>
          <a:off x="251525" y="276300"/>
          <a:ext cx="8640950" cy="6131915"/>
        </p:xfrm>
        <a:graphic>
          <a:graphicData uri="http://schemas.openxmlformats.org/drawingml/2006/table">
            <a:tbl>
              <a:tblPr>
                <a:noFill/>
                <a:tableStyleId>{D39A3C89-64FF-49DC-8394-7CA954343BA1}</a:tableStyleId>
              </a:tblPr>
              <a:tblGrid>
                <a:gridCol w="1946150"/>
                <a:gridCol w="6694800"/>
              </a:tblGrid>
              <a:tr h="6445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IZBORNA NASTAVA IZ ENGLESKOG JEZIKA ZA OSMI B  RAZRED</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588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usvajanje leksičkih i gramatičkih znanja</a:t>
                      </a:r>
                    </a:p>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razvijanje komunikacije na engleskom jeziku u svakodnevnom životu te motiviranje učenika za cjeloživotno učenje stranih jezika</a:t>
                      </a:r>
                    </a:p>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stjecanje znanja o civilizacijskim vrijednostima zemalja engleskog govornog područja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usvajanje osnovnih znanja engleskog jezika</a:t>
                      </a:r>
                    </a:p>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motiviranje učenika za daljnje učenje engleskog jezika</a:t>
                      </a:r>
                    </a:p>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poticanje aktivne komunikacije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45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NOSITELJI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latin typeface="Times New Roman"/>
                          <a:ea typeface="Times New Roman"/>
                          <a:cs typeface="Times New Roman"/>
                          <a:sym typeface="Times New Roman"/>
                        </a:rPr>
                        <a:t>Valentina Ćosić, prof.</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program propisuje 70 nastavnih sati tijekom godine i realizira se kroz pisane zadatke, usmene zadatke, jezične i kreativne aktivnosti, pisanje eseja, obradu tekstova, pjesama, rima i recitacija te izradu plakata i prezentacija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191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tijekom školske godine</a:t>
                      </a:r>
                    </a:p>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dva sata tjedno</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41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 Troškovi testova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izbor najuspješnijih učeničkih radova</a:t>
                      </a:r>
                    </a:p>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uređenje panoa</a:t>
                      </a:r>
                    </a:p>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 školske novine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graphicFrame>
        <p:nvGraphicFramePr>
          <p:cNvPr id="1191" name="Shape 1191"/>
          <p:cNvGraphicFramePr/>
          <p:nvPr/>
        </p:nvGraphicFramePr>
        <p:xfrm>
          <a:off x="251516" y="404662"/>
          <a:ext cx="8640975" cy="5914995"/>
        </p:xfrm>
        <a:graphic>
          <a:graphicData uri="http://schemas.openxmlformats.org/drawingml/2006/table">
            <a:tbl>
              <a:tblPr>
                <a:noFill/>
                <a:tableStyleId>{D39A3C89-64FF-49DC-8394-7CA954343BA1}</a:tableStyleId>
              </a:tblPr>
              <a:tblGrid>
                <a:gridCol w="2160250"/>
                <a:gridCol w="6480725"/>
              </a:tblGrid>
              <a:tr h="6514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NAZIV AKTIVNOSTI</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800" b="1"/>
                        <a:t>PROMET U GRADU ;</a:t>
                      </a:r>
                      <a:r>
                        <a:rPr lang="en" sz="1800" b="1" u="none" strike="noStrike" cap="none"/>
                        <a:t>PONAŠANJE PJEŠAKA U PROMETU-IZVANUČIONIČKA NASTAVA ZA UČENIKE </a:t>
                      </a:r>
                      <a:r>
                        <a:rPr lang="en" sz="1800" b="1"/>
                        <a:t>DRUGIH</a:t>
                      </a:r>
                      <a:r>
                        <a:rPr lang="en" sz="1800" b="1" u="none" strike="noStrike" cap="none"/>
                        <a:t> RAZREDA</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528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CILJ AKTIVNOSTI</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Upoznati i razlikovati pojmove </a:t>
                      </a:r>
                      <a:r>
                        <a:rPr lang="en">
                          <a:latin typeface="Times New Roman"/>
                          <a:ea typeface="Times New Roman"/>
                          <a:cs typeface="Times New Roman"/>
                          <a:sym typeface="Times New Roman"/>
                        </a:rPr>
                        <a:t>kopneni, vodeni i zračni promet,uočiti različita prometna sredstva te pojmove</a:t>
                      </a:r>
                      <a:r>
                        <a:rPr lang="en" u="none" strike="noStrike" cap="none">
                          <a:latin typeface="Times New Roman"/>
                          <a:ea typeface="Times New Roman"/>
                          <a:cs typeface="Times New Roman"/>
                          <a:sym typeface="Times New Roman"/>
                        </a:rPr>
                        <a:t> pješak, raskrižje, pločnik, kolnik.</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Integracija nastavnih sadržaja hrvatskog jezika, glazbene i tjelesne kulture te matematike.</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1612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NAMJENA</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-opisati </a:t>
                      </a:r>
                      <a:r>
                        <a:rPr lang="en">
                          <a:latin typeface="Times New Roman"/>
                          <a:ea typeface="Times New Roman"/>
                          <a:cs typeface="Times New Roman"/>
                          <a:sym typeface="Times New Roman"/>
                        </a:rPr>
                        <a:t>različita prometna sredstva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-razlikovati ulicu i raskrižje</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a:t>
                      </a:r>
                      <a:r>
                        <a:rPr lang="en">
                          <a:latin typeface="Times New Roman"/>
                          <a:ea typeface="Times New Roman"/>
                          <a:cs typeface="Times New Roman"/>
                          <a:sym typeface="Times New Roman"/>
                        </a:rPr>
                        <a:t>naučiti nazive dijelova željezničkog i autobusnog kolodvora, te zračne luke</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-razlikovati cestu bez pločnika i ulicu s pločnikom i kolnikom</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-naučiti sigurno kretanje u prometu</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-procjenjivati i uočavati prometne situacije</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-usvajati vještine promatranja i opisivanja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-ponašanje u prometu</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3962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NOSITELJI </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Aktiv drugih razreda (Ljerka Ivković,Jasminka Španić,Ksenija Borović)</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NAČIN REALIZACIJE</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Vožnja autobusom;vožnja vlakom te obilazak zračne luke</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VREMENIK</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R="0" lvl="0" algn="l" rtl="0">
                        <a:lnSpc>
                          <a:spcPct val="115000"/>
                        </a:lnSpc>
                        <a:spcBef>
                          <a:spcPts val="0"/>
                        </a:spcBef>
                        <a:spcAft>
                          <a:spcPts val="0"/>
                        </a:spcAft>
                        <a:buNone/>
                      </a:pPr>
                      <a:r>
                        <a:rPr lang="en">
                          <a:latin typeface="Times New Roman"/>
                          <a:ea typeface="Times New Roman"/>
                          <a:cs typeface="Times New Roman"/>
                          <a:sym typeface="Times New Roman"/>
                        </a:rPr>
                        <a:t> Ožujak 2017.</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TROŠKOVNIK</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Prema cjeniku odabrane agencije uz pisanu suglasnost roditelja</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7045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VREDNOVANJE I KORIŠTENJE REZULTATA RADA</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Svakodnevna primjena na putu do škole i iz škole.</a:t>
                      </a:r>
                    </a:p>
                  </a:txBody>
                  <a:tcPr marL="47875" marR="47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aphicFrame>
        <p:nvGraphicFramePr>
          <p:cNvPr id="1197" name="Shape 1197"/>
          <p:cNvGraphicFramePr/>
          <p:nvPr/>
        </p:nvGraphicFramePr>
        <p:xfrm>
          <a:off x="952500" y="500425"/>
          <a:ext cx="7239000" cy="7218320"/>
        </p:xfrm>
        <a:graphic>
          <a:graphicData uri="http://schemas.openxmlformats.org/drawingml/2006/table">
            <a:tbl>
              <a:tblPr>
                <a:noFill/>
                <a:tableStyleId>{ADF3ADD6-13EA-4A8F-93BE-9999823F6E52}</a:tableStyleId>
              </a:tblPr>
              <a:tblGrid>
                <a:gridCol w="2111250"/>
                <a:gridCol w="5127750"/>
              </a:tblGrid>
              <a:tr h="854775">
                <a:tc>
                  <a:txBody>
                    <a:bodyPr/>
                    <a:lstStyle/>
                    <a:p>
                      <a:pPr lvl="0">
                        <a:spcBef>
                          <a:spcPts val="0"/>
                        </a:spcBef>
                        <a:buNone/>
                      </a:pPr>
                      <a:r>
                        <a:rPr lang="en" sz="1800" b="1"/>
                        <a:t>NAZIV AKTIVNOSTI</a:t>
                      </a:r>
                    </a:p>
                  </a:txBody>
                  <a:tcPr marL="91425" marR="91425" marT="91425" marB="91425"/>
                </a:tc>
                <a:tc>
                  <a:txBody>
                    <a:bodyPr/>
                    <a:lstStyle/>
                    <a:p>
                      <a:pPr lvl="0" rtl="0">
                        <a:spcBef>
                          <a:spcPts val="0"/>
                        </a:spcBef>
                        <a:buNone/>
                      </a:pPr>
                      <a:r>
                        <a:rPr lang="en" sz="1800" b="1"/>
                        <a:t>IZVANUČIONIČKA NASTAVA 3. RAZREDI -</a:t>
                      </a:r>
                    </a:p>
                    <a:p>
                      <a:pPr lvl="0">
                        <a:spcBef>
                          <a:spcPts val="0"/>
                        </a:spcBef>
                        <a:buNone/>
                      </a:pPr>
                      <a:r>
                        <a:rPr lang="en" sz="1800" b="1"/>
                        <a:t>                   KRAŠOGRAD</a:t>
                      </a:r>
                    </a:p>
                  </a:txBody>
                  <a:tcPr marL="91425" marR="91425" marT="91425" marB="91425"/>
                </a:tc>
              </a:tr>
              <a:tr h="1075050">
                <a:tc>
                  <a:txBody>
                    <a:bodyPr/>
                    <a:lstStyle/>
                    <a:p>
                      <a:pPr lvl="0">
                        <a:spcBef>
                          <a:spcPts val="0"/>
                        </a:spcBef>
                        <a:buNone/>
                      </a:pPr>
                      <a:r>
                        <a:rPr lang="en" sz="1800" b="1"/>
                        <a:t>CILJ AKTIVNOSTI</a:t>
                      </a:r>
                    </a:p>
                  </a:txBody>
                  <a:tcPr marL="91425" marR="91425" marT="91425" marB="91425"/>
                </a:tc>
                <a:tc>
                  <a:txBody>
                    <a:bodyPr/>
                    <a:lstStyle/>
                    <a:p>
                      <a:pPr marL="457200" lvl="0" indent="-228600" rtl="0">
                        <a:spcBef>
                          <a:spcPts val="0"/>
                        </a:spcBef>
                        <a:buFont typeface="Times New Roman"/>
                        <a:buChar char="-"/>
                      </a:pPr>
                      <a:r>
                        <a:rPr lang="en">
                          <a:latin typeface="Times New Roman"/>
                          <a:ea typeface="Times New Roman"/>
                          <a:cs typeface="Times New Roman"/>
                          <a:sym typeface="Times New Roman"/>
                        </a:rPr>
                        <a:t>upoznati seosko gospodarstvo</a:t>
                      </a:r>
                    </a:p>
                    <a:p>
                      <a:pPr marL="457200" lvl="0" indent="-228600" rtl="0">
                        <a:spcBef>
                          <a:spcPts val="0"/>
                        </a:spcBef>
                        <a:buFont typeface="Times New Roman"/>
                        <a:buChar char="-"/>
                      </a:pPr>
                      <a:r>
                        <a:rPr lang="en">
                          <a:latin typeface="Times New Roman"/>
                          <a:ea typeface="Times New Roman"/>
                          <a:cs typeface="Times New Roman"/>
                          <a:sym typeface="Times New Roman"/>
                        </a:rPr>
                        <a:t>usvajanje novih spoznaja, primjena ranije stečenog znanja</a:t>
                      </a:r>
                    </a:p>
                    <a:p>
                      <a:pPr marL="457200" lvl="0" indent="-228600" rtl="0">
                        <a:spcBef>
                          <a:spcPts val="0"/>
                        </a:spcBef>
                        <a:buFont typeface="Times New Roman"/>
                        <a:buChar char="-"/>
                      </a:pPr>
                      <a:r>
                        <a:rPr lang="en">
                          <a:latin typeface="Times New Roman"/>
                          <a:ea typeface="Times New Roman"/>
                          <a:cs typeface="Times New Roman"/>
                          <a:sym typeface="Times New Roman"/>
                        </a:rPr>
                        <a:t>integracija nastavnih sadžaja</a:t>
                      </a:r>
                    </a:p>
                    <a:p>
                      <a:pPr marL="457200" lvl="0" indent="-228600">
                        <a:spcBef>
                          <a:spcPts val="0"/>
                        </a:spcBef>
                        <a:buFont typeface="Times New Roman"/>
                        <a:buChar char="-"/>
                      </a:pPr>
                      <a:r>
                        <a:rPr lang="en">
                          <a:latin typeface="Times New Roman"/>
                          <a:ea typeface="Times New Roman"/>
                          <a:cs typeface="Times New Roman"/>
                          <a:sym typeface="Times New Roman"/>
                        </a:rPr>
                        <a:t>boravak na svježem zraku</a:t>
                      </a:r>
                    </a:p>
                  </a:txBody>
                  <a:tcPr marL="91425" marR="91425" marT="91425" marB="91425"/>
                </a:tc>
              </a:tr>
              <a:tr h="1917450">
                <a:tc>
                  <a:txBody>
                    <a:bodyPr/>
                    <a:lstStyle/>
                    <a:p>
                      <a:pPr lvl="0">
                        <a:spcBef>
                          <a:spcPts val="0"/>
                        </a:spcBef>
                        <a:buNone/>
                      </a:pPr>
                      <a:r>
                        <a:rPr lang="en" sz="1800" b="1"/>
                        <a:t>NAMJENA</a:t>
                      </a:r>
                    </a:p>
                  </a:txBody>
                  <a:tcPr marL="91425" marR="91425" marT="91425" marB="91425"/>
                </a:tc>
                <a:tc>
                  <a:txBody>
                    <a:bodyPr/>
                    <a:lstStyle/>
                    <a:p>
                      <a:pPr lvl="0">
                        <a:spcBef>
                          <a:spcPts val="0"/>
                        </a:spcBef>
                        <a:buNone/>
                      </a:pPr>
                      <a:r>
                        <a:rPr lang="en">
                          <a:latin typeface="Times New Roman"/>
                          <a:ea typeface="Times New Roman"/>
                          <a:cs typeface="Times New Roman"/>
                          <a:sym typeface="Times New Roman"/>
                        </a:rPr>
                        <a:t>- razvijati sposobnost orijentacije u prirodi</a:t>
                      </a:r>
                    </a:p>
                    <a:p>
                      <a:pPr lvl="0">
                        <a:spcBef>
                          <a:spcPts val="0"/>
                        </a:spcBef>
                        <a:buNone/>
                      </a:pPr>
                      <a:r>
                        <a:rPr lang="en">
                          <a:latin typeface="Times New Roman"/>
                          <a:ea typeface="Times New Roman"/>
                          <a:cs typeface="Times New Roman"/>
                          <a:sym typeface="Times New Roman"/>
                        </a:rPr>
                        <a:t>-razvijati sposobnosti promatranja, zapažanja i opisivanja</a:t>
                      </a:r>
                    </a:p>
                    <a:p>
                      <a:pPr lvl="0" rtl="0">
                        <a:spcBef>
                          <a:spcPts val="0"/>
                        </a:spcBef>
                        <a:buNone/>
                      </a:pPr>
                      <a:r>
                        <a:rPr lang="en">
                          <a:latin typeface="Times New Roman"/>
                          <a:ea typeface="Times New Roman"/>
                          <a:cs typeface="Times New Roman"/>
                          <a:sym typeface="Times New Roman"/>
                        </a:rPr>
                        <a:t>- omogućiti usvajanje znanja u neposrednoj stvarnosti</a:t>
                      </a:r>
                    </a:p>
                    <a:p>
                      <a:pPr lvl="0" rtl="0">
                        <a:spcBef>
                          <a:spcPts val="0"/>
                        </a:spcBef>
                        <a:buNone/>
                      </a:pPr>
                      <a:r>
                        <a:rPr lang="en">
                          <a:latin typeface="Times New Roman"/>
                          <a:ea typeface="Times New Roman"/>
                          <a:cs typeface="Times New Roman"/>
                          <a:sym typeface="Times New Roman"/>
                        </a:rPr>
                        <a:t>- nabrojati i opisati vremenske prilike</a:t>
                      </a:r>
                    </a:p>
                    <a:p>
                      <a:pPr lvl="0" rtl="0">
                        <a:spcBef>
                          <a:spcPts val="0"/>
                        </a:spcBef>
                        <a:buNone/>
                      </a:pPr>
                      <a:r>
                        <a:rPr lang="en">
                          <a:latin typeface="Times New Roman"/>
                          <a:ea typeface="Times New Roman"/>
                          <a:cs typeface="Times New Roman"/>
                          <a:sym typeface="Times New Roman"/>
                        </a:rPr>
                        <a:t>- njegovati kulturno ponašanje tijekom boravka na izvanučioničkoj nastavi</a:t>
                      </a:r>
                    </a:p>
                    <a:p>
                      <a:pPr lvl="0">
                        <a:spcBef>
                          <a:spcPts val="0"/>
                        </a:spcBef>
                        <a:buNone/>
                      </a:pPr>
                      <a:r>
                        <a:rPr lang="en">
                          <a:latin typeface="Times New Roman"/>
                          <a:ea typeface="Times New Roman"/>
                          <a:cs typeface="Times New Roman"/>
                          <a:sym typeface="Times New Roman"/>
                        </a:rPr>
                        <a:t>-razvijati zanimanje za boravak u prirodi</a:t>
                      </a:r>
                    </a:p>
                    <a:p>
                      <a:pPr lvl="0" rtl="0">
                        <a:spcBef>
                          <a:spcPts val="0"/>
                        </a:spcBef>
                        <a:buNone/>
                      </a:pPr>
                      <a:r>
                        <a:rPr lang="en">
                          <a:latin typeface="Times New Roman"/>
                          <a:ea typeface="Times New Roman"/>
                          <a:cs typeface="Times New Roman"/>
                          <a:sym typeface="Times New Roman"/>
                        </a:rPr>
                        <a:t>- poticati djecu na igru, zabavu i druženje</a:t>
                      </a:r>
                    </a:p>
                  </a:txBody>
                  <a:tcPr marL="91425" marR="91425" marT="91425" marB="91425"/>
                </a:tc>
              </a:tr>
              <a:tr h="533675">
                <a:tc>
                  <a:txBody>
                    <a:bodyPr/>
                    <a:lstStyle/>
                    <a:p>
                      <a:pPr lvl="0">
                        <a:spcBef>
                          <a:spcPts val="0"/>
                        </a:spcBef>
                        <a:buNone/>
                      </a:pPr>
                      <a:r>
                        <a:rPr lang="en" sz="1800" b="1"/>
                        <a:t>NOSITELJ</a:t>
                      </a:r>
                    </a:p>
                  </a:txBody>
                  <a:tcPr marL="91425" marR="91425" marT="91425" marB="91425"/>
                </a:tc>
                <a:tc>
                  <a:txBody>
                    <a:bodyPr/>
                    <a:lstStyle/>
                    <a:p>
                      <a:pPr lvl="0">
                        <a:spcBef>
                          <a:spcPts val="0"/>
                        </a:spcBef>
                        <a:buNone/>
                      </a:pPr>
                      <a:r>
                        <a:rPr lang="en">
                          <a:latin typeface="Times New Roman"/>
                          <a:ea typeface="Times New Roman"/>
                          <a:cs typeface="Times New Roman"/>
                          <a:sym typeface="Times New Roman"/>
                        </a:rPr>
                        <a:t>-aktiv 3. razreda- H.Ćurić, V. Ivanović Skender, J. Kostelac Pervan, I. Penava</a:t>
                      </a:r>
                    </a:p>
                  </a:txBody>
                  <a:tcPr marL="91425" marR="91425" marT="91425" marB="91425"/>
                </a:tc>
              </a:tr>
              <a:tr h="696400">
                <a:tc>
                  <a:txBody>
                    <a:bodyPr/>
                    <a:lstStyle/>
                    <a:p>
                      <a:pPr lvl="0">
                        <a:spcBef>
                          <a:spcPts val="0"/>
                        </a:spcBef>
                        <a:buNone/>
                      </a:pPr>
                      <a:r>
                        <a:rPr lang="en" sz="1800" b="1"/>
                        <a:t>NAČIN REALIZACIJE</a:t>
                      </a:r>
                    </a:p>
                  </a:txBody>
                  <a:tcPr marL="91425" marR="91425" marT="91425" marB="91425"/>
                </a:tc>
                <a:tc>
                  <a:txBody>
                    <a:bodyPr/>
                    <a:lstStyle/>
                    <a:p>
                      <a:pPr lvl="0">
                        <a:spcBef>
                          <a:spcPts val="0"/>
                        </a:spcBef>
                        <a:buNone/>
                      </a:pPr>
                      <a:r>
                        <a:rPr lang="en">
                          <a:latin typeface="Times New Roman"/>
                          <a:ea typeface="Times New Roman"/>
                          <a:cs typeface="Times New Roman"/>
                          <a:sym typeface="Times New Roman"/>
                        </a:rPr>
                        <a:t>Posjet Krašogradu</a:t>
                      </a:r>
                    </a:p>
                  </a:txBody>
                  <a:tcPr marL="91425" marR="91425" marT="91425" marB="91425"/>
                </a:tc>
              </a:tr>
              <a:tr h="533675">
                <a:tc>
                  <a:txBody>
                    <a:bodyPr/>
                    <a:lstStyle/>
                    <a:p>
                      <a:pPr lvl="0">
                        <a:spcBef>
                          <a:spcPts val="0"/>
                        </a:spcBef>
                        <a:buNone/>
                      </a:pPr>
                      <a:r>
                        <a:rPr lang="en" sz="1800" b="1"/>
                        <a:t>VREMENIK</a:t>
                      </a:r>
                    </a:p>
                  </a:txBody>
                  <a:tcPr marL="91425" marR="91425" marT="91425" marB="91425"/>
                </a:tc>
                <a:tc>
                  <a:txBody>
                    <a:bodyPr/>
                    <a:lstStyle/>
                    <a:p>
                      <a:pPr lvl="0">
                        <a:spcBef>
                          <a:spcPts val="0"/>
                        </a:spcBef>
                        <a:buNone/>
                      </a:pPr>
                      <a:r>
                        <a:rPr lang="en">
                          <a:latin typeface="Times New Roman"/>
                          <a:ea typeface="Times New Roman"/>
                          <a:cs typeface="Times New Roman"/>
                          <a:sym typeface="Times New Roman"/>
                        </a:rPr>
                        <a:t>-svibanj 2017.</a:t>
                      </a:r>
                    </a:p>
                  </a:txBody>
                  <a:tcPr marL="91425" marR="91425" marT="91425" marB="91425"/>
                </a:tc>
              </a:tr>
              <a:tr h="490500">
                <a:tc>
                  <a:txBody>
                    <a:bodyPr/>
                    <a:lstStyle/>
                    <a:p>
                      <a:pPr lvl="0">
                        <a:spcBef>
                          <a:spcPts val="0"/>
                        </a:spcBef>
                        <a:buNone/>
                      </a:pPr>
                      <a:r>
                        <a:rPr lang="en" sz="1800" b="1"/>
                        <a:t>TROŠKOVNIK</a:t>
                      </a:r>
                    </a:p>
                  </a:txBody>
                  <a:tcPr marL="91425" marR="91425" marT="91425" marB="91425"/>
                </a:tc>
                <a:tc>
                  <a:txBody>
                    <a:bodyPr/>
                    <a:lstStyle/>
                    <a:p>
                      <a:pPr lvl="0">
                        <a:spcBef>
                          <a:spcPts val="0"/>
                        </a:spcBef>
                        <a:buNone/>
                      </a:pPr>
                      <a:r>
                        <a:rPr lang="en">
                          <a:latin typeface="Times New Roman"/>
                          <a:ea typeface="Times New Roman"/>
                          <a:cs typeface="Times New Roman"/>
                          <a:sym typeface="Times New Roman"/>
                        </a:rPr>
                        <a:t>-prema cjeniku u suglasnosti s roditeljima</a:t>
                      </a:r>
                    </a:p>
                  </a:txBody>
                  <a:tcPr marL="91425" marR="91425" marT="91425" marB="91425"/>
                </a:tc>
              </a:tr>
              <a:tr h="985800">
                <a:tc>
                  <a:txBody>
                    <a:bodyPr/>
                    <a:lstStyle/>
                    <a:p>
                      <a:pPr lvl="0">
                        <a:spcBef>
                          <a:spcPts val="0"/>
                        </a:spcBef>
                        <a:buNone/>
                      </a:pPr>
                      <a:r>
                        <a:rPr lang="en" sz="1800" b="1"/>
                        <a:t>VREDNOVANJE I KORIŠTENJE REZULTATA</a:t>
                      </a:r>
                    </a:p>
                  </a:txBody>
                  <a:tcPr marL="91425" marR="91425" marT="91425" marB="91425"/>
                </a:tc>
                <a:tc>
                  <a:txBody>
                    <a:bodyPr/>
                    <a:lstStyle/>
                    <a:p>
                      <a:pPr marL="457200" lvl="0" indent="-298450" rtl="0">
                        <a:spcBef>
                          <a:spcPts val="0"/>
                        </a:spcBef>
                        <a:buSzPct val="100000"/>
                        <a:buChar char="-"/>
                      </a:pPr>
                      <a:r>
                        <a:rPr lang="en" sz="1100"/>
                        <a:t>osvrt na izvanučioničku nastavu provesti u obliku izrade plakata i usmenog razgovora</a:t>
                      </a:r>
                    </a:p>
                    <a:p>
                      <a:pPr marL="457200" lvl="0" indent="-298450">
                        <a:spcBef>
                          <a:spcPts val="0"/>
                        </a:spcBef>
                        <a:buSzPct val="100000"/>
                        <a:buChar char="-"/>
                      </a:pPr>
                      <a:r>
                        <a:rPr lang="en" sz="1100"/>
                        <a:t>izložba likovnih radova</a:t>
                      </a:r>
                    </a:p>
                  </a:txBody>
                  <a:tcPr marL="91425" marR="91425" marT="91425" marB="91425"/>
                </a:tc>
              </a:tr>
            </a:tbl>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aphicFrame>
        <p:nvGraphicFramePr>
          <p:cNvPr id="1203" name="Shape 1203"/>
          <p:cNvGraphicFramePr/>
          <p:nvPr/>
        </p:nvGraphicFramePr>
        <p:xfrm>
          <a:off x="251516" y="548679"/>
          <a:ext cx="8640975" cy="5820891"/>
        </p:xfrm>
        <a:graphic>
          <a:graphicData uri="http://schemas.openxmlformats.org/drawingml/2006/table">
            <a:tbl>
              <a:tblPr>
                <a:noFill/>
                <a:tableStyleId>{D39A3C89-64FF-49DC-8394-7CA954343BA1}</a:tableStyleId>
              </a:tblPr>
              <a:tblGrid>
                <a:gridCol w="3211925"/>
                <a:gridCol w="5429050"/>
              </a:tblGrid>
              <a:tr h="740600">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a:latin typeface="Times New Roman"/>
                          <a:ea typeface="Times New Roman"/>
                          <a:cs typeface="Times New Roman"/>
                          <a:sym typeface="Times New Roman"/>
                        </a:rPr>
                        <a:t>NAZIV AKTIVNOSTI</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b="1">
                          <a:latin typeface="Times New Roman"/>
                          <a:ea typeface="Times New Roman"/>
                          <a:cs typeface="Times New Roman"/>
                          <a:sym typeface="Times New Roman"/>
                        </a:rPr>
                        <a:t>ZAVRŠNI IZLET ZA UČENIKE DRUGIH RAZREDA</a:t>
                      </a:r>
                    </a:p>
                    <a:p>
                      <a:pPr marL="0" marR="0" lvl="0" indent="0" algn="ctr" rtl="0">
                        <a:lnSpc>
                          <a:spcPct val="115000"/>
                        </a:lnSpc>
                        <a:spcBef>
                          <a:spcPts val="0"/>
                        </a:spcBef>
                        <a:spcAft>
                          <a:spcPts val="0"/>
                        </a:spcAft>
                        <a:buClr>
                          <a:srgbClr val="000000"/>
                        </a:buClr>
                        <a:buSzPct val="25000"/>
                        <a:buFont typeface="Verdana"/>
                        <a:buNone/>
                      </a:pPr>
                      <a:r>
                        <a:rPr lang="en" b="1">
                          <a:latin typeface="Times New Roman"/>
                          <a:ea typeface="Times New Roman"/>
                          <a:cs typeface="Times New Roman"/>
                          <a:sym typeface="Times New Roman"/>
                        </a:rPr>
                        <a:t>KARLOVAC-DUBOVAC, OZALJ</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00475">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a:latin typeface="Times New Roman"/>
                          <a:ea typeface="Times New Roman"/>
                          <a:cs typeface="Times New Roman"/>
                          <a:sym typeface="Times New Roman"/>
                        </a:rPr>
                        <a:t>CILJ AKTIVNOSTI</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solidFill>
                            <a:schemeClr val="dk1"/>
                          </a:solidFill>
                          <a:latin typeface="Times New Roman"/>
                          <a:ea typeface="Times New Roman"/>
                          <a:cs typeface="Times New Roman"/>
                          <a:sym typeface="Times New Roman"/>
                        </a:rPr>
                        <a:t>Upoznavanje brežuljkastog zavičaja, kulturno- povijesnih spomenika zavičaja. </a:t>
                      </a:r>
                      <a:r>
                        <a:rPr lang="en" u="none" strike="noStrike" cap="none">
                          <a:latin typeface="Times New Roman"/>
                          <a:ea typeface="Times New Roman"/>
                          <a:cs typeface="Times New Roman"/>
                          <a:sym typeface="Times New Roman"/>
                        </a:rPr>
                        <a:t>Usvajanje novih spoznaja i primjena ranije stečenih znanja kroz integraciju sadržaja nastavnih predmeta razredne nastave.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012825">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a:latin typeface="Times New Roman"/>
                          <a:ea typeface="Times New Roman"/>
                          <a:cs typeface="Times New Roman"/>
                          <a:sym typeface="Times New Roman"/>
                        </a:rPr>
                        <a:t>NAMJENA</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-uočavati promjene u krajoliku</a:t>
                      </a:r>
                    </a:p>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-snalaženje u prostoru i vremenu</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-upoznati biljni i životinjski svijet kraja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-usvajati vještine promatranja, opisivanja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-očuvanje i njegovanje kulturne i prirodne baštine</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-poticati učenike na igru, zabavu i druženje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9200">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a:latin typeface="Times New Roman"/>
                          <a:ea typeface="Times New Roman"/>
                          <a:cs typeface="Times New Roman"/>
                          <a:sym typeface="Times New Roman"/>
                        </a:rPr>
                        <a:t>NOSITELJI </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aktiv drugih razreda(Ljerka Ivković,Jasminka Španić,Ksenija Borović)</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18825">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a:latin typeface="Times New Roman"/>
                          <a:ea typeface="Times New Roman"/>
                          <a:cs typeface="Times New Roman"/>
                          <a:sym typeface="Times New Roman"/>
                        </a:rPr>
                        <a:t>NAČIN REALIZACIJE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Prijevoz autobusom</a:t>
                      </a:r>
                      <a:r>
                        <a:rPr lang="en">
                          <a:latin typeface="Times New Roman"/>
                          <a:ea typeface="Times New Roman"/>
                          <a:cs typeface="Times New Roman"/>
                          <a:sym typeface="Times New Roman"/>
                        </a:rPr>
                        <a:t>, obilazak grada Karlovca te muzeja u dvorcima Dubovac i Ozalj.</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19850">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a:latin typeface="Times New Roman"/>
                          <a:ea typeface="Times New Roman"/>
                          <a:cs typeface="Times New Roman"/>
                          <a:sym typeface="Times New Roman"/>
                        </a:rPr>
                        <a:t>VREMENIK</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Svibanj 2017.</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20500">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a:latin typeface="Times New Roman"/>
                          <a:ea typeface="Times New Roman"/>
                          <a:cs typeface="Times New Roman"/>
                          <a:sym typeface="Times New Roman"/>
                        </a:rPr>
                        <a:t>TROŠKOVNIK</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Prema cjeniku uz suglasnost roditelja.</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50600">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a:latin typeface="Times New Roman"/>
                          <a:ea typeface="Times New Roman"/>
                          <a:cs typeface="Times New Roman"/>
                          <a:sym typeface="Times New Roman"/>
                        </a:rPr>
                        <a:t>VREDNOVANJE I KORIŠTENJE REZULTATA RADA</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Vrednovanje rada provest će se nakon povratka - rezultate rada i fotografije s terena prikazati izložbom u učionici te likovnim radovima na panoima škole.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aphicFrame>
        <p:nvGraphicFramePr>
          <p:cNvPr id="1209" name="Shape 1209"/>
          <p:cNvGraphicFramePr/>
          <p:nvPr/>
        </p:nvGraphicFramePr>
        <p:xfrm>
          <a:off x="251516" y="548679"/>
          <a:ext cx="8640975" cy="6200388"/>
        </p:xfrm>
        <a:graphic>
          <a:graphicData uri="http://schemas.openxmlformats.org/drawingml/2006/table">
            <a:tbl>
              <a:tblPr>
                <a:noFill/>
                <a:tableStyleId>{D39A3C89-64FF-49DC-8394-7CA954343BA1}</a:tableStyleId>
              </a:tblPr>
              <a:tblGrid>
                <a:gridCol w="2592300"/>
                <a:gridCol w="6048675"/>
              </a:tblGrid>
              <a:tr h="7406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NAZIV AKTIVNOSTI</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400" b="1" u="none" strike="noStrike" cap="none"/>
                        <a:t>TERENSKA NASTAVA - </a:t>
                      </a:r>
                      <a:r>
                        <a:rPr lang="en" b="1"/>
                        <a:t>POSJET HRVATSKOM SABORU</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004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CILJ AKTIVNOSTI</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Usvajanje novih spoznaja i primjena ranije stečenih znanja kroz integraciju sadržaja nastavnih predmeta razredne nastave.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0128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NAMJENA</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15000"/>
                        </a:lnSpc>
                        <a:spcBef>
                          <a:spcPts val="0"/>
                        </a:spcBef>
                        <a:buClr>
                          <a:schemeClr val="dk1"/>
                        </a:buClr>
                        <a:buSzPct val="25000"/>
                        <a:buFont typeface="Verdana"/>
                        <a:buNone/>
                      </a:pPr>
                      <a:r>
                        <a:rPr lang="en">
                          <a:solidFill>
                            <a:schemeClr val="dk1"/>
                          </a:solidFill>
                          <a:latin typeface="Times New Roman"/>
                          <a:ea typeface="Times New Roman"/>
                          <a:cs typeface="Times New Roman"/>
                          <a:sym typeface="Times New Roman"/>
                        </a:rPr>
                        <a:t>-razvijati ljubav prema domovini i glavnom gradu RH</a:t>
                      </a:r>
                    </a:p>
                    <a:p>
                      <a:pPr lvl="0" rtl="0">
                        <a:lnSpc>
                          <a:spcPct val="115000"/>
                        </a:lnSpc>
                        <a:spcBef>
                          <a:spcPts val="0"/>
                        </a:spcBef>
                        <a:buClr>
                          <a:schemeClr val="dk1"/>
                        </a:buClr>
                        <a:buSzPct val="25000"/>
                        <a:buFont typeface="Verdana"/>
                        <a:buNone/>
                      </a:pPr>
                      <a:r>
                        <a:rPr lang="en">
                          <a:solidFill>
                            <a:schemeClr val="dk1"/>
                          </a:solidFill>
                          <a:latin typeface="Times New Roman"/>
                          <a:ea typeface="Times New Roman"/>
                          <a:cs typeface="Times New Roman"/>
                          <a:sym typeface="Times New Roman"/>
                        </a:rPr>
                        <a:t>-razvijati osjećaj zajedništva i pripadnosti </a:t>
                      </a:r>
                    </a:p>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 </a:t>
                      </a:r>
                      <a:r>
                        <a:rPr lang="en" u="none" strike="noStrike" cap="none">
                          <a:latin typeface="Times New Roman"/>
                          <a:ea typeface="Times New Roman"/>
                          <a:cs typeface="Times New Roman"/>
                          <a:sym typeface="Times New Roman"/>
                        </a:rPr>
                        <a:t>uočavati promjene u krajoliku</a:t>
                      </a:r>
                    </a:p>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-snalaženje u prostoru i vremenu</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-usvajati vještine promatranja, opisivanja</a:t>
                      </a:r>
                    </a:p>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-očuvanje i njegovanje kulturne i prirodne baštine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92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NOSITELJI </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Aktiv četvrtog razreda: Natalija Kovač, Martina Delišimunović Čmigović i danijela Divna Dujić</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412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NAČIN REALIZACIJE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Prijevoz autobusom.</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5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VREMENIK</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Veljača 2017.</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205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TROŠKOVNIK</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Prema cjeniku uz suglasnost roditelja.</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506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VREDNOVANJE I KORIŠTENJE REZULTATA RADA</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Vrednovanje rada provest će se nakon povratka - rezultate rada i fotografije s terena prikazati izložbom u učionici te likovnim radovima na panoima škole.</a:t>
                      </a:r>
                    </a:p>
                  </a:txBody>
                  <a:tcPr marL="55050" marR="5505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graphicFrame>
        <p:nvGraphicFramePr>
          <p:cNvPr id="1220" name="Shape 1220"/>
          <p:cNvGraphicFramePr/>
          <p:nvPr/>
        </p:nvGraphicFramePr>
        <p:xfrm>
          <a:off x="251516" y="565447"/>
          <a:ext cx="8640975" cy="5657388"/>
        </p:xfrm>
        <a:graphic>
          <a:graphicData uri="http://schemas.openxmlformats.org/drawingml/2006/table">
            <a:tbl>
              <a:tblPr>
                <a:noFill/>
                <a:tableStyleId>{D39A3C89-64FF-49DC-8394-7CA954343BA1}</a:tableStyleId>
              </a:tblPr>
              <a:tblGrid>
                <a:gridCol w="2160250"/>
                <a:gridCol w="6480725"/>
              </a:tblGrid>
              <a:tr h="6063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NAZIV AKTIVNOSTI</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800" b="1" u="none" strike="noStrike" cap="none"/>
                        <a:t>PROŠLOST GRADA ZAGREBA</a:t>
                      </a:r>
                    </a:p>
                    <a:p>
                      <a:pPr marL="0" marR="0" lvl="0" indent="0" algn="ctr" rtl="0">
                        <a:lnSpc>
                          <a:spcPct val="115000"/>
                        </a:lnSpc>
                        <a:spcBef>
                          <a:spcPts val="0"/>
                        </a:spcBef>
                        <a:spcAft>
                          <a:spcPts val="0"/>
                        </a:spcAft>
                        <a:buClr>
                          <a:srgbClr val="000000"/>
                        </a:buClr>
                        <a:buSzPct val="25000"/>
                        <a:buFont typeface="Verdana"/>
                        <a:buNone/>
                      </a:pPr>
                      <a:r>
                        <a:rPr lang="en" sz="1800" b="1" u="none" strike="noStrike" cap="none"/>
                        <a:t>3. razredi</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4916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CILJ AKTIVNOSTI</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Upoznati povijest grada Zagreba.</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7421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NAMJENA</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Calibri"/>
                        <a:buNone/>
                      </a:pPr>
                      <a:r>
                        <a:rPr lang="en" sz="1600" u="none" strike="noStrike" cap="none">
                          <a:latin typeface="Times New Roman"/>
                          <a:ea typeface="Times New Roman"/>
                          <a:cs typeface="Times New Roman"/>
                          <a:sym typeface="Times New Roman"/>
                        </a:rPr>
                        <a:t>-upoznati stare građevine</a:t>
                      </a:r>
                    </a:p>
                    <a:p>
                      <a:pPr marL="0" marR="0" lvl="0" indent="0" algn="l" rtl="0">
                        <a:lnSpc>
                          <a:spcPct val="115000"/>
                        </a:lnSpc>
                        <a:spcBef>
                          <a:spcPts val="0"/>
                        </a:spcBef>
                        <a:spcAft>
                          <a:spcPts val="0"/>
                        </a:spcAft>
                        <a:buClr>
                          <a:schemeClr val="dk1"/>
                        </a:buClr>
                        <a:buSzPct val="25000"/>
                        <a:buFont typeface="Calibri"/>
                        <a:buNone/>
                      </a:pPr>
                      <a:r>
                        <a:rPr lang="en" sz="1600" u="none" strike="noStrike" cap="none">
                          <a:latin typeface="Times New Roman"/>
                          <a:ea typeface="Times New Roman"/>
                          <a:cs typeface="Times New Roman"/>
                          <a:sym typeface="Times New Roman"/>
                        </a:rPr>
                        <a:t>-upoznati stare zanate</a:t>
                      </a:r>
                    </a:p>
                    <a:p>
                      <a:pPr marL="0" marR="0" lvl="0" indent="0" algn="l" rtl="0">
                        <a:lnSpc>
                          <a:spcPct val="115000"/>
                        </a:lnSpc>
                        <a:spcBef>
                          <a:spcPts val="0"/>
                        </a:spcBef>
                        <a:spcAft>
                          <a:spcPts val="0"/>
                        </a:spcAft>
                        <a:buClr>
                          <a:schemeClr val="dk1"/>
                        </a:buClr>
                        <a:buSzPct val="25000"/>
                        <a:buFont typeface="Calibri"/>
                        <a:buNone/>
                      </a:pPr>
                      <a:r>
                        <a:rPr lang="en" sz="1600" u="none" strike="noStrike" cap="none">
                          <a:latin typeface="Times New Roman"/>
                          <a:ea typeface="Times New Roman"/>
                          <a:cs typeface="Times New Roman"/>
                          <a:sym typeface="Times New Roman"/>
                        </a:rPr>
                        <a:t>-ponoviti pojmove iz prirode i društva i hrvatskog jezika </a:t>
                      </a:r>
                    </a:p>
                    <a:p>
                      <a:pPr marL="0" marR="0" lvl="0" indent="0" algn="l" rtl="0">
                        <a:lnSpc>
                          <a:spcPct val="115000"/>
                        </a:lnSpc>
                        <a:spcBef>
                          <a:spcPts val="0"/>
                        </a:spcBef>
                        <a:spcAft>
                          <a:spcPts val="0"/>
                        </a:spcAft>
                        <a:buClr>
                          <a:schemeClr val="dk1"/>
                        </a:buClr>
                        <a:buSzPct val="25000"/>
                        <a:buFont typeface="Calibri"/>
                        <a:buNone/>
                      </a:pPr>
                      <a:r>
                        <a:rPr lang="en" sz="1600" u="none" strike="noStrike" cap="none">
                          <a:latin typeface="Times New Roman"/>
                          <a:ea typeface="Times New Roman"/>
                          <a:cs typeface="Times New Roman"/>
                          <a:sym typeface="Times New Roman"/>
                        </a:rPr>
                        <a:t> (zavičajni govor)</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4080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NOSITELJI </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učiteljice trećih razreda -H.Ćurić, V. Ivanović Skender, J. Kostelac Pervan, I. Penava</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8187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NAČIN REALIZACIJE</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Obilazak stare zagrebačke jezgre.</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VREMENIK</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ožujak 201</a:t>
                      </a:r>
                      <a:r>
                        <a:rPr lang="en" sz="1600">
                          <a:latin typeface="Times New Roman"/>
                          <a:ea typeface="Times New Roman"/>
                          <a:cs typeface="Times New Roman"/>
                          <a:sym typeface="Times New Roman"/>
                        </a:rPr>
                        <a:t>7.</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5080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TROŠKOVNIK</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rtl="0">
                        <a:lnSpc>
                          <a:spcPct val="115000"/>
                        </a:lnSpc>
                        <a:spcBef>
                          <a:spcPts val="0"/>
                        </a:spcBef>
                        <a:buClr>
                          <a:schemeClr val="dk1"/>
                        </a:buClr>
                        <a:buSzPct val="25000"/>
                        <a:buFont typeface="Verdana"/>
                        <a:buNone/>
                      </a:pPr>
                      <a:r>
                        <a:rPr lang="en" sz="1600">
                          <a:solidFill>
                            <a:schemeClr val="dk1"/>
                          </a:solidFill>
                          <a:latin typeface="Times New Roman"/>
                          <a:ea typeface="Times New Roman"/>
                          <a:cs typeface="Times New Roman"/>
                          <a:sym typeface="Times New Roman"/>
                        </a:rPr>
                        <a:t>Prema cjeniku uz suglasnost roditelja.</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571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VREDNOVANJE I KORIŠTENJE REZULTATA RADA</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Rezultate rada i fotografije s terena prikazati izložbom u učionici.</a:t>
                      </a:r>
                    </a:p>
                  </a:txBody>
                  <a:tcPr marL="49400" marR="49400"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graphicFrame>
        <p:nvGraphicFramePr>
          <p:cNvPr id="1226" name="Shape 1226"/>
          <p:cNvGraphicFramePr/>
          <p:nvPr/>
        </p:nvGraphicFramePr>
        <p:xfrm>
          <a:off x="395287" y="620712"/>
          <a:ext cx="8280400" cy="5083840"/>
        </p:xfrm>
        <a:graphic>
          <a:graphicData uri="http://schemas.openxmlformats.org/drawingml/2006/table">
            <a:tbl>
              <a:tblPr>
                <a:noFill/>
                <a:tableStyleId>{D39A3C89-64FF-49DC-8394-7CA954343BA1}</a:tableStyleId>
              </a:tblPr>
              <a:tblGrid>
                <a:gridCol w="2441950"/>
                <a:gridCol w="5838450"/>
              </a:tblGrid>
              <a:tr h="4318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NAZIV AKTIVNOSTI</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sz="1800" b="1" u="none" strike="noStrike" cap="none">
                          <a:solidFill>
                            <a:schemeClr val="dk1"/>
                          </a:solidFill>
                        </a:rPr>
                        <a:t>SNALAŽENJE U PROSTORU - 3. razredi</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15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CILJ AKTIVNOSTI</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Or</a:t>
                      </a:r>
                      <a:r>
                        <a:rPr lang="en" sz="1800">
                          <a:solidFill>
                            <a:schemeClr val="dk1"/>
                          </a:solidFill>
                          <a:latin typeface="Times New Roman"/>
                          <a:ea typeface="Times New Roman"/>
                          <a:cs typeface="Times New Roman"/>
                          <a:sym typeface="Times New Roman"/>
                        </a:rPr>
                        <a:t>i</a:t>
                      </a:r>
                      <a:r>
                        <a:rPr lang="en" sz="1800" u="none" strike="noStrike" cap="none">
                          <a:solidFill>
                            <a:schemeClr val="dk1"/>
                          </a:solidFill>
                          <a:latin typeface="Times New Roman"/>
                          <a:ea typeface="Times New Roman"/>
                          <a:cs typeface="Times New Roman"/>
                          <a:sym typeface="Times New Roman"/>
                        </a:rPr>
                        <a:t>jentirati se u prostoru prema Suncu; pomoću kompasa ili drugih znakova na zemlji</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638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NAMJENA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 usvojiti nazive stajalište i obzor, imenovati i u prostoru utvrditi glavne i sporedne strane svijeta</a:t>
                      </a:r>
                    </a:p>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 razvijati interes za sadržaje iz Prirode i društva, uočiti svrhu poznavanja orijentacije </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64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NOSITELJI </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a:solidFill>
                            <a:schemeClr val="dk1"/>
                          </a:solidFill>
                          <a:latin typeface="Times New Roman"/>
                          <a:ea typeface="Times New Roman"/>
                          <a:cs typeface="Times New Roman"/>
                          <a:sym typeface="Times New Roman"/>
                        </a:rPr>
                        <a:t>učiteljice trećih razreda- H. Ćurić, V. Ivanović Skender, J. Kostelac Pervan, I. Penava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952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NAČIN REALIZACIJE</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Šetnja po dvorištu škole i okolici škole – naselje, šuma, livada.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333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VREMENIK</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rujan, 201</a:t>
                      </a:r>
                      <a:r>
                        <a:rPr lang="en" sz="1800">
                          <a:solidFill>
                            <a:schemeClr val="dk1"/>
                          </a:solidFill>
                          <a:latin typeface="Times New Roman"/>
                          <a:ea typeface="Times New Roman"/>
                          <a:cs typeface="Times New Roman"/>
                          <a:sym typeface="Times New Roman"/>
                        </a:rPr>
                        <a:t>6</a:t>
                      </a:r>
                      <a:r>
                        <a:rPr lang="en" sz="1800" u="none" strike="noStrike" cap="none">
                          <a:solidFill>
                            <a:schemeClr val="dk1"/>
                          </a:solidFill>
                          <a:latin typeface="Times New Roman"/>
                          <a:ea typeface="Times New Roman"/>
                          <a:cs typeface="Times New Roman"/>
                          <a:sym typeface="Times New Roman"/>
                        </a:rPr>
                        <a:t>.</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127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TROŠKOVNIK</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Nema.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778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VREDNOVANJE I KORIŠTENJE REZULTATA RADA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Provesti vrednovanje rada nakon povratka. Rezultate rada i fotografije s terena prikazati izložbom u učionici. </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Shape 1232"/>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233" name="Shape 1233"/>
          <p:cNvGraphicFramePr/>
          <p:nvPr/>
        </p:nvGraphicFramePr>
        <p:xfrm>
          <a:off x="431812" y="356198"/>
          <a:ext cx="8280400" cy="5844635"/>
        </p:xfrm>
        <a:graphic>
          <a:graphicData uri="http://schemas.openxmlformats.org/drawingml/2006/table">
            <a:tbl>
              <a:tblPr>
                <a:noFill/>
                <a:tableStyleId>{D39A3C89-64FF-49DC-8394-7CA954343BA1}</a:tableStyleId>
              </a:tblPr>
              <a:tblGrid>
                <a:gridCol w="2822950"/>
                <a:gridCol w="5457450"/>
              </a:tblGrid>
              <a:tr h="4318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NAZIV AKTIVNOSTI</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sz="1800" b="1" u="none" strike="noStrike" cap="none">
                          <a:solidFill>
                            <a:schemeClr val="dk1"/>
                          </a:solidFill>
                        </a:rPr>
                        <a:t>PLAN MJESTA - 3. razred</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49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CILJ AKTIVNOSTI</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Naučiti se služiti planom mjesta</a:t>
                      </a:r>
                      <a:r>
                        <a:rPr lang="en" sz="1800">
                          <a:solidFill>
                            <a:schemeClr val="dk1"/>
                          </a:solidFill>
                          <a:latin typeface="Times New Roman"/>
                          <a:ea typeface="Times New Roman"/>
                          <a:cs typeface="Times New Roman"/>
                          <a:sym typeface="Times New Roman"/>
                        </a:rPr>
                        <a:t>.</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4725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NAMJENA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chemeClr val="dk1"/>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Koristiti se planom mjesta za pronalaženje željene adrese, objekte iz okoliša uoč</a:t>
                      </a:r>
                      <a:r>
                        <a:rPr lang="en" sz="1800">
                          <a:solidFill>
                            <a:schemeClr val="dk1"/>
                          </a:solidFill>
                          <a:latin typeface="Times New Roman"/>
                          <a:ea typeface="Times New Roman"/>
                          <a:cs typeface="Times New Roman"/>
                          <a:sym typeface="Times New Roman"/>
                        </a:rPr>
                        <a:t>it</a:t>
                      </a:r>
                      <a:r>
                        <a:rPr lang="en" sz="1800" u="none" strike="noStrike" cap="none">
                          <a:solidFill>
                            <a:schemeClr val="dk1"/>
                          </a:solidFill>
                          <a:latin typeface="Times New Roman"/>
                          <a:ea typeface="Times New Roman"/>
                          <a:cs typeface="Times New Roman"/>
                          <a:sym typeface="Times New Roman"/>
                        </a:rPr>
                        <a:t>i  i prepoznati na planu mjesta i obratno.</a:t>
                      </a:r>
                    </a:p>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Koristiti se tumačem znakova, razvijati sposobnost promatranja, opisivanja, bilježenja i logičkog zaključivanja.</a:t>
                      </a:r>
                    </a:p>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Shvatiti vrijednost poznavanja snalaženja na planu za svakodnevni život. </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64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NOSITELJI </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Clr>
                          <a:schemeClr val="dk1"/>
                        </a:buClr>
                        <a:buSzPct val="25000"/>
                        <a:buFont typeface="Verdana"/>
                        <a:buNone/>
                      </a:pPr>
                      <a:r>
                        <a:rPr lang="en" sz="1800">
                          <a:solidFill>
                            <a:schemeClr val="dk1"/>
                          </a:solidFill>
                          <a:latin typeface="Times New Roman"/>
                          <a:ea typeface="Times New Roman"/>
                          <a:cs typeface="Times New Roman"/>
                          <a:sym typeface="Times New Roman"/>
                        </a:rPr>
                        <a:t>učiteljice trećih razreda-H. Ćurić, V. Ivanović Skender, J. Kostelac Pervan, I. Penava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952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NAČIN REALIZACIJE</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Šetnja po dvorištu i okolici škole – naselj</a:t>
                      </a:r>
                      <a:r>
                        <a:rPr lang="en" sz="1800">
                          <a:solidFill>
                            <a:schemeClr val="dk1"/>
                          </a:solidFill>
                          <a:latin typeface="Times New Roman"/>
                          <a:ea typeface="Times New Roman"/>
                          <a:cs typeface="Times New Roman"/>
                          <a:sym typeface="Times New Roman"/>
                        </a:rPr>
                        <a:t>u</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333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VREMENIK</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listopad 201</a:t>
                      </a:r>
                      <a:r>
                        <a:rPr lang="en" sz="1800">
                          <a:solidFill>
                            <a:schemeClr val="dk1"/>
                          </a:solidFill>
                          <a:latin typeface="Times New Roman"/>
                          <a:ea typeface="Times New Roman"/>
                          <a:cs typeface="Times New Roman"/>
                          <a:sym typeface="Times New Roman"/>
                        </a:rPr>
                        <a:t>6</a:t>
                      </a:r>
                      <a:r>
                        <a:rPr lang="en" sz="1800" u="none" strike="noStrike" cap="none">
                          <a:solidFill>
                            <a:schemeClr val="dk1"/>
                          </a:solidFill>
                          <a:latin typeface="Times New Roman"/>
                          <a:ea typeface="Times New Roman"/>
                          <a:cs typeface="Times New Roman"/>
                          <a:sym typeface="Times New Roman"/>
                        </a:rPr>
                        <a:t>.</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127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TROŠKOVNIK</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Nema.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778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rPr>
                        <a:t>VREDNOVANJE I KORIŠTENJE REZULTATA RADA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a:solidFill>
                            <a:schemeClr val="dk1"/>
                          </a:solidFill>
                          <a:latin typeface="Times New Roman"/>
                          <a:ea typeface="Times New Roman"/>
                          <a:cs typeface="Times New Roman"/>
                          <a:sym typeface="Times New Roman"/>
                        </a:rPr>
                        <a:t>Provesti vrednovanje rada nakon povratka. Rezultate rada i fotografije s terena prikazati izložbom u učionici. </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graphicFrame>
        <p:nvGraphicFramePr>
          <p:cNvPr id="1239" name="Shape 1239"/>
          <p:cNvGraphicFramePr/>
          <p:nvPr/>
        </p:nvGraphicFramePr>
        <p:xfrm>
          <a:off x="136100" y="373488"/>
          <a:ext cx="8871800" cy="6061470"/>
        </p:xfrm>
        <a:graphic>
          <a:graphicData uri="http://schemas.openxmlformats.org/drawingml/2006/table">
            <a:tbl>
              <a:tblPr>
                <a:noFill/>
                <a:tableStyleId>{D39A3C89-64FF-49DC-8394-7CA954343BA1}</a:tableStyleId>
              </a:tblPr>
              <a:tblGrid>
                <a:gridCol w="2269400"/>
                <a:gridCol w="6602400"/>
              </a:tblGrid>
              <a:tr h="3825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NAZIV AKTIVNOSTI</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sz="1600" b="1" u="none" strike="noStrike" cap="none">
                          <a:solidFill>
                            <a:schemeClr val="dk1"/>
                          </a:solidFill>
                        </a:rPr>
                        <a:t>JEDNODNEVNA TERENSKA NASTAVA</a:t>
                      </a:r>
                      <a:r>
                        <a:rPr lang="en" sz="1600" b="1">
                          <a:solidFill>
                            <a:schemeClr val="dk1"/>
                          </a:solidFill>
                        </a:rPr>
                        <a:t> - PLITVIČKA JEZERA - RASTOKE ; </a:t>
                      </a:r>
                      <a:r>
                        <a:rPr lang="en" sz="1600" b="1" u="none" strike="noStrike" cap="none">
                          <a:solidFill>
                            <a:schemeClr val="dk1"/>
                          </a:solidFill>
                        </a:rPr>
                        <a:t>UČENICI 4. RAZREDA</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CILJ AKTIVNOSTI</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a:solidFill>
                            <a:schemeClr val="dk1"/>
                          </a:solidFill>
                          <a:latin typeface="Times New Roman"/>
                          <a:ea typeface="Times New Roman"/>
                          <a:cs typeface="Times New Roman"/>
                          <a:sym typeface="Times New Roman"/>
                        </a:rPr>
                        <a:t>Istraživati i upoznavati zavičajne posebnosti. Razvijati sposobnost snalaženja u prostoru i vremenu. Poticati radoznalost za istraživanje</a:t>
                      </a:r>
                      <a:r>
                        <a:rPr lang="en" sz="1600">
                          <a:solidFill>
                            <a:schemeClr val="dk1"/>
                          </a:solidFill>
                          <a:latin typeface="Times New Roman"/>
                          <a:ea typeface="Times New Roman"/>
                          <a:cs typeface="Times New Roman"/>
                          <a:sym typeface="Times New Roman"/>
                        </a:rPr>
                        <a:t> gorskog zavičaja</a:t>
                      </a:r>
                      <a:r>
                        <a:rPr lang="en" sz="1600" u="none" strike="noStrike" cap="none">
                          <a:solidFill>
                            <a:schemeClr val="dk1"/>
                          </a:solidFill>
                          <a:latin typeface="Times New Roman"/>
                          <a:ea typeface="Times New Roman"/>
                          <a:cs typeface="Times New Roman"/>
                          <a:sym typeface="Times New Roman"/>
                        </a:rPr>
                        <a:t>. Boravak na svježem zraku, razvijanje suradničkog odnosa, razvijanje motoričkih sposobnosti. Integracija nastavnih sadržaja iz ostalih nastavnih predmeta.</a:t>
                      </a:r>
                    </a:p>
                    <a:p>
                      <a:pPr marL="0" marR="0" lvl="0" indent="0" algn="just" rtl="0">
                        <a:spcBef>
                          <a:spcPts val="0"/>
                        </a:spcBef>
                        <a:buClr>
                          <a:srgbClr val="000000"/>
                        </a:buClr>
                        <a:buSzPct val="25000"/>
                        <a:buFont typeface="Comic Sans MS"/>
                        <a:buNone/>
                      </a:pPr>
                      <a:r>
                        <a:rPr lang="en" sz="1600">
                          <a:solidFill>
                            <a:schemeClr val="dk1"/>
                          </a:solidFill>
                          <a:latin typeface="Times New Roman"/>
                          <a:ea typeface="Times New Roman"/>
                          <a:cs typeface="Times New Roman"/>
                          <a:sym typeface="Times New Roman"/>
                        </a:rPr>
                        <a:t>Njegovanje kulture čuvanja i zaštite nacionalnih parkova i parkova prirode</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604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NAMJENA</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a:solidFill>
                            <a:schemeClr val="dk1"/>
                          </a:solidFill>
                          <a:latin typeface="Times New Roman"/>
                          <a:ea typeface="Times New Roman"/>
                          <a:cs typeface="Times New Roman"/>
                          <a:sym typeface="Times New Roman"/>
                        </a:rPr>
                        <a:t>Upoznavanje ljepota i karakteristka </a:t>
                      </a:r>
                      <a:r>
                        <a:rPr lang="en" sz="1600">
                          <a:solidFill>
                            <a:schemeClr val="dk1"/>
                          </a:solidFill>
                          <a:latin typeface="Times New Roman"/>
                          <a:ea typeface="Times New Roman"/>
                          <a:cs typeface="Times New Roman"/>
                          <a:sym typeface="Times New Roman"/>
                        </a:rPr>
                        <a:t>gorskog </a:t>
                      </a:r>
                      <a:r>
                        <a:rPr lang="en" sz="1600" u="none" strike="noStrike" cap="none">
                          <a:solidFill>
                            <a:schemeClr val="dk1"/>
                          </a:solidFill>
                          <a:latin typeface="Times New Roman"/>
                          <a:ea typeface="Times New Roman"/>
                          <a:cs typeface="Times New Roman"/>
                          <a:sym typeface="Times New Roman"/>
                        </a:rPr>
                        <a:t>zavičaja. Promicanje ljubavi i ponosa za domovinu. Razvijanje interesa za istraživanje biljnog i životinjskog svijeta tog kraja. Upoznavanje zavičaja, razvijanje uljudnog ponašanja i svjesne discipline, razvijanje ispravnog odnosa prema svojoj i tuđoj imovini, razvijanje socijalnih vještina, širenje učenikovih interesa.</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39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NOSITELJI </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učiteljice 4. Razreda : Natalija Kovač, Martina Delišimunović Čmigović, Danijela Dujić</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127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NAČIN REALIZACIJE</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a:solidFill>
                            <a:schemeClr val="dk1"/>
                          </a:solidFill>
                          <a:latin typeface="Times New Roman"/>
                          <a:ea typeface="Times New Roman"/>
                          <a:cs typeface="Times New Roman"/>
                          <a:sym typeface="Times New Roman"/>
                        </a:rPr>
                        <a:t>Prijevoz, razgledavanje i organizacija</a:t>
                      </a:r>
                      <a:r>
                        <a:rPr lang="en" sz="1600">
                          <a:solidFill>
                            <a:schemeClr val="dk1"/>
                          </a:solidFill>
                          <a:latin typeface="Times New Roman"/>
                          <a:ea typeface="Times New Roman"/>
                          <a:cs typeface="Times New Roman"/>
                          <a:sym typeface="Times New Roman"/>
                        </a:rPr>
                        <a:t>.</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190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VREMENIK</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a:solidFill>
                            <a:schemeClr val="dk1"/>
                          </a:solidFill>
                          <a:latin typeface="Times New Roman"/>
                          <a:ea typeface="Times New Roman"/>
                          <a:cs typeface="Times New Roman"/>
                          <a:sym typeface="Times New Roman"/>
                        </a:rPr>
                        <a:t>Rujan </a:t>
                      </a:r>
                      <a:r>
                        <a:rPr lang="en" sz="1600" u="none" strike="noStrike" cap="none">
                          <a:solidFill>
                            <a:schemeClr val="dk1"/>
                          </a:solidFill>
                          <a:latin typeface="Times New Roman"/>
                          <a:ea typeface="Times New Roman"/>
                          <a:cs typeface="Times New Roman"/>
                          <a:sym typeface="Times New Roman"/>
                        </a:rPr>
                        <a:t> 201</a:t>
                      </a:r>
                      <a:r>
                        <a:rPr lang="en" sz="1600">
                          <a:solidFill>
                            <a:schemeClr val="dk1"/>
                          </a:solidFill>
                          <a:latin typeface="Times New Roman"/>
                          <a:ea typeface="Times New Roman"/>
                          <a:cs typeface="Times New Roman"/>
                          <a:sym typeface="Times New Roman"/>
                        </a:rPr>
                        <a:t>7.</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111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TROŠKOVNIK</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a:solidFill>
                            <a:schemeClr val="dk1"/>
                          </a:solidFill>
                          <a:latin typeface="Times New Roman"/>
                          <a:ea typeface="Times New Roman"/>
                          <a:cs typeface="Times New Roman"/>
                          <a:sym typeface="Times New Roman"/>
                        </a:rPr>
                        <a:t>Prema ponudi agencije. Troškove u cijelosti podnose roditelji uz potpisanu suglasnost.</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545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VREDNOVANJE I KORIŠTENJE REZULTATA RADA</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a:solidFill>
                            <a:schemeClr val="dk1"/>
                          </a:solidFill>
                          <a:latin typeface="Times New Roman"/>
                          <a:ea typeface="Times New Roman"/>
                          <a:cs typeface="Times New Roman"/>
                          <a:sym typeface="Times New Roman"/>
                        </a:rPr>
                        <a:t>Kroz razgovor nakon provedene aktivnosti dobivamo rezultate o razumijevanju, primjeni i promišljanju okoline koja nas okružuje. Izrada zajedničkih plakata po skupinama, kratke prezentacije doživljaja. </a:t>
                      </a:r>
                    </a:p>
                  </a:txBody>
                  <a:tcPr marL="57700" marR="57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Shape 1245"/>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246" name="Shape 1246"/>
          <p:cNvGraphicFramePr/>
          <p:nvPr/>
        </p:nvGraphicFramePr>
        <p:xfrm>
          <a:off x="431812" y="274625"/>
          <a:ext cx="8280400" cy="5625390"/>
        </p:xfrm>
        <a:graphic>
          <a:graphicData uri="http://schemas.openxmlformats.org/drawingml/2006/table">
            <a:tbl>
              <a:tblPr>
                <a:noFill/>
                <a:tableStyleId>{D39A3C89-64FF-49DC-8394-7CA954343BA1}</a:tableStyleId>
              </a:tblPr>
              <a:tblGrid>
                <a:gridCol w="1939625"/>
                <a:gridCol w="6340775"/>
              </a:tblGrid>
              <a:tr h="4048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sz="1400" b="1" u="none" strike="noStrike" cap="none">
                          <a:solidFill>
                            <a:schemeClr val="dk1"/>
                          </a:solidFill>
                          <a:latin typeface="Times New Roman"/>
                          <a:ea typeface="Times New Roman"/>
                          <a:cs typeface="Times New Roman"/>
                          <a:sym typeface="Times New Roman"/>
                        </a:rPr>
                        <a:t>UPOZNAJMO ŽIVOT NA TRAVNJAKU – UČENICI 4. RAZREDA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u="none" strike="noStrike" cap="none">
                          <a:solidFill>
                            <a:schemeClr val="dk1"/>
                          </a:solidFill>
                          <a:latin typeface="Times New Roman"/>
                          <a:ea typeface="Times New Roman"/>
                          <a:cs typeface="Times New Roman"/>
                          <a:sym typeface="Times New Roman"/>
                        </a:rPr>
                        <a:t>Doživjeti i osvijestiti složenost, raznolikost i međusobnu povezanost svih čimbenika koji djeluju u čovjekovu prirodnom i društvenom okruženju. Oblikovati pozitivan vrijednosni odnos prema živim bićima i prirodi kao cjelini. Integracija nastavnih sadržaja iz ostalih nastavnih predmeta.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4938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u="none" strike="noStrike" cap="none">
                          <a:solidFill>
                            <a:schemeClr val="dk1"/>
                          </a:solidFill>
                          <a:latin typeface="Times New Roman"/>
                          <a:ea typeface="Times New Roman"/>
                          <a:cs typeface="Times New Roman"/>
                          <a:sym typeface="Times New Roman"/>
                        </a:rPr>
                        <a:t>Otkrivati i upoznavati živu prirodu, njezinu raznolikost, povezanost i promjenjivost. Razumjeti povezanost biljaka i životinja u životnoj zajednici travnjaka. Upoznati nekoliko najpoznatijih biljaka i životinja travnjaka. Razvijati svijest o važnosti očuvanja travnjaka. Ekološki osvješćivati učenike.Njegovati kulturne navike tijekom boravka na izvanučioničkoj nastavi. Poticati učenike na igru, zabavu i druženje. Usvajati vještine promatranja, opisivanja i bilježenje opažanja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73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Aktiv četvrtih razreda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77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u="none" strike="noStrike" cap="none">
                          <a:solidFill>
                            <a:schemeClr val="dk1"/>
                          </a:solidFill>
                          <a:latin typeface="Times New Roman"/>
                          <a:ea typeface="Times New Roman"/>
                          <a:cs typeface="Times New Roman"/>
                          <a:sym typeface="Times New Roman"/>
                        </a:rPr>
                        <a:t>Šetnja po dvorištu škole i okolici škole</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381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u="none" strike="noStrike" cap="none">
                          <a:solidFill>
                            <a:schemeClr val="dk1"/>
                          </a:solidFill>
                          <a:latin typeface="Times New Roman"/>
                          <a:ea typeface="Times New Roman"/>
                          <a:cs typeface="Times New Roman"/>
                          <a:sym typeface="Times New Roman"/>
                        </a:rPr>
                        <a:t>proljeće  201</a:t>
                      </a:r>
                      <a:r>
                        <a:rPr lang="en">
                          <a:solidFill>
                            <a:schemeClr val="dk1"/>
                          </a:solidFill>
                          <a:latin typeface="Times New Roman"/>
                          <a:ea typeface="Times New Roman"/>
                          <a:cs typeface="Times New Roman"/>
                          <a:sym typeface="Times New Roman"/>
                        </a:rPr>
                        <a:t>7</a:t>
                      </a:r>
                      <a:r>
                        <a:rPr lang="en" u="none" strike="noStrike" cap="none">
                          <a:solidFill>
                            <a:schemeClr val="dk1"/>
                          </a:solidFill>
                          <a:latin typeface="Times New Roman"/>
                          <a:ea typeface="Times New Roman"/>
                          <a:cs typeface="Times New Roman"/>
                          <a:sym typeface="Times New Roman"/>
                        </a:rPr>
                        <a:t>.</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13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nema.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88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u="none" strike="noStrike" cap="none">
                          <a:solidFill>
                            <a:schemeClr val="dk1"/>
                          </a:solidFill>
                          <a:latin typeface="Times New Roman"/>
                          <a:ea typeface="Times New Roman"/>
                          <a:cs typeface="Times New Roman"/>
                          <a:sym typeface="Times New Roman"/>
                        </a:rPr>
                        <a:t>Provesti vrednovanje rada nakon povratka. Rezultate rada i fotografije s terena prikazati izložbom u učionici. Izložba likovnih radova na panoima.</a:t>
                      </a:r>
                    </a:p>
                  </a:txBody>
                  <a:tcPr marL="62625" marR="626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graphicFrame>
        <p:nvGraphicFramePr>
          <p:cNvPr id="1252" name="Shape 1252"/>
          <p:cNvGraphicFramePr/>
          <p:nvPr/>
        </p:nvGraphicFramePr>
        <p:xfrm>
          <a:off x="468312" y="126300"/>
          <a:ext cx="8135925" cy="6491382"/>
        </p:xfrm>
        <a:graphic>
          <a:graphicData uri="http://schemas.openxmlformats.org/drawingml/2006/table">
            <a:tbl>
              <a:tblPr>
                <a:noFill/>
                <a:tableStyleId>{D39A3C89-64FF-49DC-8394-7CA954343BA1}</a:tableStyleId>
              </a:tblPr>
              <a:tblGrid>
                <a:gridCol w="1943100"/>
                <a:gridCol w="6192825"/>
              </a:tblGrid>
              <a:tr h="348125">
                <a:tc>
                  <a:txBody>
                    <a:bodyPr/>
                    <a:lstStyle/>
                    <a:p>
                      <a:pPr marL="0" marR="0" lvl="0" indent="0" algn="l" rtl="0">
                        <a:spcBef>
                          <a:spcPts val="0"/>
                        </a:spcBef>
                        <a:buClr>
                          <a:srgbClr val="000000"/>
                        </a:buClr>
                        <a:buSzPct val="25000"/>
                        <a:buFont typeface="Arial"/>
                        <a:buNone/>
                      </a:pPr>
                      <a:r>
                        <a:rPr lang="en" b="1" u="none" strike="noStrike" cap="none">
                          <a:solidFill>
                            <a:schemeClr val="dk1"/>
                          </a:solidFil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u="none" strike="noStrike" cap="none"/>
                        <a:t>JEDNODNEVNA IZVANUČIONIČKA  NASTAVA - </a:t>
                      </a:r>
                      <a:r>
                        <a:rPr lang="en" b="1"/>
                        <a:t>TERENSKA NASTAVA</a:t>
                      </a:r>
                      <a:r>
                        <a:rPr lang="en" b="1" u="none" strike="noStrike" cap="none"/>
                        <a:t> </a:t>
                      </a:r>
                      <a:r>
                        <a:rPr lang="en" b="1"/>
                        <a:t>- 5</a:t>
                      </a:r>
                      <a:r>
                        <a:rPr lang="en" b="1" u="none" strike="noStrike" cap="none"/>
                        <a:t>. RAZRED (</a:t>
                      </a:r>
                      <a:r>
                        <a:rPr lang="en" b="1"/>
                        <a:t>PLITVIČKA JEZERA)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b="1" u="none" strike="noStrike" cap="none">
                          <a:solidFill>
                            <a:schemeClr val="dk1"/>
                          </a:solidFil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69850" algn="l" rtl="0">
                        <a:spcBef>
                          <a:spcPts val="0"/>
                        </a:spcBef>
                        <a:buClr>
                          <a:schemeClr val="dk1"/>
                        </a:buClr>
                        <a:buSzPct val="78571"/>
                        <a:buFont typeface="Arial"/>
                        <a:buNone/>
                      </a:pPr>
                      <a:r>
                        <a:rPr lang="en">
                          <a:solidFill>
                            <a:schemeClr val="dk1"/>
                          </a:solidFill>
                        </a:rPr>
                        <a:t>Spoznati snagu prirode i prirodne ljepote našeg najstarijeg</a:t>
                      </a:r>
                    </a:p>
                    <a:p>
                      <a:pPr marL="0" marR="0" lvl="0" indent="-69850" algn="l" rtl="0">
                        <a:spcBef>
                          <a:spcPts val="0"/>
                        </a:spcBef>
                        <a:buClr>
                          <a:schemeClr val="dk1"/>
                        </a:buClr>
                        <a:buSzPct val="78571"/>
                        <a:buFont typeface="Arial"/>
                        <a:buNone/>
                      </a:pPr>
                      <a:r>
                        <a:rPr lang="en">
                          <a:solidFill>
                            <a:schemeClr val="dk1"/>
                          </a:solidFill>
                        </a:rPr>
                        <a:t>nacionalnog parka, Plitvičkih jezera, naučiti i usvojiti pravila</a:t>
                      </a:r>
                    </a:p>
                    <a:p>
                      <a:pPr marL="0" marR="0" lvl="0" indent="-69850" algn="l" rtl="0">
                        <a:spcBef>
                          <a:spcPts val="0"/>
                        </a:spcBef>
                        <a:buClr>
                          <a:schemeClr val="dk1"/>
                        </a:buClr>
                        <a:buSzPct val="78571"/>
                        <a:buFont typeface="Arial"/>
                        <a:buNone/>
                      </a:pPr>
                      <a:r>
                        <a:rPr lang="en">
                          <a:solidFill>
                            <a:schemeClr val="dk1"/>
                          </a:solidFill>
                        </a:rPr>
                        <a:t>ponašanja u nacionalnom parku, razvijati svijest o važnosti prirode</a:t>
                      </a:r>
                    </a:p>
                    <a:p>
                      <a:pPr marL="0" marR="0" lvl="0" indent="-69850" algn="l" rtl="0">
                        <a:spcBef>
                          <a:spcPts val="0"/>
                        </a:spcBef>
                        <a:buClr>
                          <a:schemeClr val="dk1"/>
                        </a:buClr>
                        <a:buSzPct val="78571"/>
                        <a:buFont typeface="Arial"/>
                        <a:buNone/>
                      </a:pPr>
                      <a:r>
                        <a:rPr lang="en">
                          <a:solidFill>
                            <a:schemeClr val="dk1"/>
                          </a:solidFill>
                        </a:rPr>
                        <a:t>te očuvanju njene iskonske ljepote</a:t>
                      </a:r>
                    </a:p>
                    <a:p>
                      <a:pPr marL="0" marR="0" lvl="0" indent="0" algn="l" rtl="0">
                        <a:spcBef>
                          <a:spcPts val="0"/>
                        </a:spcBef>
                        <a:buClr>
                          <a:srgbClr val="000000"/>
                        </a:buClr>
                        <a:buSzPct val="25000"/>
                        <a:buFont typeface="Verdana"/>
                        <a:buNone/>
                      </a:pPr>
                      <a:r>
                        <a:rPr lang="en">
                          <a:solidFill>
                            <a:schemeClr val="dk1"/>
                          </a:solidFill>
                        </a:rPr>
                        <a:t>Boravak na svježem zraku, razvijanje suradničkog odnosa, razvijanje motoričkih sposobnosti. Integracija nastavnih sadržaja iz ostalih nastavnih predmeta.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b="1" u="none" strike="noStrike" cap="none">
                          <a:solidFill>
                            <a:schemeClr val="dk1"/>
                          </a:solidFil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69850" algn="l" rtl="0">
                        <a:spcBef>
                          <a:spcPts val="0"/>
                        </a:spcBef>
                        <a:buClr>
                          <a:schemeClr val="dk1"/>
                        </a:buClr>
                        <a:buSzPct val="78571"/>
                        <a:buFont typeface="Arial"/>
                        <a:buNone/>
                      </a:pPr>
                      <a:r>
                        <a:rPr lang="en">
                          <a:solidFill>
                            <a:schemeClr val="dk1"/>
                          </a:solidFill>
                        </a:rPr>
                        <a:t>Razvijanje interesa za istraživanje biljnog i životinjskog svijeta tog kraja. Upoznavanje zavičaja, razvijanje uljudnog ponašanja i svjesne discipline, razvijanje ispravnog odnosa prema svojoj i tuđoj imovini, razvijanje socijalnih vještina, širenje učenikovih interesa.</a:t>
                      </a:r>
                    </a:p>
                    <a:p>
                      <a:pPr marL="0" marR="0" lvl="0" indent="-69850" algn="l" rtl="0">
                        <a:spcBef>
                          <a:spcPts val="0"/>
                        </a:spcBef>
                        <a:buClr>
                          <a:schemeClr val="dk1"/>
                        </a:buClr>
                        <a:buSzPct val="78571"/>
                        <a:buFont typeface="Arial"/>
                        <a:buNone/>
                      </a:pPr>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Razrednice 5. razreda: Paola Mihelin, prof., Antonija Barišić, prof., Snježana Lažeta, prof., Renata Kovačiček, prof.</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4350">
                <a:tc>
                  <a:txBody>
                    <a:bodyPr/>
                    <a:lstStyle/>
                    <a:p>
                      <a:pPr marL="0" marR="0" lvl="0" indent="0" algn="l" rtl="0">
                        <a:spcBef>
                          <a:spcPts val="0"/>
                        </a:spcBef>
                        <a:buClr>
                          <a:srgbClr val="000000"/>
                        </a:buClr>
                        <a:buSzPct val="25000"/>
                        <a:buFont typeface="Arial"/>
                        <a:buNone/>
                      </a:pPr>
                      <a:r>
                        <a:rPr lang="en" b="1" u="none" strike="noStrike" cap="none">
                          <a:solidFill>
                            <a:schemeClr val="dk1"/>
                          </a:solidFil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Obilazak i razgledavanje nacionalnog parka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lipanj, </a:t>
                      </a:r>
                      <a:r>
                        <a:rPr lang="en" u="none" strike="noStrike" cap="none"/>
                        <a:t>201</a:t>
                      </a:r>
                      <a:r>
                        <a:rPr lang="en"/>
                        <a:t>7</a:t>
                      </a:r>
                      <a:r>
                        <a:rPr lang="en" u="none" strike="noStrike" cap="none"/>
                        <a: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b="1" u="none" strike="noStrike" cap="none">
                          <a:solidFill>
                            <a:schemeClr val="dk1"/>
                          </a:solidFil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t>Troškove izvanučioničke nastave snose roditelji</a:t>
                      </a:r>
                      <a:r>
                        <a:rPr lang="en"/>
                        <a:t> uz pisanu suglasnost.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b="1" u="none" strike="noStrike" cap="none">
                          <a:solidFill>
                            <a:schemeClr val="dk1"/>
                          </a:solidFil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t>Osvrt na terensku nastavu u o</a:t>
                      </a:r>
                      <a:r>
                        <a:rPr lang="en"/>
                        <a:t>bliku izrade plakata i usmenog razgovora.</a:t>
                      </a:r>
                      <a:r>
                        <a:rPr lang="en" u="none" strike="noStrike" cap="none"/>
                        <a:t>                                                   </a:t>
                      </a:r>
                    </a:p>
                    <a:p>
                      <a:pPr marL="0" marR="0" lvl="0" indent="0" algn="l" rtl="0">
                        <a:spcBef>
                          <a:spcPts val="0"/>
                        </a:spcBef>
                        <a:buClr>
                          <a:schemeClr val="dk1"/>
                        </a:buClr>
                        <a:buSzPct val="25000"/>
                        <a:buFont typeface="Calibri"/>
                        <a:buNone/>
                      </a:pPr>
                      <a:endParaRPr u="none" strike="noStrike" cap="none"/>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12" name="Shape 212"/>
          <p:cNvGraphicFramePr/>
          <p:nvPr/>
        </p:nvGraphicFramePr>
        <p:xfrm>
          <a:off x="251516" y="546100"/>
          <a:ext cx="8655350" cy="5478690"/>
        </p:xfrm>
        <a:graphic>
          <a:graphicData uri="http://schemas.openxmlformats.org/drawingml/2006/table">
            <a:tbl>
              <a:tblPr>
                <a:noFill/>
                <a:tableStyleId>{D39A3C89-64FF-49DC-8394-7CA954343BA1}</a:tableStyleId>
              </a:tblPr>
              <a:tblGrid>
                <a:gridCol w="2105000"/>
                <a:gridCol w="6550350"/>
              </a:tblGrid>
              <a:tr h="640825">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NAZIV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                      </a:t>
                      </a:r>
                      <a:r>
                        <a:rPr lang="en" sz="1600" b="1" u="none" strike="noStrike" cap="none">
                          <a:solidFill>
                            <a:schemeClr val="dk1"/>
                          </a:solidFill>
                          <a:latin typeface="Times New Roman"/>
                          <a:ea typeface="Times New Roman"/>
                          <a:cs typeface="Times New Roman"/>
                          <a:sym typeface="Times New Roman"/>
                        </a:rPr>
                        <a:t> </a:t>
                      </a:r>
                      <a:r>
                        <a:rPr lang="en" sz="1800" b="1" u="none" strike="noStrike" cap="none">
                          <a:solidFill>
                            <a:schemeClr val="dk1"/>
                          </a:solidFill>
                          <a:latin typeface="Times New Roman"/>
                          <a:ea typeface="Times New Roman"/>
                          <a:cs typeface="Times New Roman"/>
                          <a:sym typeface="Times New Roman"/>
                        </a:rPr>
                        <a:t>IZBORNA NASTAVA IZ NJEMAČKOG</a:t>
                      </a:r>
                      <a:r>
                        <a:rPr lang="en" sz="1800" b="1">
                          <a:solidFill>
                            <a:schemeClr val="dk1"/>
                          </a:solidFill>
                          <a:latin typeface="Times New Roman"/>
                          <a:ea typeface="Times New Roman"/>
                          <a:cs typeface="Times New Roman"/>
                          <a:sym typeface="Times New Roman"/>
                        </a:rPr>
                        <a:t>A</a:t>
                      </a:r>
                      <a:r>
                        <a:rPr lang="en" sz="1800" b="1" u="none" strike="noStrike" cap="none">
                          <a:solidFill>
                            <a:schemeClr val="dk1"/>
                          </a:solidFill>
                          <a:latin typeface="Times New Roman"/>
                          <a:ea typeface="Times New Roman"/>
                          <a:cs typeface="Times New Roman"/>
                          <a:sym typeface="Times New Roman"/>
                        </a:rPr>
                        <a:t> JEZIKA</a:t>
                      </a:r>
                    </a:p>
                    <a:p>
                      <a:pPr marL="0" marR="0" lvl="0" indent="0" algn="l" rtl="0">
                        <a:lnSpc>
                          <a:spcPct val="100000"/>
                        </a:lnSpc>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                                           ZA  4. </a:t>
                      </a:r>
                      <a:r>
                        <a:rPr lang="en" sz="1800" b="1">
                          <a:solidFill>
                            <a:schemeClr val="dk1"/>
                          </a:solidFill>
                          <a:latin typeface="Times New Roman"/>
                          <a:ea typeface="Times New Roman"/>
                          <a:cs typeface="Times New Roman"/>
                          <a:sym typeface="Times New Roman"/>
                        </a:rPr>
                        <a:t>a </a:t>
                      </a:r>
                      <a:r>
                        <a:rPr lang="en" sz="1800" b="1" u="none" strike="noStrike" cap="none">
                          <a:solidFill>
                            <a:schemeClr val="dk1"/>
                          </a:solidFill>
                          <a:latin typeface="Times New Roman"/>
                          <a:ea typeface="Times New Roman"/>
                          <a:cs typeface="Times New Roman"/>
                          <a:sym typeface="Times New Roman"/>
                        </a:rPr>
                        <a:t>RAZRED</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2210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CILJ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Razvijanje zanimanja i želje za učenjem njemačkog jezika, usvajanje vještina usmenog i pisanog izražavanja na stranom jeziku, upoznavanje kulture i običaja zemalja njemačkoga govornog područja.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2425">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NAMJENA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Motivirati učenika za učenje drugog stranog jezika. Razvijati vještine komuniciranja, timskog rada, poticati učenike na kreativnost.</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0825">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NOSITELJI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Sanela Cifer, prof.</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6725">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NAČIN REALIZACIJE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a:solidFill>
                            <a:schemeClr val="dk1"/>
                          </a:solidFill>
                          <a:latin typeface="Times New Roman"/>
                          <a:ea typeface="Times New Roman"/>
                          <a:cs typeface="Times New Roman"/>
                          <a:sym typeface="Times New Roman"/>
                        </a:rPr>
                        <a:t>Ukupno 70 sati tijekom nastavne godine. </a:t>
                      </a:r>
                      <a:r>
                        <a:rPr lang="en" sz="1600" u="none" strike="noStrike" cap="none">
                          <a:solidFill>
                            <a:schemeClr val="dk1"/>
                          </a:solidFill>
                          <a:latin typeface="Times New Roman"/>
                          <a:ea typeface="Times New Roman"/>
                          <a:cs typeface="Times New Roman"/>
                          <a:sym typeface="Times New Roman"/>
                        </a:rPr>
                        <a:t>Individualni rad, rad u paru, rad u grupama, timski rad. Obrada tekstova, prezentacija, izrada plakata, igre, kvizovi. Korištenje razne literature, interneta.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1700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VREMENIK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Dva sata tjedno tijekom </a:t>
                      </a:r>
                      <a:r>
                        <a:rPr lang="en" sz="1600">
                          <a:solidFill>
                            <a:schemeClr val="dk1"/>
                          </a:solidFill>
                          <a:latin typeface="Times New Roman"/>
                          <a:ea typeface="Times New Roman"/>
                          <a:cs typeface="Times New Roman"/>
                          <a:sym typeface="Times New Roman"/>
                        </a:rPr>
                        <a:t>nastavne </a:t>
                      </a:r>
                      <a:r>
                        <a:rPr lang="en" sz="1600" u="none" strike="noStrike" cap="none">
                          <a:solidFill>
                            <a:schemeClr val="dk1"/>
                          </a:solidFill>
                          <a:latin typeface="Times New Roman"/>
                          <a:ea typeface="Times New Roman"/>
                          <a:cs typeface="Times New Roman"/>
                          <a:sym typeface="Times New Roman"/>
                        </a:rPr>
                        <a:t>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 u razredn</a:t>
                      </a:r>
                      <a:r>
                        <a:rPr lang="en" sz="1600">
                          <a:solidFill>
                            <a:schemeClr val="dk1"/>
                          </a:solidFill>
                          <a:latin typeface="Times New Roman"/>
                          <a:ea typeface="Times New Roman"/>
                          <a:cs typeface="Times New Roman"/>
                          <a:sym typeface="Times New Roman"/>
                        </a:rPr>
                        <a:t>om</a:t>
                      </a:r>
                      <a:r>
                        <a:rPr lang="en" sz="1600" u="none" strike="noStrike" cap="none">
                          <a:solidFill>
                            <a:schemeClr val="dk1"/>
                          </a:solidFill>
                          <a:latin typeface="Times New Roman"/>
                          <a:ea typeface="Times New Roman"/>
                          <a:cs typeface="Times New Roman"/>
                          <a:sym typeface="Times New Roman"/>
                        </a:rPr>
                        <a:t> odjeljenj</a:t>
                      </a:r>
                      <a:r>
                        <a:rPr lang="en" sz="1600">
                          <a:solidFill>
                            <a:schemeClr val="dk1"/>
                          </a:solidFill>
                          <a:latin typeface="Times New Roman"/>
                          <a:ea typeface="Times New Roman"/>
                          <a:cs typeface="Times New Roman"/>
                          <a:sym typeface="Times New Roman"/>
                        </a:rPr>
                        <a:t>u</a:t>
                      </a:r>
                      <a:r>
                        <a:rPr lang="en" sz="1600" u="none" strike="noStrike" cap="none">
                          <a:solidFill>
                            <a:schemeClr val="dk1"/>
                          </a:solidFill>
                          <a:latin typeface="Times New Roman"/>
                          <a:ea typeface="Times New Roman"/>
                          <a:cs typeface="Times New Roman"/>
                          <a:sym typeface="Times New Roman"/>
                        </a:rPr>
                        <a:t> 4.a</a:t>
                      </a:r>
                      <a:r>
                        <a:rPr lang="en" sz="1600">
                          <a:solidFill>
                            <a:schemeClr val="dk1"/>
                          </a:solidFill>
                          <a:latin typeface="Times New Roman"/>
                          <a:ea typeface="Times New Roman"/>
                          <a:cs typeface="Times New Roman"/>
                          <a:sym typeface="Times New Roman"/>
                        </a:rPr>
                        <a:t>.</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1225">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TROŠKOVNIK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Kreda, fotokopirni papir, </a:t>
                      </a:r>
                      <a:r>
                        <a:rPr lang="en" sz="1600">
                          <a:solidFill>
                            <a:schemeClr val="dk1"/>
                          </a:solidFill>
                          <a:latin typeface="Times New Roman"/>
                          <a:ea typeface="Times New Roman"/>
                          <a:cs typeface="Times New Roman"/>
                          <a:sym typeface="Times New Roman"/>
                        </a:rPr>
                        <a:t>p</a:t>
                      </a:r>
                      <a:r>
                        <a:rPr lang="en" sz="1600" u="none" strike="noStrike" cap="none">
                          <a:solidFill>
                            <a:schemeClr val="dk1"/>
                          </a:solidFill>
                          <a:latin typeface="Times New Roman"/>
                          <a:ea typeface="Times New Roman"/>
                          <a:cs typeface="Times New Roman"/>
                          <a:sym typeface="Times New Roman"/>
                        </a:rPr>
                        <a:t>apir u boji, kolaž papir, toner, magneti, kartice.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6205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Permanentno praćenje i analiza postignutog znanja učenika, izrada plakata za školski pano</a:t>
                      </a:r>
                      <a:r>
                        <a:rPr lang="en" sz="1600">
                          <a:solidFill>
                            <a:schemeClr val="dk1"/>
                          </a:solidFill>
                          <a:latin typeface="Times New Roman"/>
                          <a:ea typeface="Times New Roman"/>
                          <a:cs typeface="Times New Roman"/>
                          <a:sym typeface="Times New Roman"/>
                        </a:rPr>
                        <a:t>.</a:t>
                      </a:r>
                      <a:r>
                        <a:rPr lang="en" sz="1600" u="none" strike="noStrike" cap="none">
                          <a:solidFill>
                            <a:schemeClr val="dk1"/>
                          </a:solidFill>
                          <a:latin typeface="Times New Roman"/>
                          <a:ea typeface="Times New Roman"/>
                          <a:cs typeface="Times New Roman"/>
                          <a:sym typeface="Times New Roman"/>
                        </a:rPr>
                        <a:t> Numeričko vrednovanje na kraju nastavne godine.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Shape 1258"/>
          <p:cNvSpPr txBox="1"/>
          <p:nvPr/>
        </p:nvSpPr>
        <p:spPr>
          <a:xfrm>
            <a:off x="7078660" y="0"/>
            <a:ext cx="2046298" cy="274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259" name="Shape 1259"/>
          <p:cNvGraphicFramePr/>
          <p:nvPr/>
        </p:nvGraphicFramePr>
        <p:xfrm>
          <a:off x="468312" y="367906"/>
          <a:ext cx="8135925" cy="6975512"/>
        </p:xfrm>
        <a:graphic>
          <a:graphicData uri="http://schemas.openxmlformats.org/drawingml/2006/table">
            <a:tbl>
              <a:tblPr>
                <a:noFill/>
                <a:tableStyleId>{D39A3C89-64FF-49DC-8394-7CA954343BA1}</a:tableStyleId>
              </a:tblPr>
              <a:tblGrid>
                <a:gridCol w="1943100"/>
                <a:gridCol w="6192825"/>
              </a:tblGrid>
              <a:tr h="3481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a:t>ŠKOLSKA EKSKURZIJA - </a:t>
                      </a:r>
                      <a:r>
                        <a:rPr lang="en" sz="1400" b="1" u="none" strike="noStrike" cap="none"/>
                        <a:t>6. RAZRED, šk. </a:t>
                      </a:r>
                      <a:r>
                        <a:rPr lang="en" b="1"/>
                        <a:t>g</a:t>
                      </a:r>
                      <a:r>
                        <a:rPr lang="en" sz="1400" b="1" u="none" strike="noStrike" cap="none"/>
                        <a:t>od. 2016. / 2017.</a:t>
                      </a:r>
                    </a:p>
                    <a:p>
                      <a:pPr marL="0" marR="0" lvl="0" indent="0" algn="ctr" rtl="0">
                        <a:lnSpc>
                          <a:spcPct val="115000"/>
                        </a:lnSpc>
                        <a:spcBef>
                          <a:spcPts val="0"/>
                        </a:spcBef>
                        <a:buClr>
                          <a:srgbClr val="000000"/>
                        </a:buClr>
                        <a:buSzPct val="25000"/>
                        <a:buFont typeface="Verdana"/>
                        <a:buNone/>
                      </a:pPr>
                      <a:r>
                        <a:rPr lang="en" b="1"/>
                        <a:t>SENJ - NOVI VINODOLSKI - OTOK KRK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a:latin typeface="Times New Roman"/>
                          <a:ea typeface="Times New Roman"/>
                          <a:cs typeface="Times New Roman"/>
                          <a:sym typeface="Times New Roman"/>
                        </a:rPr>
                        <a:t>Upoznavanje s povijesnim činjenicama (senjski uskoci, opsade Turaka, Nehaj - kula), upoznavanje bogate hrvatske kulturne baštine, upoznavanje s prvim cjelovitim pisanim spomenikom u Hrvata, pismom - uglatom glagoljicom i starohrvatskim jezikom (Bašćanska ploča), značenje i vrijednost Vinodolskog zakonika, upoznavanje s običajima i govorom stanovnika ovih krajeva (čakavsko narječje). Upoznavanje prirodnih ljepota naše domovine (otočić Košljun) te paleontološko - geološke prošlosti kraja (špilja Biserujka). Razvijanje svijesti o važnosti poznavanja stranih jezika u turističke svrhe. </a:t>
                      </a:r>
                      <a:r>
                        <a:rPr lang="en" sz="1400" u="none" strike="noStrike" cap="none">
                          <a:latin typeface="Times New Roman"/>
                          <a:ea typeface="Times New Roman"/>
                          <a:cs typeface="Times New Roman"/>
                          <a:sym typeface="Times New Roman"/>
                        </a:rPr>
                        <a:t>Boravak na svježem zraku, razvijanje suradničkog odnosa, razvijanje motoričkih sposobnosti. Integracija nastavnih sadržaja iz ostalih nastavnih predmeta.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sz="1400" u="none" strike="noStrike" cap="none">
                          <a:solidFill>
                            <a:schemeClr val="dk1"/>
                          </a:solidFill>
                          <a:latin typeface="Times New Roman"/>
                          <a:ea typeface="Times New Roman"/>
                          <a:cs typeface="Times New Roman"/>
                          <a:sym typeface="Times New Roman"/>
                        </a:rPr>
                        <a:t>Međupredmetna korelacija, razvijanje timskog rada, socijalnih vještina (kulturno </a:t>
                      </a:r>
                      <a:r>
                        <a:rPr lang="en">
                          <a:solidFill>
                            <a:schemeClr val="dk1"/>
                          </a:solidFill>
                          <a:latin typeface="Times New Roman"/>
                          <a:ea typeface="Times New Roman"/>
                          <a:cs typeface="Times New Roman"/>
                          <a:sym typeface="Times New Roman"/>
                        </a:rPr>
                        <a:t>ophođenje i odgovorno ponašanje, njegovanje zajedništva)</a:t>
                      </a:r>
                      <a:r>
                        <a:rPr lang="en" sz="1400" u="none" strike="noStrike" cap="none">
                          <a:solidFill>
                            <a:schemeClr val="dk1"/>
                          </a:solidFill>
                          <a:latin typeface="Times New Roman"/>
                          <a:ea typeface="Times New Roman"/>
                          <a:cs typeface="Times New Roman"/>
                          <a:sym typeface="Times New Roman"/>
                        </a:rPr>
                        <a:t>, znatiželje za upoznavanjem i istraživanjem prirodnih i društvenih ljepota</a:t>
                      </a:r>
                      <a:r>
                        <a:rPr lang="en">
                          <a:solidFill>
                            <a:schemeClr val="dk1"/>
                          </a:solidFill>
                          <a:latin typeface="Times New Roman"/>
                          <a:ea typeface="Times New Roman"/>
                          <a:cs typeface="Times New Roman"/>
                          <a:sym typeface="Times New Roman"/>
                        </a:rPr>
                        <a:t> </a:t>
                      </a:r>
                      <a:r>
                        <a:rPr lang="en" sz="1400" u="none" strike="noStrike" cap="none">
                          <a:solidFill>
                            <a:schemeClr val="dk1"/>
                          </a:solidFill>
                          <a:latin typeface="Times New Roman"/>
                          <a:ea typeface="Times New Roman"/>
                          <a:cs typeface="Times New Roman"/>
                          <a:sym typeface="Times New Roman"/>
                        </a:rPr>
                        <a:t>domovine te upoznavanje kulturno-povijesnih spomenika.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Razrednici šestih razreda: J. Jularić, prof., A. Baranašić, dipl.uč., K. Komljenović, mag.edu.geog.et.hist., O. Pavičić-Čović, prof., T. Špančić, prof.</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43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sz="1400" u="none" strike="noStrike" cap="none">
                          <a:solidFill>
                            <a:schemeClr val="dk1"/>
                          </a:solidFill>
                          <a:latin typeface="Times New Roman"/>
                          <a:ea typeface="Times New Roman"/>
                          <a:cs typeface="Times New Roman"/>
                          <a:sym typeface="Times New Roman"/>
                        </a:rPr>
                        <a:t>Fotografiranje i prikupljanje podataka.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a:latin typeface="Times New Roman"/>
                          <a:ea typeface="Times New Roman"/>
                          <a:cs typeface="Times New Roman"/>
                          <a:sym typeface="Times New Roman"/>
                        </a:rPr>
                        <a:t>s</a:t>
                      </a:r>
                      <a:r>
                        <a:rPr lang="en" sz="1400" u="none" strike="noStrike" cap="none">
                          <a:latin typeface="Times New Roman"/>
                          <a:ea typeface="Times New Roman"/>
                          <a:cs typeface="Times New Roman"/>
                          <a:sym typeface="Times New Roman"/>
                        </a:rPr>
                        <a:t>vibanj, 201</a:t>
                      </a:r>
                      <a:r>
                        <a:rPr lang="en">
                          <a:latin typeface="Times New Roman"/>
                          <a:ea typeface="Times New Roman"/>
                          <a:cs typeface="Times New Roman"/>
                          <a:sym typeface="Times New Roman"/>
                        </a:rPr>
                        <a:t>7</a:t>
                      </a:r>
                      <a:r>
                        <a:rPr lang="en" sz="1400" u="none" strike="noStrike" cap="none">
                          <a:latin typeface="Times New Roman"/>
                          <a:ea typeface="Times New Roman"/>
                          <a:cs typeface="Times New Roman"/>
                          <a:sym typeface="Times New Roman"/>
                        </a:rPr>
                        <a: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400" u="none" strike="noStrike" cap="none">
                          <a:solidFill>
                            <a:schemeClr val="dk1"/>
                          </a:solidFill>
                          <a:latin typeface="Times New Roman"/>
                          <a:ea typeface="Times New Roman"/>
                          <a:cs typeface="Times New Roman"/>
                          <a:sym typeface="Times New Roman"/>
                        </a:rPr>
                        <a:t>Troškove izvanučioničke nastave snose roditelji.</a:t>
                      </a:r>
                    </a:p>
                    <a:p>
                      <a:pPr marL="0" marR="0" lvl="0" indent="0" algn="l" rtl="0">
                        <a:spcBef>
                          <a:spcPts val="0"/>
                        </a:spcBef>
                        <a:buClr>
                          <a:schemeClr val="dk1"/>
                        </a:buClr>
                        <a:buSzPct val="25000"/>
                        <a:buFont typeface="Verdana"/>
                        <a:buNone/>
                      </a:pPr>
                      <a:r>
                        <a:rPr lang="en" sz="1400" u="none" strike="noStrike" cap="none">
                          <a:solidFill>
                            <a:schemeClr val="dk1"/>
                          </a:solidFill>
                          <a:latin typeface="Times New Roman"/>
                          <a:ea typeface="Times New Roman"/>
                          <a:cs typeface="Times New Roman"/>
                          <a:sym typeface="Times New Roman"/>
                        </a:rPr>
                        <a:t>Troškovi terenske nastave ovise o turističkoj agenciji čija će ponuda biti prihvaćena.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400" u="none" strike="noStrike" cap="none">
                          <a:solidFill>
                            <a:schemeClr val="dk1"/>
                          </a:solidFill>
                          <a:latin typeface="Times New Roman"/>
                          <a:ea typeface="Times New Roman"/>
                          <a:cs typeface="Times New Roman"/>
                          <a:sym typeface="Times New Roman"/>
                        </a:rPr>
                        <a:t>Osvrt na terensku nastavu u obliku p</a:t>
                      </a:r>
                      <a:r>
                        <a:rPr lang="en">
                          <a:solidFill>
                            <a:schemeClr val="dk1"/>
                          </a:solidFill>
                          <a:latin typeface="Times New Roman"/>
                          <a:ea typeface="Times New Roman"/>
                          <a:cs typeface="Times New Roman"/>
                          <a:sym typeface="Times New Roman"/>
                        </a:rPr>
                        <a:t>lakata</a:t>
                      </a:r>
                      <a:r>
                        <a:rPr lang="en" sz="1400" u="none" strike="noStrike" cap="none">
                          <a:solidFill>
                            <a:schemeClr val="dk1"/>
                          </a:solidFill>
                          <a:latin typeface="Times New Roman"/>
                          <a:ea typeface="Times New Roman"/>
                          <a:cs typeface="Times New Roman"/>
                          <a:sym typeface="Times New Roman"/>
                        </a:rPr>
                        <a:t>, vrjednovanje i </a:t>
                      </a:r>
                    </a:p>
                    <a:p>
                      <a:pPr marL="0" marR="0" lvl="0" indent="0" algn="l" rtl="0">
                        <a:spcBef>
                          <a:spcPts val="0"/>
                        </a:spcBef>
                        <a:buClr>
                          <a:schemeClr val="dk1"/>
                        </a:buClr>
                        <a:buSzPct val="25000"/>
                        <a:buFont typeface="Verdana"/>
                        <a:buNone/>
                      </a:pPr>
                      <a:r>
                        <a:rPr lang="en" sz="1400" u="none" strike="noStrike" cap="none">
                          <a:solidFill>
                            <a:schemeClr val="dk1"/>
                          </a:solidFill>
                          <a:latin typeface="Times New Roman"/>
                          <a:ea typeface="Times New Roman"/>
                          <a:cs typeface="Times New Roman"/>
                          <a:sym typeface="Times New Roman"/>
                        </a:rPr>
                        <a:t>samovrjednovanje timskog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Shape 1265"/>
          <p:cNvSpPr txBox="1"/>
          <p:nvPr/>
        </p:nvSpPr>
        <p:spPr>
          <a:xfrm>
            <a:off x="7078660" y="0"/>
            <a:ext cx="2046299" cy="2744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266" name="Shape 1266"/>
          <p:cNvGraphicFramePr/>
          <p:nvPr/>
        </p:nvGraphicFramePr>
        <p:xfrm>
          <a:off x="106662" y="122643"/>
          <a:ext cx="8135925" cy="6305657"/>
        </p:xfrm>
        <a:graphic>
          <a:graphicData uri="http://schemas.openxmlformats.org/drawingml/2006/table">
            <a:tbl>
              <a:tblPr>
                <a:noFill/>
                <a:tableStyleId>{D39A3C89-64FF-49DC-8394-7CA954343BA1}</a:tableStyleId>
              </a:tblPr>
              <a:tblGrid>
                <a:gridCol w="1943100"/>
                <a:gridCol w="6192825"/>
              </a:tblGrid>
              <a:tr h="3481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a:t>ŠKOLSKA EKSKURZIJA -7</a:t>
                      </a:r>
                      <a:r>
                        <a:rPr lang="en" sz="1400" b="1" u="none" strike="noStrike" cap="none"/>
                        <a:t>. RAZRED</a:t>
                      </a:r>
                    </a:p>
                    <a:p>
                      <a:pPr marL="0" marR="0" lvl="0" indent="0" algn="ctr" rtl="0">
                        <a:lnSpc>
                          <a:spcPct val="115000"/>
                        </a:lnSpc>
                        <a:spcBef>
                          <a:spcPts val="0"/>
                        </a:spcBef>
                        <a:buClr>
                          <a:srgbClr val="000000"/>
                        </a:buClr>
                        <a:buSzPct val="25000"/>
                        <a:buFont typeface="Verdana"/>
                        <a:buNone/>
                      </a:pPr>
                      <a:r>
                        <a:rPr lang="en" b="1" i="1"/>
                        <a:t>Srednja Dalmacija (Zadar, Šibenik, Kornati, Visovac)</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sz="1400" u="none" strike="noStrike" cap="none">
                          <a:latin typeface="Times New Roman"/>
                          <a:ea typeface="Times New Roman"/>
                          <a:cs typeface="Times New Roman"/>
                          <a:sym typeface="Times New Roman"/>
                        </a:rPr>
                        <a:t> </a:t>
                      </a:r>
                      <a:r>
                        <a:rPr lang="en" sz="1800" u="none" strike="noStrike" cap="none">
                          <a:latin typeface="Times New Roman"/>
                          <a:ea typeface="Times New Roman"/>
                          <a:cs typeface="Times New Roman"/>
                          <a:sym typeface="Times New Roman"/>
                        </a:rPr>
                        <a:t>Istraživati i upoznavati zavičajne posebnosti. Poticati radoznalost za istraživanje </a:t>
                      </a:r>
                      <a:r>
                        <a:rPr lang="en" sz="1800">
                          <a:latin typeface="Times New Roman"/>
                          <a:ea typeface="Times New Roman"/>
                          <a:cs typeface="Times New Roman"/>
                          <a:sym typeface="Times New Roman"/>
                        </a:rPr>
                        <a:t>Hrvatskih regija.</a:t>
                      </a:r>
                      <a:r>
                        <a:rPr lang="en" sz="1800" u="none" strike="noStrike" cap="none">
                          <a:latin typeface="Times New Roman"/>
                          <a:ea typeface="Times New Roman"/>
                          <a:cs typeface="Times New Roman"/>
                          <a:sym typeface="Times New Roman"/>
                        </a:rPr>
                        <a:t> Boravak na svježem zraku, ra</a:t>
                      </a:r>
                      <a:r>
                        <a:rPr lang="en" sz="1800">
                          <a:latin typeface="Times New Roman"/>
                          <a:ea typeface="Times New Roman"/>
                          <a:cs typeface="Times New Roman"/>
                          <a:sym typeface="Times New Roman"/>
                        </a:rPr>
                        <a:t>z</a:t>
                      </a:r>
                      <a:r>
                        <a:rPr lang="en" sz="1800" u="none" strike="noStrike" cap="none">
                          <a:latin typeface="Times New Roman"/>
                          <a:ea typeface="Times New Roman"/>
                          <a:cs typeface="Times New Roman"/>
                          <a:sym typeface="Times New Roman"/>
                        </a:rPr>
                        <a:t>vijanje suradničkog odnosa, razvijanje motoričkih sposobnosti.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Međupredmetna korelacija, razvijanje timskog rada, socijalnih vještina, znatiželje za upoznavanjem i istraživanjem prirodnih i društvenih ljepota  domovine te upoznavanje kulturno-povijesnih spomenika.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latin typeface="Times New Roman"/>
                          <a:ea typeface="Times New Roman"/>
                          <a:cs typeface="Times New Roman"/>
                          <a:sym typeface="Times New Roman"/>
                        </a:rPr>
                        <a:t>Razrednici 7. razreda ( Blažeković, Habulin i Pavelić)</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43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Fotografiranje i prikupljanje podataka. Metode razgovora i demonstracije.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sz="1800">
                          <a:latin typeface="Times New Roman"/>
                          <a:ea typeface="Times New Roman"/>
                          <a:cs typeface="Times New Roman"/>
                          <a:sym typeface="Times New Roman"/>
                        </a:rPr>
                        <a:t>Kolovoz/rujan</a:t>
                      </a:r>
                      <a:r>
                        <a:rPr lang="en" sz="1800" u="none" strike="noStrike" cap="none">
                          <a:latin typeface="Times New Roman"/>
                          <a:ea typeface="Times New Roman"/>
                          <a:cs typeface="Times New Roman"/>
                          <a:sym typeface="Times New Roman"/>
                        </a:rPr>
                        <a:t>, 201</a:t>
                      </a:r>
                      <a:r>
                        <a:rPr lang="en" sz="1800">
                          <a:latin typeface="Times New Roman"/>
                          <a:ea typeface="Times New Roman"/>
                          <a:cs typeface="Times New Roman"/>
                          <a:sym typeface="Times New Roman"/>
                        </a:rPr>
                        <a:t>7</a:t>
                      </a:r>
                      <a:r>
                        <a:rPr lang="en" sz="1800" u="none" strike="noStrike" cap="none">
                          <a:latin typeface="Times New Roman"/>
                          <a:ea typeface="Times New Roman"/>
                          <a:cs typeface="Times New Roman"/>
                          <a:sym typeface="Times New Roman"/>
                        </a:rPr>
                        <a:t>. godine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a:solidFill>
                            <a:schemeClr val="dk1"/>
                          </a:solidFill>
                          <a:latin typeface="Times New Roman"/>
                          <a:ea typeface="Times New Roman"/>
                          <a:cs typeface="Times New Roman"/>
                          <a:sym typeface="Times New Roman"/>
                        </a:rPr>
                        <a:t>Troškove izvanučioničke nastave snose roditelji.</a:t>
                      </a:r>
                    </a:p>
                    <a:p>
                      <a:pPr marL="0" marR="0" lvl="0" indent="0" algn="l" rtl="0">
                        <a:spcBef>
                          <a:spcPts val="0"/>
                        </a:spcBef>
                        <a:buClr>
                          <a:schemeClr val="dk1"/>
                        </a:buClr>
                        <a:buSzPct val="25000"/>
                        <a:buFont typeface="Verdana"/>
                        <a:buNone/>
                      </a:pPr>
                      <a:r>
                        <a:rPr lang="en" sz="1800" u="none" strike="noStrike" cap="none">
                          <a:solidFill>
                            <a:schemeClr val="dk1"/>
                          </a:solidFill>
                          <a:latin typeface="Times New Roman"/>
                          <a:ea typeface="Times New Roman"/>
                          <a:cs typeface="Times New Roman"/>
                          <a:sym typeface="Times New Roman"/>
                        </a:rPr>
                        <a:t>Troškovi terenske nastave ovise o turističkoj agenciji čija će ponuda biti prihvaćena.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a:solidFill>
                            <a:schemeClr val="dk1"/>
                          </a:solidFill>
                          <a:latin typeface="Times New Roman"/>
                          <a:ea typeface="Times New Roman"/>
                          <a:cs typeface="Times New Roman"/>
                          <a:sym typeface="Times New Roman"/>
                        </a:rPr>
                        <a:t>Osvrt na terensku nastavu u obliku putopisa</a:t>
                      </a:r>
                      <a:r>
                        <a:rPr lang="en" sz="1800">
                          <a:solidFill>
                            <a:schemeClr val="dk1"/>
                          </a:solidFill>
                          <a:latin typeface="Times New Roman"/>
                          <a:ea typeface="Times New Roman"/>
                          <a:cs typeface="Times New Roman"/>
                          <a:sym typeface="Times New Roman"/>
                        </a:rPr>
                        <a:t> i izrade plakata.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Shape 1272"/>
          <p:cNvSpPr txBox="1"/>
          <p:nvPr/>
        </p:nvSpPr>
        <p:spPr>
          <a:xfrm>
            <a:off x="7078660" y="0"/>
            <a:ext cx="2046298" cy="274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273" name="Shape 1273"/>
          <p:cNvGraphicFramePr/>
          <p:nvPr/>
        </p:nvGraphicFramePr>
        <p:xfrm>
          <a:off x="468312" y="126300"/>
          <a:ext cx="8135925" cy="6632168"/>
        </p:xfrm>
        <a:graphic>
          <a:graphicData uri="http://schemas.openxmlformats.org/drawingml/2006/table">
            <a:tbl>
              <a:tblPr>
                <a:noFill/>
                <a:tableStyleId>{D39A3C89-64FF-49DC-8394-7CA954343BA1}</a:tableStyleId>
              </a:tblPr>
              <a:tblGrid>
                <a:gridCol w="1943100"/>
                <a:gridCol w="6192825"/>
              </a:tblGrid>
              <a:tr h="3481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800" b="1">
                          <a:latin typeface="Times New Roman"/>
                          <a:ea typeface="Times New Roman"/>
                          <a:cs typeface="Times New Roman"/>
                          <a:sym typeface="Times New Roman"/>
                        </a:rPr>
                        <a:t>ŠKOLSKA EKSKURZIJA -</a:t>
                      </a:r>
                      <a:r>
                        <a:rPr lang="en" sz="1800" b="1" u="none" strike="noStrike" cap="none">
                          <a:latin typeface="Times New Roman"/>
                          <a:ea typeface="Times New Roman"/>
                          <a:cs typeface="Times New Roman"/>
                          <a:sym typeface="Times New Roman"/>
                        </a:rPr>
                        <a:t> </a:t>
                      </a:r>
                      <a:r>
                        <a:rPr lang="en" sz="1800" b="1">
                          <a:latin typeface="Times New Roman"/>
                          <a:ea typeface="Times New Roman"/>
                          <a:cs typeface="Times New Roman"/>
                          <a:sym typeface="Times New Roman"/>
                        </a:rPr>
                        <a:t>8</a:t>
                      </a:r>
                      <a:r>
                        <a:rPr lang="en" sz="1800" b="1" u="none" strike="noStrike" cap="none">
                          <a:latin typeface="Times New Roman"/>
                          <a:ea typeface="Times New Roman"/>
                          <a:cs typeface="Times New Roman"/>
                          <a:sym typeface="Times New Roman"/>
                        </a:rPr>
                        <a:t>. RAZRED</a:t>
                      </a:r>
                    </a:p>
                    <a:p>
                      <a:pPr marL="0" marR="0" lvl="0" indent="0" algn="l" rtl="0">
                        <a:lnSpc>
                          <a:spcPct val="115000"/>
                        </a:lnSpc>
                        <a:spcBef>
                          <a:spcPts val="0"/>
                        </a:spcBef>
                        <a:buClr>
                          <a:srgbClr val="000000"/>
                        </a:buClr>
                        <a:buSzPct val="25000"/>
                        <a:buFont typeface="Verdana"/>
                        <a:buNone/>
                      </a:pPr>
                      <a:r>
                        <a:rPr lang="en" sz="1800" b="1" i="1" u="none" strike="noStrike" cap="none">
                          <a:latin typeface="Times New Roman"/>
                          <a:ea typeface="Times New Roman"/>
                          <a:cs typeface="Times New Roman"/>
                          <a:sym typeface="Times New Roman"/>
                        </a:rPr>
                        <a:t>                       </a:t>
                      </a:r>
                      <a:r>
                        <a:rPr lang="en" sz="1800" b="1" i="1">
                          <a:latin typeface="Times New Roman"/>
                          <a:ea typeface="Times New Roman"/>
                          <a:cs typeface="Times New Roman"/>
                          <a:sym typeface="Times New Roman"/>
                        </a:rPr>
                        <a:t>                  VUKOVAR</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latin typeface="Times New Roman"/>
                          <a:ea typeface="Times New Roman"/>
                          <a:cs typeface="Times New Roman"/>
                          <a:sym typeface="Times New Roman"/>
                        </a:rPr>
                        <a:t>Učenje o Domovinskom ratu.</a:t>
                      </a:r>
                    </a:p>
                    <a:p>
                      <a:pPr marL="0" marR="0" lvl="0" indent="0" algn="l" rtl="0">
                        <a:spcBef>
                          <a:spcPts val="0"/>
                        </a:spcBef>
                        <a:buClr>
                          <a:srgbClr val="000000"/>
                        </a:buClr>
                        <a:buSzPct val="25000"/>
                        <a:buFont typeface="Verdana"/>
                        <a:buNone/>
                      </a:pPr>
                      <a:r>
                        <a:rPr lang="en" sz="1800" u="none" strike="noStrike" cap="none">
                          <a:latin typeface="Times New Roman"/>
                          <a:ea typeface="Times New Roman"/>
                          <a:cs typeface="Times New Roman"/>
                          <a:sym typeface="Times New Roman"/>
                        </a:rPr>
                        <a:t>Međupredmetna korelacija, upoznavanje</a:t>
                      </a:r>
                      <a:r>
                        <a:rPr lang="en" sz="1800">
                          <a:latin typeface="Times New Roman"/>
                          <a:ea typeface="Times New Roman"/>
                          <a:cs typeface="Times New Roman"/>
                          <a:sym typeface="Times New Roman"/>
                        </a:rPr>
                        <a:t> </a:t>
                      </a:r>
                      <a:r>
                        <a:rPr lang="en" sz="1800" u="none" strike="noStrike" cap="none">
                          <a:latin typeface="Times New Roman"/>
                          <a:ea typeface="Times New Roman"/>
                          <a:cs typeface="Times New Roman"/>
                          <a:sym typeface="Times New Roman"/>
                        </a:rPr>
                        <a:t>prirodnih i društvenih ljepota domovine te upoznavanje kulturno-povijesnih spomenika.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latin typeface="Times New Roman"/>
                          <a:ea typeface="Times New Roman"/>
                          <a:cs typeface="Times New Roman"/>
                          <a:sym typeface="Times New Roman"/>
                        </a:rPr>
                        <a:t>Steći ključna znanja na autentičnim povijesnim lokacijama. Upoznati učenike s nacionalnom povijesnom i kulturnom baštinom te prema njoj razvijati poštovanje.</a:t>
                      </a:r>
                    </a:p>
                    <a:p>
                      <a:pPr marL="0" marR="0" lvl="0" indent="0" algn="l" rtl="0">
                        <a:spcBef>
                          <a:spcPts val="0"/>
                        </a:spcBef>
                        <a:buClr>
                          <a:schemeClr val="dk1"/>
                        </a:buClr>
                        <a:buSzPct val="25000"/>
                        <a:buFont typeface="Calibri"/>
                        <a:buNone/>
                      </a:pP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76200" algn="l" rtl="0">
                        <a:spcBef>
                          <a:spcPts val="0"/>
                        </a:spcBef>
                        <a:buClr>
                          <a:srgbClr val="000000"/>
                        </a:buClr>
                        <a:buSzPct val="66666"/>
                        <a:buFont typeface="Arial"/>
                        <a:buNone/>
                      </a:pPr>
                      <a:r>
                        <a:rPr lang="en" sz="1800">
                          <a:latin typeface="Times New Roman"/>
                          <a:ea typeface="Times New Roman"/>
                          <a:cs typeface="Times New Roman"/>
                          <a:sym typeface="Times New Roman"/>
                        </a:rPr>
                        <a:t>Razrednice 8. razreda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43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a:latin typeface="Times New Roman"/>
                          <a:ea typeface="Times New Roman"/>
                          <a:cs typeface="Times New Roman"/>
                          <a:sym typeface="Times New Roman"/>
                        </a:rPr>
                        <a:t>Fotografiranje i prikupljanje podataka. </a:t>
                      </a:r>
                      <a:r>
                        <a:rPr lang="en" sz="1800">
                          <a:latin typeface="Times New Roman"/>
                          <a:ea typeface="Times New Roman"/>
                          <a:cs typeface="Times New Roman"/>
                          <a:sym typeface="Times New Roman"/>
                        </a:rPr>
                        <a:t>Metode izlaganja, slušanja, demonstracije, razgovora.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latin typeface="Times New Roman"/>
                          <a:ea typeface="Times New Roman"/>
                          <a:cs typeface="Times New Roman"/>
                          <a:sym typeface="Times New Roman"/>
                        </a:rPr>
                        <a:t>08.-09.studeni 2016.</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a:latin typeface="Times New Roman"/>
                          <a:ea typeface="Times New Roman"/>
                          <a:cs typeface="Times New Roman"/>
                          <a:sym typeface="Times New Roman"/>
                        </a:rPr>
                        <a:t>Troškove izvanučioničke nastave snose roditelji</a:t>
                      </a:r>
                      <a:r>
                        <a:rPr lang="en" sz="1800">
                          <a:latin typeface="Times New Roman"/>
                          <a:ea typeface="Times New Roman"/>
                          <a:cs typeface="Times New Roman"/>
                          <a:sym typeface="Times New Roman"/>
                        </a:rPr>
                        <a:t> i RH.</a:t>
                      </a:r>
                    </a:p>
                    <a:p>
                      <a:pPr marL="0" marR="0" lvl="0" indent="0" algn="l" rtl="0">
                        <a:spcBef>
                          <a:spcPts val="0"/>
                        </a:spcBef>
                        <a:buClr>
                          <a:srgbClr val="000000"/>
                        </a:buClr>
                        <a:buSzPct val="25000"/>
                        <a:buFont typeface="Verdana"/>
                        <a:buNone/>
                      </a:pPr>
                      <a:r>
                        <a:rPr lang="en" sz="1800" u="none" strike="noStrike" cap="none">
                          <a:latin typeface="Times New Roman"/>
                          <a:ea typeface="Times New Roman"/>
                          <a:cs typeface="Times New Roman"/>
                          <a:sym typeface="Times New Roman"/>
                        </a:rPr>
                        <a:t>Troškovi ovise o turističkoj agenciji čija će ponuda biti prihvaćena.</a:t>
                      </a:r>
                    </a:p>
                    <a:p>
                      <a:pPr marL="0" marR="0" lvl="0" indent="0" algn="l" rtl="0">
                        <a:spcBef>
                          <a:spcPts val="0"/>
                        </a:spcBef>
                        <a:buClr>
                          <a:schemeClr val="dk1"/>
                        </a:buClr>
                        <a:buSzPct val="25000"/>
                        <a:buFont typeface="Calibri"/>
                        <a:buNone/>
                      </a:pP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latin typeface="Times New Roman"/>
                          <a:ea typeface="Times New Roman"/>
                          <a:cs typeface="Times New Roman"/>
                          <a:sym typeface="Times New Roman"/>
                        </a:rPr>
                        <a:t>Pisanje</a:t>
                      </a:r>
                      <a:r>
                        <a:rPr lang="en" sz="1800" u="none" strike="noStrike" cap="none">
                          <a:latin typeface="Times New Roman"/>
                          <a:ea typeface="Times New Roman"/>
                          <a:cs typeface="Times New Roman"/>
                          <a:sym typeface="Times New Roman"/>
                        </a:rPr>
                        <a:t> putopisa, izrad</a:t>
                      </a:r>
                      <a:r>
                        <a:rPr lang="en" sz="1800">
                          <a:latin typeface="Times New Roman"/>
                          <a:ea typeface="Times New Roman"/>
                          <a:cs typeface="Times New Roman"/>
                          <a:sym typeface="Times New Roman"/>
                        </a:rPr>
                        <a:t>a</a:t>
                      </a:r>
                      <a:r>
                        <a:rPr lang="en" sz="1800" u="none" strike="noStrike" cap="none">
                          <a:latin typeface="Times New Roman"/>
                          <a:ea typeface="Times New Roman"/>
                          <a:cs typeface="Times New Roman"/>
                          <a:sym typeface="Times New Roman"/>
                        </a:rPr>
                        <a:t> plakata. Usmeno/pismeno.</a:t>
                      </a:r>
                    </a:p>
                    <a:p>
                      <a:pPr marL="0" marR="0" lvl="0" indent="0" algn="l" rtl="0">
                        <a:spcBef>
                          <a:spcPts val="0"/>
                        </a:spcBef>
                        <a:buClr>
                          <a:schemeClr val="dk1"/>
                        </a:buClr>
                        <a:buSzPct val="25000"/>
                        <a:buFont typeface="Calibri"/>
                        <a:buNone/>
                      </a:pPr>
                      <a:endParaRPr sz="18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Shape 1279"/>
          <p:cNvSpPr txBox="1"/>
          <p:nvPr/>
        </p:nvSpPr>
        <p:spPr>
          <a:xfrm>
            <a:off x="7078660" y="0"/>
            <a:ext cx="2046298" cy="274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280" name="Shape 1280"/>
          <p:cNvGraphicFramePr/>
          <p:nvPr/>
        </p:nvGraphicFramePr>
        <p:xfrm>
          <a:off x="468312" y="126300"/>
          <a:ext cx="8135925" cy="6421728"/>
        </p:xfrm>
        <a:graphic>
          <a:graphicData uri="http://schemas.openxmlformats.org/drawingml/2006/table">
            <a:tbl>
              <a:tblPr>
                <a:noFill/>
                <a:tableStyleId>{D39A3C89-64FF-49DC-8394-7CA954343BA1}</a:tableStyleId>
              </a:tblPr>
              <a:tblGrid>
                <a:gridCol w="1943100"/>
                <a:gridCol w="6192825"/>
              </a:tblGrid>
              <a:tr h="348125">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Times New Roman"/>
                          <a:ea typeface="Times New Roman"/>
                          <a:cs typeface="Times New Roman"/>
                          <a:sym typeface="Times New Roman"/>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200" b="1" u="none" strike="noStrike" cap="none">
                          <a:latin typeface="Times New Roman"/>
                          <a:ea typeface="Times New Roman"/>
                          <a:cs typeface="Times New Roman"/>
                          <a:sym typeface="Times New Roman"/>
                        </a:rPr>
                        <a:t>JEDNODNEVNA IZVANUČIONIČKA  NASTAVA - </a:t>
                      </a:r>
                      <a:r>
                        <a:rPr lang="en" sz="1200" b="1">
                          <a:latin typeface="Times New Roman"/>
                          <a:ea typeface="Times New Roman"/>
                          <a:cs typeface="Times New Roman"/>
                          <a:sym typeface="Times New Roman"/>
                        </a:rPr>
                        <a:t>TERENSKA NASTAVA</a:t>
                      </a:r>
                      <a:r>
                        <a:rPr lang="en" sz="1200" b="1" u="none" strike="noStrike" cap="none">
                          <a:latin typeface="Times New Roman"/>
                          <a:ea typeface="Times New Roman"/>
                          <a:cs typeface="Times New Roman"/>
                          <a:sym typeface="Times New Roman"/>
                        </a:rPr>
                        <a:t> </a:t>
                      </a:r>
                      <a:r>
                        <a:rPr lang="en" sz="1200" b="1">
                          <a:latin typeface="Times New Roman"/>
                          <a:ea typeface="Times New Roman"/>
                          <a:cs typeface="Times New Roman"/>
                          <a:sym typeface="Times New Roman"/>
                        </a:rPr>
                        <a:t>- 6</a:t>
                      </a:r>
                      <a:r>
                        <a:rPr lang="en" sz="1200" b="1" u="none" strike="noStrike" cap="none">
                          <a:latin typeface="Times New Roman"/>
                          <a:ea typeface="Times New Roman"/>
                          <a:cs typeface="Times New Roman"/>
                          <a:sym typeface="Times New Roman"/>
                        </a:rPr>
                        <a:t>. RAZRED (</a:t>
                      </a:r>
                      <a:r>
                        <a:rPr lang="en" sz="1200" b="1">
                          <a:latin typeface="Times New Roman"/>
                          <a:ea typeface="Times New Roman"/>
                          <a:cs typeface="Times New Roman"/>
                          <a:sym typeface="Times New Roman"/>
                        </a:rPr>
                        <a:t>MARIJA BISTRICA - BELEC)</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Times New Roman"/>
                          <a:ea typeface="Times New Roman"/>
                          <a:cs typeface="Times New Roman"/>
                          <a:sym typeface="Times New Roman"/>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Međupredmetna korelacija, razvijanje timskog rada i socijalnih vještina,  znatiželje za upoznavanjem i istraživanjem</a:t>
                      </a:r>
                      <a:r>
                        <a:rPr lang="en" sz="1200">
                          <a:latin typeface="Times New Roman"/>
                          <a:ea typeface="Times New Roman"/>
                          <a:cs typeface="Times New Roman"/>
                          <a:sym typeface="Times New Roman"/>
                        </a:rPr>
                        <a:t> kulturne baštine</a:t>
                      </a:r>
                      <a:r>
                        <a:rPr lang="en" sz="1200" u="none" strike="noStrike" cap="none">
                          <a:latin typeface="Times New Roman"/>
                          <a:ea typeface="Times New Roman"/>
                          <a:cs typeface="Times New Roman"/>
                          <a:sym typeface="Times New Roman"/>
                        </a:rPr>
                        <a:t>, širenje svijesti o potrebi brige za očuvanjem</a:t>
                      </a:r>
                      <a:r>
                        <a:rPr lang="en" sz="1200">
                          <a:latin typeface="Times New Roman"/>
                          <a:ea typeface="Times New Roman"/>
                          <a:cs typeface="Times New Roman"/>
                          <a:sym typeface="Times New Roman"/>
                        </a:rPr>
                        <a:t> </a:t>
                      </a:r>
                      <a:r>
                        <a:rPr lang="en" sz="1200" u="none" strike="noStrike" cap="none">
                          <a:latin typeface="Times New Roman"/>
                          <a:ea typeface="Times New Roman"/>
                          <a:cs typeface="Times New Roman"/>
                          <a:sym typeface="Times New Roman"/>
                        </a:rPr>
                        <a:t>kulturno-povijesnih spomenika</a:t>
                      </a:r>
                      <a:r>
                        <a:rPr lang="en" sz="1200">
                          <a:latin typeface="Times New Roman"/>
                          <a:ea typeface="Times New Roman"/>
                          <a:cs typeface="Times New Roman"/>
                          <a:sym typeface="Times New Roman"/>
                        </a:rPr>
                        <a:t> i narodne tradicije. Upoznavanje ljepota hrvatskog krajolika (zagorski bregi, vinogradi), upoznavanje s obilježjima kajkavskog narječja. Osvješćivanje važnosti stranog jezika u turističke svrhe. Posjet svetištu i upoznavanje s povijesnim, umjetničkim i vjerskim vrijednostima istog, te tradicijskog glazbenog nasljeđa i upoznavanje s glazbalom s tipkama (orgulje). Upoznavanje učenika s redovničkom zajednicom, njenim djelovanjem, aktivnostima, načinom života i posebnostima koje ih razlikuju od ostalih članova društva.Razvijanje pažnje na kretanje po terenu i kretanje različitim tempom.</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Times New Roman"/>
                          <a:ea typeface="Times New Roman"/>
                          <a:cs typeface="Times New Roman"/>
                          <a:sym typeface="Times New Roman"/>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Upoznavanje učenika s povijesnim, geografskim</a:t>
                      </a:r>
                      <a:r>
                        <a:rPr lang="en" sz="1200">
                          <a:latin typeface="Times New Roman"/>
                          <a:ea typeface="Times New Roman"/>
                          <a:cs typeface="Times New Roman"/>
                          <a:sym typeface="Times New Roman"/>
                        </a:rPr>
                        <a:t>, </a:t>
                      </a:r>
                      <a:r>
                        <a:rPr lang="en" sz="1200" u="none" strike="noStrike" cap="none">
                          <a:latin typeface="Times New Roman"/>
                          <a:ea typeface="Times New Roman"/>
                          <a:cs typeface="Times New Roman"/>
                          <a:sym typeface="Times New Roman"/>
                        </a:rPr>
                        <a:t>kulturnim</a:t>
                      </a:r>
                      <a:r>
                        <a:rPr lang="en" sz="1200">
                          <a:latin typeface="Times New Roman"/>
                          <a:ea typeface="Times New Roman"/>
                          <a:cs typeface="Times New Roman"/>
                          <a:sym typeface="Times New Roman"/>
                        </a:rPr>
                        <a:t>, povijesnim i </a:t>
                      </a:r>
                      <a:r>
                        <a:rPr lang="en" sz="1200" u="none" strike="noStrike" cap="none">
                          <a:latin typeface="Times New Roman"/>
                          <a:ea typeface="Times New Roman"/>
                          <a:cs typeface="Times New Roman"/>
                          <a:sym typeface="Times New Roman"/>
                        </a:rPr>
                        <a:t>prirodnim obilježjima</a:t>
                      </a:r>
                      <a:r>
                        <a:rPr lang="en" sz="1200">
                          <a:latin typeface="Times New Roman"/>
                          <a:ea typeface="Times New Roman"/>
                          <a:cs typeface="Times New Roman"/>
                          <a:sym typeface="Times New Roman"/>
                        </a:rPr>
                        <a:t> Marije Bistrice i Belca.                         </a:t>
                      </a:r>
                      <a:r>
                        <a:rPr lang="en" sz="1200" u="none" strike="noStrike" cap="none">
                          <a:latin typeface="Times New Roman"/>
                          <a:ea typeface="Times New Roman"/>
                          <a:cs typeface="Times New Roman"/>
                          <a:sym typeface="Times New Roman"/>
                        </a:rPr>
                        <a:t> Povezati usvojena znanja s </a:t>
                      </a:r>
                      <a:r>
                        <a:rPr lang="en" sz="1200">
                          <a:latin typeface="Times New Roman"/>
                          <a:ea typeface="Times New Roman"/>
                          <a:cs typeface="Times New Roman"/>
                          <a:sym typeface="Times New Roman"/>
                        </a:rPr>
                        <a:t>mjestima koje posjećujemo.</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Times New Roman"/>
                          <a:ea typeface="Times New Roman"/>
                          <a:cs typeface="Times New Roman"/>
                          <a:sym typeface="Times New Roman"/>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a:latin typeface="Times New Roman"/>
                          <a:ea typeface="Times New Roman"/>
                          <a:cs typeface="Times New Roman"/>
                          <a:sym typeface="Times New Roman"/>
                        </a:rPr>
                        <a:t>Josip Jularić,prof., Anita Baranašić, dipl.uč., Katarina Komljenović, mag.edu.geog.et.hist., Olgica Pavičić-Čović, prof., Michaela Lulić, prof., T. Habulin, prof.</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4350">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Times New Roman"/>
                          <a:ea typeface="Times New Roman"/>
                          <a:cs typeface="Times New Roman"/>
                          <a:sym typeface="Times New Roman"/>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a:latin typeface="Times New Roman"/>
                          <a:ea typeface="Times New Roman"/>
                          <a:cs typeface="Times New Roman"/>
                          <a:sym typeface="Times New Roman"/>
                        </a:rPr>
                        <a:t>Obilazak kulturno-povijesnih spomenika i svetišta.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Times New Roman"/>
                          <a:ea typeface="Times New Roman"/>
                          <a:cs typeface="Times New Roman"/>
                          <a:sym typeface="Times New Roman"/>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a:latin typeface="Times New Roman"/>
                          <a:ea typeface="Times New Roman"/>
                          <a:cs typeface="Times New Roman"/>
                          <a:sym typeface="Times New Roman"/>
                        </a:rPr>
                        <a:t>listopad </a:t>
                      </a:r>
                      <a:r>
                        <a:rPr lang="en" sz="1200" u="none" strike="noStrike" cap="none">
                          <a:latin typeface="Times New Roman"/>
                          <a:ea typeface="Times New Roman"/>
                          <a:cs typeface="Times New Roman"/>
                          <a:sym typeface="Times New Roman"/>
                        </a:rPr>
                        <a:t>201</a:t>
                      </a:r>
                      <a:r>
                        <a:rPr lang="en" sz="1200">
                          <a:latin typeface="Times New Roman"/>
                          <a:ea typeface="Times New Roman"/>
                          <a:cs typeface="Times New Roman"/>
                          <a:sym typeface="Times New Roman"/>
                        </a:rPr>
                        <a:t>6</a:t>
                      </a:r>
                      <a:r>
                        <a:rPr lang="en" sz="1200" u="none" strike="noStrike" cap="none">
                          <a:latin typeface="Times New Roman"/>
                          <a:ea typeface="Times New Roman"/>
                          <a:cs typeface="Times New Roman"/>
                          <a:sym typeface="Times New Roman"/>
                        </a:rPr>
                        <a: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Times New Roman"/>
                          <a:ea typeface="Times New Roman"/>
                          <a:cs typeface="Times New Roman"/>
                          <a:sym typeface="Times New Roman"/>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Troškove izvanučioničke nastave snose roditelji</a:t>
                      </a:r>
                      <a:r>
                        <a:rPr lang="en" sz="1200">
                          <a:latin typeface="Times New Roman"/>
                          <a:ea typeface="Times New Roman"/>
                          <a:cs typeface="Times New Roman"/>
                          <a:sym typeface="Times New Roman"/>
                        </a:rPr>
                        <a:t> uz pisanu suglasnost.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Times New Roman"/>
                          <a:ea typeface="Times New Roman"/>
                          <a:cs typeface="Times New Roman"/>
                          <a:sym typeface="Times New Roman"/>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a:latin typeface="Times New Roman"/>
                          <a:ea typeface="Times New Roman"/>
                          <a:cs typeface="Times New Roman"/>
                          <a:sym typeface="Times New Roman"/>
                        </a:rPr>
                        <a:t>Osvrt na terensku nastavu u o</a:t>
                      </a:r>
                      <a:r>
                        <a:rPr lang="en" sz="1200">
                          <a:latin typeface="Times New Roman"/>
                          <a:ea typeface="Times New Roman"/>
                          <a:cs typeface="Times New Roman"/>
                          <a:sym typeface="Times New Roman"/>
                        </a:rPr>
                        <a:t>bliku izrade plakata i usmenog razgovora.</a:t>
                      </a:r>
                      <a:r>
                        <a:rPr lang="en" sz="1200" u="none" strike="noStrike" cap="none">
                          <a:latin typeface="Times New Roman"/>
                          <a:ea typeface="Times New Roman"/>
                          <a:cs typeface="Times New Roman"/>
                          <a:sym typeface="Times New Roman"/>
                        </a:rPr>
                        <a:t>                                                   </a:t>
                      </a:r>
                    </a:p>
                    <a:p>
                      <a:pPr marL="0" marR="0" lvl="0" indent="0" algn="l" rtl="0">
                        <a:spcBef>
                          <a:spcPts val="0"/>
                        </a:spcBef>
                        <a:buClr>
                          <a:schemeClr val="dk1"/>
                        </a:buClr>
                        <a:buSzPct val="25000"/>
                        <a:buFont typeface="Calibri"/>
                        <a:buNone/>
                      </a:pPr>
                      <a:endParaRPr sz="12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Shape 1287"/>
          <p:cNvSpPr/>
          <p:nvPr/>
        </p:nvSpPr>
        <p:spPr>
          <a:xfrm>
            <a:off x="971600" y="666875"/>
            <a:ext cx="5556998" cy="4110050"/>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88" name="Shape 1288"/>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graphicFrame>
        <p:nvGraphicFramePr>
          <p:cNvPr id="1294" name="Shape 1294"/>
          <p:cNvGraphicFramePr/>
          <p:nvPr/>
        </p:nvGraphicFramePr>
        <p:xfrm>
          <a:off x="251516" y="341038"/>
          <a:ext cx="8640950" cy="5996380"/>
        </p:xfrm>
        <a:graphic>
          <a:graphicData uri="http://schemas.openxmlformats.org/drawingml/2006/table">
            <a:tbl>
              <a:tblPr>
                <a:noFill/>
                <a:tableStyleId>{D39A3C89-64FF-49DC-8394-7CA954343BA1}</a:tableStyleId>
              </a:tblPr>
              <a:tblGrid>
                <a:gridCol w="1872200"/>
                <a:gridCol w="6768750"/>
              </a:tblGrid>
              <a:tr h="6480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NAZIV AKTIVNOSTI</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400" b="1" u="none" strike="noStrike" cap="none"/>
                        <a:t>POSJET TEHNIČKOM MUZEJU</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952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CILJ AKTIVNOSTI</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Upoznati predmete, običaje i život ljudi u prošlosti.</a:t>
                      </a:r>
                    </a:p>
                    <a:p>
                      <a:pPr marL="0" marR="0" lvl="0" indent="0" algn="l" rtl="0">
                        <a:lnSpc>
                          <a:spcPct val="115000"/>
                        </a:lnSpc>
                        <a:spcBef>
                          <a:spcPts val="0"/>
                        </a:spcBef>
                        <a:spcAft>
                          <a:spcPts val="0"/>
                        </a:spcAft>
                        <a:buClr>
                          <a:srgbClr val="000000"/>
                        </a:buClr>
                        <a:buSzPct val="25000"/>
                        <a:buFont typeface="Verdana"/>
                        <a:buNone/>
                      </a:pPr>
                      <a:r>
                        <a:rPr lang="en"/>
                        <a:t>Izgrađivati stav o potrebi proučavanja i čuvanja kulturne baštine kao svjedoka povijesti.</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0040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NAMJENA</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a:t>-razvijati ljubav prema postavu i povijesti tehničkih znanosti</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a:t>-obogaćivati učenički rječnik</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a:t>-razvijati asocijativno i racionalno mišljenje, predodžbe i imaginaciju</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a:t>-spoznati i doživjeti povijesni razvoj tehnike</a:t>
                      </a:r>
                    </a:p>
                    <a:p>
                      <a:pPr marL="0" marR="0" lvl="0" indent="0" algn="l" rtl="0">
                        <a:lnSpc>
                          <a:spcPct val="115000"/>
                        </a:lnSpc>
                        <a:spcBef>
                          <a:spcPts val="0"/>
                        </a:spcBef>
                        <a:spcAft>
                          <a:spcPts val="0"/>
                        </a:spcAft>
                        <a:buClr>
                          <a:srgbClr val="000000"/>
                        </a:buClr>
                        <a:buSzPct val="25000"/>
                        <a:buFont typeface="Verdana"/>
                        <a:buNone/>
                      </a:pPr>
                      <a:r>
                        <a:rPr lang="en"/>
                        <a:t>- </a:t>
                      </a:r>
                      <a:r>
                        <a:rPr lang="en" sz="1400" u="none" strike="noStrike" cap="none"/>
                        <a:t>odnositi se odgovorno prema </a:t>
                      </a:r>
                      <a:r>
                        <a:rPr lang="en"/>
                        <a:t>izlošcima</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35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NOSITELJI </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-učiteljice 4. razreda</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348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NAČIN REALIZACIJE</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-autobus</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395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VREMENIK</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b="0" u="none" strike="noStrike" cap="none"/>
                        <a:t>- </a:t>
                      </a:r>
                      <a:r>
                        <a:rPr lang="en"/>
                        <a:t>travanj </a:t>
                      </a:r>
                      <a:r>
                        <a:rPr lang="en" sz="1400" b="0" u="none" strike="noStrike" cap="none"/>
                        <a:t> 201</a:t>
                      </a:r>
                      <a:r>
                        <a:rPr lang="en"/>
                        <a:t>6</a:t>
                      </a:r>
                      <a:r>
                        <a:rPr lang="en" sz="1400" b="0" u="none" strike="noStrike" cap="none"/>
                        <a:t>.</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151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TROŠKOVNIK</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a:t> Cijena prijevoza i ulaznice.</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941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VREDNOVANJE I KORIŠTENJE REZULTATA RADA</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a:t>Vrednovanje rada provest će se nakon povratka - kvizom znanja. </a:t>
                      </a:r>
                      <a:r>
                        <a:rPr lang="en"/>
                        <a:t>R</a:t>
                      </a:r>
                      <a:r>
                        <a:rPr lang="en" sz="1400" u="none" strike="noStrike" cap="none"/>
                        <a:t>ezultate rada i fotografije s terena prikazati izložbom u učionici te likovnim radovima na panoima škole.</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graphicFrame>
        <p:nvGraphicFramePr>
          <p:cNvPr id="1300" name="Shape 1300"/>
          <p:cNvGraphicFramePr/>
          <p:nvPr/>
        </p:nvGraphicFramePr>
        <p:xfrm>
          <a:off x="251516" y="341038"/>
          <a:ext cx="8640950" cy="6039840"/>
        </p:xfrm>
        <a:graphic>
          <a:graphicData uri="http://schemas.openxmlformats.org/drawingml/2006/table">
            <a:tbl>
              <a:tblPr>
                <a:noFill/>
                <a:tableStyleId>{D39A3C89-64FF-49DC-8394-7CA954343BA1}</a:tableStyleId>
              </a:tblPr>
              <a:tblGrid>
                <a:gridCol w="1872200"/>
                <a:gridCol w="6768750"/>
              </a:tblGrid>
              <a:tr h="6480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NAZIV AKTIVNOSTI</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400" b="1" u="none" strike="noStrike" cap="none"/>
                        <a:t>POSJ</a:t>
                      </a:r>
                      <a:r>
                        <a:rPr lang="en" b="1"/>
                        <a:t>ET </a:t>
                      </a:r>
                      <a:r>
                        <a:rPr lang="en" sz="1400" b="1" u="none" strike="noStrike" cap="none"/>
                        <a:t>MUZEJU KRAPINSKIH </a:t>
                      </a:r>
                      <a:r>
                        <a:rPr lang="en" b="1"/>
                        <a:t>NEANDERTALACA</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952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CILJ AKTIVNOSTI</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Razgled Muzeja neandertalaca, izgleda rekonstrukcije kozmičke evolucije, postanka svijeta, povijest zemlje te postanka prvih organizama. </a:t>
                      </a:r>
                    </a:p>
                    <a:p>
                      <a:pPr marL="0" marR="0" lvl="0" indent="0" algn="l" rtl="0">
                        <a:lnSpc>
                          <a:spcPct val="115000"/>
                        </a:lnSpc>
                        <a:spcBef>
                          <a:spcPts val="0"/>
                        </a:spcBef>
                        <a:spcAft>
                          <a:spcPts val="0"/>
                        </a:spcAft>
                        <a:buClr>
                          <a:srgbClr val="000000"/>
                        </a:buClr>
                        <a:buSzPct val="25000"/>
                        <a:buFont typeface="Verdana"/>
                        <a:buNone/>
                      </a:pPr>
                      <a:r>
                        <a:rPr lang="en"/>
                        <a:t>Osposobiti učenike za povijesno mišljenje i kritičko vrednovanje prapovijesti. Proširivanje znanja o hrvatskoj i svjetskoj povijesti u prapovijesno doba.</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0040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NAMJENA</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Proširivanje znanja učenika 5. razreda o postanku čovjeka, evoluciji i zemlji.</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35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NOSITELJI </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Razrednice 5. razreda: Paola Mihelin, prof., Antonija Barišić, prof., Snježana Lažeta, prof., Renata Kovačiček, prof., profesorica povijesti</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348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NAČIN REALIZACIJE</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69850" algn="l" rtl="0">
                        <a:lnSpc>
                          <a:spcPct val="115000"/>
                        </a:lnSpc>
                        <a:spcBef>
                          <a:spcPts val="0"/>
                        </a:spcBef>
                        <a:spcAft>
                          <a:spcPts val="0"/>
                        </a:spcAft>
                        <a:buClr>
                          <a:schemeClr val="dk1"/>
                        </a:buClr>
                        <a:buSzPct val="78571"/>
                        <a:buFont typeface="Arial"/>
                        <a:buNone/>
                      </a:pPr>
                      <a:r>
                        <a:rPr lang="en">
                          <a:solidFill>
                            <a:schemeClr val="dk1"/>
                          </a:solidFill>
                        </a:rPr>
                        <a:t>Nastavni program se realizira na poludnevnoj terenskoj nastavi u Muzeju krapinskih neandertalaca gdje će učenici dobiti nove spoznaje o kulturnoj baštini</a:t>
                      </a:r>
                    </a:p>
                    <a:p>
                      <a:pPr marL="0" marR="0" lvl="0" indent="0" algn="l" rtl="0">
                        <a:lnSpc>
                          <a:spcPct val="115000"/>
                        </a:lnSpc>
                        <a:spcBef>
                          <a:spcPts val="0"/>
                        </a:spcBef>
                        <a:spcAft>
                          <a:spcPts val="0"/>
                        </a:spcAft>
                        <a:buClr>
                          <a:srgbClr val="000000"/>
                        </a:buClr>
                        <a:buSzPct val="25000"/>
                        <a:buFont typeface="Verdana"/>
                        <a:buNone/>
                      </a:pPr>
                      <a:r>
                        <a:rPr lang="en">
                          <a:solidFill>
                            <a:schemeClr val="dk1"/>
                          </a:solidFill>
                        </a:rPr>
                        <a:t>hrvatske prapovijesti.</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395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VREMENIK</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1. polugodište</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151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TROŠKOVNIK</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a:t> Cijena prijevoza i ulaznice.</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941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a:t>VREDNOVANJE I KORIŠTENJE REZULTATA RADA</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Rad učenika popratit će se kroz komunikaciju i pismene radove. Učenici će izraditi plakat primjenjujući stečeno znanje.</a:t>
                      </a:r>
                    </a:p>
                  </a:txBody>
                  <a:tcPr marL="54575" marR="545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7" name="Shape 1307"/>
          <p:cNvGrpSpPr/>
          <p:nvPr/>
        </p:nvGrpSpPr>
        <p:grpSpPr>
          <a:xfrm>
            <a:off x="1099174" y="746968"/>
            <a:ext cx="6497162" cy="3618134"/>
            <a:chOff x="334962" y="0"/>
            <a:chExt cx="8789984" cy="6791917"/>
          </a:xfrm>
        </p:grpSpPr>
        <p:sp>
          <p:nvSpPr>
            <p:cNvPr id="1308" name="Shape 1308"/>
            <p:cNvSpPr/>
            <p:nvPr/>
          </p:nvSpPr>
          <p:spPr>
            <a:xfrm>
              <a:off x="334962" y="549275"/>
              <a:ext cx="8497886" cy="5864223"/>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09" name="Shape 1309"/>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1310" name="Shape 1310"/>
            <p:cNvSpPr/>
            <p:nvPr/>
          </p:nvSpPr>
          <p:spPr>
            <a:xfrm>
              <a:off x="1536008" y="5034676"/>
              <a:ext cx="7285185" cy="1757241"/>
            </a:xfrm>
            <a:prstGeom prst="roundRect">
              <a:avLst>
                <a:gd name="adj" fmla="val 16667"/>
              </a:avLst>
            </a:prstGeom>
            <a:solidFill>
              <a:srgbClr val="7979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a:solidFill>
                    <a:schemeClr val="dk1"/>
                  </a:solidFill>
                  <a:latin typeface="Arial"/>
                  <a:ea typeface="Arial"/>
                  <a:cs typeface="Arial"/>
                  <a:sym typeface="Arial"/>
                </a:rPr>
                <a:t>POSJETE KAZALIŠNIM PREDSTAVAMA/KINIMA</a:t>
              </a:r>
            </a:p>
          </p:txBody>
        </p:sp>
      </p:gr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graphicFrame>
        <p:nvGraphicFramePr>
          <p:cNvPr id="1316" name="Shape 1316"/>
          <p:cNvGraphicFramePr/>
          <p:nvPr/>
        </p:nvGraphicFramePr>
        <p:xfrm>
          <a:off x="251523" y="164664"/>
          <a:ext cx="8640975" cy="6616355"/>
        </p:xfrm>
        <a:graphic>
          <a:graphicData uri="http://schemas.openxmlformats.org/drawingml/2006/table">
            <a:tbl>
              <a:tblPr>
                <a:noFill/>
                <a:tableStyleId>{D39A3C89-64FF-49DC-8394-7CA954343BA1}</a:tableStyleId>
              </a:tblPr>
              <a:tblGrid>
                <a:gridCol w="2081600"/>
                <a:gridCol w="6559375"/>
              </a:tblGrid>
              <a:tr h="7149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NAZIV AKTIVNOSTI</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600" b="1" u="none" strike="noStrike" cap="none"/>
                        <a:t>POSJET KAZALIŠTU </a:t>
                      </a:r>
                      <a:r>
                        <a:rPr lang="en" sz="1600" b="1"/>
                        <a:t>ZA UČENIKE PRVIH RAZREDA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796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CILJ AKTIVNOSTI</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Doživjeti kazališnu predstavu i integracija nastavnih sadržaja hrvatskog jezika, prirode i društva, glazbene i tjelesne,likovne kulture.</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2008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NAMJENA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-razvijati interes za kazališne predstave</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-razvijati sposobnost gledanja,doživljavanja i uočavanja pojedinosti u predstavi</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-uočavanje likova i njihovih osobina na osnovi njihovih postupaka</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-uočavanje glazbe</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-razvijati kulturu ponašanja</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-utvrđivati znanja o prometu i prometnoj kulturi</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266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NOSITELJI </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Aktiv prvih razreda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155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NAČIN REALIZACIJE</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Odlazak autobusom do kazališta,gledanje kazališne predstave, povratak autobusom.</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228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VREMENIK</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prosinac</a:t>
                      </a:r>
                      <a:r>
                        <a:rPr lang="en" sz="1600" u="none" strike="noStrike" cap="none">
                          <a:latin typeface="Times New Roman"/>
                          <a:ea typeface="Times New Roman"/>
                          <a:cs typeface="Times New Roman"/>
                          <a:sym typeface="Times New Roman"/>
                        </a:rPr>
                        <a:t> 201</a:t>
                      </a:r>
                      <a:r>
                        <a:rPr lang="en" sz="1600">
                          <a:latin typeface="Times New Roman"/>
                          <a:ea typeface="Times New Roman"/>
                          <a:cs typeface="Times New Roman"/>
                          <a:sym typeface="Times New Roman"/>
                        </a:rPr>
                        <a:t>6</a:t>
                      </a:r>
                      <a:r>
                        <a:rPr lang="en" sz="1600" u="none" strike="noStrike" cap="none">
                          <a:latin typeface="Times New Roman"/>
                          <a:ea typeface="Times New Roman"/>
                          <a:cs typeface="Times New Roman"/>
                          <a:sym typeface="Times New Roman"/>
                        </a:rPr>
                        <a:t>.</a:t>
                      </a:r>
                      <a:r>
                        <a:rPr lang="en" sz="1600">
                          <a:latin typeface="Times New Roman"/>
                          <a:ea typeface="Times New Roman"/>
                          <a:cs typeface="Times New Roman"/>
                          <a:sym typeface="Times New Roman"/>
                        </a:rPr>
                        <a:t>; travanj</a:t>
                      </a:r>
                      <a:r>
                        <a:rPr lang="en" sz="1600" u="none" strike="noStrike" cap="none">
                          <a:latin typeface="Times New Roman"/>
                          <a:ea typeface="Times New Roman"/>
                          <a:cs typeface="Times New Roman"/>
                          <a:sym typeface="Times New Roman"/>
                        </a:rPr>
                        <a:t> 201</a:t>
                      </a:r>
                      <a:r>
                        <a:rPr lang="en" sz="1600">
                          <a:latin typeface="Times New Roman"/>
                          <a:ea typeface="Times New Roman"/>
                          <a:cs typeface="Times New Roman"/>
                          <a:sym typeface="Times New Roman"/>
                        </a:rPr>
                        <a:t>7</a:t>
                      </a:r>
                      <a:r>
                        <a:rPr lang="en" sz="1600" u="none" strike="noStrike" cap="none">
                          <a:latin typeface="Times New Roman"/>
                          <a:ea typeface="Times New Roman"/>
                          <a:cs typeface="Times New Roman"/>
                          <a:sym typeface="Times New Roman"/>
                        </a:rPr>
                        <a:t>.</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989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TROŠKOVNIK</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Oko</a:t>
                      </a:r>
                      <a:r>
                        <a:rPr lang="en" sz="1600">
                          <a:latin typeface="Times New Roman"/>
                          <a:ea typeface="Times New Roman"/>
                          <a:cs typeface="Times New Roman"/>
                          <a:sym typeface="Times New Roman"/>
                        </a:rPr>
                        <a:t> 60</a:t>
                      </a:r>
                      <a:r>
                        <a:rPr lang="en" sz="1600" u="none" strike="noStrike" cap="none">
                          <a:latin typeface="Times New Roman"/>
                          <a:ea typeface="Times New Roman"/>
                          <a:cs typeface="Times New Roman"/>
                          <a:sym typeface="Times New Roman"/>
                        </a:rPr>
                        <a:t>,00 kn (autobus i kazališna karta) </a:t>
                      </a:r>
                      <a:r>
                        <a:rPr lang="en" sz="1600">
                          <a:latin typeface="Times New Roman"/>
                          <a:ea typeface="Times New Roman"/>
                          <a:cs typeface="Times New Roman"/>
                          <a:sym typeface="Times New Roman"/>
                        </a:rPr>
                        <a:t>za svaku predstavu!</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732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VREDNOVANJE I KORIŠTENJE REZULTATA RADA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Vrednovanje u učionici nakon povratka.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graphicFrame>
        <p:nvGraphicFramePr>
          <p:cNvPr id="1322" name="Shape 1322"/>
          <p:cNvGraphicFramePr/>
          <p:nvPr/>
        </p:nvGraphicFramePr>
        <p:xfrm>
          <a:off x="251516" y="243881"/>
          <a:ext cx="8640975" cy="6396599"/>
        </p:xfrm>
        <a:graphic>
          <a:graphicData uri="http://schemas.openxmlformats.org/drawingml/2006/table">
            <a:tbl>
              <a:tblPr>
                <a:noFill/>
                <a:tableStyleId>{D39A3C89-64FF-49DC-8394-7CA954343BA1}</a:tableStyleId>
              </a:tblPr>
              <a:tblGrid>
                <a:gridCol w="2160250"/>
                <a:gridCol w="6480725"/>
              </a:tblGrid>
              <a:tr h="71490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NAZIV AKTIVNOSTI</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800" b="1" u="none" strike="noStrike" cap="none"/>
                        <a:t>POSJET KAZALIŠ</a:t>
                      </a:r>
                      <a:r>
                        <a:rPr lang="en" sz="1800" b="1"/>
                        <a:t>NOJ I KINO PREDSTAVI</a:t>
                      </a:r>
                    </a:p>
                    <a:p>
                      <a:pPr marL="0" marR="0" lvl="0" indent="0" algn="ctr" rtl="0">
                        <a:lnSpc>
                          <a:spcPct val="115000"/>
                        </a:lnSpc>
                        <a:spcBef>
                          <a:spcPts val="0"/>
                        </a:spcBef>
                        <a:spcAft>
                          <a:spcPts val="0"/>
                        </a:spcAft>
                        <a:buClr>
                          <a:srgbClr val="000000"/>
                        </a:buClr>
                        <a:buSzPct val="25000"/>
                        <a:buFont typeface="Verdana"/>
                        <a:buNone/>
                      </a:pPr>
                      <a:r>
                        <a:rPr lang="en" sz="1800" b="1" u="none" strike="noStrike" cap="none"/>
                        <a:t>- UČENICI </a:t>
                      </a:r>
                      <a:r>
                        <a:rPr lang="en" sz="1800" b="1"/>
                        <a:t>3</a:t>
                      </a:r>
                      <a:r>
                        <a:rPr lang="en" sz="1800" b="1" u="none" strike="noStrike" cap="none"/>
                        <a:t>. RAZREDA -</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796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CILJ AKTIVNOSTI</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457200" marR="0" lvl="0" indent="-228600" algn="l" rtl="0">
                        <a:lnSpc>
                          <a:spcPct val="115000"/>
                        </a:lnSpc>
                        <a:spcBef>
                          <a:spcPts val="0"/>
                        </a:spcBef>
                        <a:spcAft>
                          <a:spcPts val="0"/>
                        </a:spcAft>
                        <a:buFont typeface="Times New Roman"/>
                        <a:buChar char="-"/>
                      </a:pPr>
                      <a:r>
                        <a:rPr lang="en">
                          <a:latin typeface="Times New Roman"/>
                          <a:ea typeface="Times New Roman"/>
                          <a:cs typeface="Times New Roman"/>
                          <a:sym typeface="Times New Roman"/>
                        </a:rPr>
                        <a:t>u</a:t>
                      </a:r>
                      <a:r>
                        <a:rPr lang="en" u="none" strike="noStrike" cap="none">
                          <a:latin typeface="Times New Roman"/>
                          <a:ea typeface="Times New Roman"/>
                          <a:cs typeface="Times New Roman"/>
                          <a:sym typeface="Times New Roman"/>
                        </a:rPr>
                        <a:t>poznati kazalište</a:t>
                      </a:r>
                      <a:r>
                        <a:rPr lang="en">
                          <a:latin typeface="Times New Roman"/>
                          <a:ea typeface="Times New Roman"/>
                          <a:cs typeface="Times New Roman"/>
                          <a:sym typeface="Times New Roman"/>
                        </a:rPr>
                        <a:t> i kino,</a:t>
                      </a:r>
                      <a:r>
                        <a:rPr lang="en" u="none" strike="noStrike" cap="none">
                          <a:latin typeface="Times New Roman"/>
                          <a:ea typeface="Times New Roman"/>
                          <a:cs typeface="Times New Roman"/>
                          <a:sym typeface="Times New Roman"/>
                        </a:rPr>
                        <a:t> doživjeti primjerenu kazališnu  i kino predstavu i iskazati doživljaje koje je ona pobudila</a:t>
                      </a:r>
                    </a:p>
                    <a:p>
                      <a:pPr marL="457200" marR="0" lvl="0" indent="-228600" algn="l" rtl="0">
                        <a:lnSpc>
                          <a:spcPct val="115000"/>
                        </a:lnSpc>
                        <a:spcBef>
                          <a:spcPts val="0"/>
                        </a:spcBef>
                        <a:spcAft>
                          <a:spcPts val="0"/>
                        </a:spcAft>
                        <a:buFont typeface="Times New Roman"/>
                        <a:buChar char="-"/>
                      </a:pPr>
                      <a:r>
                        <a:rPr lang="en">
                          <a:latin typeface="Times New Roman"/>
                          <a:ea typeface="Times New Roman"/>
                          <a:cs typeface="Times New Roman"/>
                          <a:sym typeface="Times New Roman"/>
                        </a:rPr>
                        <a:t>r</a:t>
                      </a:r>
                      <a:r>
                        <a:rPr lang="en" u="none" strike="noStrike" cap="none">
                          <a:latin typeface="Times New Roman"/>
                          <a:ea typeface="Times New Roman"/>
                          <a:cs typeface="Times New Roman"/>
                          <a:sym typeface="Times New Roman"/>
                        </a:rPr>
                        <a:t>azvijati kulturu ponašanja u kinu i kazalištu</a:t>
                      </a:r>
                    </a:p>
                    <a:p>
                      <a:pPr marL="457200" marR="0" lvl="0" indent="-228600" algn="l" rtl="0">
                        <a:lnSpc>
                          <a:spcPct val="115000"/>
                        </a:lnSpc>
                        <a:spcBef>
                          <a:spcPts val="0"/>
                        </a:spcBef>
                        <a:spcAft>
                          <a:spcPts val="0"/>
                        </a:spcAft>
                        <a:buFont typeface="Times New Roman"/>
                        <a:buChar char="-"/>
                      </a:pPr>
                      <a:r>
                        <a:rPr lang="en">
                          <a:latin typeface="Times New Roman"/>
                          <a:ea typeface="Times New Roman"/>
                          <a:cs typeface="Times New Roman"/>
                          <a:sym typeface="Times New Roman"/>
                        </a:rPr>
                        <a:t>njegovanje odnosa prema kulturnim događanjima</a:t>
                      </a:r>
                    </a:p>
                    <a:p>
                      <a:pPr marL="457200" marR="0" lvl="0" indent="-228600" algn="l" rtl="0">
                        <a:lnSpc>
                          <a:spcPct val="115000"/>
                        </a:lnSpc>
                        <a:spcBef>
                          <a:spcPts val="0"/>
                        </a:spcBef>
                        <a:spcAft>
                          <a:spcPts val="0"/>
                        </a:spcAft>
                        <a:buFont typeface="Times New Roman"/>
                        <a:buChar char="-"/>
                      </a:pPr>
                      <a:r>
                        <a:rPr lang="en">
                          <a:latin typeface="Times New Roman"/>
                          <a:ea typeface="Times New Roman"/>
                          <a:cs typeface="Times New Roman"/>
                          <a:sym typeface="Times New Roman"/>
                        </a:rPr>
                        <a:t>stjecanje novih iskustava,bogaćenje duha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754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NAMJENA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Poticati ljubav i interes prema kazališnoj umjetnosti</a:t>
                      </a:r>
                      <a:r>
                        <a:rPr lang="en">
                          <a:latin typeface="Times New Roman"/>
                          <a:ea typeface="Times New Roman"/>
                          <a:cs typeface="Times New Roman"/>
                          <a:sym typeface="Times New Roman"/>
                        </a:rPr>
                        <a:t> te filmu. Usvajati sadržaje medijske kulture.</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266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NOSITELJI </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Helena Ćurić, Valerija Ivanović Skender, Jasmina Kostelac Pervan, Penava Iva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155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NAČIN REALIZACIJE</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R="0" lvl="0" algn="l" rtl="0">
                        <a:lnSpc>
                          <a:spcPct val="115000"/>
                        </a:lnSpc>
                        <a:spcBef>
                          <a:spcPts val="0"/>
                        </a:spcBef>
                        <a:spcAft>
                          <a:spcPts val="0"/>
                        </a:spcAft>
                        <a:buNone/>
                      </a:pPr>
                      <a:r>
                        <a:rPr lang="en">
                          <a:latin typeface="Times New Roman"/>
                          <a:ea typeface="Times New Roman"/>
                          <a:cs typeface="Times New Roman"/>
                          <a:sym typeface="Times New Roman"/>
                        </a:rPr>
                        <a:t> </a:t>
                      </a:r>
                      <a:r>
                        <a:rPr lang="en" u="none" strike="noStrike" cap="none">
                          <a:latin typeface="Times New Roman"/>
                          <a:ea typeface="Times New Roman"/>
                          <a:cs typeface="Times New Roman"/>
                          <a:sym typeface="Times New Roman"/>
                        </a:rPr>
                        <a:t>Posjet </a:t>
                      </a:r>
                      <a:r>
                        <a:rPr lang="en">
                          <a:latin typeface="Times New Roman"/>
                          <a:ea typeface="Times New Roman"/>
                          <a:cs typeface="Times New Roman"/>
                          <a:sym typeface="Times New Roman"/>
                        </a:rPr>
                        <a:t>jedne kino i kazališne predstave u toku školske godine zavisno o ponudi kina i kazališta.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2280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VREMENIK</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listopad 2016. , prosinac 2016.</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989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TROŠKOVNIK</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a:latin typeface="Times New Roman"/>
                          <a:ea typeface="Times New Roman"/>
                          <a:cs typeface="Times New Roman"/>
                          <a:sym typeface="Times New Roman"/>
                        </a:rPr>
                        <a:t>Cijen</a:t>
                      </a:r>
                      <a:r>
                        <a:rPr lang="en">
                          <a:latin typeface="Times New Roman"/>
                          <a:ea typeface="Times New Roman"/>
                          <a:cs typeface="Times New Roman"/>
                          <a:sym typeface="Times New Roman"/>
                        </a:rPr>
                        <a:t>u</a:t>
                      </a:r>
                      <a:r>
                        <a:rPr lang="en" u="none" strike="noStrike" cap="none">
                          <a:latin typeface="Times New Roman"/>
                          <a:ea typeface="Times New Roman"/>
                          <a:cs typeface="Times New Roman"/>
                          <a:sym typeface="Times New Roman"/>
                        </a:rPr>
                        <a:t> autobus</a:t>
                      </a:r>
                      <a:r>
                        <a:rPr lang="en">
                          <a:latin typeface="Times New Roman"/>
                          <a:ea typeface="Times New Roman"/>
                          <a:cs typeface="Times New Roman"/>
                          <a:sym typeface="Times New Roman"/>
                        </a:rPr>
                        <a:t>a i</a:t>
                      </a:r>
                      <a:r>
                        <a:rPr lang="en" u="none" strike="noStrike" cap="none">
                          <a:latin typeface="Times New Roman"/>
                          <a:ea typeface="Times New Roman"/>
                          <a:cs typeface="Times New Roman"/>
                          <a:sym typeface="Times New Roman"/>
                        </a:rPr>
                        <a:t> ulaznice </a:t>
                      </a:r>
                      <a:r>
                        <a:rPr lang="en">
                          <a:latin typeface="Times New Roman"/>
                          <a:ea typeface="Times New Roman"/>
                          <a:cs typeface="Times New Roman"/>
                          <a:sym typeface="Times New Roman"/>
                        </a:rPr>
                        <a:t>financiraju roditelji.</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732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a:t>VREDNOVANJE I KORIŠTENJE REZULTATA RADA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457200" marR="0" lvl="0" indent="-228600" algn="l" rtl="0">
                        <a:lnSpc>
                          <a:spcPct val="115000"/>
                        </a:lnSpc>
                        <a:spcBef>
                          <a:spcPts val="0"/>
                        </a:spcBef>
                        <a:spcAft>
                          <a:spcPts val="0"/>
                        </a:spcAft>
                        <a:buFont typeface="Times New Roman"/>
                        <a:buChar char="-"/>
                      </a:pPr>
                      <a:r>
                        <a:rPr lang="en">
                          <a:latin typeface="Times New Roman"/>
                          <a:ea typeface="Times New Roman"/>
                          <a:cs typeface="Times New Roman"/>
                          <a:sym typeface="Times New Roman"/>
                        </a:rPr>
                        <a:t>g</a:t>
                      </a:r>
                      <a:r>
                        <a:rPr lang="en" u="none" strike="noStrike" cap="none">
                          <a:latin typeface="Times New Roman"/>
                          <a:ea typeface="Times New Roman"/>
                          <a:cs typeface="Times New Roman"/>
                          <a:sym typeface="Times New Roman"/>
                        </a:rPr>
                        <a:t>ovorna vježba na nastavi hrvatskog jezika</a:t>
                      </a:r>
                    </a:p>
                    <a:p>
                      <a:pPr marL="457200" marR="0" lvl="0" indent="-228600" algn="l" rtl="0">
                        <a:lnSpc>
                          <a:spcPct val="115000"/>
                        </a:lnSpc>
                        <a:spcBef>
                          <a:spcPts val="0"/>
                        </a:spcBef>
                        <a:spcAft>
                          <a:spcPts val="0"/>
                        </a:spcAft>
                        <a:buFont typeface="Times New Roman"/>
                        <a:buChar char="-"/>
                      </a:pPr>
                      <a:r>
                        <a:rPr lang="en" u="none" strike="noStrike" cap="none">
                          <a:latin typeface="Times New Roman"/>
                          <a:ea typeface="Times New Roman"/>
                          <a:cs typeface="Times New Roman"/>
                          <a:sym typeface="Times New Roman"/>
                        </a:rPr>
                        <a:t>rješavanje zadataka vezanih uz posjet kazalištu</a:t>
                      </a:r>
                      <a:r>
                        <a:rPr lang="en">
                          <a:latin typeface="Times New Roman"/>
                          <a:ea typeface="Times New Roman"/>
                          <a:cs typeface="Times New Roman"/>
                          <a:sym typeface="Times New Roman"/>
                        </a:rPr>
                        <a:t> i kinu</a:t>
                      </a:r>
                    </a:p>
                    <a:p>
                      <a:pPr marL="457200" marR="0" lvl="0" indent="-228600" algn="l" rtl="0">
                        <a:lnSpc>
                          <a:spcPct val="115000"/>
                        </a:lnSpc>
                        <a:spcBef>
                          <a:spcPts val="0"/>
                        </a:spcBef>
                        <a:spcAft>
                          <a:spcPts val="0"/>
                        </a:spcAft>
                        <a:buFont typeface="Times New Roman"/>
                        <a:buChar char="-"/>
                      </a:pPr>
                      <a:r>
                        <a:rPr lang="en" u="none" strike="noStrike" cap="none">
                          <a:latin typeface="Times New Roman"/>
                          <a:ea typeface="Times New Roman"/>
                          <a:cs typeface="Times New Roman"/>
                          <a:sym typeface="Times New Roman"/>
                        </a:rPr>
                        <a:t>praćenje kvalitete rada i motivacij</a:t>
                      </a:r>
                      <a:r>
                        <a:rPr lang="en">
                          <a:latin typeface="Times New Roman"/>
                          <a:ea typeface="Times New Roman"/>
                          <a:cs typeface="Times New Roman"/>
                          <a:sym typeface="Times New Roman"/>
                        </a:rPr>
                        <a:t>e</a:t>
                      </a:r>
                      <a:r>
                        <a:rPr lang="en" u="none" strike="noStrike" cap="none">
                          <a:latin typeface="Times New Roman"/>
                          <a:ea typeface="Times New Roman"/>
                          <a:cs typeface="Times New Roman"/>
                          <a:sym typeface="Times New Roman"/>
                        </a:rPr>
                        <a:t> učenika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Shape 218"/>
          <p:cNvGraphicFramePr/>
          <p:nvPr/>
        </p:nvGraphicFramePr>
        <p:xfrm>
          <a:off x="251516" y="546100"/>
          <a:ext cx="8640950" cy="5524850"/>
        </p:xfrm>
        <a:graphic>
          <a:graphicData uri="http://schemas.openxmlformats.org/drawingml/2006/table">
            <a:tbl>
              <a:tblPr>
                <a:noFill/>
                <a:tableStyleId>{D39A3C89-64FF-49DC-8394-7CA954343BA1}</a:tableStyleId>
              </a:tblPr>
              <a:tblGrid>
                <a:gridCol w="2105000"/>
                <a:gridCol w="6535950"/>
              </a:tblGrid>
              <a:tr h="640825">
                <a:tc>
                  <a:txBody>
                    <a:bodyPr/>
                    <a:lstStyle/>
                    <a:p>
                      <a:pPr marL="0" marR="0" lvl="0" indent="0" algn="l" rtl="0">
                        <a:lnSpc>
                          <a:spcPct val="150000"/>
                        </a:lnSpc>
                        <a:spcBef>
                          <a:spcPts val="0"/>
                        </a:spcBef>
                        <a:buClr>
                          <a:srgbClr val="000000"/>
                        </a:buClr>
                        <a:buSzPct val="25000"/>
                        <a:buFont typeface="Arial"/>
                        <a:buNone/>
                      </a:pPr>
                      <a:r>
                        <a:rPr lang="en" sz="1400" b="1" u="none" strike="noStrike" cap="none">
                          <a:solidFill>
                            <a:schemeClr val="dk1"/>
                          </a:solidFill>
                          <a:latin typeface="Times New Roman"/>
                          <a:ea typeface="Times New Roman"/>
                          <a:cs typeface="Times New Roman"/>
                          <a:sym typeface="Times New Roman"/>
                        </a:rPr>
                        <a:t>NAZIV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                       </a:t>
                      </a:r>
                      <a:r>
                        <a:rPr lang="en" sz="1600" b="1" u="none" strike="noStrike" cap="none">
                          <a:solidFill>
                            <a:schemeClr val="dk1"/>
                          </a:solidFill>
                          <a:latin typeface="Times New Roman"/>
                          <a:ea typeface="Times New Roman"/>
                          <a:cs typeface="Times New Roman"/>
                          <a:sym typeface="Times New Roman"/>
                        </a:rPr>
                        <a:t>IZBORNA NASTAVA IZ NJEMAČKOG</a:t>
                      </a:r>
                      <a:r>
                        <a:rPr lang="en" sz="1600" b="1">
                          <a:solidFill>
                            <a:schemeClr val="dk1"/>
                          </a:solidFill>
                          <a:latin typeface="Times New Roman"/>
                          <a:ea typeface="Times New Roman"/>
                          <a:cs typeface="Times New Roman"/>
                          <a:sym typeface="Times New Roman"/>
                        </a:rPr>
                        <a:t>A</a:t>
                      </a:r>
                      <a:r>
                        <a:rPr lang="en" sz="1600" b="1" u="none" strike="noStrike" cap="none">
                          <a:solidFill>
                            <a:schemeClr val="dk1"/>
                          </a:solidFill>
                          <a:latin typeface="Times New Roman"/>
                          <a:ea typeface="Times New Roman"/>
                          <a:cs typeface="Times New Roman"/>
                          <a:sym typeface="Times New Roman"/>
                        </a:rPr>
                        <a:t> JEZIKA</a:t>
                      </a:r>
                    </a:p>
                    <a:p>
                      <a:pPr marL="0" marR="0" lvl="0" indent="0" algn="l" rtl="0">
                        <a:lnSpc>
                          <a:spcPct val="15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                                           ZA  </a:t>
                      </a:r>
                      <a:r>
                        <a:rPr lang="en" sz="1600" b="1">
                          <a:solidFill>
                            <a:schemeClr val="dk1"/>
                          </a:solidFill>
                          <a:latin typeface="Times New Roman"/>
                          <a:ea typeface="Times New Roman"/>
                          <a:cs typeface="Times New Roman"/>
                          <a:sym typeface="Times New Roman"/>
                        </a:rPr>
                        <a:t>5</a:t>
                      </a:r>
                      <a:r>
                        <a:rPr lang="en" sz="1600" b="1" u="none" strike="noStrike" cap="none">
                          <a:solidFill>
                            <a:schemeClr val="dk1"/>
                          </a:solidFill>
                          <a:latin typeface="Times New Roman"/>
                          <a:ea typeface="Times New Roman"/>
                          <a:cs typeface="Times New Roman"/>
                          <a:sym typeface="Times New Roman"/>
                        </a:rPr>
                        <a:t>. RAZRED</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22100">
                <a:tc>
                  <a:txBody>
                    <a:bodyPr/>
                    <a:lstStyle/>
                    <a:p>
                      <a:pPr marL="0" marR="0" lvl="0" indent="0" algn="l" rtl="0">
                        <a:lnSpc>
                          <a:spcPct val="150000"/>
                        </a:lnSpc>
                        <a:spcBef>
                          <a:spcPts val="0"/>
                        </a:spcBef>
                        <a:buClr>
                          <a:srgbClr val="000000"/>
                        </a:buClr>
                        <a:buSzPct val="25000"/>
                        <a:buFont typeface="Arial"/>
                        <a:buNone/>
                      </a:pPr>
                      <a:r>
                        <a:rPr lang="en" sz="1400" b="1" u="none" strike="noStrike" cap="none">
                          <a:solidFill>
                            <a:schemeClr val="dk1"/>
                          </a:solidFill>
                          <a:latin typeface="Times New Roman"/>
                          <a:ea typeface="Times New Roman"/>
                          <a:cs typeface="Times New Roman"/>
                          <a:sym typeface="Times New Roman"/>
                        </a:rPr>
                        <a:t>CILJ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Razvijanje zanimanja i želje za učenjem njemačkog jezika, usvajanje vještina usmenog i pisanog izražavanja na stranom jeziku, upoznavanje kulture i običaja zemalja njemačkoga govornog područja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2425">
                <a:tc>
                  <a:txBody>
                    <a:bodyPr/>
                    <a:lstStyle/>
                    <a:p>
                      <a:pPr marL="0" marR="0" lvl="0" indent="0" algn="l" rtl="0">
                        <a:lnSpc>
                          <a:spcPct val="150000"/>
                        </a:lnSpc>
                        <a:spcBef>
                          <a:spcPts val="0"/>
                        </a:spcBef>
                        <a:buClr>
                          <a:srgbClr val="000000"/>
                        </a:buClr>
                        <a:buSzPct val="25000"/>
                        <a:buFont typeface="Arial"/>
                        <a:buNone/>
                      </a:pPr>
                      <a:r>
                        <a:rPr lang="en" sz="1400" b="1" u="none" strike="noStrike" cap="none">
                          <a:solidFill>
                            <a:schemeClr val="dk1"/>
                          </a:solidFill>
                          <a:latin typeface="Times New Roman"/>
                          <a:ea typeface="Times New Roman"/>
                          <a:cs typeface="Times New Roman"/>
                          <a:sym typeface="Times New Roman"/>
                        </a:rPr>
                        <a:t>NAMJENA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Motivirati učenika za učenje drugog stranog jezika. Razvijati vještine komuniciranja, timskog rada, poticati učenike na kreativnost.</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0825">
                <a:tc>
                  <a:txBody>
                    <a:bodyPr/>
                    <a:lstStyle/>
                    <a:p>
                      <a:pPr marL="0" marR="0" lvl="0" indent="0" algn="l" rtl="0">
                        <a:lnSpc>
                          <a:spcPct val="150000"/>
                        </a:lnSpc>
                        <a:spcBef>
                          <a:spcPts val="0"/>
                        </a:spcBef>
                        <a:buClr>
                          <a:srgbClr val="000000"/>
                        </a:buClr>
                        <a:buSzPct val="25000"/>
                        <a:buFont typeface="Arial"/>
                        <a:buNone/>
                      </a:pPr>
                      <a:r>
                        <a:rPr lang="en" sz="1400" b="1" u="none" strike="noStrike" cap="none">
                          <a:solidFill>
                            <a:schemeClr val="dk1"/>
                          </a:solidFill>
                          <a:latin typeface="Times New Roman"/>
                          <a:ea typeface="Times New Roman"/>
                          <a:cs typeface="Times New Roman"/>
                          <a:sym typeface="Times New Roman"/>
                        </a:rPr>
                        <a:t>NOSITELJI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Sanela Cifer, prof.</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6725">
                <a:tc>
                  <a:txBody>
                    <a:bodyPr/>
                    <a:lstStyle/>
                    <a:p>
                      <a:pPr marL="0" marR="0" lvl="0" indent="0" algn="l" rtl="0">
                        <a:lnSpc>
                          <a:spcPct val="150000"/>
                        </a:lnSpc>
                        <a:spcBef>
                          <a:spcPts val="0"/>
                        </a:spcBef>
                        <a:buClr>
                          <a:srgbClr val="000000"/>
                        </a:buClr>
                        <a:buSzPct val="25000"/>
                        <a:buFont typeface="Arial"/>
                        <a:buNone/>
                      </a:pPr>
                      <a:r>
                        <a:rPr lang="en" sz="1400" b="1" u="none" strike="noStrike" cap="none">
                          <a:solidFill>
                            <a:schemeClr val="dk1"/>
                          </a:solidFill>
                          <a:latin typeface="Times New Roman"/>
                          <a:ea typeface="Times New Roman"/>
                          <a:cs typeface="Times New Roman"/>
                          <a:sym typeface="Times New Roman"/>
                        </a:rPr>
                        <a:t>NAČIN REALIZACIJE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a:solidFill>
                            <a:schemeClr val="dk1"/>
                          </a:solidFill>
                          <a:latin typeface="Times New Roman"/>
                          <a:ea typeface="Times New Roman"/>
                          <a:cs typeface="Times New Roman"/>
                          <a:sym typeface="Times New Roman"/>
                        </a:rPr>
                        <a:t>Ukupno 70 sati tijekom nastavne godine. </a:t>
                      </a:r>
                      <a:r>
                        <a:rPr lang="en" sz="1600" u="none" strike="noStrike" cap="none">
                          <a:solidFill>
                            <a:schemeClr val="dk1"/>
                          </a:solidFill>
                          <a:latin typeface="Times New Roman"/>
                          <a:ea typeface="Times New Roman"/>
                          <a:cs typeface="Times New Roman"/>
                          <a:sym typeface="Times New Roman"/>
                        </a:rPr>
                        <a:t>Individualni rad, rad u paru, rad u grupama, timski rad. Obrada tekstova, izrada plakata, igre, kvizovi. Korištenje razne literature</a:t>
                      </a:r>
                      <a:r>
                        <a:rPr lang="en" sz="1600">
                          <a:solidFill>
                            <a:schemeClr val="dk1"/>
                          </a:solidFill>
                          <a:latin typeface="Times New Roman"/>
                          <a:ea typeface="Times New Roman"/>
                          <a:cs typeface="Times New Roman"/>
                          <a:sym typeface="Times New Roman"/>
                        </a:rPr>
                        <a:t> i</a:t>
                      </a:r>
                      <a:r>
                        <a:rPr lang="en" sz="1600" u="none" strike="noStrike" cap="none">
                          <a:solidFill>
                            <a:schemeClr val="dk1"/>
                          </a:solidFill>
                          <a:latin typeface="Times New Roman"/>
                          <a:ea typeface="Times New Roman"/>
                          <a:cs typeface="Times New Roman"/>
                          <a:sym typeface="Times New Roman"/>
                        </a:rPr>
                        <a:t> interneta.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17000">
                <a:tc>
                  <a:txBody>
                    <a:bodyPr/>
                    <a:lstStyle/>
                    <a:p>
                      <a:pPr marL="0" marR="0" lvl="0" indent="0" algn="l" rtl="0">
                        <a:lnSpc>
                          <a:spcPct val="150000"/>
                        </a:lnSpc>
                        <a:spcBef>
                          <a:spcPts val="0"/>
                        </a:spcBef>
                        <a:buClr>
                          <a:srgbClr val="000000"/>
                        </a:buClr>
                        <a:buSzPct val="25000"/>
                        <a:buFont typeface="Arial"/>
                        <a:buNone/>
                      </a:pPr>
                      <a:r>
                        <a:rPr lang="en" sz="1400" b="1" u="none" strike="noStrike" cap="none">
                          <a:solidFill>
                            <a:schemeClr val="dk1"/>
                          </a:solidFill>
                          <a:latin typeface="Times New Roman"/>
                          <a:ea typeface="Times New Roman"/>
                          <a:cs typeface="Times New Roman"/>
                          <a:sym typeface="Times New Roman"/>
                        </a:rPr>
                        <a:t>VREMENIK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Dva sata tjedno tijekom nastavne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 u razrednim odjeljenjima </a:t>
                      </a:r>
                      <a:r>
                        <a:rPr lang="en" sz="1600">
                          <a:solidFill>
                            <a:schemeClr val="dk1"/>
                          </a:solidFill>
                          <a:latin typeface="Times New Roman"/>
                          <a:ea typeface="Times New Roman"/>
                          <a:cs typeface="Times New Roman"/>
                          <a:sym typeface="Times New Roman"/>
                        </a:rPr>
                        <a:t>5</a:t>
                      </a:r>
                      <a:r>
                        <a:rPr lang="en" sz="1600" u="none" strike="noStrike" cap="none">
                          <a:solidFill>
                            <a:schemeClr val="dk1"/>
                          </a:solidFill>
                          <a:latin typeface="Times New Roman"/>
                          <a:ea typeface="Times New Roman"/>
                          <a:cs typeface="Times New Roman"/>
                          <a:sym typeface="Times New Roman"/>
                        </a:rPr>
                        <a:t>.a/</a:t>
                      </a:r>
                      <a:r>
                        <a:rPr lang="en" sz="1600">
                          <a:solidFill>
                            <a:schemeClr val="dk1"/>
                          </a:solidFill>
                          <a:latin typeface="Times New Roman"/>
                          <a:ea typeface="Times New Roman"/>
                          <a:cs typeface="Times New Roman"/>
                          <a:sym typeface="Times New Roman"/>
                        </a:rPr>
                        <a:t>d</a:t>
                      </a:r>
                      <a:r>
                        <a:rPr lang="en" sz="1600" u="none" strike="noStrike" cap="none">
                          <a:solidFill>
                            <a:schemeClr val="dk1"/>
                          </a:solidFill>
                          <a:latin typeface="Times New Roman"/>
                          <a:ea typeface="Times New Roman"/>
                          <a:cs typeface="Times New Roman"/>
                          <a:sym typeface="Times New Roman"/>
                        </a:rPr>
                        <a:t> te 5.c</a:t>
                      </a:r>
                      <a:r>
                        <a:rPr lang="en" sz="1600">
                          <a:solidFill>
                            <a:schemeClr val="dk1"/>
                          </a:solidFill>
                          <a:latin typeface="Times New Roman"/>
                          <a:ea typeface="Times New Roman"/>
                          <a:cs typeface="Times New Roman"/>
                          <a:sym typeface="Times New Roman"/>
                        </a:rPr>
                        <a:t>.</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1225">
                <a:tc>
                  <a:txBody>
                    <a:bodyPr/>
                    <a:lstStyle/>
                    <a:p>
                      <a:pPr marL="0" marR="0" lvl="0" indent="0" algn="l" rtl="0">
                        <a:lnSpc>
                          <a:spcPct val="150000"/>
                        </a:lnSpc>
                        <a:spcBef>
                          <a:spcPts val="0"/>
                        </a:spcBef>
                        <a:buClr>
                          <a:srgbClr val="000000"/>
                        </a:buClr>
                        <a:buSzPct val="25000"/>
                        <a:buFont typeface="Arial"/>
                        <a:buNone/>
                      </a:pPr>
                      <a:r>
                        <a:rPr lang="en" sz="1400" b="1" u="none" strike="noStrike" cap="none">
                          <a:solidFill>
                            <a:schemeClr val="dk1"/>
                          </a:solidFill>
                          <a:latin typeface="Times New Roman"/>
                          <a:ea typeface="Times New Roman"/>
                          <a:cs typeface="Times New Roman"/>
                          <a:sym typeface="Times New Roman"/>
                        </a:rPr>
                        <a:t>TROŠKOVNIK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Kreda, fotokopirni papir, papir u boji, kolaž papir, toner, magneti, kartice.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62050">
                <a:tc>
                  <a:txBody>
                    <a:bodyPr/>
                    <a:lstStyle/>
                    <a:p>
                      <a:pPr marL="0" marR="0" lvl="0" indent="0" algn="l" rtl="0">
                        <a:lnSpc>
                          <a:spcPct val="150000"/>
                        </a:lnSpc>
                        <a:spcBef>
                          <a:spcPts val="0"/>
                        </a:spcBef>
                        <a:buClr>
                          <a:srgbClr val="000000"/>
                        </a:buClr>
                        <a:buSzPct val="25000"/>
                        <a:buFont typeface="Arial"/>
                        <a:buNone/>
                      </a:pPr>
                      <a:r>
                        <a:rPr lang="en" sz="1400" b="1" u="none" strike="noStrike" cap="none">
                          <a:solidFill>
                            <a:schemeClr val="dk1"/>
                          </a:solidFill>
                          <a:latin typeface="Times New Roman"/>
                          <a:ea typeface="Times New Roman"/>
                          <a:cs typeface="Times New Roman"/>
                          <a:sym typeface="Times New Roman"/>
                        </a:rPr>
                        <a:t>VREDNOVANJE I KORIŠTENJE REZULTATA RADA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Permanentno praćenje i analiza postignutog znanja učenika, izrada plakata za školski pano</a:t>
                      </a:r>
                      <a:r>
                        <a:rPr lang="en" sz="1600">
                          <a:solidFill>
                            <a:schemeClr val="dk1"/>
                          </a:solidFill>
                          <a:latin typeface="Times New Roman"/>
                          <a:ea typeface="Times New Roman"/>
                          <a:cs typeface="Times New Roman"/>
                          <a:sym typeface="Times New Roman"/>
                        </a:rPr>
                        <a:t>.</a:t>
                      </a:r>
                      <a:r>
                        <a:rPr lang="en" sz="1600" u="none" strike="noStrike" cap="none">
                          <a:solidFill>
                            <a:schemeClr val="dk1"/>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Numeričko vrednovanje na kraju nastavne godine.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graphicFrame>
        <p:nvGraphicFramePr>
          <p:cNvPr id="1328" name="Shape 1328"/>
          <p:cNvGraphicFramePr/>
          <p:nvPr/>
        </p:nvGraphicFramePr>
        <p:xfrm>
          <a:off x="251517" y="132631"/>
          <a:ext cx="8640975" cy="6517876"/>
        </p:xfrm>
        <a:graphic>
          <a:graphicData uri="http://schemas.openxmlformats.org/drawingml/2006/table">
            <a:tbl>
              <a:tblPr>
                <a:noFill/>
                <a:tableStyleId>{D39A3C89-64FF-49DC-8394-7CA954343BA1}</a:tableStyleId>
              </a:tblPr>
              <a:tblGrid>
                <a:gridCol w="2160250"/>
                <a:gridCol w="6480725"/>
              </a:tblGrid>
              <a:tr h="7149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NAZIV AKTIVNOSTI</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600" b="1" u="none" strike="noStrike" cap="none"/>
                        <a:t>POSJET KAZALIŠNIM I KINO PREDSTAVAMA</a:t>
                      </a:r>
                    </a:p>
                    <a:p>
                      <a:pPr marL="0" marR="0" lvl="0" indent="0" algn="ctr" rtl="0">
                        <a:lnSpc>
                          <a:spcPct val="115000"/>
                        </a:lnSpc>
                        <a:spcBef>
                          <a:spcPts val="0"/>
                        </a:spcBef>
                        <a:spcAft>
                          <a:spcPts val="0"/>
                        </a:spcAft>
                        <a:buClr>
                          <a:srgbClr val="000000"/>
                        </a:buClr>
                        <a:buSzPct val="25000"/>
                        <a:buFont typeface="Verdana"/>
                        <a:buNone/>
                      </a:pPr>
                      <a:r>
                        <a:rPr lang="en" sz="1600" b="1" u="none" strike="noStrike" cap="none"/>
                        <a:t>- UČENICI </a:t>
                      </a:r>
                      <a:r>
                        <a:rPr lang="en" sz="1600" b="1"/>
                        <a:t>2</a:t>
                      </a:r>
                      <a:r>
                        <a:rPr lang="en" sz="1600" b="1" u="none" strike="noStrike" cap="none"/>
                        <a:t>. RAZREDA -</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796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CILJ AKTIVNOSTI</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Verdana"/>
                        <a:buNone/>
                      </a:pPr>
                      <a:r>
                        <a:rPr lang="en" sz="1600" u="none" strike="noStrike" cap="none">
                          <a:solidFill>
                            <a:schemeClr val="dk1"/>
                          </a:solidFill>
                          <a:latin typeface="Times New Roman"/>
                          <a:ea typeface="Times New Roman"/>
                          <a:cs typeface="Times New Roman"/>
                          <a:sym typeface="Times New Roman"/>
                        </a:rPr>
                        <a:t>Upoznavanje učenika s kazalištem i kinom, njegovanje odnosa prema kulturi i kulturnim događanjima, značajnim obljetnicama i kulturnoj baštini, stjecanje novih iskustava, bogaćenje duha, razvijati kod djece navike kulturnog ponašanja u kulturnoj ustanovi, osposobiti učenike za komunikaciju s medijima, usvajanje temeljnih pojmova vezanih uz kazalište.</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754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NAMJENA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just" rtl="0">
                        <a:spcBef>
                          <a:spcPts val="0"/>
                        </a:spcBef>
                        <a:buClr>
                          <a:schemeClr val="dk1"/>
                        </a:buClr>
                        <a:buSzPct val="25000"/>
                        <a:buFont typeface="Comic Sans MS"/>
                        <a:buNone/>
                      </a:pPr>
                      <a:r>
                        <a:rPr lang="en" sz="1600" u="none" strike="noStrike" cap="none">
                          <a:solidFill>
                            <a:schemeClr val="dk1"/>
                          </a:solidFill>
                          <a:latin typeface="Times New Roman"/>
                          <a:ea typeface="Times New Roman"/>
                          <a:cs typeface="Times New Roman"/>
                          <a:sym typeface="Times New Roman"/>
                        </a:rPr>
                        <a:t>Usvajati sadržaje medijske kulture i uspostaviti korelaciju s lektirnim sadržajima i svakodnevnim životom.</a:t>
                      </a:r>
                    </a:p>
                    <a:p>
                      <a:pPr marL="0" marR="0" lvl="0" indent="0" algn="l" rtl="0">
                        <a:lnSpc>
                          <a:spcPct val="115000"/>
                        </a:lnSpc>
                        <a:spcBef>
                          <a:spcPts val="0"/>
                        </a:spcBef>
                        <a:spcAft>
                          <a:spcPts val="0"/>
                        </a:spcAft>
                        <a:buClr>
                          <a:srgbClr val="000000"/>
                        </a:buClr>
                        <a:buSzPct val="25000"/>
                        <a:buFont typeface="Verdana"/>
                        <a:buNone/>
                      </a:pPr>
                      <a:endParaRPr sz="1600" u="none" strike="noStrike" cap="none"/>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266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NOSITELJI </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15000"/>
                        </a:lnSpc>
                        <a:spcBef>
                          <a:spcPts val="0"/>
                        </a:spcBef>
                        <a:buClr>
                          <a:schemeClr val="dk1"/>
                        </a:buClr>
                        <a:buSzPct val="25000"/>
                        <a:buFont typeface="Verdana"/>
                        <a:buNone/>
                      </a:pPr>
                      <a:r>
                        <a:rPr lang="en">
                          <a:solidFill>
                            <a:schemeClr val="dk1"/>
                          </a:solidFill>
                          <a:latin typeface="Times New Roman"/>
                          <a:ea typeface="Times New Roman"/>
                          <a:cs typeface="Times New Roman"/>
                          <a:sym typeface="Times New Roman"/>
                        </a:rPr>
                        <a:t>Aktiv drugog razreda(Ksenija Borović,Jasminka Španić,Ljerka Ivković)</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155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NAČIN REALIZACIJE</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Tijekom školske godine učenici će gledati jednu kazališnu i jednu kino predstavu ovisno o ponudi kazališta i kina i financijskim mogućnostima roditelja.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228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VREMENIK</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studeni/prosinac 201</a:t>
                      </a:r>
                      <a:r>
                        <a:rPr lang="en" sz="1600">
                          <a:latin typeface="Times New Roman"/>
                          <a:ea typeface="Times New Roman"/>
                          <a:cs typeface="Times New Roman"/>
                          <a:sym typeface="Times New Roman"/>
                        </a:rPr>
                        <a:t>6</a:t>
                      </a:r>
                      <a:r>
                        <a:rPr lang="en" sz="1600" u="none" strike="noStrike" cap="none">
                          <a:latin typeface="Times New Roman"/>
                          <a:ea typeface="Times New Roman"/>
                          <a:cs typeface="Times New Roman"/>
                          <a:sym typeface="Times New Roman"/>
                        </a:rPr>
                        <a:t>., veljača/ožujak 201</a:t>
                      </a:r>
                      <a:r>
                        <a:rPr lang="en" sz="1600">
                          <a:latin typeface="Times New Roman"/>
                          <a:ea typeface="Times New Roman"/>
                          <a:cs typeface="Times New Roman"/>
                          <a:sym typeface="Times New Roman"/>
                        </a:rPr>
                        <a:t>7</a:t>
                      </a:r>
                      <a:r>
                        <a:rPr lang="en" sz="1600" u="none" strike="noStrike" cap="none">
                          <a:latin typeface="Times New Roman"/>
                          <a:ea typeface="Times New Roman"/>
                          <a:cs typeface="Times New Roman"/>
                          <a:sym typeface="Times New Roman"/>
                        </a:rPr>
                        <a:t>.</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989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TROŠKOVNIK</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Ulaznice za kazalište i kino , prijevoz, radionice i  ulaznice financiraju roditelji, samo uz unaprijed potpisanu suglasnost</a:t>
                      </a:r>
                      <a:r>
                        <a:rPr lang="en" sz="1400" u="none" strike="noStrike" cap="none">
                          <a:solidFill>
                            <a:schemeClr val="dk1"/>
                          </a:solidFill>
                          <a:latin typeface="Times New Roman"/>
                          <a:ea typeface="Times New Roman"/>
                          <a:cs typeface="Times New Roman"/>
                          <a:sym typeface="Times New Roman"/>
                        </a:rPr>
                        <a:t> </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732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VREDNOVANJE I KORIŠTENJE REZULTATA RADA</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Verdana"/>
                        <a:buNone/>
                      </a:pPr>
                      <a:r>
                        <a:rPr lang="en" sz="1600" u="none" strike="noStrike" cap="none">
                          <a:latin typeface="Times New Roman"/>
                          <a:ea typeface="Times New Roman"/>
                          <a:cs typeface="Times New Roman"/>
                          <a:sym typeface="Times New Roman"/>
                        </a:rPr>
                        <a:t>Kroz razgovor, nastavne listiće ili izvještaj učenici izražavaju vlastiti doživljaj umjetničkog djela, te prepoznaju njegove dijelove, razlikuju likove po izgledu i ponašanju, povezuju likove i događaje s vremenom radnje i mjestom.</a:t>
                      </a:r>
                    </a:p>
                  </a:txBody>
                  <a:tcPr marL="52725" marR="527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Shape 1334"/>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335" name="Shape 1335"/>
          <p:cNvGraphicFramePr/>
          <p:nvPr/>
        </p:nvGraphicFramePr>
        <p:xfrm>
          <a:off x="468312" y="548679"/>
          <a:ext cx="8207375" cy="5806415"/>
        </p:xfrm>
        <a:graphic>
          <a:graphicData uri="http://schemas.openxmlformats.org/drawingml/2006/table">
            <a:tbl>
              <a:tblPr>
                <a:noFill/>
                <a:tableStyleId>{D39A3C89-64FF-49DC-8394-7CA954343BA1}</a:tableStyleId>
              </a:tblPr>
              <a:tblGrid>
                <a:gridCol w="1943100"/>
                <a:gridCol w="6264275"/>
              </a:tblGrid>
              <a:tr h="4175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POSJET KAZALIŠ</a:t>
                      </a:r>
                      <a:r>
                        <a:rPr lang="en" sz="1600" b="1">
                          <a:solidFill>
                            <a:schemeClr val="dk1"/>
                          </a:solidFill>
                          <a:latin typeface="Times New Roman"/>
                          <a:ea typeface="Times New Roman"/>
                          <a:cs typeface="Times New Roman"/>
                          <a:sym typeface="Times New Roman"/>
                        </a:rPr>
                        <a:t>NOJ</a:t>
                      </a:r>
                      <a:r>
                        <a:rPr lang="en" sz="1600" b="1" u="none" strike="noStrike" cap="none">
                          <a:solidFill>
                            <a:schemeClr val="dk1"/>
                          </a:solidFill>
                          <a:latin typeface="Times New Roman"/>
                          <a:ea typeface="Times New Roman"/>
                          <a:cs typeface="Times New Roman"/>
                          <a:sym typeface="Times New Roman"/>
                        </a:rPr>
                        <a:t>  PREDSTAV</a:t>
                      </a:r>
                      <a:r>
                        <a:rPr lang="en" sz="1600" b="1">
                          <a:solidFill>
                            <a:schemeClr val="dk1"/>
                          </a:solidFill>
                          <a:latin typeface="Times New Roman"/>
                          <a:ea typeface="Times New Roman"/>
                          <a:cs typeface="Times New Roman"/>
                          <a:sym typeface="Times New Roman"/>
                        </a:rPr>
                        <a:t>I</a:t>
                      </a:r>
                      <a:r>
                        <a:rPr lang="en" sz="1600" b="1" u="none" strike="noStrike" cap="none">
                          <a:solidFill>
                            <a:schemeClr val="dk1"/>
                          </a:solidFill>
                          <a:latin typeface="Times New Roman"/>
                          <a:ea typeface="Times New Roman"/>
                          <a:cs typeface="Times New Roman"/>
                          <a:sym typeface="Times New Roman"/>
                        </a:rPr>
                        <a:t> - UČENICI 4. RAZREDA</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4636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Upoznavanje učenika s kazalištem, njegovanje odnosa prema kulturi i kulturnim događanjima, značajnim obljetnicama i kulturnoj baštini, stjecanje novih iskustava, bogaćenje duha, razvijati kod djece navike kulturnog ponašanja u kulturnoj ustanovi, osposobiti učenike za komunikaciju s medijima, usvajanje temeljnih pojmova vezanih uz kazalište.</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405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Posjet kazalištu, te gledanjem predstave usvajati sadržaje medijske kulture i uspostaviti korelaciju s lektirnim sadržajima i svakodnevnim životom.</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15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NOSITELJI </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učiteljice 4. Razreda: Natalija Kovač, Martina Delišimunović Čmigović, Danijela Dujić</a:t>
                      </a:r>
                    </a:p>
                    <a:p>
                      <a:pPr marL="0" marR="0" lvl="0" indent="0" algn="l" rtl="0">
                        <a:spcBef>
                          <a:spcPts val="0"/>
                        </a:spcBef>
                        <a:buClr>
                          <a:srgbClr val="000000"/>
                        </a:buClr>
                        <a:buSzPct val="25000"/>
                        <a:buFont typeface="Times New Roman"/>
                        <a:buNone/>
                      </a:pPr>
                      <a:endParaRPr sz="1600">
                        <a:solidFill>
                          <a:schemeClr val="dk1"/>
                        </a:solidFill>
                        <a:latin typeface="Times New Roman"/>
                        <a:ea typeface="Times New Roman"/>
                        <a:cs typeface="Times New Roman"/>
                        <a:sym typeface="Times New Roman"/>
                      </a:endParaRP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705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Tijekom školske godine učenici će gledati jednu kazališnu</a:t>
                      </a:r>
                      <a:r>
                        <a:rPr lang="en" sz="1600">
                          <a:solidFill>
                            <a:schemeClr val="dk1"/>
                          </a:solidFill>
                          <a:latin typeface="Times New Roman"/>
                          <a:ea typeface="Times New Roman"/>
                          <a:cs typeface="Times New Roman"/>
                          <a:sym typeface="Times New Roman"/>
                        </a:rPr>
                        <a:t> </a:t>
                      </a:r>
                      <a:r>
                        <a:rPr lang="en" sz="1600" u="none" strike="noStrike" cap="none">
                          <a:solidFill>
                            <a:schemeClr val="dk1"/>
                          </a:solidFill>
                          <a:latin typeface="Times New Roman"/>
                          <a:ea typeface="Times New Roman"/>
                          <a:cs typeface="Times New Roman"/>
                          <a:sym typeface="Times New Roman"/>
                        </a:rPr>
                        <a:t>predstavu ovisno o </a:t>
                      </a:r>
                      <a:r>
                        <a:rPr lang="en" sz="1600">
                          <a:solidFill>
                            <a:schemeClr val="dk1"/>
                          </a:solidFill>
                          <a:latin typeface="Times New Roman"/>
                          <a:ea typeface="Times New Roman"/>
                          <a:cs typeface="Times New Roman"/>
                          <a:sym typeface="Times New Roman"/>
                        </a:rPr>
                        <a:t>repertuaru</a:t>
                      </a:r>
                      <a:r>
                        <a:rPr lang="en" sz="1600" u="none" strike="noStrike" cap="none">
                          <a:solidFill>
                            <a:schemeClr val="dk1"/>
                          </a:solidFill>
                          <a:latin typeface="Times New Roman"/>
                          <a:ea typeface="Times New Roman"/>
                          <a:cs typeface="Times New Roman"/>
                          <a:sym typeface="Times New Roman"/>
                        </a:rPr>
                        <a:t> kazališta </a:t>
                      </a:r>
                      <a:r>
                        <a:rPr lang="en" sz="1600">
                          <a:solidFill>
                            <a:schemeClr val="dk1"/>
                          </a:solidFill>
                          <a:latin typeface="Times New Roman"/>
                          <a:ea typeface="Times New Roman"/>
                          <a:cs typeface="Times New Roman"/>
                          <a:sym typeface="Times New Roman"/>
                        </a:rPr>
                        <a:t>i</a:t>
                      </a:r>
                      <a:r>
                        <a:rPr lang="en" sz="1600" u="none" strike="noStrike" cap="none">
                          <a:solidFill>
                            <a:schemeClr val="dk1"/>
                          </a:solidFill>
                          <a:latin typeface="Times New Roman"/>
                          <a:ea typeface="Times New Roman"/>
                          <a:cs typeface="Times New Roman"/>
                          <a:sym typeface="Times New Roman"/>
                        </a:rPr>
                        <a:t> financijskim mogućnostima roditelja.</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794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Dva puta u šk.god. </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6./2017.</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925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Ulaznice za kazalište</a:t>
                      </a:r>
                      <a:r>
                        <a:rPr lang="en" sz="1600">
                          <a:solidFill>
                            <a:schemeClr val="dk1"/>
                          </a:solidFill>
                          <a:latin typeface="Times New Roman"/>
                          <a:ea typeface="Times New Roman"/>
                          <a:cs typeface="Times New Roman"/>
                          <a:sym typeface="Times New Roman"/>
                        </a:rPr>
                        <a:t>, </a:t>
                      </a:r>
                      <a:r>
                        <a:rPr lang="en" sz="1600" u="none" strike="noStrike" cap="none">
                          <a:solidFill>
                            <a:schemeClr val="dk1"/>
                          </a:solidFill>
                          <a:latin typeface="Times New Roman"/>
                          <a:ea typeface="Times New Roman"/>
                          <a:cs typeface="Times New Roman"/>
                          <a:sym typeface="Times New Roman"/>
                        </a:rPr>
                        <a:t>prijevoz i ulaznice financiraju roditelji, samo uz unaprijed potpisanu suglasnost</a:t>
                      </a:r>
                      <a:r>
                        <a:rPr lang="en" sz="1600">
                          <a:solidFill>
                            <a:schemeClr val="dk1"/>
                          </a:solidFill>
                          <a:latin typeface="Times New Roman"/>
                          <a:ea typeface="Times New Roman"/>
                          <a:cs typeface="Times New Roman"/>
                          <a:sym typeface="Times New Roman"/>
                        </a:rPr>
                        <a:t>.</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366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Učenici kroz razgovor ocjenjuju zanimljivost i poučnost predstave, vrednuje se motiviranost, aktivnost učenika i samostalnost u radu.</a:t>
                      </a:r>
                    </a:p>
                  </a:txBody>
                  <a:tcPr marL="50600" marR="506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Shape 1341"/>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342" name="Shape 1342"/>
          <p:cNvGraphicFramePr/>
          <p:nvPr/>
        </p:nvGraphicFramePr>
        <p:xfrm>
          <a:off x="323850" y="1412875"/>
          <a:ext cx="8424850" cy="5056175"/>
        </p:xfrm>
        <a:graphic>
          <a:graphicData uri="http://schemas.openxmlformats.org/drawingml/2006/table">
            <a:tbl>
              <a:tblPr>
                <a:noFill/>
                <a:tableStyleId>{D39A3C89-64FF-49DC-8394-7CA954343BA1}</a:tableStyleId>
              </a:tblPr>
              <a:tblGrid>
                <a:gridCol w="2311675"/>
                <a:gridCol w="6113175"/>
              </a:tblGrid>
              <a:tr h="2540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NAZIV AKTIVNOSTI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POSJET KAZALIŠTU </a:t>
                      </a:r>
                    </a:p>
                    <a:p>
                      <a:pPr marL="0" marR="0" lvl="0" indent="0" algn="ctr"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Koncert Anambla narodni</a:t>
                      </a:r>
                      <a:r>
                        <a:rPr lang="en" b="1">
                          <a:solidFill>
                            <a:schemeClr val="dk1"/>
                          </a:solidFill>
                          <a:latin typeface="Times New Roman"/>
                          <a:ea typeface="Times New Roman"/>
                          <a:cs typeface="Times New Roman"/>
                          <a:sym typeface="Times New Roman"/>
                        </a:rPr>
                        <a:t>h</a:t>
                      </a:r>
                      <a:r>
                        <a:rPr lang="en" sz="1400" b="1" u="none" strike="noStrike" cap="none">
                          <a:solidFill>
                            <a:schemeClr val="dk1"/>
                          </a:solidFill>
                          <a:latin typeface="Times New Roman"/>
                          <a:ea typeface="Times New Roman"/>
                          <a:cs typeface="Times New Roman"/>
                          <a:sym typeface="Times New Roman"/>
                        </a:rPr>
                        <a:t> pje</a:t>
                      </a:r>
                      <a:r>
                        <a:rPr lang="en" b="1">
                          <a:solidFill>
                            <a:schemeClr val="dk1"/>
                          </a:solidFill>
                          <a:latin typeface="Times New Roman"/>
                          <a:ea typeface="Times New Roman"/>
                          <a:cs typeface="Times New Roman"/>
                          <a:sym typeface="Times New Roman"/>
                        </a:rPr>
                        <a:t>sama i plesova Lado</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8585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CILJ AKTIVNOSTI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Stvaranje zanimanja i potrebe za sadržajima medijske kulture. Osposobljavanje za primanje i vrednovanje kazališne predstave. Razvoj glazbenog ukusa, poštovanja prema jeziku hrvatskoga naroda, njegovoj književnosti i kulturi, tradicijskim vrijednostima  materijalne i nematerijalne baštine. Usvajanje novih spoznaja u interakciji sa živom riječi, živom glazbenom interpretacijom, mimikom i gestama pjevača - plesača.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9215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NAMJENA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Kulturno-umjetnički doživljaj te u skladu s tim i primjereno ponašanje u kazališnoj zgradi (garderobi, predvorju, gledalištu), te tijekom izvedbenog programa.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080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NOSITELJI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a:solidFill>
                            <a:schemeClr val="dk1"/>
                          </a:solidFill>
                          <a:latin typeface="Times New Roman"/>
                          <a:ea typeface="Times New Roman"/>
                          <a:cs typeface="Times New Roman"/>
                          <a:sym typeface="Times New Roman"/>
                        </a:rPr>
                        <a:t>Razrednici 5. razreda i prof. glazbene kulture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40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NAČIN REALIZACIJE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Prijevoz autobusom.</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40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VREMENIK</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18. listopad</a:t>
                      </a:r>
                      <a:r>
                        <a:rPr lang="en" sz="1600" u="none" strike="noStrike" cap="none">
                          <a:solidFill>
                            <a:schemeClr val="dk1"/>
                          </a:solidFill>
                          <a:latin typeface="Times New Roman"/>
                          <a:ea typeface="Times New Roman"/>
                          <a:cs typeface="Times New Roman"/>
                          <a:sym typeface="Times New Roman"/>
                        </a:rPr>
                        <a:t> 201</a:t>
                      </a:r>
                      <a:r>
                        <a:rPr lang="en" sz="1600">
                          <a:solidFill>
                            <a:schemeClr val="dk1"/>
                          </a:solidFill>
                          <a:latin typeface="Times New Roman"/>
                          <a:ea typeface="Times New Roman"/>
                          <a:cs typeface="Times New Roman"/>
                          <a:sym typeface="Times New Roman"/>
                        </a:rPr>
                        <a:t>6. godine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5242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TROŠKOVNIK</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Cca 50 kn; u cijenu je uključen prijevoz autobusom te ulaznice.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20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VREDNOVANJE I KORIŠTENJE </a:t>
                      </a:r>
                    </a:p>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REZULTATA RADA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Vrednovanje i korištenje rezultata rada nakon povratka u školu.</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343" name="Shape 1343"/>
          <p:cNvSpPr txBox="1"/>
          <p:nvPr/>
        </p:nvSpPr>
        <p:spPr>
          <a:xfrm>
            <a:off x="971600" y="516283"/>
            <a:ext cx="7139729" cy="5231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 sz="1400" b="1" i="0" u="none" strike="noStrike" cap="none">
                <a:solidFill>
                  <a:schemeClr val="dk1"/>
                </a:solidFill>
                <a:latin typeface="Times New Roman"/>
                <a:ea typeface="Times New Roman"/>
                <a:cs typeface="Times New Roman"/>
                <a:sym typeface="Times New Roman"/>
              </a:rPr>
              <a:t>PRIJEDLOG IZVANUČIONIČKE NASTAVE </a:t>
            </a:r>
            <a:r>
              <a:rPr lang="en" b="1">
                <a:solidFill>
                  <a:schemeClr val="dk1"/>
                </a:solidFill>
                <a:latin typeface="Times New Roman"/>
                <a:ea typeface="Times New Roman"/>
                <a:cs typeface="Times New Roman"/>
                <a:sym typeface="Times New Roman"/>
              </a:rPr>
              <a:t>5.</a:t>
            </a:r>
            <a:r>
              <a:rPr lang="en" sz="1800" b="1" i="0" u="none" strike="noStrike" cap="none">
                <a:solidFill>
                  <a:schemeClr val="dk1"/>
                </a:solidFill>
                <a:latin typeface="Times New Roman"/>
                <a:ea typeface="Times New Roman"/>
                <a:cs typeface="Times New Roman"/>
                <a:sym typeface="Times New Roman"/>
              </a:rPr>
              <a:t> </a:t>
            </a:r>
            <a:r>
              <a:rPr lang="en" sz="1400" b="1" i="0" u="none" strike="noStrike" cap="none">
                <a:solidFill>
                  <a:schemeClr val="dk1"/>
                </a:solidFill>
                <a:latin typeface="Times New Roman"/>
                <a:ea typeface="Times New Roman"/>
                <a:cs typeface="Times New Roman"/>
                <a:sym typeface="Times New Roman"/>
              </a:rPr>
              <a:t>RAZREDA U ŠKOLSKOJ GODINI 201</a:t>
            </a:r>
            <a:r>
              <a:rPr lang="en" b="1">
                <a:solidFill>
                  <a:schemeClr val="dk1"/>
                </a:solidFill>
                <a:latin typeface="Times New Roman"/>
                <a:ea typeface="Times New Roman"/>
                <a:cs typeface="Times New Roman"/>
                <a:sym typeface="Times New Roman"/>
              </a:rPr>
              <a:t>6</a:t>
            </a:r>
            <a:r>
              <a:rPr lang="en" sz="1400" b="1" i="0" u="none" strike="noStrike" cap="none">
                <a:solidFill>
                  <a:schemeClr val="dk1"/>
                </a:solidFill>
                <a:latin typeface="Times New Roman"/>
                <a:ea typeface="Times New Roman"/>
                <a:cs typeface="Times New Roman"/>
                <a:sym typeface="Times New Roman"/>
              </a:rPr>
              <a:t>./ 201</a:t>
            </a:r>
            <a:r>
              <a:rPr lang="en" b="1">
                <a:solidFill>
                  <a:schemeClr val="dk1"/>
                </a:solidFill>
                <a:latin typeface="Times New Roman"/>
                <a:ea typeface="Times New Roman"/>
                <a:cs typeface="Times New Roman"/>
                <a:sym typeface="Times New Roman"/>
              </a:rPr>
              <a:t>7</a:t>
            </a:r>
            <a:r>
              <a:rPr lang="en" sz="1400" b="1" i="0" u="none" strike="noStrike" cap="none">
                <a:solidFill>
                  <a:schemeClr val="dk1"/>
                </a:solidFill>
                <a:latin typeface="Times New Roman"/>
                <a:ea typeface="Times New Roman"/>
                <a:cs typeface="Times New Roman"/>
                <a:sym typeface="Times New Roman"/>
              </a:rPr>
              <a:t>.</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graphicFrame>
        <p:nvGraphicFramePr>
          <p:cNvPr id="1349" name="Shape 1349"/>
          <p:cNvGraphicFramePr/>
          <p:nvPr/>
        </p:nvGraphicFramePr>
        <p:xfrm>
          <a:off x="255987" y="506287"/>
          <a:ext cx="8507450" cy="5321681"/>
        </p:xfrm>
        <a:graphic>
          <a:graphicData uri="http://schemas.openxmlformats.org/drawingml/2006/table">
            <a:tbl>
              <a:tblPr>
                <a:noFill/>
                <a:tableStyleId>{D39A3C89-64FF-49DC-8394-7CA954343BA1}</a:tableStyleId>
              </a:tblPr>
              <a:tblGrid>
                <a:gridCol w="2047425"/>
                <a:gridCol w="6460025"/>
              </a:tblGrid>
              <a:tr h="4270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POSJET KAZALIŠ</a:t>
                      </a:r>
                      <a:r>
                        <a:rPr lang="en" sz="1600" b="1">
                          <a:solidFill>
                            <a:schemeClr val="dk1"/>
                          </a:solidFill>
                          <a:latin typeface="Times New Roman"/>
                          <a:ea typeface="Times New Roman"/>
                          <a:cs typeface="Times New Roman"/>
                          <a:sym typeface="Times New Roman"/>
                        </a:rPr>
                        <a:t>NOJ PREDSTAVI ZA UČENIKE 5. RAZREDA   ŠK. GOD. 2016./ 2017.</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solidFill>
                            <a:schemeClr val="dk1"/>
                          </a:solidFill>
                          <a:latin typeface="Times New Roman"/>
                          <a:ea typeface="Times New Roman"/>
                          <a:cs typeface="Times New Roman"/>
                          <a:sym typeface="Times New Roman"/>
                        </a:rPr>
                        <a:t>Upoznavanje učenika s kazalištem, njegovanje odnosa prema kulturi i kulturnim događajima, značajnim obljetnicama i kulturnoj baštini, stjecanje novih iskustava, bogaćenje duha, razvijanje navika kulturnog ponašanja u kulturnoj ustanovi, usvajanje temeljnih pojmova vezanih uz kazalište. Razvijanje socijalizacije, prijateljstva te intelektualne radoznalosti.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96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Upoznavanje kazališta te primjereno ponašanje u javnim prostorima. Upoznavanje s kazališnim prikazom književnog djela vezanog uz dječji svijet. </a:t>
                      </a:r>
                      <a:r>
                        <a:rPr lang="en" sz="1600">
                          <a:solidFill>
                            <a:schemeClr val="dk1"/>
                          </a:solidFill>
                          <a:latin typeface="Times New Roman"/>
                          <a:ea typeface="Times New Roman"/>
                          <a:cs typeface="Times New Roman"/>
                          <a:sym typeface="Times New Roman"/>
                        </a:rPr>
                        <a:t>Razvijanje kritičkog mišljenja.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88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NOSITELJI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a:solidFill>
                            <a:schemeClr val="dk1"/>
                          </a:solidFill>
                          <a:latin typeface="Times New Roman"/>
                          <a:ea typeface="Times New Roman"/>
                          <a:cs typeface="Times New Roman"/>
                          <a:sym typeface="Times New Roman"/>
                        </a:rPr>
                        <a:t>Razrednice 5. razreda: Paola Mihelin, prof., Antonija Barišić, prof., Snježana Lažeta, prof., Renata Kovačiček, prof.</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70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Prijevoz autobusom.</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794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Veljača/ožujak 2017. (u skladu s kazališnim repertoarom).</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88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Troškove snose roditelji uz prethodnu suglasnost. U cijenu je uključen prijevoz autobusom i cijena ulaznice.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382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a:t>
                      </a:r>
                    </a:p>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REZULTATA RADA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Vrednovanje i korištenje rezultata rada nakon povratka u školu.</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Shape 1355"/>
          <p:cNvSpPr txBox="1"/>
          <p:nvPr/>
        </p:nvSpPr>
        <p:spPr>
          <a:xfrm>
            <a:off x="707866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356" name="Shape 1356"/>
          <p:cNvGraphicFramePr/>
          <p:nvPr/>
        </p:nvGraphicFramePr>
        <p:xfrm>
          <a:off x="395287" y="1125537"/>
          <a:ext cx="8476500" cy="5458841"/>
        </p:xfrm>
        <a:graphic>
          <a:graphicData uri="http://schemas.openxmlformats.org/drawingml/2006/table">
            <a:tbl>
              <a:tblPr>
                <a:noFill/>
                <a:tableStyleId>{D39A3C89-64FF-49DC-8394-7CA954343BA1}</a:tableStyleId>
              </a:tblPr>
              <a:tblGrid>
                <a:gridCol w="2016475"/>
                <a:gridCol w="6460025"/>
              </a:tblGrid>
              <a:tr h="4270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POSJET KAZALIŠTU</a:t>
                      </a:r>
                    </a:p>
                    <a:p>
                      <a:pPr marL="0" marR="0" lvl="0" indent="0" algn="ctr" rtl="0">
                        <a:spcBef>
                          <a:spcPts val="0"/>
                        </a:spcBef>
                        <a:buClr>
                          <a:srgbClr val="000000"/>
                        </a:buClr>
                        <a:buSzPct val="25000"/>
                        <a:buFont typeface="Times New Roman"/>
                        <a:buNone/>
                      </a:pPr>
                      <a:r>
                        <a:rPr lang="en" sz="1600" b="1">
                          <a:solidFill>
                            <a:schemeClr val="dk1"/>
                          </a:solidFill>
                          <a:latin typeface="Times New Roman"/>
                          <a:ea typeface="Times New Roman"/>
                          <a:cs typeface="Times New Roman"/>
                          <a:sym typeface="Times New Roman"/>
                        </a:rPr>
                        <a:t>Gradsko kazalište Komedija “Narodi nam se Kralj nebeski”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solidFill>
                            <a:schemeClr val="dk1"/>
                          </a:solidFill>
                          <a:latin typeface="Times New Roman"/>
                          <a:ea typeface="Times New Roman"/>
                          <a:cs typeface="Times New Roman"/>
                          <a:sym typeface="Times New Roman"/>
                        </a:rPr>
                        <a:t>Upoznavanje učenika s kazalištem, njegovanje odnosa prema kulturi i kulturnim događajima, značajnim obljetnicama i kulturnoj baštini, stjecanje novih iskustava, bogaćenje duha, razvijanje navika kulturnog ponašanja u kulturnoj ustanovi, usvajanje temeljnih pojmova vezanih uz kazalište. Razvijanje socijalizacije, prijateljstva te intelektualne radoznalosti.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96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Upoznavanje kazališta te primjereno ponašanje u javnim prostorima. Upoznavanje s kazališnim prikazom književnog djela vezanog uz dječji svijet.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88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NOSITELJI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a:solidFill>
                            <a:schemeClr val="dk1"/>
                          </a:solidFill>
                          <a:latin typeface="Times New Roman"/>
                          <a:ea typeface="Times New Roman"/>
                          <a:cs typeface="Times New Roman"/>
                          <a:sym typeface="Times New Roman"/>
                        </a:rPr>
                        <a:t>Razrednici i prof. glazbene kulture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70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Prijevoz autobusom.</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794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Jednom</a:t>
                      </a:r>
                      <a:r>
                        <a:rPr lang="en" sz="1600" u="none" strike="noStrike" cap="none">
                          <a:solidFill>
                            <a:schemeClr val="dk1"/>
                          </a:solidFill>
                          <a:latin typeface="Times New Roman"/>
                          <a:ea typeface="Times New Roman"/>
                          <a:cs typeface="Times New Roman"/>
                          <a:sym typeface="Times New Roman"/>
                        </a:rPr>
                        <a:t> tijekom šk. g., a u skladu s kazališnim repertoarom. </a:t>
                      </a:r>
                      <a:r>
                        <a:rPr lang="en" sz="1600">
                          <a:solidFill>
                            <a:schemeClr val="dk1"/>
                          </a:solidFill>
                          <a:latin typeface="Times New Roman"/>
                          <a:ea typeface="Times New Roman"/>
                          <a:cs typeface="Times New Roman"/>
                          <a:sym typeface="Times New Roman"/>
                        </a:rPr>
                        <a:t>Prosinac 2016.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88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Cca 50-70 kn; u cijenu je uključen prijevoz autobusom te ulaznica</a:t>
                      </a:r>
                      <a:r>
                        <a:rPr lang="en" sz="1600">
                          <a:solidFill>
                            <a:schemeClr val="dk1"/>
                          </a:solidFill>
                          <a:latin typeface="Times New Roman"/>
                          <a:ea typeface="Times New Roman"/>
                          <a:cs typeface="Times New Roman"/>
                          <a:sym typeface="Times New Roman"/>
                        </a:rPr>
                        <a:t>. Troškove snose roditelji.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382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a:t>
                      </a:r>
                    </a:p>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REZULTATA RADA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Vrednovanje i korištenje rezultata rada nakon povratka u školu.</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357" name="Shape 1357"/>
          <p:cNvSpPr txBox="1"/>
          <p:nvPr/>
        </p:nvSpPr>
        <p:spPr>
          <a:xfrm>
            <a:off x="929887" y="547258"/>
            <a:ext cx="7139699" cy="5232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 sz="1400" b="1" i="0" u="none" strike="noStrike" cap="none">
                <a:solidFill>
                  <a:schemeClr val="dk1"/>
                </a:solidFill>
                <a:latin typeface="Times New Roman"/>
                <a:ea typeface="Times New Roman"/>
                <a:cs typeface="Times New Roman"/>
                <a:sym typeface="Times New Roman"/>
              </a:rPr>
              <a:t>PRIJEDLOG IZVANUČIONIČKE NASTAVE </a:t>
            </a:r>
            <a:r>
              <a:rPr lang="en" sz="1800" b="1" i="0" u="none" strike="noStrike" cap="none">
                <a:solidFill>
                  <a:schemeClr val="dk1"/>
                </a:solidFill>
                <a:latin typeface="Times New Roman"/>
                <a:ea typeface="Times New Roman"/>
                <a:cs typeface="Times New Roman"/>
                <a:sym typeface="Times New Roman"/>
              </a:rPr>
              <a:t>6. </a:t>
            </a:r>
            <a:r>
              <a:rPr lang="en" sz="1400" b="1" i="0" u="none" strike="noStrike" cap="none">
                <a:solidFill>
                  <a:schemeClr val="dk1"/>
                </a:solidFill>
                <a:latin typeface="Times New Roman"/>
                <a:ea typeface="Times New Roman"/>
                <a:cs typeface="Times New Roman"/>
                <a:sym typeface="Times New Roman"/>
              </a:rPr>
              <a:t> RAZREDA U ŠKOLSKOJ GODINI 201</a:t>
            </a:r>
            <a:r>
              <a:rPr lang="en" b="1">
                <a:solidFill>
                  <a:schemeClr val="dk1"/>
                </a:solidFill>
                <a:latin typeface="Times New Roman"/>
                <a:ea typeface="Times New Roman"/>
                <a:cs typeface="Times New Roman"/>
                <a:sym typeface="Times New Roman"/>
              </a:rPr>
              <a:t>6</a:t>
            </a:r>
            <a:r>
              <a:rPr lang="en" sz="1400" b="1" i="0" u="none" strike="noStrike" cap="none">
                <a:solidFill>
                  <a:schemeClr val="dk1"/>
                </a:solidFill>
                <a:latin typeface="Times New Roman"/>
                <a:ea typeface="Times New Roman"/>
                <a:cs typeface="Times New Roman"/>
                <a:sym typeface="Times New Roman"/>
              </a:rPr>
              <a:t>./ 201</a:t>
            </a:r>
            <a:r>
              <a:rPr lang="en" b="1">
                <a:solidFill>
                  <a:schemeClr val="dk1"/>
                </a:solidFill>
                <a:latin typeface="Times New Roman"/>
                <a:ea typeface="Times New Roman"/>
                <a:cs typeface="Times New Roman"/>
                <a:sym typeface="Times New Roman"/>
              </a:rPr>
              <a:t>7</a:t>
            </a:r>
            <a:r>
              <a:rPr lang="en" sz="1400" b="1" i="0" u="none" strike="noStrike" cap="none">
                <a:solidFill>
                  <a:schemeClr val="dk1"/>
                </a:solidFill>
                <a:latin typeface="Times New Roman"/>
                <a:ea typeface="Times New Roman"/>
                <a:cs typeface="Times New Roman"/>
                <a:sym typeface="Times New Roman"/>
              </a:rPr>
              <a:t>.</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Shape 1363"/>
          <p:cNvSpPr txBox="1"/>
          <p:nvPr/>
        </p:nvSpPr>
        <p:spPr>
          <a:xfrm>
            <a:off x="7078660" y="0"/>
            <a:ext cx="2065200"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364" name="Shape 1364"/>
          <p:cNvGraphicFramePr/>
          <p:nvPr/>
        </p:nvGraphicFramePr>
        <p:xfrm>
          <a:off x="364337" y="1125537"/>
          <a:ext cx="8507450" cy="5321681"/>
        </p:xfrm>
        <a:graphic>
          <a:graphicData uri="http://schemas.openxmlformats.org/drawingml/2006/table">
            <a:tbl>
              <a:tblPr>
                <a:noFill/>
                <a:tableStyleId>{D39A3C89-64FF-49DC-8394-7CA954343BA1}</a:tableStyleId>
              </a:tblPr>
              <a:tblGrid>
                <a:gridCol w="2047425"/>
                <a:gridCol w="6460025"/>
              </a:tblGrid>
              <a:tr h="4270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POSJET KAZALIŠ</a:t>
                      </a:r>
                      <a:r>
                        <a:rPr lang="en" sz="1600" b="1">
                          <a:solidFill>
                            <a:schemeClr val="dk1"/>
                          </a:solidFill>
                          <a:latin typeface="Times New Roman"/>
                          <a:ea typeface="Times New Roman"/>
                          <a:cs typeface="Times New Roman"/>
                          <a:sym typeface="Times New Roman"/>
                        </a:rPr>
                        <a:t>NOJ PREDSTAVI ZA UČENIKE 6.-IH RAZREDA U ŠK. GOD. 2016./ 2017.</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solidFill>
                            <a:schemeClr val="dk1"/>
                          </a:solidFill>
                          <a:latin typeface="Times New Roman"/>
                          <a:ea typeface="Times New Roman"/>
                          <a:cs typeface="Times New Roman"/>
                          <a:sym typeface="Times New Roman"/>
                        </a:rPr>
                        <a:t>Upoznavanje učenika s kazalištem, njegovanje odnosa prema kulturi i kulturnim događajima, značajnim obljetnicama i kulturnoj baštini, stjecanje novih iskustava, bogaćenje duha, razvijanje navika kulturnog ponašanja u kulturnoj ustanovi, usvajanje temeljnih pojmova vezanih uz kazalište. Razvijanje socijalizacije, prijateljstva te intelektualne radoznalosti.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96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Upoznavanje kazališta te primjereno ponašanje u javnim prostorima. Upoznavanje s kazališnim prikazom književnog djela vezanog uz dječji svijet. </a:t>
                      </a:r>
                      <a:r>
                        <a:rPr lang="en" sz="1600">
                          <a:solidFill>
                            <a:schemeClr val="dk1"/>
                          </a:solidFill>
                          <a:latin typeface="Times New Roman"/>
                          <a:ea typeface="Times New Roman"/>
                          <a:cs typeface="Times New Roman"/>
                          <a:sym typeface="Times New Roman"/>
                        </a:rPr>
                        <a:t>Razvijanje kritičkog mišljenja.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88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NOSITELJI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a:solidFill>
                            <a:schemeClr val="dk1"/>
                          </a:solidFill>
                          <a:latin typeface="Times New Roman"/>
                          <a:ea typeface="Times New Roman"/>
                          <a:cs typeface="Times New Roman"/>
                          <a:sym typeface="Times New Roman"/>
                        </a:rPr>
                        <a:t>Razrednici 6.-ih razreda.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702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Prijevoz autobusom.</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794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Ožujak/ travanj 2017. (u skladu s kazališnim repertoarom).</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88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Troškove snose roditelji uz prethodnu suglasnost. U cijenu je uključen prijevoz autobusom i cijena ulaznice.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382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a:t>
                      </a:r>
                    </a:p>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REZULTATA RADA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Vrednovanje i korištenje rezultata rada nakon povratka u školu.</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Shape 1370"/>
          <p:cNvSpPr txBox="1"/>
          <p:nvPr/>
        </p:nvSpPr>
        <p:spPr>
          <a:xfrm>
            <a:off x="707866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371" name="Shape 1371"/>
          <p:cNvGraphicFramePr/>
          <p:nvPr/>
        </p:nvGraphicFramePr>
        <p:xfrm>
          <a:off x="323850" y="1412875"/>
          <a:ext cx="8424850" cy="4954905"/>
        </p:xfrm>
        <a:graphic>
          <a:graphicData uri="http://schemas.openxmlformats.org/drawingml/2006/table">
            <a:tbl>
              <a:tblPr>
                <a:noFill/>
                <a:tableStyleId>{D39A3C89-64FF-49DC-8394-7CA954343BA1}</a:tableStyleId>
              </a:tblPr>
              <a:tblGrid>
                <a:gridCol w="2087550"/>
                <a:gridCol w="6337300"/>
              </a:tblGrid>
              <a:tr h="2540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NAZIV AKTIVNOSTI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800" b="1">
                          <a:solidFill>
                            <a:schemeClr val="dk1"/>
                          </a:solidFill>
                          <a:latin typeface="Times New Roman"/>
                          <a:ea typeface="Times New Roman"/>
                          <a:cs typeface="Times New Roman"/>
                          <a:sym typeface="Times New Roman"/>
                        </a:rPr>
                        <a:t>Glazbeno . filmski spektakl</a:t>
                      </a:r>
                      <a:r>
                        <a:rPr lang="en" sz="1800" b="1" u="none" strike="noStrike" cap="none">
                          <a:solidFill>
                            <a:schemeClr val="dk1"/>
                          </a:solidFill>
                          <a:latin typeface="Times New Roman"/>
                          <a:ea typeface="Times New Roman"/>
                          <a:cs typeface="Times New Roman"/>
                          <a:sym typeface="Times New Roman"/>
                        </a:rPr>
                        <a:t> </a:t>
                      </a:r>
                      <a:r>
                        <a:rPr lang="en" sz="1800" b="1">
                          <a:solidFill>
                            <a:schemeClr val="dk1"/>
                          </a:solidFill>
                          <a:latin typeface="Times New Roman"/>
                          <a:ea typeface="Times New Roman"/>
                          <a:cs typeface="Times New Roman"/>
                          <a:sym typeface="Times New Roman"/>
                        </a:rPr>
                        <a:t>“Ratovi zvijezda”</a:t>
                      </a:r>
                    </a:p>
                    <a:p>
                      <a:pPr marL="0" marR="0" lvl="0" indent="0" algn="ctr" rtl="0">
                        <a:spcBef>
                          <a:spcPts val="0"/>
                        </a:spcBef>
                        <a:buClr>
                          <a:srgbClr val="000000"/>
                        </a:buClr>
                        <a:buSzPct val="25000"/>
                        <a:buFont typeface="Times New Roman"/>
                        <a:buNone/>
                      </a:pPr>
                      <a:r>
                        <a:rPr lang="en" sz="1800" b="1">
                          <a:solidFill>
                            <a:schemeClr val="dk1"/>
                          </a:solidFill>
                          <a:latin typeface="Times New Roman"/>
                          <a:ea typeface="Times New Roman"/>
                          <a:cs typeface="Times New Roman"/>
                          <a:sym typeface="Times New Roman"/>
                        </a:rPr>
                        <a:t>Koncertna dvorana Vatroslav Lisinski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8585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CILJ AKTIVNOSTI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800" u="none" strike="noStrike" cap="none">
                          <a:latin typeface="Times New Roman"/>
                          <a:ea typeface="Times New Roman"/>
                          <a:cs typeface="Times New Roman"/>
                          <a:sym typeface="Times New Roman"/>
                        </a:rPr>
                        <a:t>Odgoj kompetentnog i kritičkog slušatelja i poznavatalja glazbe, a zadatak je slušanje i upoznavanje glazbe općenito i glazbenih umjetničkih djela napose, te, na toj osnovi, razvijanje glazbenog ukusa. Susret sa izvođačima žive glazbene izvedbe i njenom stvarnom doživl</a:t>
                      </a:r>
                      <a:r>
                        <a:rPr lang="en" sz="1800">
                          <a:latin typeface="Times New Roman"/>
                          <a:ea typeface="Times New Roman"/>
                          <a:cs typeface="Times New Roman"/>
                          <a:sym typeface="Times New Roman"/>
                        </a:rPr>
                        <a:t>jaju.</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9215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NAMJENA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800" u="none" strike="noStrike" cap="none">
                          <a:latin typeface="Times New Roman"/>
                          <a:ea typeface="Times New Roman"/>
                          <a:cs typeface="Times New Roman"/>
                          <a:sym typeface="Times New Roman"/>
                        </a:rPr>
                        <a:t>Kulturno umjetnički doživljaj, te u skladu s tim i primjereno ponašanje u koncetnoj dvorani, prije, za, i nakon glazbene izvedbe u prostorima predvorja, garderobe i sam koncetne dvorane.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080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NOSITELJI</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sz="1800">
                          <a:latin typeface="Times New Roman"/>
                          <a:ea typeface="Times New Roman"/>
                          <a:cs typeface="Times New Roman"/>
                          <a:sym typeface="Times New Roman"/>
                        </a:rPr>
                        <a:t> Tomislav Habulin, prof. glazbene kulture i  razrednici 7. razreda (Blažeković i Pavelić).</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40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NAČIN REALIZACIJE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800" u="none" strike="noStrike" cap="none">
                          <a:latin typeface="Times New Roman"/>
                          <a:ea typeface="Times New Roman"/>
                          <a:cs typeface="Times New Roman"/>
                          <a:sym typeface="Times New Roman"/>
                        </a:rPr>
                        <a:t>Prijevoz autobusom</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40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VREMENIK</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800" u="none" strike="noStrike" cap="none">
                          <a:latin typeface="Times New Roman"/>
                          <a:ea typeface="Times New Roman"/>
                          <a:cs typeface="Times New Roman"/>
                          <a:sym typeface="Times New Roman"/>
                        </a:rPr>
                        <a:t>Drugo polugodište</a:t>
                      </a:r>
                      <a:r>
                        <a:rPr lang="en" sz="1800">
                          <a:latin typeface="Times New Roman"/>
                          <a:ea typeface="Times New Roman"/>
                          <a:cs typeface="Times New Roman"/>
                          <a:sym typeface="Times New Roman"/>
                        </a:rPr>
                        <a:t>, travanj 2017. godine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5242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TROŠKOVNIK</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800" u="none" strike="noStrike" cap="none">
                          <a:latin typeface="Times New Roman"/>
                          <a:ea typeface="Times New Roman"/>
                          <a:cs typeface="Times New Roman"/>
                          <a:sym typeface="Times New Roman"/>
                        </a:rPr>
                        <a:t>cca 50,00 - 70,00 kn, koji uljučuje prijevo</a:t>
                      </a:r>
                      <a:r>
                        <a:rPr lang="en" sz="1800">
                          <a:latin typeface="Times New Roman"/>
                          <a:ea typeface="Times New Roman"/>
                          <a:cs typeface="Times New Roman"/>
                          <a:sym typeface="Times New Roman"/>
                        </a:rPr>
                        <a:t>z </a:t>
                      </a:r>
                      <a:r>
                        <a:rPr lang="en" sz="1800" u="none" strike="noStrike" cap="none">
                          <a:latin typeface="Times New Roman"/>
                          <a:ea typeface="Times New Roman"/>
                          <a:cs typeface="Times New Roman"/>
                          <a:sym typeface="Times New Roman"/>
                        </a:rPr>
                        <a:t> i nabavu ulaznice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20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VREDNOVANJE I KORIŠTENJE </a:t>
                      </a:r>
                    </a:p>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REZULTATA RADA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800" u="none" strike="noStrike" cap="none">
                          <a:latin typeface="Times New Roman"/>
                          <a:ea typeface="Times New Roman"/>
                          <a:cs typeface="Times New Roman"/>
                          <a:sym typeface="Times New Roman"/>
                        </a:rPr>
                        <a:t>Vrednovanje i korištenje rezultata nakon povratka u školu.</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372" name="Shape 1372"/>
          <p:cNvSpPr txBox="1"/>
          <p:nvPr/>
        </p:nvSpPr>
        <p:spPr>
          <a:xfrm>
            <a:off x="1240550" y="582995"/>
            <a:ext cx="7139699" cy="5232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 sz="1600" b="1" i="0" u="none" strike="noStrike" cap="none" dirty="0">
                <a:solidFill>
                  <a:schemeClr val="dk1"/>
                </a:solidFill>
                <a:latin typeface="Arial"/>
                <a:ea typeface="Arial"/>
                <a:cs typeface="Arial"/>
                <a:sym typeface="Arial"/>
              </a:rPr>
              <a:t>PRIJEDLOG IZVANUČIONIČKE NASTAVE </a:t>
            </a:r>
          </a:p>
          <a:p>
            <a:pPr marL="0" marR="0" lvl="0" indent="0" algn="ctr" rtl="0">
              <a:lnSpc>
                <a:spcPct val="100000"/>
              </a:lnSpc>
              <a:spcBef>
                <a:spcPts val="0"/>
              </a:spcBef>
              <a:spcAft>
                <a:spcPts val="0"/>
              </a:spcAft>
              <a:buClr>
                <a:schemeClr val="dk1"/>
              </a:buClr>
              <a:buSzPct val="25000"/>
              <a:buFont typeface="Times New Roman"/>
              <a:buNone/>
            </a:pPr>
            <a:r>
              <a:rPr lang="en" sz="1600" b="1" i="0" u="none" strike="noStrike" cap="none" dirty="0">
                <a:solidFill>
                  <a:schemeClr val="dk1"/>
                </a:solidFill>
                <a:latin typeface="Arial"/>
                <a:ea typeface="Arial"/>
                <a:cs typeface="Arial"/>
                <a:sym typeface="Arial"/>
              </a:rPr>
              <a:t>7.  RAZREDA U ŠKOLSKOJ GODINI </a:t>
            </a:r>
            <a:r>
              <a:rPr lang="en" sz="1600" b="1" i="0" u="none" strike="noStrike" cap="none" dirty="0" smtClean="0">
                <a:solidFill>
                  <a:schemeClr val="dk1"/>
                </a:solidFill>
                <a:latin typeface="Arial"/>
                <a:ea typeface="Arial"/>
                <a:cs typeface="Arial"/>
                <a:sym typeface="Arial"/>
              </a:rPr>
              <a:t>201</a:t>
            </a:r>
            <a:r>
              <a:rPr lang="hr-HR" sz="1600" b="1" dirty="0">
                <a:solidFill>
                  <a:schemeClr val="dk1"/>
                </a:solidFill>
              </a:rPr>
              <a:t>6</a:t>
            </a:r>
            <a:r>
              <a:rPr lang="en" sz="1600" b="1" i="0" u="none" strike="noStrike" cap="none" dirty="0" smtClean="0">
                <a:solidFill>
                  <a:schemeClr val="dk1"/>
                </a:solidFill>
                <a:latin typeface="Arial"/>
                <a:ea typeface="Arial"/>
                <a:cs typeface="Arial"/>
                <a:sym typeface="Arial"/>
              </a:rPr>
              <a:t>./ 201</a:t>
            </a:r>
            <a:r>
              <a:rPr lang="hr-HR" sz="1600" b="1" dirty="0">
                <a:solidFill>
                  <a:schemeClr val="dk1"/>
                </a:solidFill>
              </a:rPr>
              <a:t>7</a:t>
            </a:r>
            <a:r>
              <a:rPr lang="en" sz="1600" b="1" i="0" u="none" strike="noStrike" cap="none" dirty="0" smtClean="0">
                <a:solidFill>
                  <a:schemeClr val="dk1"/>
                </a:solidFill>
                <a:latin typeface="Arial"/>
                <a:ea typeface="Arial"/>
                <a:cs typeface="Arial"/>
                <a:sym typeface="Arial"/>
              </a:rPr>
              <a:t>.</a:t>
            </a:r>
            <a:endParaRPr lang="en" sz="1600" b="1" i="0" u="none" strike="noStrike" cap="none" dirty="0">
              <a:solidFill>
                <a:schemeClr val="dk1"/>
              </a:solidFill>
              <a:latin typeface="Arial"/>
              <a:ea typeface="Arial"/>
              <a:cs typeface="Arial"/>
              <a:sym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Shape 1378"/>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379" name="Shape 1379"/>
          <p:cNvGraphicFramePr/>
          <p:nvPr/>
        </p:nvGraphicFramePr>
        <p:xfrm>
          <a:off x="323850" y="141125"/>
          <a:ext cx="8424850" cy="6672283"/>
        </p:xfrm>
        <a:graphic>
          <a:graphicData uri="http://schemas.openxmlformats.org/drawingml/2006/table">
            <a:tbl>
              <a:tblPr>
                <a:noFill/>
                <a:tableStyleId>{D39A3C89-64FF-49DC-8394-7CA954343BA1}</a:tableStyleId>
              </a:tblPr>
              <a:tblGrid>
                <a:gridCol w="2087550"/>
                <a:gridCol w="6337300"/>
              </a:tblGrid>
              <a:tr h="297775">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NAZIV AKTIVNOSTI</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800" b="1" u="none" strike="noStrike" cap="none">
                          <a:solidFill>
                            <a:schemeClr val="dk1"/>
                          </a:solidFill>
                          <a:latin typeface="Times New Roman"/>
                          <a:ea typeface="Times New Roman"/>
                          <a:cs typeface="Times New Roman"/>
                          <a:sym typeface="Times New Roman"/>
                        </a:rPr>
                        <a:t>KAZALIŠNI PROGRAM - </a:t>
                      </a:r>
                      <a:r>
                        <a:rPr lang="en" sz="1800" b="1">
                          <a:solidFill>
                            <a:schemeClr val="dk1"/>
                          </a:solidFill>
                          <a:latin typeface="Times New Roman"/>
                          <a:ea typeface="Times New Roman"/>
                          <a:cs typeface="Times New Roman"/>
                          <a:sym typeface="Times New Roman"/>
                        </a:rPr>
                        <a:t>8</a:t>
                      </a:r>
                      <a:r>
                        <a:rPr lang="en" sz="1800" b="1" u="none" strike="noStrike" cap="none">
                          <a:solidFill>
                            <a:schemeClr val="dk1"/>
                          </a:solidFill>
                          <a:latin typeface="Times New Roman"/>
                          <a:ea typeface="Times New Roman"/>
                          <a:cs typeface="Times New Roman"/>
                          <a:sym typeface="Times New Roman"/>
                        </a:rPr>
                        <a:t>. RAZRED</a:t>
                      </a:r>
                    </a:p>
                    <a:p>
                      <a:pPr marL="0" marR="0" lvl="0" indent="0" algn="ctr" rtl="0">
                        <a:lnSpc>
                          <a:spcPct val="115000"/>
                        </a:lnSpc>
                        <a:spcBef>
                          <a:spcPts val="0"/>
                        </a:spcBef>
                        <a:buClr>
                          <a:srgbClr val="000000"/>
                        </a:buClr>
                        <a:buSzPct val="25000"/>
                        <a:buFont typeface="Verdana"/>
                        <a:buNone/>
                      </a:pPr>
                      <a:r>
                        <a:rPr lang="en" sz="1800" b="1">
                          <a:solidFill>
                            <a:schemeClr val="dk1"/>
                          </a:solidFill>
                          <a:latin typeface="Times New Roman"/>
                          <a:ea typeface="Times New Roman"/>
                          <a:cs typeface="Times New Roman"/>
                          <a:sym typeface="Times New Roman"/>
                        </a:rPr>
                        <a:t>Opera “Seviljski brijač”, G. Rossini; HNK Zagreb</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472175">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CILJ AKTIVNOSTI</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Upoznavanje učenika s kazalištem, njegovanje odnosa prema kulturi i kulturnim događajima, značajnim obljetnicama i kulturnoj baštini, stjecanje novih iskustava, bogaćenje duha, razvijanje navika kulturnog ponašanja u kulturnoj ustanovi, osposobljavanje učenika za komunikaciju s medijima i usvajanje temeljnih pojmova vezanih uz kazalište.</a:t>
                      </a:r>
                    </a:p>
                    <a:p>
                      <a:pPr marL="0" marR="0" lvl="0" indent="0" algn="l" rtl="0">
                        <a:spcBef>
                          <a:spcPts val="0"/>
                        </a:spcBef>
                        <a:buClr>
                          <a:schemeClr val="dk1"/>
                        </a:buClr>
                        <a:buSzPct val="25000"/>
                        <a:buFont typeface="Calibri"/>
                        <a:buNone/>
                      </a:pPr>
                      <a:endParaRPr u="none" strike="noStrike" cap="none">
                        <a:latin typeface="Times New Roman"/>
                        <a:ea typeface="Times New Roman"/>
                        <a:cs typeface="Times New Roman"/>
                        <a:sym typeface="Times New Roman"/>
                      </a:endParaRP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73500">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NAMJENA</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a:latin typeface="Times New Roman"/>
                          <a:ea typeface="Times New Roman"/>
                          <a:cs typeface="Times New Roman"/>
                          <a:sym typeface="Times New Roman"/>
                        </a:rPr>
                        <a:t>U</a:t>
                      </a:r>
                      <a:r>
                        <a:rPr lang="en" u="none" strike="noStrike" cap="none">
                          <a:latin typeface="Times New Roman"/>
                          <a:ea typeface="Times New Roman"/>
                          <a:cs typeface="Times New Roman"/>
                          <a:sym typeface="Times New Roman"/>
                        </a:rPr>
                        <a:t>svojiti sadržaje medijske kulture i uspostaviti korelaciju s lektirnim sadržajem.</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6175">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NOSITELJI </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14300" algn="l" rtl="0">
                        <a:spcBef>
                          <a:spcPts val="0"/>
                        </a:spcBef>
                        <a:buClr>
                          <a:schemeClr val="dk1"/>
                        </a:buClr>
                        <a:buSzPct val="128571"/>
                        <a:buFont typeface="Arial"/>
                        <a:buNone/>
                      </a:pPr>
                      <a:r>
                        <a:rPr lang="en">
                          <a:solidFill>
                            <a:schemeClr val="dk1"/>
                          </a:solidFill>
                          <a:latin typeface="Times New Roman"/>
                          <a:ea typeface="Times New Roman"/>
                          <a:cs typeface="Times New Roman"/>
                          <a:sym typeface="Times New Roman"/>
                        </a:rPr>
                        <a:t>Profesor glazbena kulture i razrednice 8. razreda.</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16000">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NAČIN REALIZACIJE</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a:latin typeface="Times New Roman"/>
                          <a:ea typeface="Times New Roman"/>
                          <a:cs typeface="Times New Roman"/>
                          <a:sym typeface="Times New Roman"/>
                        </a:rPr>
                        <a:t>O</a:t>
                      </a:r>
                      <a:r>
                        <a:rPr lang="en" u="none" strike="noStrike" cap="none">
                          <a:latin typeface="Times New Roman"/>
                          <a:ea typeface="Times New Roman"/>
                          <a:cs typeface="Times New Roman"/>
                          <a:sym typeface="Times New Roman"/>
                        </a:rPr>
                        <a:t>rganiziranim prijevozom</a:t>
                      </a:r>
                      <a:r>
                        <a:rPr lang="en">
                          <a:latin typeface="Times New Roman"/>
                          <a:ea typeface="Times New Roman"/>
                          <a:cs typeface="Times New Roman"/>
                          <a:sym typeface="Times New Roman"/>
                        </a:rPr>
                        <a:t>.</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05700">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VREMENIK</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Prvo polugodište školske godine 201</a:t>
                      </a:r>
                      <a:r>
                        <a:rPr lang="en">
                          <a:latin typeface="Times New Roman"/>
                          <a:ea typeface="Times New Roman"/>
                          <a:cs typeface="Times New Roman"/>
                          <a:sym typeface="Times New Roman"/>
                        </a:rPr>
                        <a:t>6./17.</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0925">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TROŠKOVNIK</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a:t>
                      </a:r>
                    </a:p>
                    <a:p>
                      <a:pPr marL="0" marR="0" lvl="0" indent="0" algn="l" rtl="0">
                        <a:lnSpc>
                          <a:spcPct val="115000"/>
                        </a:lnSpc>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Ulaznica i autobus</a:t>
                      </a:r>
                      <a:r>
                        <a:rPr lang="en">
                          <a:latin typeface="Times New Roman"/>
                          <a:ea typeface="Times New Roman"/>
                          <a:cs typeface="Times New Roman"/>
                          <a:sym typeface="Times New Roman"/>
                        </a:rPr>
                        <a:t>; troškove snose roditelji.</a:t>
                      </a:r>
                    </a:p>
                    <a:p>
                      <a:pPr marL="0" marR="0" lvl="0" indent="0" algn="l" rtl="0">
                        <a:lnSpc>
                          <a:spcPct val="115000"/>
                        </a:lnSpc>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16000">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VREDNOVANJE I KORIŠTENJE REZULTATA RADA</a:t>
                      </a: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Učenici kroz razgovor ocjenjuju zanimljivost i poučnost predstave te se vrednuje motiviranost, aktivnost učenika i samostalnost u radu.</a:t>
                      </a:r>
                    </a:p>
                    <a:p>
                      <a:pPr marL="0" marR="0" lvl="0" indent="0" algn="l" rtl="0">
                        <a:spcBef>
                          <a:spcPts val="0"/>
                        </a:spcBef>
                        <a:buClr>
                          <a:schemeClr val="dk1"/>
                        </a:buClr>
                        <a:buSzPct val="25000"/>
                        <a:buFont typeface="Calibri"/>
                        <a:buNone/>
                      </a:pPr>
                      <a:endParaRPr u="none" strike="noStrike" cap="none">
                        <a:latin typeface="Times New Roman"/>
                        <a:ea typeface="Times New Roman"/>
                        <a:cs typeface="Times New Roman"/>
                        <a:sym typeface="Times New Roman"/>
                      </a:endParaRPr>
                    </a:p>
                  </a:txBody>
                  <a:tcPr marL="57550" marR="575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1385" name="Shape 1385"/>
          <p:cNvGraphicFramePr/>
          <p:nvPr>
            <p:extLst>
              <p:ext uri="{D42A27DB-BD31-4B8C-83A1-F6EECF244321}">
                <p14:modId xmlns:p14="http://schemas.microsoft.com/office/powerpoint/2010/main" val="246904843"/>
              </p:ext>
            </p:extLst>
          </p:nvPr>
        </p:nvGraphicFramePr>
        <p:xfrm>
          <a:off x="304800" y="304800"/>
          <a:ext cx="8463275" cy="6063308"/>
        </p:xfrm>
        <a:graphic>
          <a:graphicData uri="http://schemas.openxmlformats.org/drawingml/2006/table">
            <a:tbl>
              <a:tblPr>
                <a:noFill/>
                <a:tableStyleId>{D39A3C89-64FF-49DC-8394-7CA954343BA1}</a:tableStyleId>
              </a:tblPr>
              <a:tblGrid>
                <a:gridCol w="2861450"/>
                <a:gridCol w="5601825"/>
              </a:tblGrid>
              <a:tr h="584800">
                <a:tc>
                  <a:txBody>
                    <a:bodyPr/>
                    <a:lstStyle/>
                    <a:p>
                      <a:pPr marL="0" marR="0" lvl="0" indent="0" algn="l" rtl="0">
                        <a:lnSpc>
                          <a:spcPct val="115000"/>
                        </a:lnSpc>
                        <a:spcBef>
                          <a:spcPts val="0"/>
                        </a:spcBef>
                        <a:buClr>
                          <a:srgbClr val="000000"/>
                        </a:buClr>
                        <a:buSzPct val="25000"/>
                        <a:buFont typeface="Verdana"/>
                        <a:buNone/>
                      </a:pPr>
                      <a:r>
                        <a:rPr lang="en" sz="1800" b="1" u="none" strike="noStrike" cap="none" dirty="0">
                          <a:latin typeface="Times New Roman"/>
                          <a:ea typeface="Times New Roman"/>
                          <a:cs typeface="Times New Roman"/>
                          <a:sym typeface="Times New Roman"/>
                        </a:rPr>
                        <a:t>NAZIV AKTIVNOSTI</a:t>
                      </a:r>
                    </a:p>
                    <a:p>
                      <a:pPr marL="0" marR="0" lvl="0" indent="0" algn="l" rtl="0">
                        <a:spcBef>
                          <a:spcPts val="0"/>
                        </a:spcBef>
                        <a:buClr>
                          <a:schemeClr val="dk1"/>
                        </a:buClr>
                        <a:buSzPct val="25000"/>
                        <a:buFont typeface="Calibri"/>
                        <a:buNone/>
                      </a:pPr>
                      <a:endParaRPr sz="1800" b="1" u="none" strike="noStrike" cap="none" dirty="0">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800" b="1" u="none" strike="noStrike" cap="none">
                          <a:latin typeface="Times New Roman"/>
                          <a:ea typeface="Times New Roman"/>
                          <a:cs typeface="Times New Roman"/>
                          <a:sym typeface="Times New Roman"/>
                        </a:rPr>
                        <a:t>KAZALIŠNI I FILMSKI PROGRAM</a:t>
                      </a:r>
                    </a:p>
                    <a:p>
                      <a:pPr marL="0" marR="0" lvl="0" indent="0" algn="ctr" rtl="0">
                        <a:lnSpc>
                          <a:spcPct val="115000"/>
                        </a:lnSpc>
                        <a:spcBef>
                          <a:spcPts val="0"/>
                        </a:spcBef>
                        <a:buClr>
                          <a:srgbClr val="000000"/>
                        </a:buClr>
                        <a:buSzPct val="25000"/>
                        <a:buFont typeface="Verdana"/>
                        <a:buNone/>
                      </a:pPr>
                      <a:r>
                        <a:rPr lang="en" sz="1800" b="1" u="none" strike="noStrike" cap="none">
                          <a:latin typeface="Times New Roman"/>
                          <a:ea typeface="Times New Roman"/>
                          <a:cs typeface="Times New Roman"/>
                          <a:sym typeface="Times New Roman"/>
                        </a:rPr>
                        <a:t>- 8. RAZREDI</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85825">
                <a:tc>
                  <a:txBody>
                    <a:bodyPr/>
                    <a:lstStyle/>
                    <a:p>
                      <a:pPr marL="0" marR="0" lvl="0" indent="0" algn="l" rtl="0">
                        <a:spcBef>
                          <a:spcPts val="0"/>
                        </a:spcBef>
                        <a:buClr>
                          <a:srgbClr val="000000"/>
                        </a:buClr>
                        <a:buSzPct val="25000"/>
                        <a:buFont typeface="Verdana"/>
                        <a:buNone/>
                      </a:pPr>
                      <a:r>
                        <a:rPr lang="en" sz="1800" b="1" u="none" strike="noStrike" cap="none">
                          <a:latin typeface="Times New Roman"/>
                          <a:ea typeface="Times New Roman"/>
                          <a:cs typeface="Times New Roman"/>
                          <a:sym typeface="Times New Roman"/>
                        </a:rPr>
                        <a:t>CILJ AKTIVNOSTI</a:t>
                      </a:r>
                    </a:p>
                    <a:p>
                      <a:pPr marL="0" marR="0" lvl="0" indent="0" algn="l" rtl="0">
                        <a:spcBef>
                          <a:spcPts val="0"/>
                        </a:spcBef>
                        <a:buClr>
                          <a:schemeClr val="dk1"/>
                        </a:buClr>
                        <a:buSzPct val="25000"/>
                        <a:buFont typeface="Calibri"/>
                        <a:buNone/>
                      </a:pPr>
                      <a:endParaRPr sz="1800"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njegovanje odnosa prema kulturi, kulturnim događanjima i baštini</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stjecanje novih iskustava i bogaćenje duha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razvijanje kulture ponašanja u javnim ustanovama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1950">
                <a:tc>
                  <a:txBody>
                    <a:bodyPr/>
                    <a:lstStyle/>
                    <a:p>
                      <a:pPr marL="0" marR="0" lvl="0" indent="0" algn="l" rtl="0">
                        <a:spcBef>
                          <a:spcPts val="0"/>
                        </a:spcBef>
                        <a:buClr>
                          <a:srgbClr val="000000"/>
                        </a:buClr>
                        <a:buSzPct val="25000"/>
                        <a:buFont typeface="Verdana"/>
                        <a:buNone/>
                      </a:pPr>
                      <a:r>
                        <a:rPr lang="en" sz="1800" b="1" u="none" strike="noStrike" cap="none">
                          <a:latin typeface="Times New Roman"/>
                          <a:ea typeface="Times New Roman"/>
                          <a:cs typeface="Times New Roman"/>
                          <a:sym typeface="Times New Roman"/>
                        </a:rPr>
                        <a:t>NAMJENA</a:t>
                      </a:r>
                    </a:p>
                    <a:p>
                      <a:pPr marL="0" marR="0" lvl="0" indent="0" algn="l" rtl="0">
                        <a:spcBef>
                          <a:spcPts val="0"/>
                        </a:spcBef>
                        <a:buClr>
                          <a:schemeClr val="dk1"/>
                        </a:buClr>
                        <a:buSzPct val="25000"/>
                        <a:buFont typeface="Calibri"/>
                        <a:buNone/>
                      </a:pPr>
                      <a:endParaRPr sz="1800"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razvijati senzibilitet za umjetnost i kulturu kroz posjete kazalištu i </a:t>
                      </a:r>
                      <a:r>
                        <a:rPr lang="en">
                          <a:latin typeface="Times New Roman"/>
                          <a:ea typeface="Times New Roman"/>
                          <a:cs typeface="Times New Roman"/>
                          <a:sym typeface="Times New Roman"/>
                        </a:rPr>
                        <a:t>poticati na multikulturalnost (posjet sinagogi i džamiji)</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9850">
                <a:tc>
                  <a:txBody>
                    <a:bodyPr/>
                    <a:lstStyle/>
                    <a:p>
                      <a:pPr marL="0" marR="0" lvl="0" indent="0" algn="l" rtl="0">
                        <a:spcBef>
                          <a:spcPts val="0"/>
                        </a:spcBef>
                        <a:buClr>
                          <a:srgbClr val="000000"/>
                        </a:buClr>
                        <a:buSzPct val="25000"/>
                        <a:buFont typeface="Verdana"/>
                        <a:buNone/>
                      </a:pPr>
                      <a:r>
                        <a:rPr lang="en" sz="1800" b="1" u="none" strike="noStrike" cap="none">
                          <a:latin typeface="Times New Roman"/>
                          <a:ea typeface="Times New Roman"/>
                          <a:cs typeface="Times New Roman"/>
                          <a:sym typeface="Times New Roman"/>
                        </a:rPr>
                        <a:t>NOSITELJI</a:t>
                      </a:r>
                    </a:p>
                    <a:p>
                      <a:pPr marL="0" marR="0" lvl="0" indent="0" algn="l" rtl="0">
                        <a:spcBef>
                          <a:spcPts val="0"/>
                        </a:spcBef>
                        <a:buClr>
                          <a:schemeClr val="dk1"/>
                        </a:buClr>
                        <a:buSzPct val="25000"/>
                        <a:buFont typeface="Calibri"/>
                        <a:buNone/>
                      </a:pPr>
                      <a:endParaRPr sz="1800"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latin typeface="Times New Roman"/>
                          <a:ea typeface="Times New Roman"/>
                          <a:cs typeface="Times New Roman"/>
                          <a:sym typeface="Times New Roman"/>
                        </a:rPr>
                        <a:t>Josip Jularić, prof., Anita Baranašić, prof., Olgica Pavičić-Čović, prof., Željka Šibalić, prof., Mihaela Lulić, prof., Tomislav Habulin, prof.</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7200">
                <a:tc>
                  <a:txBody>
                    <a:bodyPr/>
                    <a:lstStyle/>
                    <a:p>
                      <a:pPr marL="0" marR="0" lvl="0" indent="0" algn="l" rtl="0">
                        <a:spcBef>
                          <a:spcPts val="0"/>
                        </a:spcBef>
                        <a:buClr>
                          <a:srgbClr val="000000"/>
                        </a:buClr>
                        <a:buSzPct val="25000"/>
                        <a:buFont typeface="Verdana"/>
                        <a:buNone/>
                      </a:pPr>
                      <a:r>
                        <a:rPr lang="en" sz="1800" b="1" u="none" strike="noStrike" cap="none">
                          <a:latin typeface="Times New Roman"/>
                          <a:ea typeface="Times New Roman"/>
                          <a:cs typeface="Times New Roman"/>
                          <a:sym typeface="Times New Roman"/>
                        </a:rPr>
                        <a:t>NAČIN REALIZACIJE</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organizirani posjeti kazalištu </a:t>
                      </a:r>
                      <a:r>
                        <a:rPr lang="en">
                          <a:latin typeface="Times New Roman"/>
                          <a:ea typeface="Times New Roman"/>
                          <a:cs typeface="Times New Roman"/>
                          <a:sym typeface="Times New Roman"/>
                        </a:rPr>
                        <a:t>i vjerskim ustanovama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2925">
                <a:tc>
                  <a:txBody>
                    <a:bodyPr/>
                    <a:lstStyle/>
                    <a:p>
                      <a:pPr marL="0" marR="0" lvl="0" indent="0" algn="l" rtl="0">
                        <a:spcBef>
                          <a:spcPts val="0"/>
                        </a:spcBef>
                        <a:buClr>
                          <a:srgbClr val="000000"/>
                        </a:buClr>
                        <a:buSzPct val="25000"/>
                        <a:buFont typeface="Verdana"/>
                        <a:buNone/>
                      </a:pPr>
                      <a:r>
                        <a:rPr lang="en" sz="1800" b="1" u="none" strike="noStrike" cap="none">
                          <a:latin typeface="Times New Roman"/>
                          <a:ea typeface="Times New Roman"/>
                          <a:cs typeface="Times New Roman"/>
                          <a:sym typeface="Times New Roman"/>
                        </a:rPr>
                        <a:t>VREMENIK</a:t>
                      </a:r>
                    </a:p>
                    <a:p>
                      <a:pPr marL="0" marR="0" lvl="0" indent="0" algn="l" rtl="0">
                        <a:spcBef>
                          <a:spcPts val="0"/>
                        </a:spcBef>
                        <a:buClr>
                          <a:schemeClr val="dk1"/>
                        </a:buClr>
                        <a:buSzPct val="25000"/>
                        <a:buFont typeface="Calibri"/>
                        <a:buNone/>
                      </a:pPr>
                      <a:endParaRPr sz="1800"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228600" marR="0" lvl="0" indent="0" algn="l" rtl="0">
                        <a:lnSpc>
                          <a:spcPct val="115000"/>
                        </a:lnSpc>
                        <a:spcBef>
                          <a:spcPts val="0"/>
                        </a:spcBef>
                        <a:buClr>
                          <a:srgbClr val="000000"/>
                        </a:buClr>
                        <a:buSzPct val="25000"/>
                        <a:buFont typeface="Verdana"/>
                        <a:buNone/>
                      </a:pPr>
                      <a:r>
                        <a:rPr lang="en" u="none" strike="noStrike" cap="none" dirty="0">
                          <a:latin typeface="Times New Roman"/>
                          <a:ea typeface="Times New Roman"/>
                          <a:cs typeface="Times New Roman"/>
                          <a:sym typeface="Times New Roman"/>
                        </a:rPr>
                        <a:t>- </a:t>
                      </a:r>
                      <a:r>
                        <a:rPr lang="en" dirty="0">
                          <a:latin typeface="Times New Roman"/>
                          <a:ea typeface="Times New Roman"/>
                          <a:cs typeface="Times New Roman"/>
                          <a:sym typeface="Times New Roman"/>
                        </a:rPr>
                        <a:t>studeni</a:t>
                      </a:r>
                      <a:r>
                        <a:rPr lang="en" u="none" strike="noStrike" cap="none" dirty="0">
                          <a:latin typeface="Times New Roman"/>
                          <a:ea typeface="Times New Roman"/>
                          <a:cs typeface="Times New Roman"/>
                          <a:sym typeface="Times New Roman"/>
                        </a:rPr>
                        <a:t> </a:t>
                      </a:r>
                      <a:r>
                        <a:rPr lang="en" u="none" strike="noStrike" cap="none" dirty="0" smtClean="0">
                          <a:latin typeface="Times New Roman"/>
                          <a:ea typeface="Times New Roman"/>
                          <a:cs typeface="Times New Roman"/>
                          <a:sym typeface="Times New Roman"/>
                        </a:rPr>
                        <a:t>201</a:t>
                      </a:r>
                      <a:r>
                        <a:rPr lang="hr-HR" u="none" strike="noStrike" cap="none" dirty="0" smtClean="0">
                          <a:latin typeface="Times New Roman"/>
                          <a:ea typeface="Times New Roman"/>
                          <a:cs typeface="Times New Roman"/>
                          <a:sym typeface="Times New Roman"/>
                        </a:rPr>
                        <a:t>6</a:t>
                      </a:r>
                      <a:r>
                        <a:rPr lang="en" u="none" strike="noStrike" cap="none" dirty="0" smtClean="0">
                          <a:latin typeface="Times New Roman"/>
                          <a:ea typeface="Times New Roman"/>
                          <a:cs typeface="Times New Roman"/>
                          <a:sym typeface="Times New Roman"/>
                        </a:rPr>
                        <a:t>. </a:t>
                      </a:r>
                      <a:r>
                        <a:rPr lang="en" u="none" strike="noStrike" cap="none" dirty="0">
                          <a:latin typeface="Times New Roman"/>
                          <a:ea typeface="Times New Roman"/>
                          <a:cs typeface="Times New Roman"/>
                          <a:sym typeface="Times New Roman"/>
                        </a:rPr>
                        <a:t>- kazalište (Lado)</a:t>
                      </a:r>
                    </a:p>
                    <a:p>
                      <a:pPr marL="228600" marR="0" lvl="0" indent="0" algn="l" rtl="0">
                        <a:lnSpc>
                          <a:spcPct val="115000"/>
                        </a:lnSpc>
                        <a:spcBef>
                          <a:spcPts val="0"/>
                        </a:spcBef>
                        <a:buClr>
                          <a:srgbClr val="000000"/>
                        </a:buClr>
                        <a:buSzPct val="25000"/>
                        <a:buFont typeface="Verdana"/>
                        <a:buNone/>
                      </a:pPr>
                      <a:r>
                        <a:rPr lang="en" u="none" strike="noStrike" cap="none" dirty="0" smtClean="0">
                          <a:latin typeface="Times New Roman"/>
                          <a:ea typeface="Times New Roman"/>
                          <a:cs typeface="Times New Roman"/>
                          <a:sym typeface="Times New Roman"/>
                        </a:rPr>
                        <a:t>- </a:t>
                      </a:r>
                      <a:r>
                        <a:rPr lang="en" dirty="0">
                          <a:latin typeface="Times New Roman"/>
                          <a:ea typeface="Times New Roman"/>
                          <a:cs typeface="Times New Roman"/>
                          <a:sym typeface="Times New Roman"/>
                        </a:rPr>
                        <a:t>svibanj </a:t>
                      </a:r>
                      <a:r>
                        <a:rPr lang="en" u="none" strike="noStrike" cap="none" dirty="0" smtClean="0">
                          <a:latin typeface="Times New Roman"/>
                          <a:ea typeface="Times New Roman"/>
                          <a:cs typeface="Times New Roman"/>
                          <a:sym typeface="Times New Roman"/>
                        </a:rPr>
                        <a:t>201</a:t>
                      </a:r>
                      <a:r>
                        <a:rPr lang="hr-HR" u="none" strike="noStrike" cap="none" dirty="0" smtClean="0">
                          <a:latin typeface="Times New Roman"/>
                          <a:ea typeface="Times New Roman"/>
                          <a:cs typeface="Times New Roman"/>
                          <a:sym typeface="Times New Roman"/>
                        </a:rPr>
                        <a:t>7</a:t>
                      </a:r>
                      <a:r>
                        <a:rPr lang="en" u="none" strike="noStrike" cap="none" dirty="0" smtClean="0">
                          <a:latin typeface="Times New Roman"/>
                          <a:ea typeface="Times New Roman"/>
                          <a:cs typeface="Times New Roman"/>
                          <a:sym typeface="Times New Roman"/>
                        </a:rPr>
                        <a:t>. </a:t>
                      </a:r>
                      <a:r>
                        <a:rPr lang="en" u="none" strike="noStrike" cap="none" dirty="0">
                          <a:latin typeface="Times New Roman"/>
                          <a:ea typeface="Times New Roman"/>
                          <a:cs typeface="Times New Roman"/>
                          <a:sym typeface="Times New Roman"/>
                        </a:rPr>
                        <a:t>- </a:t>
                      </a:r>
                      <a:r>
                        <a:rPr lang="en" dirty="0">
                          <a:latin typeface="Times New Roman"/>
                          <a:ea typeface="Times New Roman"/>
                          <a:cs typeface="Times New Roman"/>
                          <a:sym typeface="Times New Roman"/>
                        </a:rPr>
                        <a:t>Varaždin-Ludbreg</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38150">
                <a:tc>
                  <a:txBody>
                    <a:bodyPr/>
                    <a:lstStyle/>
                    <a:p>
                      <a:pPr marL="0" marR="0" lvl="0" indent="0" algn="l" rtl="0">
                        <a:spcBef>
                          <a:spcPts val="0"/>
                        </a:spcBef>
                        <a:buClr>
                          <a:srgbClr val="000000"/>
                        </a:buClr>
                        <a:buSzPct val="25000"/>
                        <a:buFont typeface="Verdana"/>
                        <a:buNone/>
                      </a:pPr>
                      <a:r>
                        <a:rPr lang="en" sz="1800" b="1" u="none" strike="noStrike" cap="none">
                          <a:latin typeface="Times New Roman"/>
                          <a:ea typeface="Times New Roman"/>
                          <a:cs typeface="Times New Roman"/>
                          <a:sym typeface="Times New Roman"/>
                        </a:rPr>
                        <a:t>TROŠKOVNIK</a:t>
                      </a:r>
                    </a:p>
                    <a:p>
                      <a:pPr marL="0" marR="0" lvl="0" indent="0" algn="l" rtl="0">
                        <a:spcBef>
                          <a:spcPts val="0"/>
                        </a:spcBef>
                        <a:buClr>
                          <a:schemeClr val="dk1"/>
                        </a:buClr>
                        <a:buSzPct val="25000"/>
                        <a:buFont typeface="Calibri"/>
                        <a:buNone/>
                      </a:pPr>
                      <a:endParaRPr sz="1800"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u dogovoru s roditeljima učenika troškove snose roditelji (troškovi prijevoza i ulaznice)</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81025">
                <a:tc>
                  <a:txBody>
                    <a:bodyPr/>
                    <a:lstStyle/>
                    <a:p>
                      <a:pPr marL="0" marR="0" lvl="0" indent="0" algn="l" rtl="0">
                        <a:spcBef>
                          <a:spcPts val="0"/>
                        </a:spcBef>
                        <a:buClr>
                          <a:srgbClr val="000000"/>
                        </a:buClr>
                        <a:buSzPct val="25000"/>
                        <a:buFont typeface="Verdana"/>
                        <a:buNone/>
                      </a:pPr>
                      <a:r>
                        <a:rPr lang="en" sz="1800" b="1" u="none" strike="noStrike" cap="none">
                          <a:latin typeface="Times New Roman"/>
                          <a:ea typeface="Times New Roman"/>
                          <a:cs typeface="Times New Roman"/>
                          <a:sym typeface="Times New Roman"/>
                        </a:rPr>
                        <a:t>VREDNOVANJE I KORIŠTENJE REZULTATA RADA</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zadovoljstvo učenika i učitelja</a:t>
                      </a:r>
                    </a:p>
                    <a:p>
                      <a:pPr marL="0" marR="0" lvl="0" indent="0" algn="l" rtl="0">
                        <a:spcBef>
                          <a:spcPts val="0"/>
                        </a:spcBef>
                        <a:buClr>
                          <a:srgbClr val="000000"/>
                        </a:buClr>
                        <a:buSzPct val="25000"/>
                        <a:buFont typeface="Verdana"/>
                        <a:buNone/>
                      </a:pPr>
                      <a:r>
                        <a:rPr lang="en" u="none" strike="noStrike" cap="none">
                          <a:latin typeface="Times New Roman"/>
                          <a:ea typeface="Times New Roman"/>
                          <a:cs typeface="Times New Roman"/>
                          <a:sym typeface="Times New Roman"/>
                        </a:rPr>
                        <a:t>- razvoj opće kulture</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Shape 1392"/>
          <p:cNvSpPr/>
          <p:nvPr/>
        </p:nvSpPr>
        <p:spPr>
          <a:xfrm>
            <a:off x="971600" y="588525"/>
            <a:ext cx="5894746" cy="4299798"/>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93" name="Shape 1393"/>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aphicFrame>
        <p:nvGraphicFramePr>
          <p:cNvPr id="224" name="Shape 224"/>
          <p:cNvGraphicFramePr/>
          <p:nvPr/>
        </p:nvGraphicFramePr>
        <p:xfrm>
          <a:off x="220368" y="287866"/>
          <a:ext cx="8672300" cy="5959725"/>
        </p:xfrm>
        <a:graphic>
          <a:graphicData uri="http://schemas.openxmlformats.org/drawingml/2006/table">
            <a:tbl>
              <a:tblPr>
                <a:noFill/>
                <a:tableStyleId>{D39A3C89-64FF-49DC-8394-7CA954343BA1}</a:tableStyleId>
              </a:tblPr>
              <a:tblGrid>
                <a:gridCol w="2151550"/>
                <a:gridCol w="6520750"/>
              </a:tblGrid>
              <a:tr h="744850">
                <a:tc>
                  <a:txBody>
                    <a:bodyPr/>
                    <a:lstStyle/>
                    <a:p>
                      <a:pPr marL="0" marR="0" lvl="0" indent="0"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NAZIV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lnSpc>
                          <a:spcPct val="150000"/>
                        </a:lnSpc>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                      </a:t>
                      </a:r>
                      <a:r>
                        <a:rPr lang="en" sz="1600" b="1" u="none" strike="noStrike" cap="none">
                          <a:solidFill>
                            <a:schemeClr val="dk1"/>
                          </a:solidFill>
                          <a:latin typeface="Times New Roman"/>
                          <a:ea typeface="Times New Roman"/>
                          <a:cs typeface="Times New Roman"/>
                          <a:sym typeface="Times New Roman"/>
                        </a:rPr>
                        <a:t> IZBORNA NASTAVA IZ NJEMAČKOGA JEZIKA</a:t>
                      </a:r>
                    </a:p>
                    <a:p>
                      <a:pPr marL="0" marR="0" lvl="0" indent="0" rtl="0">
                        <a:lnSpc>
                          <a:spcPct val="15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                                        ZA </a:t>
                      </a:r>
                      <a:r>
                        <a:rPr lang="en" sz="1600" b="1">
                          <a:solidFill>
                            <a:schemeClr val="dk1"/>
                          </a:solidFill>
                          <a:latin typeface="Times New Roman"/>
                          <a:ea typeface="Times New Roman"/>
                          <a:cs typeface="Times New Roman"/>
                          <a:sym typeface="Times New Roman"/>
                        </a:rPr>
                        <a:t>6. RAZRED</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485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CILJ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Razvijati kod učenika zanimanje i želju za učenjem njemačkog</a:t>
                      </a:r>
                      <a:r>
                        <a:rPr lang="en" sz="1600">
                          <a:solidFill>
                            <a:schemeClr val="dk1"/>
                          </a:solidFill>
                          <a:latin typeface="Times New Roman"/>
                          <a:ea typeface="Times New Roman"/>
                          <a:cs typeface="Times New Roman"/>
                          <a:sym typeface="Times New Roman"/>
                        </a:rPr>
                        <a:t> </a:t>
                      </a:r>
                      <a:r>
                        <a:rPr lang="en" sz="1600" u="none" strike="noStrike" cap="none">
                          <a:solidFill>
                            <a:schemeClr val="dk1"/>
                          </a:solidFill>
                          <a:latin typeface="Times New Roman"/>
                          <a:ea typeface="Times New Roman"/>
                          <a:cs typeface="Times New Roman"/>
                          <a:sym typeface="Times New Roman"/>
                        </a:rPr>
                        <a:t>jezika te ljubav prema njemačkom jeziku. Poticati interes za strani jezik i kulturu.</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670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NAMJENA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Motivirati učenik</a:t>
                      </a:r>
                      <a:r>
                        <a:rPr lang="en" sz="1600">
                          <a:solidFill>
                            <a:schemeClr val="dk1"/>
                          </a:solidFill>
                          <a:latin typeface="Times New Roman"/>
                          <a:ea typeface="Times New Roman"/>
                          <a:cs typeface="Times New Roman"/>
                          <a:sym typeface="Times New Roman"/>
                        </a:rPr>
                        <a:t>e</a:t>
                      </a:r>
                      <a:r>
                        <a:rPr lang="en" sz="1600" u="none" strike="noStrike" cap="none">
                          <a:solidFill>
                            <a:schemeClr val="dk1"/>
                          </a:solidFill>
                          <a:latin typeface="Times New Roman"/>
                          <a:ea typeface="Times New Roman"/>
                          <a:cs typeface="Times New Roman"/>
                          <a:sym typeface="Times New Roman"/>
                        </a:rPr>
                        <a:t> za strani jezik i primjenu rezultata u svakodnevnom životu. Poticati učenik</a:t>
                      </a:r>
                      <a:r>
                        <a:rPr lang="en" sz="1600">
                          <a:solidFill>
                            <a:schemeClr val="dk1"/>
                          </a:solidFill>
                          <a:latin typeface="Times New Roman"/>
                          <a:ea typeface="Times New Roman"/>
                          <a:cs typeface="Times New Roman"/>
                          <a:sym typeface="Times New Roman"/>
                        </a:rPr>
                        <a:t>e</a:t>
                      </a:r>
                      <a:r>
                        <a:rPr lang="en" sz="1600" u="none" strike="noStrike" cap="none">
                          <a:solidFill>
                            <a:schemeClr val="dk1"/>
                          </a:solidFill>
                          <a:latin typeface="Times New Roman"/>
                          <a:ea typeface="Times New Roman"/>
                          <a:cs typeface="Times New Roman"/>
                          <a:sym typeface="Times New Roman"/>
                        </a:rPr>
                        <a:t> na kreativnost i stjecanje trajnih i uporabljivih znanja.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485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NOSITELJI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Sanela Cifer, prof.</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330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NAČIN REALIZACIJE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a:solidFill>
                            <a:schemeClr val="dk1"/>
                          </a:solidFill>
                          <a:latin typeface="Times New Roman"/>
                          <a:ea typeface="Times New Roman"/>
                          <a:cs typeface="Times New Roman"/>
                          <a:sym typeface="Times New Roman"/>
                        </a:rPr>
                        <a:t>Ukupno 70 sati tijekom nastavne godine. </a:t>
                      </a:r>
                      <a:r>
                        <a:rPr lang="en" sz="1600" u="none" strike="noStrike" cap="none">
                          <a:solidFill>
                            <a:schemeClr val="dk1"/>
                          </a:solidFill>
                          <a:latin typeface="Times New Roman"/>
                          <a:ea typeface="Times New Roman"/>
                          <a:cs typeface="Times New Roman"/>
                          <a:sym typeface="Times New Roman"/>
                        </a:rPr>
                        <a:t>Individualni rad, rad u paru, rad u grupama, timski rad. Obrada tekstova, prezentacija, izrada plakata, igre, kvizovi. Korištenje literature</a:t>
                      </a:r>
                      <a:r>
                        <a:rPr lang="en" sz="1600">
                          <a:solidFill>
                            <a:schemeClr val="dk1"/>
                          </a:solidFill>
                          <a:latin typeface="Times New Roman"/>
                          <a:ea typeface="Times New Roman"/>
                          <a:cs typeface="Times New Roman"/>
                          <a:sym typeface="Times New Roman"/>
                        </a:rPr>
                        <a:t> i</a:t>
                      </a:r>
                      <a:r>
                        <a:rPr lang="en" sz="1600" u="none" strike="noStrike" cap="none">
                          <a:solidFill>
                            <a:schemeClr val="dk1"/>
                          </a:solidFill>
                          <a:latin typeface="Times New Roman"/>
                          <a:ea typeface="Times New Roman"/>
                          <a:cs typeface="Times New Roman"/>
                          <a:sym typeface="Times New Roman"/>
                        </a:rPr>
                        <a:t> interneta.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23625">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VREMENIK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a:solidFill>
                            <a:schemeClr val="dk1"/>
                          </a:solidFill>
                          <a:latin typeface="Times New Roman"/>
                          <a:ea typeface="Times New Roman"/>
                          <a:cs typeface="Times New Roman"/>
                          <a:sym typeface="Times New Roman"/>
                        </a:rPr>
                        <a:t>Dva sata tjedno tijekom nastavne godine 2016./2017. u razrednim odjeljenjima 6.a/b te 6.c/d.</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7335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TROŠKOVNIK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Kreda, fotokopirni papir, papir u boji, toner, magneti, kartice.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820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Permanentno praćenje i analiza postignutog znanja učenika, izrada plakata za školski pano. Numeričko vrednovanje na kraju nastavne godine.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Shape 1399"/>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400" name="Shape 1400"/>
          <p:cNvGraphicFramePr/>
          <p:nvPr/>
        </p:nvGraphicFramePr>
        <p:xfrm>
          <a:off x="323862" y="274637"/>
          <a:ext cx="8496275" cy="5894350"/>
        </p:xfrm>
        <a:graphic>
          <a:graphicData uri="http://schemas.openxmlformats.org/drawingml/2006/table">
            <a:tbl>
              <a:tblPr>
                <a:noFill/>
                <a:tableStyleId>{D39A3C89-64FF-49DC-8394-7CA954343BA1}</a:tableStyleId>
              </a:tblPr>
              <a:tblGrid>
                <a:gridCol w="2255825"/>
                <a:gridCol w="6240450"/>
              </a:tblGrid>
              <a:tr h="373050">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Arial"/>
                          <a:ea typeface="Arial"/>
                          <a:cs typeface="Arial"/>
                          <a:sym typeface="Arial"/>
                        </a:rPr>
                        <a:t>NAZIV AKTIVNOSTI</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sz="1200" b="1" u="none" strike="noStrike" cap="none">
                          <a:solidFill>
                            <a:schemeClr val="dk1"/>
                          </a:solidFill>
                          <a:latin typeface="Times New Roman"/>
                          <a:ea typeface="Times New Roman"/>
                          <a:cs typeface="Times New Roman"/>
                          <a:sym typeface="Times New Roman"/>
                        </a:rPr>
                        <a:t>ŠKOLA U PRIRODI </a:t>
                      </a:r>
                      <a:r>
                        <a:rPr lang="en" sz="1200" b="1">
                          <a:solidFill>
                            <a:schemeClr val="dk1"/>
                          </a:solidFill>
                          <a:latin typeface="Times New Roman"/>
                          <a:ea typeface="Times New Roman"/>
                          <a:cs typeface="Times New Roman"/>
                          <a:sym typeface="Times New Roman"/>
                        </a:rPr>
                        <a:t>DUGA UVALA </a:t>
                      </a:r>
                      <a:r>
                        <a:rPr lang="en" sz="1200" b="1" u="none" strike="noStrike" cap="none">
                          <a:solidFill>
                            <a:schemeClr val="dk1"/>
                          </a:solidFill>
                          <a:latin typeface="Times New Roman"/>
                          <a:ea typeface="Times New Roman"/>
                          <a:cs typeface="Times New Roman"/>
                          <a:sym typeface="Times New Roman"/>
                        </a:rPr>
                        <a:t>– UČENICI 4. RAZREDA</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Arial"/>
                          <a:ea typeface="Arial"/>
                          <a:cs typeface="Arial"/>
                          <a:sym typeface="Arial"/>
                        </a:rPr>
                        <a:t>CILJ AKTIVNOSTI</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200" u="none" strike="noStrike" cap="none">
                          <a:solidFill>
                            <a:schemeClr val="dk1"/>
                          </a:solidFill>
                          <a:latin typeface="Times New Roman"/>
                          <a:ea typeface="Times New Roman"/>
                          <a:cs typeface="Times New Roman"/>
                          <a:sym typeface="Times New Roman"/>
                        </a:rPr>
                        <a:t>Upoznati gorsko-planinski i primorski zavičaj. Razvijati uljudno ponašanje</a:t>
                      </a:r>
                      <a:r>
                        <a:rPr lang="en" sz="1200">
                          <a:solidFill>
                            <a:schemeClr val="dk1"/>
                          </a:solidFill>
                          <a:latin typeface="Times New Roman"/>
                          <a:ea typeface="Times New Roman"/>
                          <a:cs typeface="Times New Roman"/>
                          <a:sym typeface="Times New Roman"/>
                        </a:rPr>
                        <a:t>,</a:t>
                      </a:r>
                      <a:r>
                        <a:rPr lang="en" sz="1200" u="none" strike="noStrike" cap="none">
                          <a:solidFill>
                            <a:schemeClr val="dk1"/>
                          </a:solidFill>
                          <a:latin typeface="Times New Roman"/>
                          <a:ea typeface="Times New Roman"/>
                          <a:cs typeface="Times New Roman"/>
                          <a:sym typeface="Times New Roman"/>
                        </a:rPr>
                        <a:t>ispravan odnos prema svojoj i tuđoj imovini. Razvijati socijalne vještine. Širiti učenikove interese. Razvijati ekološku svijest.</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2475">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Arial"/>
                          <a:ea typeface="Arial"/>
                          <a:cs typeface="Arial"/>
                          <a:sym typeface="Arial"/>
                        </a:rPr>
                        <a:t>NAMJENA</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200" u="none" strike="noStrike" cap="none">
                          <a:solidFill>
                            <a:schemeClr val="dk1"/>
                          </a:solidFill>
                          <a:latin typeface="Times New Roman"/>
                          <a:ea typeface="Times New Roman"/>
                          <a:cs typeface="Times New Roman"/>
                          <a:sym typeface="Times New Roman"/>
                        </a:rPr>
                        <a:t>Škola u prirodi ima odgojnu i obrazovnu zadaću te svojom organizacijom osigurava povoljne uvjete za zdrav i siguran boravak djece. Osigurava kontinuitet rada škole te osposobljava učenike da u novim uvjetima uspješno uče i primjereno svojoj dobi organiziraju slobodno vrijeme.</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5000">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Arial"/>
                          <a:ea typeface="Arial"/>
                          <a:cs typeface="Arial"/>
                          <a:sym typeface="Arial"/>
                        </a:rPr>
                        <a:t>NOSITELJI </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200">
                          <a:solidFill>
                            <a:schemeClr val="dk1"/>
                          </a:solidFill>
                          <a:latin typeface="Times New Roman"/>
                          <a:ea typeface="Times New Roman"/>
                          <a:cs typeface="Times New Roman"/>
                          <a:sym typeface="Times New Roman"/>
                        </a:rPr>
                        <a:t>učiteljice 4.razreda  Natalija Kovač, Martina Delišimunović Čmigović, Danijela Dujić</a:t>
                      </a:r>
                    </a:p>
                    <a:p>
                      <a:pPr marL="0" marR="0" lvl="0" indent="0" algn="just" rtl="0">
                        <a:spcBef>
                          <a:spcPts val="0"/>
                        </a:spcBef>
                        <a:buClr>
                          <a:srgbClr val="000000"/>
                        </a:buClr>
                        <a:buSzPct val="25000"/>
                        <a:buFont typeface="Verdana"/>
                        <a:buNone/>
                      </a:pPr>
                      <a:r>
                        <a:rPr lang="en" sz="1200">
                          <a:solidFill>
                            <a:schemeClr val="dk1"/>
                          </a:solidFill>
                          <a:latin typeface="Times New Roman"/>
                          <a:ea typeface="Times New Roman"/>
                          <a:cs typeface="Times New Roman"/>
                          <a:sym typeface="Times New Roman"/>
                        </a:rPr>
                        <a:t>i Gradski ured za obrazovanje kulturu i sport</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3575">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Arial"/>
                          <a:ea typeface="Arial"/>
                          <a:cs typeface="Arial"/>
                          <a:sym typeface="Arial"/>
                        </a:rPr>
                        <a:t>NAČIN REALIZACIJE</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200" u="none" strike="noStrike" cap="none">
                          <a:solidFill>
                            <a:schemeClr val="dk1"/>
                          </a:solidFill>
                          <a:latin typeface="Times New Roman"/>
                          <a:ea typeface="Times New Roman"/>
                          <a:cs typeface="Times New Roman"/>
                          <a:sym typeface="Times New Roman"/>
                        </a:rPr>
                        <a:t>U organizaciji Gradskog ureda za za obrazovanje kulturu i sport učenici borave u odmaralištu C</a:t>
                      </a:r>
                      <a:r>
                        <a:rPr lang="en" sz="1200">
                          <a:solidFill>
                            <a:schemeClr val="dk1"/>
                          </a:solidFill>
                          <a:latin typeface="Times New Roman"/>
                          <a:ea typeface="Times New Roman"/>
                          <a:cs typeface="Times New Roman"/>
                          <a:sym typeface="Times New Roman"/>
                        </a:rPr>
                        <a:t>vrčak u Dugoj Uvali</a:t>
                      </a:r>
                      <a:r>
                        <a:rPr lang="en" sz="1200" u="none" strike="noStrike" cap="none">
                          <a:solidFill>
                            <a:schemeClr val="dk1"/>
                          </a:solidFill>
                          <a:latin typeface="Times New Roman"/>
                          <a:ea typeface="Times New Roman"/>
                          <a:cs typeface="Times New Roman"/>
                          <a:sym typeface="Times New Roman"/>
                        </a:rPr>
                        <a:t>. Program traje pet dana i planirani su izleti </a:t>
                      </a:r>
                      <a:r>
                        <a:rPr lang="en" sz="1200">
                          <a:solidFill>
                            <a:schemeClr val="dk1"/>
                          </a:solidFill>
                          <a:latin typeface="Times New Roman"/>
                          <a:ea typeface="Times New Roman"/>
                          <a:cs typeface="Times New Roman"/>
                          <a:sym typeface="Times New Roman"/>
                        </a:rPr>
                        <a:t>u Pulu, Limski kanal, Brijune i unutrašnjost Istre.</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11150">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Arial"/>
                          <a:ea typeface="Arial"/>
                          <a:cs typeface="Arial"/>
                          <a:sym typeface="Arial"/>
                        </a:rPr>
                        <a:t>VREMENIK</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a:latin typeface="Times New Roman"/>
                          <a:ea typeface="Times New Roman"/>
                          <a:cs typeface="Times New Roman"/>
                          <a:sym typeface="Times New Roman"/>
                        </a:rPr>
                        <a:t>22.svibnja-26. svibnja 2017.</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8475">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Arial"/>
                          <a:ea typeface="Arial"/>
                          <a:cs typeface="Arial"/>
                          <a:sym typeface="Arial"/>
                        </a:rPr>
                        <a:t>TROŠKOVNIK</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200" u="none" strike="noStrike" cap="none">
                          <a:solidFill>
                            <a:schemeClr val="dk1"/>
                          </a:solidFill>
                          <a:latin typeface="Times New Roman"/>
                          <a:ea typeface="Times New Roman"/>
                          <a:cs typeface="Times New Roman"/>
                          <a:sym typeface="Times New Roman"/>
                        </a:rPr>
                        <a:t>Roditelji p</a:t>
                      </a:r>
                      <a:r>
                        <a:rPr lang="en" sz="1200">
                          <a:solidFill>
                            <a:schemeClr val="dk1"/>
                          </a:solidFill>
                          <a:latin typeface="Times New Roman"/>
                          <a:ea typeface="Times New Roman"/>
                          <a:cs typeface="Times New Roman"/>
                          <a:sym typeface="Times New Roman"/>
                        </a:rPr>
                        <a:t>articipiraju</a:t>
                      </a:r>
                      <a:r>
                        <a:rPr lang="en" sz="1200" u="none" strike="noStrike" cap="none">
                          <a:solidFill>
                            <a:schemeClr val="dk1"/>
                          </a:solidFill>
                          <a:latin typeface="Times New Roman"/>
                          <a:ea typeface="Times New Roman"/>
                          <a:cs typeface="Times New Roman"/>
                          <a:sym typeface="Times New Roman"/>
                        </a:rPr>
                        <a:t> 360,00 kn za boravak i sm</a:t>
                      </a:r>
                      <a:r>
                        <a:rPr lang="en" sz="1200">
                          <a:solidFill>
                            <a:schemeClr val="dk1"/>
                          </a:solidFill>
                          <a:latin typeface="Times New Roman"/>
                          <a:ea typeface="Times New Roman"/>
                          <a:cs typeface="Times New Roman"/>
                          <a:sym typeface="Times New Roman"/>
                        </a:rPr>
                        <a:t>ještaj</a:t>
                      </a:r>
                      <a:r>
                        <a:rPr lang="en" sz="1200" u="none" strike="noStrike" cap="none">
                          <a:solidFill>
                            <a:schemeClr val="dk1"/>
                          </a:solidFill>
                          <a:latin typeface="Times New Roman"/>
                          <a:ea typeface="Times New Roman"/>
                          <a:cs typeface="Times New Roman"/>
                          <a:sym typeface="Times New Roman"/>
                        </a:rPr>
                        <a:t> + izlete.</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706550">
                <a:tc>
                  <a:txBody>
                    <a:bodyPr/>
                    <a:lstStyle/>
                    <a:p>
                      <a:pPr marL="0" marR="0" lvl="0" indent="0" algn="l" rtl="0">
                        <a:spcBef>
                          <a:spcPts val="0"/>
                        </a:spcBef>
                        <a:buClr>
                          <a:srgbClr val="000000"/>
                        </a:buClr>
                        <a:buSzPct val="25000"/>
                        <a:buFont typeface="Arial"/>
                        <a:buNone/>
                      </a:pPr>
                      <a:r>
                        <a:rPr lang="en" sz="1200" b="1" u="none" strike="noStrike" cap="none">
                          <a:solidFill>
                            <a:schemeClr val="dk1"/>
                          </a:solidFill>
                          <a:latin typeface="Arial"/>
                          <a:ea typeface="Arial"/>
                          <a:cs typeface="Arial"/>
                          <a:sym typeface="Arial"/>
                        </a:rPr>
                        <a:t>VREDNOVANJE I KORIŠTENJE REZULTATA RADA</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200" u="none" strike="noStrike" cap="none">
                          <a:solidFill>
                            <a:schemeClr val="dk1"/>
                          </a:solidFill>
                          <a:latin typeface="Times New Roman"/>
                          <a:ea typeface="Times New Roman"/>
                          <a:cs typeface="Times New Roman"/>
                          <a:sym typeface="Times New Roman"/>
                        </a:rPr>
                        <a:t>Kroz razgovor nakon provedene aktivnosti dobivamo rezultate o razumijevanju, primjeni i promišljanju okoline koja nas okru</a:t>
                      </a:r>
                      <a:r>
                        <a:rPr lang="en" sz="1200">
                          <a:solidFill>
                            <a:schemeClr val="dk1"/>
                          </a:solidFill>
                          <a:latin typeface="Times New Roman"/>
                          <a:ea typeface="Times New Roman"/>
                          <a:cs typeface="Times New Roman"/>
                          <a:sym typeface="Times New Roman"/>
                        </a:rPr>
                        <a:t>ž</a:t>
                      </a:r>
                      <a:r>
                        <a:rPr lang="en" sz="1200" u="none" strike="noStrike" cap="none">
                          <a:solidFill>
                            <a:schemeClr val="dk1"/>
                          </a:solidFill>
                          <a:latin typeface="Times New Roman"/>
                          <a:ea typeface="Times New Roman"/>
                          <a:cs typeface="Times New Roman"/>
                          <a:sym typeface="Times New Roman"/>
                        </a:rPr>
                        <a:t>uje. Naučeno primijeniti u nastavi i svakodnevnom životu, izrada zajedničkih plakata po skupinama, kratke prezentacije doživljaja. Radove i plakate iskoristiti za određene svrhe u školi (izložbe, godišnjice, prigodne svečanosti, </a:t>
                      </a:r>
                      <a:r>
                        <a:rPr lang="en" sz="1200">
                          <a:solidFill>
                            <a:schemeClr val="dk1"/>
                          </a:solidFill>
                          <a:latin typeface="Times New Roman"/>
                          <a:ea typeface="Times New Roman"/>
                          <a:cs typeface="Times New Roman"/>
                          <a:sym typeface="Times New Roman"/>
                        </a:rPr>
                        <a:t>D</a:t>
                      </a:r>
                      <a:r>
                        <a:rPr lang="en" sz="1200" u="none" strike="noStrike" cap="none">
                          <a:solidFill>
                            <a:schemeClr val="dk1"/>
                          </a:solidFill>
                          <a:latin typeface="Times New Roman"/>
                          <a:ea typeface="Times New Roman"/>
                          <a:cs typeface="Times New Roman"/>
                          <a:sym typeface="Times New Roman"/>
                        </a:rPr>
                        <a:t>an otvorenih vrata),korištenje u nastavi. </a:t>
                      </a:r>
                    </a:p>
                  </a:txBody>
                  <a:tcPr marL="56975" marR="569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Shape 1413"/>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1414" name="Shape 1414"/>
          <p:cNvSpPr/>
          <p:nvPr/>
        </p:nvSpPr>
        <p:spPr>
          <a:xfrm>
            <a:off x="2552583" y="2626341"/>
            <a:ext cx="4320599" cy="144030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a:solidFill>
                  <a:schemeClr val="dk1"/>
                </a:solidFill>
                <a:latin typeface="Arial"/>
                <a:ea typeface="Arial"/>
                <a:cs typeface="Arial"/>
                <a:sym typeface="Arial"/>
              </a:rPr>
              <a:t>VII. PROJEKTI</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Shape 1421"/>
          <p:cNvSpPr txBox="1"/>
          <p:nvPr/>
        </p:nvSpPr>
        <p:spPr>
          <a:xfrm>
            <a:off x="7078660" y="0"/>
            <a:ext cx="2046298" cy="274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1422" name="Shape 1422"/>
          <p:cNvSpPr txBox="1"/>
          <p:nvPr/>
        </p:nvSpPr>
        <p:spPr>
          <a:xfrm>
            <a:off x="502648" y="1412776"/>
            <a:ext cx="8138699" cy="5112568"/>
          </a:xfrm>
          <a:prstGeom prst="rect">
            <a:avLst/>
          </a:prstGeom>
          <a:noFill/>
          <a:ln>
            <a:noFill/>
          </a:ln>
        </p:spPr>
        <p:txBody>
          <a:bodyPr lIns="91425" tIns="45700" rIns="91425" bIns="45700" anchor="t" anchorCtr="0">
            <a:noAutofit/>
          </a:bodyPr>
          <a:lstStyle/>
          <a:p>
            <a:pPr marL="457200" marR="0" lvl="0" indent="-342900" algn="l" rtl="0">
              <a:lnSpc>
                <a:spcPct val="100000"/>
              </a:lnSpc>
              <a:spcBef>
                <a:spcPts val="0"/>
              </a:spcBef>
              <a:spcAft>
                <a:spcPts val="0"/>
              </a:spcAft>
              <a:buClr>
                <a:srgbClr val="000000"/>
              </a:buClr>
              <a:buSzPct val="1000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U Osnovnoj školi Sesvetska Sela u školskoj godini 201</a:t>
            </a:r>
            <a:r>
              <a:rPr lang="en" sz="2400" dirty="0">
                <a:solidFill>
                  <a:schemeClr val="dk1"/>
                </a:solidFill>
                <a:latin typeface="Times New Roman"/>
                <a:ea typeface="Times New Roman"/>
                <a:cs typeface="Times New Roman"/>
                <a:sym typeface="Times New Roman"/>
              </a:rPr>
              <a:t>6</a:t>
            </a:r>
            <a:r>
              <a:rPr lang="en" sz="2400" b="0" i="0" u="none" strike="noStrike" cap="none" dirty="0">
                <a:solidFill>
                  <a:schemeClr val="dk1"/>
                </a:solidFill>
                <a:latin typeface="Times New Roman"/>
                <a:ea typeface="Times New Roman"/>
                <a:cs typeface="Times New Roman"/>
                <a:sym typeface="Times New Roman"/>
              </a:rPr>
              <a:t>./201</a:t>
            </a:r>
            <a:r>
              <a:rPr lang="en" sz="2400" dirty="0">
                <a:solidFill>
                  <a:schemeClr val="dk1"/>
                </a:solidFill>
                <a:latin typeface="Times New Roman"/>
                <a:ea typeface="Times New Roman"/>
                <a:cs typeface="Times New Roman"/>
                <a:sym typeface="Times New Roman"/>
              </a:rPr>
              <a:t>7</a:t>
            </a:r>
            <a:r>
              <a:rPr lang="en" sz="2400" b="0" i="0" u="none" strike="noStrike" cap="none" dirty="0">
                <a:solidFill>
                  <a:schemeClr val="dk1"/>
                </a:solidFill>
                <a:latin typeface="Times New Roman"/>
                <a:ea typeface="Times New Roman"/>
                <a:cs typeface="Times New Roman"/>
                <a:sym typeface="Times New Roman"/>
              </a:rPr>
              <a:t>. nastavit će se provedba i rad na projektima: </a:t>
            </a:r>
          </a:p>
          <a:p>
            <a:pPr marL="914400" marR="0" lvl="0" indent="-342900" algn="l" rtl="0">
              <a:lnSpc>
                <a:spcPct val="100000"/>
              </a:lnSpc>
              <a:spcBef>
                <a:spcPts val="0"/>
              </a:spcBef>
              <a:spcAft>
                <a:spcPts val="0"/>
              </a:spcAft>
              <a:buClr>
                <a:srgbClr val="000000"/>
              </a:buClr>
              <a:buSzPct val="100000"/>
              <a:buFont typeface="Times New Roman"/>
              <a:buChar char="●"/>
            </a:pPr>
            <a:endParaRPr lang="hr-HR" sz="2400" b="0" i="0" u="none" strike="noStrike" cap="none" dirty="0" smtClean="0">
              <a:solidFill>
                <a:schemeClr val="dk1"/>
              </a:solidFill>
              <a:latin typeface="Times New Roman"/>
              <a:ea typeface="Times New Roman"/>
              <a:cs typeface="Times New Roman"/>
              <a:sym typeface="Times New Roman"/>
            </a:endParaRPr>
          </a:p>
          <a:p>
            <a:pPr marL="914400" marR="0" lvl="0" indent="-342900" algn="l" rtl="0">
              <a:lnSpc>
                <a:spcPct val="100000"/>
              </a:lnSpc>
              <a:spcBef>
                <a:spcPts val="0"/>
              </a:spcBef>
              <a:spcAft>
                <a:spcPts val="0"/>
              </a:spcAft>
              <a:buClr>
                <a:srgbClr val="000000"/>
              </a:buClr>
              <a:buSzPct val="100000"/>
              <a:buFont typeface="Times New Roman"/>
              <a:buChar char="●"/>
            </a:pPr>
            <a:r>
              <a:rPr lang="en" sz="2400" b="0" i="0" u="none" strike="noStrike" cap="none" dirty="0" smtClean="0">
                <a:solidFill>
                  <a:schemeClr val="dk1"/>
                </a:solidFill>
                <a:latin typeface="Times New Roman"/>
                <a:ea typeface="Times New Roman"/>
                <a:cs typeface="Times New Roman"/>
                <a:sym typeface="Times New Roman"/>
              </a:rPr>
              <a:t>Projekt </a:t>
            </a:r>
            <a:r>
              <a:rPr lang="en" sz="2400" b="0" i="0" u="none" strike="noStrike" cap="none" dirty="0">
                <a:solidFill>
                  <a:schemeClr val="dk1"/>
                </a:solidFill>
                <a:latin typeface="Times New Roman"/>
                <a:ea typeface="Times New Roman"/>
                <a:cs typeface="Times New Roman"/>
                <a:sym typeface="Times New Roman"/>
              </a:rPr>
              <a:t>prevencije ovisnosti – Imam stav (unplugged)</a:t>
            </a:r>
          </a:p>
          <a:p>
            <a:pPr marL="914400" marR="0" lvl="0" indent="-342900" algn="l" rtl="0">
              <a:lnSpc>
                <a:spcPct val="100000"/>
              </a:lnSpc>
              <a:spcBef>
                <a:spcPts val="0"/>
              </a:spcBef>
              <a:spcAft>
                <a:spcPts val="0"/>
              </a:spcAft>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Projekt - Hrabri čuvari</a:t>
            </a:r>
          </a:p>
          <a:p>
            <a:pPr marL="914400" marR="0" lvl="0" indent="-342900" algn="l" rtl="0">
              <a:lnSpc>
                <a:spcPct val="100000"/>
              </a:lnSpc>
              <a:spcBef>
                <a:spcPts val="0"/>
              </a:spcBef>
              <a:spcAft>
                <a:spcPts val="0"/>
              </a:spcAft>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Obitelj nije otok</a:t>
            </a:r>
          </a:p>
          <a:p>
            <a:pPr marL="914400" marR="0" lvl="0" indent="-342900" algn="l" rtl="0">
              <a:lnSpc>
                <a:spcPct val="100000"/>
              </a:lnSpc>
              <a:spcBef>
                <a:spcPts val="0"/>
              </a:spcBef>
              <a:spcAft>
                <a:spcPts val="0"/>
              </a:spcAft>
              <a:buClr>
                <a:schemeClr val="dk1"/>
              </a:buClr>
              <a:buSzPct val="1000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Rad s darovitim učenicima</a:t>
            </a:r>
          </a:p>
          <a:p>
            <a:pPr marL="914400" marR="0" lvl="0" indent="-342900" algn="l" rtl="0">
              <a:lnSpc>
                <a:spcPct val="100000"/>
              </a:lnSpc>
              <a:spcBef>
                <a:spcPts val="0"/>
              </a:spcBef>
              <a:spcAft>
                <a:spcPts val="0"/>
              </a:spcAft>
              <a:buClr>
                <a:srgbClr val="000000"/>
              </a:buClr>
              <a:buSzPct val="1000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Učenička zadruga</a:t>
            </a:r>
          </a:p>
          <a:p>
            <a:pPr marL="914400" marR="0" lvl="0" indent="-342900" algn="l" rtl="0">
              <a:lnSpc>
                <a:spcPct val="100000"/>
              </a:lnSpc>
              <a:spcBef>
                <a:spcPts val="0"/>
              </a:spcBef>
              <a:spcAft>
                <a:spcPts val="0"/>
              </a:spcAft>
              <a:buClr>
                <a:srgbClr val="000000"/>
              </a:buClr>
              <a:buSzPct val="1000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Profesionalna orijentacija učenik</a:t>
            </a:r>
            <a:r>
              <a:rPr lang="en" sz="2400" dirty="0">
                <a:solidFill>
                  <a:schemeClr val="dk1"/>
                </a:solidFill>
                <a:latin typeface="Times New Roman"/>
                <a:ea typeface="Times New Roman"/>
                <a:cs typeface="Times New Roman"/>
                <a:sym typeface="Times New Roman"/>
              </a:rPr>
              <a:t>a</a:t>
            </a:r>
          </a:p>
          <a:p>
            <a:pPr marL="914400" marR="0" lvl="0" indent="-342900" algn="l" rtl="0">
              <a:lnSpc>
                <a:spcPct val="100000"/>
              </a:lnSpc>
              <a:spcBef>
                <a:spcPts val="0"/>
              </a:spcBef>
              <a:spcAft>
                <a:spcPts val="0"/>
              </a:spcAft>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Humanitarna </a:t>
            </a:r>
            <a:r>
              <a:rPr lang="en" sz="2400" dirty="0" smtClean="0">
                <a:solidFill>
                  <a:schemeClr val="dk1"/>
                </a:solidFill>
                <a:latin typeface="Times New Roman"/>
                <a:ea typeface="Times New Roman"/>
                <a:cs typeface="Times New Roman"/>
                <a:sym typeface="Times New Roman"/>
              </a:rPr>
              <a:t>akcij</a:t>
            </a:r>
            <a:r>
              <a:rPr lang="hr-HR" sz="2400" dirty="0" smtClean="0">
                <a:solidFill>
                  <a:schemeClr val="dk1"/>
                </a:solidFill>
                <a:latin typeface="Times New Roman"/>
                <a:ea typeface="Times New Roman"/>
                <a:cs typeface="Times New Roman"/>
                <a:sym typeface="Times New Roman"/>
              </a:rPr>
              <a:t>e:</a:t>
            </a:r>
          </a:p>
          <a:p>
            <a:pPr marL="571500" lvl="2">
              <a:buClr>
                <a:schemeClr val="dk1"/>
              </a:buClr>
              <a:buSzPct val="100000"/>
            </a:pPr>
            <a:r>
              <a:rPr lang="hr-HR" sz="2400" dirty="0" smtClean="0">
                <a:solidFill>
                  <a:schemeClr val="dk1"/>
                </a:solidFill>
                <a:latin typeface="Times New Roman"/>
                <a:ea typeface="Times New Roman"/>
                <a:cs typeface="Times New Roman"/>
                <a:sym typeface="Times New Roman"/>
              </a:rPr>
              <a:t>     - </a:t>
            </a:r>
            <a:r>
              <a:rPr lang="en" sz="2400" dirty="0" smtClean="0">
                <a:solidFill>
                  <a:schemeClr val="dk1"/>
                </a:solidFill>
                <a:latin typeface="Times New Roman"/>
                <a:ea typeface="Times New Roman"/>
                <a:cs typeface="Times New Roman"/>
                <a:sym typeface="Times New Roman"/>
              </a:rPr>
              <a:t>Plastičnim </a:t>
            </a:r>
            <a:r>
              <a:rPr lang="en" sz="2400" dirty="0">
                <a:solidFill>
                  <a:schemeClr val="dk1"/>
                </a:solidFill>
                <a:latin typeface="Times New Roman"/>
                <a:ea typeface="Times New Roman"/>
                <a:cs typeface="Times New Roman"/>
                <a:sym typeface="Times New Roman"/>
              </a:rPr>
              <a:t>čepovima do skupih </a:t>
            </a:r>
            <a:r>
              <a:rPr lang="en" sz="2400" dirty="0" smtClean="0">
                <a:solidFill>
                  <a:schemeClr val="dk1"/>
                </a:solidFill>
                <a:latin typeface="Times New Roman"/>
                <a:ea typeface="Times New Roman"/>
                <a:cs typeface="Times New Roman"/>
                <a:sym typeface="Times New Roman"/>
              </a:rPr>
              <a:t>lijekov</a:t>
            </a:r>
            <a:r>
              <a:rPr lang="hr-HR" sz="2400" dirty="0" smtClean="0">
                <a:solidFill>
                  <a:schemeClr val="dk1"/>
                </a:solidFill>
                <a:latin typeface="Times New Roman"/>
                <a:ea typeface="Times New Roman"/>
                <a:cs typeface="Times New Roman"/>
                <a:sym typeface="Times New Roman"/>
              </a:rPr>
              <a:t>a</a:t>
            </a:r>
          </a:p>
          <a:p>
            <a:pPr marL="571500" lvl="0">
              <a:buClr>
                <a:schemeClr val="dk1"/>
              </a:buClr>
              <a:buSzPct val="100000"/>
            </a:pPr>
            <a:r>
              <a:rPr lang="hr-HR" sz="2400" dirty="0" smtClean="0">
                <a:solidFill>
                  <a:schemeClr val="dk1"/>
                </a:solidFill>
                <a:latin typeface="Times New Roman"/>
                <a:ea typeface="Times New Roman"/>
                <a:cs typeface="Times New Roman"/>
                <a:sym typeface="Times New Roman"/>
              </a:rPr>
              <a:t>      - Božićna akcija za potrebite obitelji u Župi</a:t>
            </a:r>
            <a:endParaRPr lang="en" sz="2400" dirty="0">
              <a:solidFill>
                <a:schemeClr val="dk1"/>
              </a:solidFill>
              <a:latin typeface="Times New Roman"/>
              <a:ea typeface="Times New Roman"/>
              <a:cs typeface="Times New Roman"/>
              <a:sym typeface="Times New Roman"/>
            </a:endParaRPr>
          </a:p>
        </p:txBody>
      </p:sp>
      <p:sp>
        <p:nvSpPr>
          <p:cNvPr id="1423" name="Shape 1423"/>
          <p:cNvSpPr/>
          <p:nvPr/>
        </p:nvSpPr>
        <p:spPr>
          <a:xfrm>
            <a:off x="2411758" y="274496"/>
            <a:ext cx="4320480" cy="994264"/>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a:solidFill>
                  <a:schemeClr val="dk1"/>
                </a:solidFill>
                <a:latin typeface="Arial"/>
                <a:ea typeface="Arial"/>
                <a:cs typeface="Arial"/>
                <a:sym typeface="Arial"/>
              </a:rPr>
              <a:t>VII. PROJEKTI</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457200" y="404664"/>
            <a:ext cx="8229600" cy="6552728"/>
          </a:xfrm>
        </p:spPr>
        <p:txBody>
          <a:bodyPr/>
          <a:lstStyle/>
          <a:p>
            <a:pPr marL="914400" lvl="0" indent="-342900">
              <a:spcBef>
                <a:spcPts val="0"/>
              </a:spcBef>
              <a:buSzPct val="100000"/>
              <a:buFont typeface="Times New Roman"/>
              <a:buChar char="●"/>
            </a:pPr>
            <a:r>
              <a:rPr lang="en" dirty="0"/>
              <a:t>Voda oko nas</a:t>
            </a:r>
          </a:p>
          <a:p>
            <a:pPr marL="914400" lvl="0" indent="-342900">
              <a:spcBef>
                <a:spcPts val="0"/>
              </a:spcBef>
              <a:buClr>
                <a:srgbClr val="000000"/>
              </a:buClr>
              <a:buSzPct val="100000"/>
              <a:buFont typeface="Times New Roman"/>
              <a:buChar char="●"/>
            </a:pPr>
            <a:r>
              <a:rPr lang="en" dirty="0"/>
              <a:t>Štednja energije</a:t>
            </a:r>
          </a:p>
          <a:p>
            <a:pPr marL="914400" lvl="0" indent="-342900">
              <a:spcBef>
                <a:spcPts val="0"/>
              </a:spcBef>
              <a:buSzPct val="100000"/>
              <a:buFont typeface="Times New Roman"/>
              <a:buChar char="●"/>
            </a:pPr>
            <a:r>
              <a:rPr lang="en" dirty="0"/>
              <a:t>Tjelesna aktivnost i prehrana djece školske dobi</a:t>
            </a:r>
            <a:endParaRPr lang="hr-HR" dirty="0"/>
          </a:p>
          <a:p>
            <a:pPr marL="914400" lvl="0" indent="-342900">
              <a:spcBef>
                <a:spcPts val="0"/>
              </a:spcBef>
              <a:buSzPct val="100000"/>
              <a:buFont typeface="Times New Roman"/>
              <a:buChar char="●"/>
            </a:pPr>
            <a:r>
              <a:rPr lang="hr-HR" dirty="0"/>
              <a:t> </a:t>
            </a:r>
            <a:r>
              <a:rPr lang="en" dirty="0"/>
              <a:t>Školski vrt</a:t>
            </a:r>
          </a:p>
          <a:p>
            <a:pPr marL="914400" lvl="0" indent="-342900">
              <a:spcBef>
                <a:spcPts val="0"/>
              </a:spcBef>
              <a:buSzPct val="100000"/>
              <a:buFont typeface="Times New Roman"/>
              <a:buChar char="●"/>
            </a:pPr>
            <a:r>
              <a:rPr lang="en" dirty="0"/>
              <a:t>Forum za slobodu odgoja</a:t>
            </a:r>
          </a:p>
          <a:p>
            <a:pPr marL="914400" lvl="0" indent="-342900">
              <a:spcBef>
                <a:spcPts val="0"/>
              </a:spcBef>
              <a:buSzPct val="100000"/>
              <a:buFont typeface="Times New Roman"/>
              <a:buChar char="●"/>
            </a:pPr>
            <a:r>
              <a:rPr lang="en" dirty="0"/>
              <a:t>Globe projekt</a:t>
            </a:r>
          </a:p>
          <a:p>
            <a:pPr marL="914400" lvl="0" indent="-342900">
              <a:spcBef>
                <a:spcPts val="0"/>
              </a:spcBef>
              <a:buSzPct val="100000"/>
              <a:buFont typeface="Times New Roman"/>
              <a:buChar char="●"/>
            </a:pPr>
            <a:r>
              <a:rPr lang="en" dirty="0"/>
              <a:t>Projekt </a:t>
            </a:r>
            <a:r>
              <a:rPr lang="en" dirty="0" smtClean="0"/>
              <a:t>Građanin</a:t>
            </a:r>
            <a:endParaRPr lang="hr-HR" dirty="0" smtClean="0"/>
          </a:p>
          <a:p>
            <a:pPr marL="914400" lvl="0" indent="-342900">
              <a:spcBef>
                <a:spcPts val="0"/>
              </a:spcBef>
              <a:buSzPct val="100000"/>
              <a:buFont typeface="Times New Roman"/>
              <a:buChar char="●"/>
            </a:pPr>
            <a:r>
              <a:rPr lang="hr-HR" dirty="0" smtClean="0"/>
              <a:t>Školski preventivni program</a:t>
            </a:r>
          </a:p>
          <a:p>
            <a:pPr marL="914400" lvl="0" indent="-342900">
              <a:spcBef>
                <a:spcPts val="0"/>
              </a:spcBef>
              <a:buSzPct val="100000"/>
              <a:buFont typeface="Times New Roman"/>
              <a:buChar char="●"/>
            </a:pPr>
            <a:endParaRPr lang="hr-HR" dirty="0" smtClean="0"/>
          </a:p>
          <a:p>
            <a:pPr marL="457200" lvl="0" indent="-342900">
              <a:spcBef>
                <a:spcPts val="0"/>
              </a:spcBef>
              <a:buClr>
                <a:srgbClr val="000000"/>
              </a:buClr>
              <a:buSzPct val="100000"/>
              <a:buFont typeface="Times New Roman"/>
              <a:buChar char="●"/>
            </a:pPr>
            <a:r>
              <a:rPr lang="hr-HR" dirty="0" smtClean="0"/>
              <a:t>Cilj </a:t>
            </a:r>
            <a:r>
              <a:rPr lang="hr-HR" dirty="0"/>
              <a:t>provedbi projekata je informiranje i jačanje djece, izgradnja pravilnih stavova, povećavanje izvora podrške djeci te poticanje pozitivnog i zdravog ponašanja općenito prema sebi i drugima kao i razvijanje osjetljivosti i pozitivnog odnosa prema okolišu i  estetskim vrijednostima.</a:t>
            </a:r>
          </a:p>
          <a:p>
            <a:pPr marL="457200" lvl="0" indent="-342900">
              <a:spcBef>
                <a:spcPts val="0"/>
              </a:spcBef>
              <a:buClr>
                <a:srgbClr val="000000"/>
              </a:buClr>
              <a:buSzPct val="100000"/>
              <a:buFont typeface="Times New Roman"/>
              <a:buChar char="●"/>
            </a:pPr>
            <a:r>
              <a:rPr lang="hr-HR" dirty="0"/>
              <a:t>Korist od provedbe projekata primarno bi trebali osjetiti učenici, a očekivanu dobit trebali bi imati roditelji, škola te šira zajednica.</a:t>
            </a:r>
          </a:p>
          <a:p>
            <a:pPr marL="0" lvl="0" indent="0">
              <a:spcBef>
                <a:spcPts val="0"/>
              </a:spcBef>
              <a:buClr>
                <a:srgbClr val="000000"/>
              </a:buClr>
              <a:buNone/>
            </a:pPr>
            <a:endParaRPr lang="hr-HR" dirty="0"/>
          </a:p>
          <a:p>
            <a:pPr marL="152400" indent="0">
              <a:buNone/>
            </a:pPr>
            <a:endParaRPr lang="hr-HR" dirty="0"/>
          </a:p>
        </p:txBody>
      </p:sp>
    </p:spTree>
    <p:extLst>
      <p:ext uri="{BB962C8B-B14F-4D97-AF65-F5344CB8AC3E}">
        <p14:creationId xmlns:p14="http://schemas.microsoft.com/office/powerpoint/2010/main" val="80855705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graphicFrame>
        <p:nvGraphicFramePr>
          <p:cNvPr id="1429" name="Shape 1429"/>
          <p:cNvGraphicFramePr/>
          <p:nvPr>
            <p:extLst>
              <p:ext uri="{D42A27DB-BD31-4B8C-83A1-F6EECF244321}">
                <p14:modId xmlns:p14="http://schemas.microsoft.com/office/powerpoint/2010/main" val="1927579911"/>
              </p:ext>
            </p:extLst>
          </p:nvPr>
        </p:nvGraphicFramePr>
        <p:xfrm>
          <a:off x="152400" y="152400"/>
          <a:ext cx="9029700" cy="6185877"/>
        </p:xfrm>
        <a:graphic>
          <a:graphicData uri="http://schemas.openxmlformats.org/drawingml/2006/table">
            <a:tbl>
              <a:tblPr>
                <a:noFill/>
                <a:tableStyleId>{D39A3C89-64FF-49DC-8394-7CA954343BA1}</a:tableStyleId>
              </a:tblPr>
              <a:tblGrid>
                <a:gridCol w="1982525"/>
                <a:gridCol w="7047175"/>
              </a:tblGrid>
              <a:tr h="342900">
                <a:tc>
                  <a:txBody>
                    <a:bodyPr/>
                    <a:lstStyle/>
                    <a:p>
                      <a:pPr lvl="0" rtl="0">
                        <a:lnSpc>
                          <a:spcPct val="115000"/>
                        </a:lnSpc>
                        <a:spcBef>
                          <a:spcPts val="0"/>
                        </a:spcBef>
                        <a:buNone/>
                      </a:pPr>
                      <a:r>
                        <a:rPr lang="en" sz="1100" b="1" dirty="0"/>
                        <a:t>NAZIV AKTIVNOSTI</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1100" b="1" dirty="0"/>
                        <a:t>                                              </a:t>
                      </a:r>
                      <a:r>
                        <a:rPr lang="en" sz="1100" b="1" dirty="0" smtClean="0"/>
                        <a:t>IMAM</a:t>
                      </a:r>
                      <a:r>
                        <a:rPr lang="hr-HR" sz="1100" b="1" baseline="0" dirty="0" smtClean="0"/>
                        <a:t>     </a:t>
                      </a:r>
                      <a:r>
                        <a:rPr lang="en" sz="1100" b="1" dirty="0" smtClean="0"/>
                        <a:t>STAV </a:t>
                      </a:r>
                      <a:r>
                        <a:rPr lang="en" sz="1100" b="1" dirty="0"/>
                        <a:t>(UNPLUGGED)</a:t>
                      </a:r>
                    </a:p>
                  </a:txBody>
                  <a:tcPr marL="68575" marR="68575" marT="91425" marB="91425">
                    <a:lnL w="1270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r h="1442025">
                <a:tc>
                  <a:txBody>
                    <a:bodyPr/>
                    <a:lstStyle/>
                    <a:p>
                      <a:pPr lvl="0" rtl="0">
                        <a:lnSpc>
                          <a:spcPct val="115000"/>
                        </a:lnSpc>
                        <a:spcBef>
                          <a:spcPts val="0"/>
                        </a:spcBef>
                        <a:buNone/>
                      </a:pPr>
                      <a:r>
                        <a:rPr lang="en" sz="1100" b="1"/>
                        <a:t>CILJ AKTIVNOSTI</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1200" dirty="0"/>
                        <a:t>1. Prevencija konzumiranja sredstava ovisnosti, tj. odgoda eventualnog prvog konzumiranja istih</a:t>
                      </a:r>
                    </a:p>
                    <a:p>
                      <a:pPr lvl="0" rtl="0">
                        <a:lnSpc>
                          <a:spcPct val="115000"/>
                        </a:lnSpc>
                        <a:spcBef>
                          <a:spcPts val="0"/>
                        </a:spcBef>
                        <a:buNone/>
                      </a:pPr>
                      <a:r>
                        <a:rPr lang="en" sz="1200" dirty="0"/>
                        <a:t>2. Formiranje pravilnog stava prema sredstvima ovisnosti i njihovom utjecaju na mlade kroz razvijanje interpersonalnih i intrapersonalnih vještina</a:t>
                      </a:r>
                    </a:p>
                    <a:p>
                      <a:pPr lvl="0" rtl="0">
                        <a:lnSpc>
                          <a:spcPct val="115000"/>
                        </a:lnSpc>
                        <a:spcBef>
                          <a:spcPts val="0"/>
                        </a:spcBef>
                        <a:buNone/>
                      </a:pPr>
                      <a:r>
                        <a:rPr lang="en" sz="1200" dirty="0"/>
                        <a:t>3. Promicanje pozitivnog i zdravog ponašanja općenito</a:t>
                      </a:r>
                    </a:p>
                    <a:p>
                      <a:pPr lvl="0" rtl="0">
                        <a:lnSpc>
                          <a:spcPct val="115000"/>
                        </a:lnSpc>
                        <a:spcBef>
                          <a:spcPts val="0"/>
                        </a:spcBef>
                        <a:buNone/>
                      </a:pPr>
                      <a:r>
                        <a:rPr lang="en" sz="1200" dirty="0"/>
                        <a:t>4. Uključivanje roditelja u preventivne programe i razvijanje roditeljskih vještina mijenjajući neadekvatna ponašanja i stavove roditelja</a:t>
                      </a:r>
                    </a:p>
                  </a:txBody>
                  <a:tcPr marL="68575" marR="68575" marT="91425" marB="91425">
                    <a:lnL w="1270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7550">
                <a:tc>
                  <a:txBody>
                    <a:bodyPr/>
                    <a:lstStyle/>
                    <a:p>
                      <a:pPr lvl="0" rtl="0">
                        <a:lnSpc>
                          <a:spcPct val="115000"/>
                        </a:lnSpc>
                        <a:spcBef>
                          <a:spcPts val="0"/>
                        </a:spcBef>
                        <a:buNone/>
                      </a:pPr>
                      <a:r>
                        <a:rPr lang="en" sz="1100" b="1"/>
                        <a:t>NAMJENA</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1200"/>
                        <a:t>1.Učenici 7 razreda (u dobi  od 12-14 god.)</a:t>
                      </a:r>
                    </a:p>
                    <a:p>
                      <a:pPr lvl="0" rtl="0">
                        <a:lnSpc>
                          <a:spcPct val="115000"/>
                        </a:lnSpc>
                        <a:spcBef>
                          <a:spcPts val="0"/>
                        </a:spcBef>
                        <a:buNone/>
                      </a:pPr>
                      <a:r>
                        <a:rPr lang="en" sz="1200"/>
                        <a:t>2.Edukacija roditelja o posebnostima u odgoju adolescenata, radi boljeg razumijevanja te izgrađivanje odnosa međusobnog povjerenja</a:t>
                      </a:r>
                    </a:p>
                  </a:txBody>
                  <a:tcPr marL="68575" marR="68575" marT="91425" marB="91425">
                    <a:lnL w="1270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97250">
                <a:tc>
                  <a:txBody>
                    <a:bodyPr/>
                    <a:lstStyle/>
                    <a:p>
                      <a:pPr lvl="0" rtl="0">
                        <a:lnSpc>
                          <a:spcPct val="115000"/>
                        </a:lnSpc>
                        <a:spcBef>
                          <a:spcPts val="0"/>
                        </a:spcBef>
                        <a:buNone/>
                      </a:pPr>
                      <a:r>
                        <a:rPr lang="en" sz="1100" b="1"/>
                        <a:t>NOSITELJI</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1200"/>
                        <a:t>1. ERF u Zagrebu  u suradnji s AZOO – m i potporu Vladinog ureda za droge</a:t>
                      </a:r>
                    </a:p>
                    <a:p>
                      <a:pPr lvl="0" rtl="0">
                        <a:lnSpc>
                          <a:spcPct val="115000"/>
                        </a:lnSpc>
                        <a:spcBef>
                          <a:spcPts val="0"/>
                        </a:spcBef>
                        <a:buNone/>
                      </a:pPr>
                      <a:r>
                        <a:rPr lang="en" sz="1200"/>
                        <a:t>2.Snježana Čukelj- stručni suradnik, socijalni pedagog</a:t>
                      </a:r>
                    </a:p>
                    <a:p>
                      <a:pPr lvl="0" rtl="0">
                        <a:lnSpc>
                          <a:spcPct val="115000"/>
                        </a:lnSpc>
                        <a:spcBef>
                          <a:spcPts val="0"/>
                        </a:spcBef>
                        <a:buNone/>
                      </a:pPr>
                      <a:r>
                        <a:rPr lang="en" sz="1200"/>
                        <a:t>3. Nataša Grubišić- orof. Engleskog jezika</a:t>
                      </a:r>
                    </a:p>
                    <a:p>
                      <a:pPr lvl="0" rtl="0">
                        <a:lnSpc>
                          <a:spcPct val="115000"/>
                        </a:lnSpc>
                        <a:spcBef>
                          <a:spcPts val="0"/>
                        </a:spcBef>
                        <a:buNone/>
                      </a:pPr>
                      <a:r>
                        <a:rPr lang="en" sz="1200"/>
                        <a:t>4. Zrinka Jurić Avmedoski - prof. likovne kulture</a:t>
                      </a:r>
                    </a:p>
                    <a:p>
                      <a:pPr lvl="0" rtl="0">
                        <a:lnSpc>
                          <a:spcPct val="115000"/>
                        </a:lnSpc>
                        <a:spcBef>
                          <a:spcPts val="0"/>
                        </a:spcBef>
                        <a:buNone/>
                      </a:pPr>
                      <a:r>
                        <a:rPr lang="en" sz="1200"/>
                        <a:t>5. Marijana Margetić- prof. kemije</a:t>
                      </a:r>
                    </a:p>
                  </a:txBody>
                  <a:tcPr marL="68575" marR="68575" marT="91425" marB="91425">
                    <a:lnL w="1270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0500">
                <a:tc>
                  <a:txBody>
                    <a:bodyPr/>
                    <a:lstStyle/>
                    <a:p>
                      <a:pPr lvl="0" rtl="0">
                        <a:lnSpc>
                          <a:spcPct val="115000"/>
                        </a:lnSpc>
                        <a:spcBef>
                          <a:spcPts val="0"/>
                        </a:spcBef>
                        <a:buNone/>
                      </a:pPr>
                      <a:r>
                        <a:rPr lang="en" sz="1100" b="1"/>
                        <a:t>NAČIN REALIZACIJE</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12700" lvl="0" indent="0" algn="ctr" rtl="0">
                        <a:lnSpc>
                          <a:spcPct val="115000"/>
                        </a:lnSpc>
                        <a:spcBef>
                          <a:spcPts val="0"/>
                        </a:spcBef>
                        <a:buNone/>
                      </a:pPr>
                      <a:r>
                        <a:rPr lang="en" sz="1200"/>
                        <a:t> </a:t>
                      </a:r>
                    </a:p>
                    <a:p>
                      <a:pPr marL="12700" lvl="0" indent="0" rtl="0">
                        <a:lnSpc>
                          <a:spcPct val="115000"/>
                        </a:lnSpc>
                        <a:spcBef>
                          <a:spcPts val="0"/>
                        </a:spcBef>
                        <a:buNone/>
                      </a:pPr>
                      <a:r>
                        <a:rPr lang="en" sz="1200"/>
                        <a:t>1.Predavanje i radionice za roditelje</a:t>
                      </a:r>
                    </a:p>
                    <a:p>
                      <a:pPr marL="12700" lvl="0" indent="0" rtl="0">
                        <a:lnSpc>
                          <a:spcPct val="115000"/>
                        </a:lnSpc>
                        <a:spcBef>
                          <a:spcPts val="0"/>
                        </a:spcBef>
                        <a:buNone/>
                      </a:pPr>
                      <a:r>
                        <a:rPr lang="en" sz="1200"/>
                        <a:t>2. Predavanje i radionice za djecu</a:t>
                      </a:r>
                    </a:p>
                  </a:txBody>
                  <a:tcPr marL="68575" marR="68575" marT="91425" marB="91425">
                    <a:lnL w="1270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12550">
                <a:tc>
                  <a:txBody>
                    <a:bodyPr/>
                    <a:lstStyle/>
                    <a:p>
                      <a:pPr lvl="0" rtl="0">
                        <a:lnSpc>
                          <a:spcPct val="115000"/>
                        </a:lnSpc>
                        <a:spcBef>
                          <a:spcPts val="0"/>
                        </a:spcBef>
                        <a:buNone/>
                      </a:pPr>
                      <a:r>
                        <a:rPr lang="en" sz="1100" b="1"/>
                        <a:t>VREMENIK</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12700" lvl="0" indent="0" algn="ctr" rtl="0">
                        <a:lnSpc>
                          <a:spcPct val="115000"/>
                        </a:lnSpc>
                        <a:spcBef>
                          <a:spcPts val="0"/>
                        </a:spcBef>
                        <a:buNone/>
                      </a:pPr>
                      <a:r>
                        <a:rPr lang="en" sz="1200"/>
                        <a:t> Program se provodi tijekom 11.,i 12.. mjeseca 2016 te 1. I 2. mjesec mjesec 2017. godine</a:t>
                      </a:r>
                    </a:p>
                  </a:txBody>
                  <a:tcPr marL="68575" marR="68575" marT="91425" marB="91425">
                    <a:lnL w="1270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37625">
                <a:tc>
                  <a:txBody>
                    <a:bodyPr/>
                    <a:lstStyle/>
                    <a:p>
                      <a:pPr lvl="0" rtl="0">
                        <a:lnSpc>
                          <a:spcPct val="115000"/>
                        </a:lnSpc>
                        <a:spcBef>
                          <a:spcPts val="0"/>
                        </a:spcBef>
                        <a:buNone/>
                      </a:pPr>
                      <a:r>
                        <a:rPr lang="en" sz="1100" b="1"/>
                        <a:t>TROŠKOVNIK</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1200"/>
                        <a:t>- umnožavanje materijala</a:t>
                      </a:r>
                    </a:p>
                  </a:txBody>
                  <a:tcPr marL="68575" marR="68575" marT="91425" marB="91425">
                    <a:lnL w="1270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4175">
                <a:tc>
                  <a:txBody>
                    <a:bodyPr/>
                    <a:lstStyle/>
                    <a:p>
                      <a:pPr lvl="0" rtl="0">
                        <a:lnSpc>
                          <a:spcPct val="115000"/>
                        </a:lnSpc>
                        <a:spcBef>
                          <a:spcPts val="0"/>
                        </a:spcBef>
                        <a:buNone/>
                      </a:pPr>
                      <a:r>
                        <a:rPr lang="en" sz="1100" b="1"/>
                        <a:t>VREDNOVANJE I KORIŠTENJE REZULTATA RADA</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1200"/>
                        <a:t>-upitnici za evaluaciju</a:t>
                      </a:r>
                    </a:p>
                  </a:txBody>
                  <a:tcPr marL="68575" marR="68575" marT="91425" marB="91425">
                    <a:lnL w="1270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graphicFrame>
        <p:nvGraphicFramePr>
          <p:cNvPr id="1435" name="Shape 1435"/>
          <p:cNvGraphicFramePr/>
          <p:nvPr/>
        </p:nvGraphicFramePr>
        <p:xfrm>
          <a:off x="152400" y="152400"/>
          <a:ext cx="8950525" cy="6495932"/>
        </p:xfrm>
        <a:graphic>
          <a:graphicData uri="http://schemas.openxmlformats.org/drawingml/2006/table">
            <a:tbl>
              <a:tblPr>
                <a:noFill/>
                <a:tableStyleId>{D39A3C89-64FF-49DC-8394-7CA954343BA1}</a:tableStyleId>
              </a:tblPr>
              <a:tblGrid>
                <a:gridCol w="1743075"/>
                <a:gridCol w="7207450"/>
              </a:tblGrid>
              <a:tr h="857250">
                <a:tc>
                  <a:txBody>
                    <a:bodyPr/>
                    <a:lstStyle/>
                    <a:p>
                      <a:pPr marL="88900" marR="88900" lvl="0" indent="0" rtl="0">
                        <a:lnSpc>
                          <a:spcPct val="120000"/>
                        </a:lnSpc>
                        <a:spcBef>
                          <a:spcPts val="0"/>
                        </a:spcBef>
                        <a:buNone/>
                      </a:pPr>
                      <a:r>
                        <a:rPr lang="en" sz="1100" b="1"/>
                        <a:t>NAZIV AKTIVNOSTI,</a:t>
                      </a:r>
                    </a:p>
                    <a:p>
                      <a:pPr marL="88900" marR="88900" lvl="0" indent="0" rtl="0">
                        <a:lnSpc>
                          <a:spcPct val="120000"/>
                        </a:lnSpc>
                        <a:spcBef>
                          <a:spcPts val="0"/>
                        </a:spcBef>
                        <a:buNone/>
                      </a:pPr>
                      <a:r>
                        <a:rPr lang="en" sz="1100" b="1"/>
                        <a:t> </a:t>
                      </a:r>
                    </a:p>
                    <a:p>
                      <a:pPr marL="88900" marR="88900" lvl="0" indent="0" rtl="0">
                        <a:lnSpc>
                          <a:spcPct val="120000"/>
                        </a:lnSpc>
                        <a:spcBef>
                          <a:spcPts val="0"/>
                        </a:spcBef>
                        <a:buNone/>
                      </a:pPr>
                      <a:r>
                        <a:rPr lang="en" sz="1100" b="1"/>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20000"/>
                        </a:lnSpc>
                        <a:spcBef>
                          <a:spcPts val="0"/>
                        </a:spcBef>
                        <a:buNone/>
                      </a:pPr>
                      <a:r>
                        <a:rPr lang="en" sz="1100" b="1">
                          <a:highlight>
                            <a:srgbClr val="C0C0C0"/>
                          </a:highlight>
                        </a:rPr>
                        <a:t> </a:t>
                      </a:r>
                    </a:p>
                    <a:p>
                      <a:pPr marL="88900" marR="88900" lvl="0" indent="0" algn="ctr" rtl="0">
                        <a:lnSpc>
                          <a:spcPct val="120000"/>
                        </a:lnSpc>
                        <a:spcBef>
                          <a:spcPts val="0"/>
                        </a:spcBef>
                        <a:buNone/>
                      </a:pPr>
                      <a:r>
                        <a:rPr lang="en" sz="1100" b="1"/>
                        <a:t>HRABRI ČUVARI- NE ZA NASILJE NA INTERNETU</a:t>
                      </a:r>
                    </a:p>
                    <a:p>
                      <a:pPr marL="88900" marR="88900" lvl="0" indent="0" algn="ctr" rtl="0">
                        <a:lnSpc>
                          <a:spcPct val="120000"/>
                        </a:lnSpc>
                        <a:spcBef>
                          <a:spcPts val="0"/>
                        </a:spcBef>
                        <a:buNone/>
                      </a:pPr>
                      <a:r>
                        <a:rPr lang="en" sz="1100" b="1">
                          <a:highlight>
                            <a:srgbClr val="FFFFFF"/>
                          </a:highlight>
                        </a:rPr>
                        <a:t>AFIRMACIJA ODGOVORNOG PONAŠANJA NA INTERNETU</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88900" marR="88900" lvl="0" indent="0" rtl="0">
                        <a:lnSpc>
                          <a:spcPct val="120000"/>
                        </a:lnSpc>
                        <a:spcBef>
                          <a:spcPts val="0"/>
                        </a:spcBef>
                        <a:buNone/>
                      </a:pPr>
                      <a:r>
                        <a:rPr lang="en" sz="1100" b="1"/>
                        <a:t>NOSITELJI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20000"/>
                        </a:lnSpc>
                        <a:spcBef>
                          <a:spcPts val="0"/>
                        </a:spcBef>
                        <a:buNone/>
                      </a:pPr>
                      <a:r>
                        <a:rPr lang="en" sz="1100"/>
                        <a:t>Snježana Čukelj - socijalna pedagoginja, razrednici, učenici educirani za hrabre čuvare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333500">
                <a:tc>
                  <a:txBody>
                    <a:bodyPr/>
                    <a:lstStyle/>
                    <a:p>
                      <a:pPr marL="88900" marR="88900" lvl="0" indent="0" rtl="0">
                        <a:lnSpc>
                          <a:spcPct val="120000"/>
                        </a:lnSpc>
                        <a:spcBef>
                          <a:spcPts val="0"/>
                        </a:spcBef>
                        <a:buNone/>
                      </a:pPr>
                      <a:r>
                        <a:rPr lang="en" sz="1100" b="1"/>
                        <a:t>CILJEVI AKTIVNOSTI,</a:t>
                      </a:r>
                    </a:p>
                    <a:p>
                      <a:pPr marL="88900" marR="88900" lvl="0" indent="0" rtl="0">
                        <a:lnSpc>
                          <a:spcPct val="120000"/>
                        </a:lnSpc>
                        <a:spcBef>
                          <a:spcPts val="0"/>
                        </a:spcBef>
                        <a:buNone/>
                      </a:pPr>
                      <a:r>
                        <a:rPr lang="en" sz="1100" b="1"/>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20000"/>
                        </a:lnSpc>
                        <a:spcBef>
                          <a:spcPts val="0"/>
                        </a:spcBef>
                        <a:buNone/>
                      </a:pPr>
                      <a:r>
                        <a:rPr lang="en" sz="1100"/>
                        <a:t> </a:t>
                      </a:r>
                    </a:p>
                    <a:p>
                      <a:pPr marL="88900" marR="88900" lvl="0" indent="0" rtl="0">
                        <a:lnSpc>
                          <a:spcPct val="115000"/>
                        </a:lnSpc>
                        <a:spcBef>
                          <a:spcPts val="0"/>
                        </a:spcBef>
                        <a:buNone/>
                      </a:pPr>
                      <a:r>
                        <a:rPr lang="en" sz="1100"/>
                        <a:t>-osnaživanje djece i škole kao zajednice u prevenciji cyberbullyinga</a:t>
                      </a:r>
                      <a:r>
                        <a:rPr lang="en" sz="1100" b="1"/>
                        <a:t> </a:t>
                      </a:r>
                      <a:r>
                        <a:rPr lang="en" sz="1100"/>
                        <a:t>.</a:t>
                      </a:r>
                    </a:p>
                    <a:p>
                      <a:pPr marL="88900" marR="88900" lvl="0" indent="0" rtl="0">
                        <a:lnSpc>
                          <a:spcPct val="115000"/>
                        </a:lnSpc>
                        <a:spcBef>
                          <a:spcPts val="0"/>
                        </a:spcBef>
                        <a:buNone/>
                      </a:pPr>
                      <a:r>
                        <a:rPr lang="en" sz="1100"/>
                        <a:t>-poučiti učenike, roditelje kako uočiti nasilje na internetu te kako reagirati i što poduzeti da bi zaštitili sebe i druge</a:t>
                      </a:r>
                    </a:p>
                    <a:p>
                      <a:pPr marL="88900" marR="88900" lvl="0" indent="0" rtl="0">
                        <a:lnSpc>
                          <a:spcPct val="115000"/>
                        </a:lnSpc>
                        <a:spcBef>
                          <a:spcPts val="0"/>
                        </a:spcBef>
                        <a:buNone/>
                      </a:pPr>
                      <a:r>
                        <a:rPr lang="en" sz="1100"/>
                        <a:t>-osnaživanje učenika  u pogledu odnosa s vršnjacima, razumijevanja vlastitih odgovornosti i moći u zaustavljanju nasilja kroz razumijevanje opasnosti koje su moguće korištenjem interneta,.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23875">
                <a:tc>
                  <a:txBody>
                    <a:bodyPr/>
                    <a:lstStyle/>
                    <a:p>
                      <a:pPr marL="88900" marR="88900" lvl="0" indent="0" rtl="0">
                        <a:lnSpc>
                          <a:spcPct val="120000"/>
                        </a:lnSpc>
                        <a:spcBef>
                          <a:spcPts val="0"/>
                        </a:spcBef>
                        <a:buNone/>
                      </a:pPr>
                      <a:r>
                        <a:rPr lang="en" sz="1100" b="1"/>
                        <a:t>NAMJENA</a:t>
                      </a:r>
                    </a:p>
                    <a:p>
                      <a:pPr marL="88900" marR="88900" lvl="0" indent="0" rtl="0">
                        <a:lnSpc>
                          <a:spcPct val="120000"/>
                        </a:lnSpc>
                        <a:spcBef>
                          <a:spcPts val="0"/>
                        </a:spcBef>
                        <a:buNone/>
                      </a:pPr>
                      <a:r>
                        <a:rPr lang="en" sz="1100" b="1"/>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20000"/>
                        </a:lnSpc>
                        <a:spcBef>
                          <a:spcPts val="0"/>
                        </a:spcBef>
                        <a:buNone/>
                      </a:pPr>
                      <a:r>
                        <a:rPr lang="en" sz="1100"/>
                        <a:t>učenicima I roditeljima   I učenicima šestih 6. razreda.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38225">
                <a:tc>
                  <a:txBody>
                    <a:bodyPr/>
                    <a:lstStyle/>
                    <a:p>
                      <a:pPr marL="88900" marR="88900" lvl="0" indent="0" rtl="0">
                        <a:lnSpc>
                          <a:spcPct val="120000"/>
                        </a:lnSpc>
                        <a:spcBef>
                          <a:spcPts val="0"/>
                        </a:spcBef>
                        <a:buNone/>
                      </a:pPr>
                      <a:r>
                        <a:rPr lang="en" sz="1100" b="1"/>
                        <a:t>NAČIN REALIZACIJE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algn="just" rtl="0">
                        <a:lnSpc>
                          <a:spcPct val="120000"/>
                        </a:lnSpc>
                        <a:spcBef>
                          <a:spcPts val="0"/>
                        </a:spcBef>
                        <a:buNone/>
                      </a:pPr>
                      <a:r>
                        <a:rPr lang="en" sz="1100"/>
                        <a:t>- kroz radionica u razrednim odjelima,</a:t>
                      </a:r>
                    </a:p>
                    <a:p>
                      <a:pPr marL="88900" marR="88900" lvl="0" indent="0" algn="just" rtl="0">
                        <a:lnSpc>
                          <a:spcPct val="120000"/>
                        </a:lnSpc>
                        <a:spcBef>
                          <a:spcPts val="0"/>
                        </a:spcBef>
                        <a:buNone/>
                      </a:pPr>
                      <a:r>
                        <a:rPr lang="en" sz="1100"/>
                        <a:t>- edukaciju odabranih učenika Hrabrih čuvara,</a:t>
                      </a:r>
                    </a:p>
                    <a:p>
                      <a:pPr marL="88900" marR="88900" lvl="0" indent="0" algn="just" rtl="0">
                        <a:lnSpc>
                          <a:spcPct val="120000"/>
                        </a:lnSpc>
                        <a:spcBef>
                          <a:spcPts val="0"/>
                        </a:spcBef>
                        <a:buNone/>
                      </a:pPr>
                      <a:r>
                        <a:rPr lang="en" sz="1100"/>
                        <a:t>- predavanja na roditeljskim sastancima te kontinuiranu uključenost stručnih suradnika i učitelja u komunikaciji s djecom o problemu cyberbullyinga i drugih oblika rizičnih situacija na internetu.</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23925">
                <a:tc>
                  <a:txBody>
                    <a:bodyPr/>
                    <a:lstStyle/>
                    <a:p>
                      <a:pPr marL="88900" marR="88900" lvl="0" indent="0" rtl="0">
                        <a:lnSpc>
                          <a:spcPct val="120000"/>
                        </a:lnSpc>
                        <a:spcBef>
                          <a:spcPts val="0"/>
                        </a:spcBef>
                        <a:buNone/>
                      </a:pPr>
                      <a:r>
                        <a:rPr lang="en" sz="1100" b="1"/>
                        <a:t>VREMENIK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20000"/>
                        </a:lnSpc>
                        <a:spcBef>
                          <a:spcPts val="0"/>
                        </a:spcBef>
                        <a:buNone/>
                      </a:pPr>
                      <a:r>
                        <a:rPr lang="en" sz="1100"/>
                        <a:t>Aktivnosti će se realizirati tijekom školske godine 2016./2017. u svim 6. razredima na satu razrednog odjela ( 125 učenika) te u ostalim razredima po potrebi  u dogovoru s razrednicima.</a:t>
                      </a:r>
                    </a:p>
                    <a:p>
                      <a:pPr marL="88900" marR="88900" lvl="0" indent="0" rtl="0">
                        <a:lnSpc>
                          <a:spcPct val="120000"/>
                        </a:lnSpc>
                        <a:spcBef>
                          <a:spcPts val="0"/>
                        </a:spcBef>
                        <a:buNone/>
                      </a:pPr>
                      <a:r>
                        <a:rPr lang="en" sz="1100"/>
                        <a:t>Hrabri čuvari  (25 učenika) sastajat će se sa socijalnom pedagoginjom po dogovoru i potrebi više puta mjesečno. U drugom polugodištu ove školske godine socijalna pedagoginja će održati predavanje za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88900" marR="88900" lvl="0" indent="0" rtl="0">
                        <a:lnSpc>
                          <a:spcPct val="120000"/>
                        </a:lnSpc>
                        <a:spcBef>
                          <a:spcPts val="0"/>
                        </a:spcBef>
                        <a:buNone/>
                      </a:pPr>
                      <a:r>
                        <a:rPr lang="en" sz="1100" b="1"/>
                        <a:t>TROŠKOVNIK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20000"/>
                        </a:lnSpc>
                        <a:spcBef>
                          <a:spcPts val="0"/>
                        </a:spcBef>
                        <a:buNone/>
                      </a:pPr>
                      <a:r>
                        <a:rPr lang="en" sz="1100"/>
                        <a:t>Uredski materijal  (hamer papiri, papiri  A4 bijeli i u boji, olovke, flomasteri…)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00125">
                <a:tc>
                  <a:txBody>
                    <a:bodyPr/>
                    <a:lstStyle/>
                    <a:p>
                      <a:pPr marL="88900" marR="88900" lvl="0" indent="0" rtl="0">
                        <a:lnSpc>
                          <a:spcPct val="120000"/>
                        </a:lnSpc>
                        <a:spcBef>
                          <a:spcPts val="0"/>
                        </a:spcBef>
                        <a:buNone/>
                      </a:pPr>
                      <a:r>
                        <a:rPr lang="en" sz="1100" b="1"/>
                        <a:t>NAČIN VREDNOVANJA I  KORIŠTENJE REZULTATA RADA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20000"/>
                        </a:lnSpc>
                        <a:spcBef>
                          <a:spcPts val="0"/>
                        </a:spcBef>
                        <a:buNone/>
                      </a:pPr>
                      <a:r>
                        <a:rPr lang="en" sz="1100"/>
                        <a:t>Pokazatelji kvalitete projekta su veća odgovornost učenika na internetu, manji broj nasilja na internetu, veća empatija prema žrtvama, otvorenija komunikacija s roditeljima, učiteljima i stručnim suradnicima o rizicima   na internetu, kvalitetnije provođenje slobodnog vremena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Shape 1441"/>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442" name="Shape 1442"/>
          <p:cNvGraphicFramePr/>
          <p:nvPr/>
        </p:nvGraphicFramePr>
        <p:xfrm>
          <a:off x="302000" y="188640"/>
          <a:ext cx="8342300" cy="6079312"/>
        </p:xfrm>
        <a:graphic>
          <a:graphicData uri="http://schemas.openxmlformats.org/drawingml/2006/table">
            <a:tbl>
              <a:tblPr>
                <a:noFill/>
                <a:tableStyleId>{D39A3C89-64FF-49DC-8394-7CA954343BA1}</a:tableStyleId>
              </a:tblPr>
              <a:tblGrid>
                <a:gridCol w="2397800"/>
                <a:gridCol w="5944500"/>
              </a:tblGrid>
              <a:tr h="286175">
                <a:tc>
                  <a:txBody>
                    <a:bodyPr/>
                    <a:lstStyle/>
                    <a:p>
                      <a:pPr marL="1270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NAZIV AKTIVNOSTI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12700" marR="0" lvl="0" indent="0" algn="ctr"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 </a:t>
                      </a:r>
                      <a:r>
                        <a:rPr lang="en" b="1" u="none" strike="noStrike" cap="none">
                          <a:latin typeface="Times New Roman"/>
                          <a:ea typeface="Times New Roman"/>
                          <a:cs typeface="Times New Roman"/>
                          <a:sym typeface="Times New Roman"/>
                        </a:rPr>
                        <a:t>Rad s darovitim učenicima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6825">
                <a:tc>
                  <a:txBody>
                    <a:bodyPr/>
                    <a:lstStyle/>
                    <a:p>
                      <a:pPr marL="1270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CILJ AKTIVNOSTI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Identifikacija, poticanje i praćenje darovitih učenika.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3475">
                <a:tc>
                  <a:txBody>
                    <a:bodyPr/>
                    <a:lstStyle/>
                    <a:p>
                      <a:pPr marL="1270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NAMJENA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1270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Namijenjen je osobnom rastu i razvoju darovitih učenika kroz rad s učenicima i suradnju škole i roditelja.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7250">
                <a:tc>
                  <a:txBody>
                    <a:bodyPr/>
                    <a:lstStyle/>
                    <a:p>
                      <a:pPr marL="1270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NOSITELJI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12700" marR="0" lvl="0" indent="0" algn="l" rtl="0">
                        <a:lnSpc>
                          <a:spcPct val="115000"/>
                        </a:lnSpc>
                        <a:spcBef>
                          <a:spcPts val="0"/>
                        </a:spcBef>
                        <a:buClr>
                          <a:schemeClr val="dk1"/>
                        </a:buClr>
                        <a:buSzPct val="25000"/>
                        <a:buFont typeface="Verdana"/>
                        <a:buNone/>
                      </a:pPr>
                      <a:r>
                        <a:rPr lang="en">
                          <a:latin typeface="Times New Roman"/>
                          <a:ea typeface="Times New Roman"/>
                          <a:cs typeface="Times New Roman"/>
                          <a:sym typeface="Times New Roman"/>
                        </a:rPr>
                        <a:t>Psihologinja Marija Petranović (u.z.), pedagoginja Marina Margetić, razrednice 4. razreda: Natalija Kovač, Martina Delišimunović Čmigović, Danijela Divna Dujić.</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05775">
                <a:tc>
                  <a:txBody>
                    <a:bodyPr/>
                    <a:lstStyle/>
                    <a:p>
                      <a:pPr marL="1270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NAČIN REALIZACIJE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1270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1. Identifikacija darovitih učenika psihologijskim instrumentima.</a:t>
                      </a:r>
                    </a:p>
                    <a:p>
                      <a:pPr marL="1270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2. Individualni i grupni rad s učenicima kroz dodatnu nastavu, izvannastavne aktivnosti i radionice za grupu darovitih.</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48075">
                <a:tc>
                  <a:txBody>
                    <a:bodyPr/>
                    <a:lstStyle/>
                    <a:p>
                      <a:pPr marL="1270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VREMENIK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Identifikacija darovitih učenika – u </a:t>
                      </a:r>
                      <a:r>
                        <a:rPr lang="en">
                          <a:latin typeface="Times New Roman"/>
                          <a:ea typeface="Times New Roman"/>
                          <a:cs typeface="Times New Roman"/>
                          <a:sym typeface="Times New Roman"/>
                        </a:rPr>
                        <a:t>2</a:t>
                      </a:r>
                      <a:r>
                        <a:rPr lang="en" u="none" strike="noStrike" cap="none">
                          <a:latin typeface="Times New Roman"/>
                          <a:ea typeface="Times New Roman"/>
                          <a:cs typeface="Times New Roman"/>
                          <a:sym typeface="Times New Roman"/>
                        </a:rPr>
                        <a:t>. polugodištu – uključeni svi učenici 4. razreda.</a:t>
                      </a:r>
                    </a:p>
                    <a:p>
                      <a:pPr marL="1270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Rad s potencijalno darovitim učenicima – tijekom nastavne godine – uključeni identificirani učenici 4., 5., 6.</a:t>
                      </a:r>
                      <a:r>
                        <a:rPr lang="en">
                          <a:latin typeface="Times New Roman"/>
                          <a:ea typeface="Times New Roman"/>
                          <a:cs typeface="Times New Roman"/>
                          <a:sym typeface="Times New Roman"/>
                        </a:rPr>
                        <a:t>,</a:t>
                      </a:r>
                      <a:r>
                        <a:rPr lang="en" u="none" strike="noStrike" cap="none">
                          <a:latin typeface="Times New Roman"/>
                          <a:ea typeface="Times New Roman"/>
                          <a:cs typeface="Times New Roman"/>
                          <a:sym typeface="Times New Roman"/>
                        </a:rPr>
                        <a:t> 7. i 8. razreda.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3475">
                <a:tc>
                  <a:txBody>
                    <a:bodyPr/>
                    <a:lstStyle/>
                    <a:p>
                      <a:pPr marL="1270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TROŠKOVNIK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1270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Standardizirani psihologijski instrument za identifikaciju darovitih i dodatni materijali za rad.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3300">
                <a:tc>
                  <a:txBody>
                    <a:bodyPr/>
                    <a:lstStyle/>
                    <a:p>
                      <a:pPr marL="1270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VREDNOVANJE I KORIŠTENJE REZULTATA RADA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1270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Tijekom nastavne godine pratit će se uspješnost učenika.</a:t>
                      </a:r>
                    </a:p>
                    <a:p>
                      <a:pPr marL="1270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Najveću korist od provedbe programa trebali bi imati učenici i njihovi roditelji.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graphicFrame>
        <p:nvGraphicFramePr>
          <p:cNvPr id="1448" name="Shape 1448"/>
          <p:cNvGraphicFramePr/>
          <p:nvPr>
            <p:extLst>
              <p:ext uri="{D42A27DB-BD31-4B8C-83A1-F6EECF244321}">
                <p14:modId xmlns:p14="http://schemas.microsoft.com/office/powerpoint/2010/main" val="536498889"/>
              </p:ext>
            </p:extLst>
          </p:nvPr>
        </p:nvGraphicFramePr>
        <p:xfrm>
          <a:off x="152400" y="152400"/>
          <a:ext cx="9039225" cy="6795779"/>
        </p:xfrm>
        <a:graphic>
          <a:graphicData uri="http://schemas.openxmlformats.org/drawingml/2006/table">
            <a:tbl>
              <a:tblPr>
                <a:noFill/>
                <a:tableStyleId>{D39A3C89-64FF-49DC-8394-7CA954343BA1}</a:tableStyleId>
              </a:tblPr>
              <a:tblGrid>
                <a:gridCol w="1552575"/>
                <a:gridCol w="7486650"/>
              </a:tblGrid>
              <a:tr h="647700">
                <a:tc>
                  <a:txBody>
                    <a:bodyPr/>
                    <a:lstStyle/>
                    <a:p>
                      <a:pPr lvl="0" rtl="0">
                        <a:lnSpc>
                          <a:spcPct val="120000"/>
                        </a:lnSpc>
                        <a:spcBef>
                          <a:spcPts val="0"/>
                        </a:spcBef>
                        <a:buNone/>
                      </a:pPr>
                      <a:r>
                        <a:rPr lang="en" sz="1100" b="1" dirty="0"/>
                        <a:t>NAZIV AKTIVNOSTI</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lvl="0" algn="ctr" rtl="0">
                        <a:lnSpc>
                          <a:spcPct val="120000"/>
                        </a:lnSpc>
                        <a:spcBef>
                          <a:spcPts val="0"/>
                        </a:spcBef>
                        <a:buNone/>
                      </a:pPr>
                      <a:r>
                        <a:rPr lang="en" sz="1200" b="1"/>
                        <a:t>OBITELJ  NIJE  OTOK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r h="523875">
                <a:tc>
                  <a:txBody>
                    <a:bodyPr/>
                    <a:lstStyle/>
                    <a:p>
                      <a:pPr lvl="0" rtl="0">
                        <a:lnSpc>
                          <a:spcPct val="120000"/>
                        </a:lnSpc>
                        <a:spcBef>
                          <a:spcPts val="0"/>
                        </a:spcBef>
                        <a:buNone/>
                      </a:pPr>
                      <a:r>
                        <a:rPr lang="en" sz="1100" b="1"/>
                        <a:t>NOSITELJI</a:t>
                      </a:r>
                    </a:p>
                    <a:p>
                      <a:pPr lvl="0" rtl="0">
                        <a:lnSpc>
                          <a:spcPct val="120000"/>
                        </a:lnSpc>
                        <a:spcBef>
                          <a:spcPts val="0"/>
                        </a:spcBef>
                        <a:buNone/>
                      </a:pPr>
                      <a:r>
                        <a:rPr lang="en" sz="1100" b="1"/>
                        <a:t> </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20000"/>
                        </a:lnSpc>
                        <a:spcBef>
                          <a:spcPts val="0"/>
                        </a:spcBef>
                        <a:buNone/>
                      </a:pPr>
                      <a:r>
                        <a:rPr lang="en" dirty="0"/>
                        <a:t> </a:t>
                      </a:r>
                      <a:r>
                        <a:rPr lang="en" dirty="0" smtClean="0"/>
                        <a:t>Snježana </a:t>
                      </a:r>
                      <a:r>
                        <a:rPr lang="en" dirty="0"/>
                        <a:t>Čukelj - socijalna pedagoginja, učiteljice 1. razrednih odjela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90625">
                <a:tc>
                  <a:txBody>
                    <a:bodyPr/>
                    <a:lstStyle/>
                    <a:p>
                      <a:pPr lvl="0" rtl="0">
                        <a:lnSpc>
                          <a:spcPct val="120000"/>
                        </a:lnSpc>
                        <a:spcBef>
                          <a:spcPts val="0"/>
                        </a:spcBef>
                        <a:buNone/>
                      </a:pPr>
                      <a:r>
                        <a:rPr lang="en" sz="1100" b="1"/>
                        <a:t>CILJEVI AKTIVNOSTI,</a:t>
                      </a:r>
                    </a:p>
                    <a:p>
                      <a:pPr lvl="0" rtl="0">
                        <a:lnSpc>
                          <a:spcPct val="120000"/>
                        </a:lnSpc>
                        <a:spcBef>
                          <a:spcPts val="0"/>
                        </a:spcBef>
                        <a:buNone/>
                      </a:pPr>
                      <a:r>
                        <a:rPr lang="en" sz="1100" b="1"/>
                        <a:t> </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20000"/>
                        </a:lnSpc>
                        <a:spcBef>
                          <a:spcPts val="0"/>
                        </a:spcBef>
                        <a:buNone/>
                      </a:pPr>
                      <a:r>
                        <a:rPr lang="en" dirty="0"/>
                        <a:t> </a:t>
                      </a:r>
                      <a:r>
                        <a:rPr lang="en" dirty="0" smtClean="0"/>
                        <a:t>-  </a:t>
                      </a:r>
                      <a:r>
                        <a:rPr lang="en" dirty="0"/>
                        <a:t>unapređivabhe suradnje između roditelja i škole</a:t>
                      </a:r>
                    </a:p>
                    <a:p>
                      <a:pPr lvl="0" rtl="0">
                        <a:lnSpc>
                          <a:spcPct val="120000"/>
                        </a:lnSpc>
                        <a:spcBef>
                          <a:spcPts val="0"/>
                        </a:spcBef>
                        <a:buNone/>
                      </a:pPr>
                      <a:r>
                        <a:rPr lang="en" dirty="0"/>
                        <a:t>- unapređivanje roditeljskih vještina</a:t>
                      </a:r>
                    </a:p>
                    <a:p>
                      <a:pPr marL="285750" lvl="0" indent="-285750" rtl="0">
                        <a:lnSpc>
                          <a:spcPct val="120000"/>
                        </a:lnSpc>
                        <a:spcBef>
                          <a:spcPts val="0"/>
                        </a:spcBef>
                        <a:buFontTx/>
                        <a:buChar char="-"/>
                      </a:pPr>
                      <a:r>
                        <a:rPr lang="en" dirty="0" smtClean="0"/>
                        <a:t>poticati </a:t>
                      </a:r>
                      <a:r>
                        <a:rPr lang="en" dirty="0"/>
                        <a:t>bolju povezanost među članovima obitelji, ali i obitelji s drugim </a:t>
                      </a:r>
                      <a:r>
                        <a:rPr lang="en" dirty="0" smtClean="0"/>
                        <a:t>obiteljim</a:t>
                      </a:r>
                      <a:r>
                        <a:rPr lang="hr-HR" dirty="0" smtClean="0"/>
                        <a:t>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7250">
                <a:tc>
                  <a:txBody>
                    <a:bodyPr/>
                    <a:lstStyle/>
                    <a:p>
                      <a:pPr lvl="0" rtl="0">
                        <a:lnSpc>
                          <a:spcPct val="120000"/>
                        </a:lnSpc>
                        <a:spcBef>
                          <a:spcPts val="0"/>
                        </a:spcBef>
                        <a:buNone/>
                      </a:pPr>
                      <a:r>
                        <a:rPr lang="en" sz="1100" b="1"/>
                        <a:t>NAMJENA</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20000"/>
                        </a:lnSpc>
                        <a:spcBef>
                          <a:spcPts val="0"/>
                        </a:spcBef>
                        <a:buNone/>
                      </a:pPr>
                      <a:r>
                        <a:rPr lang="en" dirty="0"/>
                        <a:t> </a:t>
                      </a:r>
                      <a:r>
                        <a:rPr lang="en" dirty="0" smtClean="0"/>
                        <a:t>roditeljima </a:t>
                      </a:r>
                      <a:r>
                        <a:rPr lang="en" dirty="0"/>
                        <a:t>prvih razrednih odjela</a:t>
                      </a:r>
                    </a:p>
                    <a:p>
                      <a:pPr lvl="0" rtl="0">
                        <a:lnSpc>
                          <a:spcPct val="120000"/>
                        </a:lnSpc>
                        <a:spcBef>
                          <a:spcPts val="0"/>
                        </a:spcBef>
                        <a:buNone/>
                      </a:pPr>
                      <a:r>
                        <a:rPr lang="en" dirty="0"/>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7250">
                <a:tc>
                  <a:txBody>
                    <a:bodyPr/>
                    <a:lstStyle/>
                    <a:p>
                      <a:pPr lvl="0" rtl="0">
                        <a:lnSpc>
                          <a:spcPct val="120000"/>
                        </a:lnSpc>
                        <a:spcBef>
                          <a:spcPts val="0"/>
                        </a:spcBef>
                        <a:buNone/>
                      </a:pPr>
                      <a:r>
                        <a:rPr lang="en" sz="1100" b="1"/>
                        <a:t>NAČIN REALIZACIJE</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20000"/>
                        </a:lnSpc>
                        <a:spcBef>
                          <a:spcPts val="0"/>
                        </a:spcBef>
                        <a:buNone/>
                      </a:pPr>
                      <a:r>
                        <a:rPr lang="en"/>
                        <a:t>program će se realizirati na roditeljskim sastancima radioničkog oblika u svakom	</a:t>
                      </a:r>
                    </a:p>
                    <a:p>
                      <a:pPr lvl="0" rtl="0">
                        <a:lnSpc>
                          <a:spcPct val="120000"/>
                        </a:lnSpc>
                        <a:spcBef>
                          <a:spcPts val="0"/>
                        </a:spcBef>
                        <a:buNone/>
                      </a:pPr>
                      <a:r>
                        <a:rPr lang="en"/>
                        <a:t>1. razrednom odjelu</a:t>
                      </a:r>
                    </a:p>
                    <a:p>
                      <a:pPr lvl="0" rtl="0">
                        <a:lnSpc>
                          <a:spcPct val="120000"/>
                        </a:lnSpc>
                        <a:spcBef>
                          <a:spcPts val="0"/>
                        </a:spcBef>
                        <a:buNone/>
                      </a:pPr>
                      <a:r>
                        <a:rPr lang="en"/>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5300">
                <a:tc>
                  <a:txBody>
                    <a:bodyPr/>
                    <a:lstStyle/>
                    <a:p>
                      <a:pPr lvl="0" rtl="0">
                        <a:lnSpc>
                          <a:spcPct val="120000"/>
                        </a:lnSpc>
                        <a:spcBef>
                          <a:spcPts val="0"/>
                        </a:spcBef>
                        <a:buNone/>
                      </a:pPr>
                      <a:r>
                        <a:rPr lang="en" sz="1100" b="1"/>
                        <a:t>VREMENIK</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20000"/>
                        </a:lnSpc>
                        <a:spcBef>
                          <a:spcPts val="0"/>
                        </a:spcBef>
                        <a:buNone/>
                      </a:pPr>
                      <a:r>
                        <a:rPr lang="en"/>
                        <a:t>Aktivnosti će se realizirati na roditeljskim sastancima tijekom prvog obrazovnog razdoblja školske godine 2016./2017.</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5300">
                <a:tc>
                  <a:txBody>
                    <a:bodyPr/>
                    <a:lstStyle/>
                    <a:p>
                      <a:pPr lvl="0" rtl="0">
                        <a:lnSpc>
                          <a:spcPct val="120000"/>
                        </a:lnSpc>
                        <a:spcBef>
                          <a:spcPts val="0"/>
                        </a:spcBef>
                        <a:buNone/>
                      </a:pPr>
                      <a:r>
                        <a:rPr lang="en" sz="1100" b="1"/>
                        <a:t>TROŠKOVNIK</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20000"/>
                        </a:lnSpc>
                        <a:spcBef>
                          <a:spcPts val="0"/>
                        </a:spcBef>
                        <a:buNone/>
                      </a:pPr>
                      <a:r>
                        <a:rPr lang="en"/>
                        <a:t>stručna literatura – 300 kn</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76325">
                <a:tc>
                  <a:txBody>
                    <a:bodyPr/>
                    <a:lstStyle/>
                    <a:p>
                      <a:pPr lvl="0" rtl="0">
                        <a:lnSpc>
                          <a:spcPct val="120000"/>
                        </a:lnSpc>
                        <a:spcBef>
                          <a:spcPts val="0"/>
                        </a:spcBef>
                        <a:buNone/>
                      </a:pPr>
                      <a:r>
                        <a:rPr lang="en" sz="1100" b="1"/>
                        <a:t>NAČIN VREDNOVANJA I  KORIŠTENJE REZULTATA RADA</a:t>
                      </a:r>
                    </a:p>
                  </a:txBody>
                  <a:tcPr marL="68575" marR="68575" marT="91425" marB="91425">
                    <a:lnL w="1905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marR="0" lvl="0" rtl="0">
                        <a:lnSpc>
                          <a:spcPct val="120000"/>
                        </a:lnSpc>
                        <a:spcBef>
                          <a:spcPts val="0"/>
                        </a:spcBef>
                        <a:buNone/>
                      </a:pPr>
                      <a:r>
                        <a:rPr lang="en"/>
                        <a:t>-kvalitetna suradnja roditelja i djelatnika škole</a:t>
                      </a:r>
                    </a:p>
                    <a:p>
                      <a:pPr marR="0" lvl="0" rtl="0">
                        <a:lnSpc>
                          <a:spcPct val="120000"/>
                        </a:lnSpc>
                        <a:spcBef>
                          <a:spcPts val="0"/>
                        </a:spcBef>
                        <a:buNone/>
                      </a:pPr>
                      <a:r>
                        <a:rPr lang="en"/>
                        <a:t>- redoviti dolasci na roditeljske sastanke i informacije</a:t>
                      </a:r>
                    </a:p>
                    <a:p>
                      <a:pPr marR="0" lvl="0" rtl="0">
                        <a:lnSpc>
                          <a:spcPct val="120000"/>
                        </a:lnSpc>
                        <a:spcBef>
                          <a:spcPts val="0"/>
                        </a:spcBef>
                        <a:buNone/>
                      </a:pPr>
                      <a:r>
                        <a:rPr lang="en"/>
                        <a:t>- objektivni pokazatelji u nastavnom radu i ponašanju učenika</a:t>
                      </a:r>
                    </a:p>
                    <a:p>
                      <a:pPr marR="0" lvl="0" rtl="0">
                        <a:lnSpc>
                          <a:spcPct val="120000"/>
                        </a:lnSpc>
                        <a:spcBef>
                          <a:spcPts val="0"/>
                        </a:spcBef>
                        <a:buNone/>
                      </a:pPr>
                      <a:r>
                        <a:rPr lang="en"/>
                        <a:t>- rezultati evaluacije učitelja i roditelja</a:t>
                      </a:r>
                    </a:p>
                    <a:p>
                      <a:pPr lvl="0" rtl="0">
                        <a:lnSpc>
                          <a:spcPct val="120000"/>
                        </a:lnSpc>
                        <a:spcBef>
                          <a:spcPts val="0"/>
                        </a:spcBef>
                        <a:buNone/>
                      </a:pPr>
                      <a:r>
                        <a:rPr lang="en"/>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Shape 1454"/>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455" name="Shape 1455"/>
          <p:cNvGraphicFramePr/>
          <p:nvPr/>
        </p:nvGraphicFramePr>
        <p:xfrm>
          <a:off x="259425" y="213125"/>
          <a:ext cx="8625150" cy="5514877"/>
        </p:xfrm>
        <a:graphic>
          <a:graphicData uri="http://schemas.openxmlformats.org/drawingml/2006/table">
            <a:tbl>
              <a:tblPr>
                <a:noFill/>
                <a:tableStyleId>{D39A3C89-64FF-49DC-8394-7CA954343BA1}</a:tableStyleId>
              </a:tblPr>
              <a:tblGrid>
                <a:gridCol w="2114850"/>
                <a:gridCol w="6510300"/>
              </a:tblGrid>
              <a:tr h="446450">
                <a:tc>
                  <a:txBody>
                    <a:bodyPr/>
                    <a:lstStyle/>
                    <a:p>
                      <a:pPr marL="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NAZIV AKTIVNOSTI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PROFESIONALNA ORIJENTACIJA UČENIKA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14350">
                <a:tc>
                  <a:txBody>
                    <a:bodyPr/>
                    <a:lstStyle/>
                    <a:p>
                      <a:pPr marL="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CILJ AKTIVNOSTI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Calibri"/>
                        <a:buNone/>
                      </a:pPr>
                      <a:r>
                        <a:rPr lang="en" u="none" strike="noStrike" cap="none">
                          <a:latin typeface="Times New Roman"/>
                          <a:ea typeface="Times New Roman"/>
                          <a:cs typeface="Times New Roman"/>
                          <a:sym typeface="Times New Roman"/>
                        </a:rPr>
                        <a:t>Stjecanje informacija o različitim zanimanjima te osposobljavanje za samostalni i odgovorni odabir zvanja.</a:t>
                      </a:r>
                    </a:p>
                    <a:p>
                      <a:pPr marL="0" marR="0" lvl="0" indent="0" algn="l" rtl="0">
                        <a:lnSpc>
                          <a:spcPct val="115000"/>
                        </a:lnSpc>
                        <a:spcBef>
                          <a:spcPts val="0"/>
                        </a:spcBef>
                        <a:buClr>
                          <a:schemeClr val="dk1"/>
                        </a:buClr>
                        <a:buSzPct val="25000"/>
                        <a:buFont typeface="Calibri"/>
                        <a:buNone/>
                      </a:pPr>
                      <a:r>
                        <a:rPr lang="en" u="none" strike="noStrike" cap="none">
                          <a:latin typeface="Times New Roman"/>
                          <a:ea typeface="Times New Roman"/>
                          <a:cs typeface="Times New Roman"/>
                          <a:sym typeface="Times New Roman"/>
                        </a:rPr>
                        <a:t>Podrška učenicima i njihovim roditeljima u donošenju odluke o izboru profesionalne budućnosti.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19125">
                <a:tc>
                  <a:txBody>
                    <a:bodyPr/>
                    <a:lstStyle/>
                    <a:p>
                      <a:pPr marL="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NAMJENA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Informirati učenike osm</a:t>
                      </a:r>
                      <a:r>
                        <a:rPr lang="en">
                          <a:latin typeface="Times New Roman"/>
                          <a:ea typeface="Times New Roman"/>
                          <a:cs typeface="Times New Roman"/>
                          <a:sym typeface="Times New Roman"/>
                        </a:rPr>
                        <a:t>og</a:t>
                      </a:r>
                      <a:r>
                        <a:rPr lang="en" u="none" strike="noStrike" cap="none">
                          <a:latin typeface="Times New Roman"/>
                          <a:ea typeface="Times New Roman"/>
                          <a:cs typeface="Times New Roman"/>
                          <a:sym typeface="Times New Roman"/>
                        </a:rPr>
                        <a:t> razreda o mogućnostima daljnjeg školovanja i upoznati ih s raznolikim svijetom zanimanja.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5800">
                <a:tc>
                  <a:txBody>
                    <a:bodyPr/>
                    <a:lstStyle/>
                    <a:p>
                      <a:pPr marL="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NOSITELJI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a:latin typeface="Times New Roman"/>
                          <a:ea typeface="Times New Roman"/>
                          <a:cs typeface="Times New Roman"/>
                          <a:sym typeface="Times New Roman"/>
                        </a:rPr>
                        <a:t>Razrednici 8. razreda: Valentina Ćosić,Vedran Bobšić, Michaela Lulić, Božica Ruganec. pedagoginja Marina Margetić, psihologinja Marija Petranović (u.z.), defektologinja Snježana Čukelj</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6725">
                <a:tc>
                  <a:txBody>
                    <a:bodyPr/>
                    <a:lstStyle/>
                    <a:p>
                      <a:pPr marL="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 NAČIN REALIZACIJE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a:latin typeface="Times New Roman"/>
                          <a:ea typeface="Times New Roman"/>
                          <a:cs typeface="Times New Roman"/>
                          <a:sym typeface="Times New Roman"/>
                        </a:rPr>
                        <a:t>Grupno i</a:t>
                      </a:r>
                      <a:r>
                        <a:rPr lang="en" u="none" strike="noStrike" cap="none">
                          <a:latin typeface="Times New Roman"/>
                          <a:ea typeface="Times New Roman"/>
                          <a:cs typeface="Times New Roman"/>
                          <a:sym typeface="Times New Roman"/>
                        </a:rPr>
                        <a:t>nformiranje na satovima razrednika i individualno savjetovanje.</a:t>
                      </a:r>
                    </a:p>
                    <a:p>
                      <a:pPr marL="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Intenzivna suradnja sa Službom školske medicine i Zavodom za zapošljavanje u Zagrebu</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VREMENIK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Tijekom školske godine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1950">
                <a:tc>
                  <a:txBody>
                    <a:bodyPr/>
                    <a:lstStyle/>
                    <a:p>
                      <a:pPr marL="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TROŠKOVNIK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u="none" strike="noStrike" cap="none">
                          <a:latin typeface="Times New Roman"/>
                          <a:ea typeface="Times New Roman"/>
                          <a:cs typeface="Times New Roman"/>
                          <a:sym typeface="Times New Roman"/>
                        </a:rPr>
                        <a:t>-------</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7675">
                <a:tc>
                  <a:txBody>
                    <a:bodyPr/>
                    <a:lstStyle/>
                    <a:p>
                      <a:pPr marL="0" marR="0" lvl="0" indent="0" algn="l" rtl="0">
                        <a:lnSpc>
                          <a:spcPct val="115000"/>
                        </a:lnSpc>
                        <a:spcBef>
                          <a:spcPts val="0"/>
                        </a:spcBef>
                        <a:buClr>
                          <a:schemeClr val="dk1"/>
                        </a:buClr>
                        <a:buSzPct val="25000"/>
                        <a:buFont typeface="Verdana"/>
                        <a:buNone/>
                      </a:pPr>
                      <a:r>
                        <a:rPr lang="en" b="1" u="none" strike="noStrike" cap="none">
                          <a:latin typeface="Times New Roman"/>
                          <a:ea typeface="Times New Roman"/>
                          <a:cs typeface="Times New Roman"/>
                          <a:sym typeface="Times New Roman"/>
                        </a:rPr>
                        <a:t>VREDNOVANJE I KORIŠTENJE REZULTATA RADA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a:latin typeface="Times New Roman"/>
                          <a:ea typeface="Times New Roman"/>
                          <a:cs typeface="Times New Roman"/>
                          <a:sym typeface="Times New Roman"/>
                        </a:rPr>
                        <a:t>Praćenje razvoja i napretka učenika, ostvarenje upisa u željeni odabir.</a:t>
                      </a:r>
                      <a:r>
                        <a:rPr lang="en" u="none" strike="noStrike" cap="none">
                          <a:latin typeface="Times New Roman"/>
                          <a:ea typeface="Times New Roman"/>
                          <a:cs typeface="Times New Roman"/>
                          <a:sym typeface="Times New Roman"/>
                        </a:rPr>
                        <a:t> </a:t>
                      </a:r>
                      <a:r>
                        <a:rPr lang="en">
                          <a:latin typeface="Times New Roman"/>
                          <a:ea typeface="Times New Roman"/>
                          <a:cs typeface="Times New Roman"/>
                          <a:sym typeface="Times New Roman"/>
                        </a:rPr>
                        <a:t>K</a:t>
                      </a:r>
                      <a:r>
                        <a:rPr lang="en" u="none" strike="noStrike" cap="none">
                          <a:latin typeface="Times New Roman"/>
                          <a:ea typeface="Times New Roman"/>
                          <a:cs typeface="Times New Roman"/>
                          <a:sym typeface="Times New Roman"/>
                        </a:rPr>
                        <a:t>orist bi prvenstveno trebali osjetiti učenici i njihovi roditelji.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graphicFrame>
        <p:nvGraphicFramePr>
          <p:cNvPr id="1461" name="Shape 1461"/>
          <p:cNvGraphicFramePr/>
          <p:nvPr>
            <p:extLst>
              <p:ext uri="{D42A27DB-BD31-4B8C-83A1-F6EECF244321}">
                <p14:modId xmlns:p14="http://schemas.microsoft.com/office/powerpoint/2010/main" val="4014255416"/>
              </p:ext>
            </p:extLst>
          </p:nvPr>
        </p:nvGraphicFramePr>
        <p:xfrm>
          <a:off x="395297" y="641362"/>
          <a:ext cx="8353425" cy="5737060"/>
        </p:xfrm>
        <a:graphic>
          <a:graphicData uri="http://schemas.openxmlformats.org/drawingml/2006/table">
            <a:tbl>
              <a:tblPr>
                <a:noFill/>
                <a:tableStyleId>{D39A3C89-64FF-49DC-8394-7CA954343BA1}</a:tableStyleId>
              </a:tblPr>
              <a:tblGrid>
                <a:gridCol w="2016125"/>
                <a:gridCol w="6337300"/>
              </a:tblGrid>
              <a:tr h="307200">
                <a:tc>
                  <a:txBody>
                    <a:bodyPr/>
                    <a:lstStyle/>
                    <a:p>
                      <a:pPr marL="0" marR="0" lvl="0" indent="0" algn="l" rtl="0">
                        <a:spcBef>
                          <a:spcPts val="0"/>
                        </a:spcBef>
                        <a:buClr>
                          <a:srgbClr val="000000"/>
                        </a:buClr>
                        <a:buSzPct val="25000"/>
                        <a:buFont typeface="Arial"/>
                        <a:buNone/>
                      </a:pPr>
                      <a:r>
                        <a:rPr lang="en" sz="1600" b="1" u="none" strike="noStrike" cap="none" dirty="0">
                          <a:solidFill>
                            <a:schemeClr val="dk1"/>
                          </a:solidFill>
                        </a:rPr>
                        <a:t>NAZIV AKTIVNOSTI</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a:solidFill>
                            <a:srgbClr val="000000"/>
                          </a:solidFill>
                        </a:rPr>
                        <a:t>UČENIČKA ZADRUGA SESVETSKA SELA</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6351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CILJ AKTIVNOSTI</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Zadovoljavanje individualnih potreba učenika, profesionalno informiranje, razvoj sposobnosti, znanja i vještina kroz samostalni i suradnički, praktički i stvaralački rad. Razvijanje vizualnog, kritičkog i stvaralačkog mišljenja, te poznavanje baštine, pozitivan odnos prema estetskim vrijednostima. </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65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NAMJENA</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Razvijanje poduzetničkog i stvaralačkog mišljenja, te prepoznavanje i primjena tehničkih sadržaja u životnom okružju.</a:t>
                      </a:r>
                    </a:p>
                    <a:p>
                      <a:pPr marL="0" marR="0" lvl="0" indent="-69850" algn="l" rtl="0">
                        <a:spcBef>
                          <a:spcPts val="0"/>
                        </a:spcBef>
                        <a:buClr>
                          <a:schemeClr val="dk1"/>
                        </a:buClr>
                        <a:buSzPct val="78571"/>
                        <a:buFont typeface="Arial"/>
                        <a:buNone/>
                      </a:pPr>
                      <a:endParaRPr>
                        <a:latin typeface="Times New Roman"/>
                        <a:ea typeface="Times New Roman"/>
                        <a:cs typeface="Times New Roman"/>
                        <a:sym typeface="Times New Roman"/>
                      </a:endParaRP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45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NOSITELJI </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Zrinka Jurić Avmedoski, prof</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40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NAČIN REALIZACIJE</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Aktivnosti će se provoditi u vidu izvannastavne, projektne i izvanučioničke aktivnosti</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365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VREMENIK</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šk.god.2016./2017.</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270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TROŠKOVNIK</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endParaRPr>
                        <a:latin typeface="Times New Roman"/>
                        <a:ea typeface="Times New Roman"/>
                        <a:cs typeface="Times New Roman"/>
                        <a:sym typeface="Times New Roman"/>
                      </a:endParaRP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906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VREDNOVANJE I KORIŠTENJE REZULTATA RADA</a:t>
                      </a: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dirty="0">
                          <a:solidFill>
                            <a:schemeClr val="dk1"/>
                          </a:solidFill>
                          <a:latin typeface="Times New Roman"/>
                          <a:ea typeface="Times New Roman"/>
                          <a:cs typeface="Times New Roman"/>
                          <a:sym typeface="Times New Roman"/>
                        </a:rPr>
                        <a:t>Samovrednovanje ( voditelji i sudionici radionica, sekcija).</a:t>
                      </a:r>
                    </a:p>
                    <a:p>
                      <a:pPr marL="0" marR="0" lvl="0" indent="0" algn="l" rtl="0">
                        <a:spcBef>
                          <a:spcPts val="0"/>
                        </a:spcBef>
                        <a:buClr>
                          <a:srgbClr val="000000"/>
                        </a:buClr>
                        <a:buSzPct val="25000"/>
                        <a:buFont typeface="Arial"/>
                        <a:buNone/>
                      </a:pPr>
                      <a:r>
                        <a:rPr lang="en" sz="1600" u="none" strike="noStrike" cap="none" dirty="0">
                          <a:solidFill>
                            <a:schemeClr val="dk1"/>
                          </a:solidFill>
                          <a:latin typeface="Times New Roman"/>
                          <a:ea typeface="Times New Roman"/>
                          <a:cs typeface="Times New Roman"/>
                          <a:sym typeface="Times New Roman"/>
                        </a:rPr>
                        <a:t>Smotre, susreti i natjecanja učeničkog stvaralaštva, tim za samovrednovanje OŠ </a:t>
                      </a:r>
                      <a:r>
                        <a:rPr lang="hr-HR" sz="1600" u="none" strike="noStrike" cap="none" dirty="0" smtClean="0">
                          <a:solidFill>
                            <a:schemeClr val="dk1"/>
                          </a:solidFill>
                          <a:latin typeface="Times New Roman"/>
                          <a:ea typeface="Times New Roman"/>
                          <a:cs typeface="Times New Roman"/>
                          <a:sym typeface="Times New Roman"/>
                        </a:rPr>
                        <a:t> </a:t>
                      </a:r>
                      <a:r>
                        <a:rPr lang="en" sz="1600" u="none" strike="noStrike" cap="none" dirty="0" smtClean="0">
                          <a:solidFill>
                            <a:schemeClr val="dk1"/>
                          </a:solidFill>
                          <a:latin typeface="Times New Roman"/>
                          <a:ea typeface="Times New Roman"/>
                          <a:cs typeface="Times New Roman"/>
                          <a:sym typeface="Times New Roman"/>
                        </a:rPr>
                        <a:t>Sesvetska Sela</a:t>
                      </a:r>
                      <a:endParaRPr lang="en" sz="1600" u="none" strike="noStrike" cap="none" dirty="0">
                        <a:solidFill>
                          <a:schemeClr val="dk1"/>
                        </a:solidFill>
                        <a:latin typeface="Times New Roman"/>
                        <a:ea typeface="Times New Roman"/>
                        <a:cs typeface="Times New Roman"/>
                        <a:sym typeface="Times New Roman"/>
                      </a:endParaRPr>
                    </a:p>
                  </a:txBody>
                  <a:tcPr marL="42800" marR="42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287785" y="316081"/>
            <a:ext cx="8460679" cy="1649642"/>
          </a:xfrm>
          <a:prstGeom prst="rect">
            <a:avLst/>
          </a:prstGeom>
          <a:noFill/>
          <a:ln>
            <a:noFill/>
          </a:ln>
        </p:spPr>
        <p:txBody>
          <a:bodyPr lIns="91425" tIns="45700" rIns="91425" bIns="45700" anchor="ctr" anchorCtr="0">
            <a:noAutofit/>
          </a:bodyPr>
          <a:lstStyle/>
          <a:p>
            <a:pPr marL="0" marR="0" lvl="0" indent="0" rtl="0">
              <a:lnSpc>
                <a:spcPct val="115000"/>
              </a:lnSpc>
              <a:spcBef>
                <a:spcPts val="0"/>
              </a:spcBef>
              <a:spcAft>
                <a:spcPts val="0"/>
              </a:spcAft>
              <a:buClr>
                <a:schemeClr val="dk1"/>
              </a:buClr>
              <a:buSzPct val="25000"/>
              <a:buFont typeface="Arial"/>
              <a:buNone/>
            </a:pPr>
            <a:r>
              <a:rPr lang="en" sz="2200" b="0" i="0" u="none" strike="noStrike" cap="none" dirty="0">
                <a:solidFill>
                  <a:schemeClr val="dk1"/>
                </a:solidFill>
                <a:latin typeface="Arial"/>
                <a:ea typeface="Arial"/>
                <a:cs typeface="Arial"/>
                <a:sym typeface="Arial"/>
              </a:rPr>
              <a:t>Na temelju članka 28. Zakona o odgoju i obrazovanju u osnovnoj i srednjoj školi te članka 2</a:t>
            </a:r>
            <a:r>
              <a:rPr lang="en" sz="2200" dirty="0">
                <a:solidFill>
                  <a:schemeClr val="dk1"/>
                </a:solidFill>
              </a:rPr>
              <a:t>9</a:t>
            </a:r>
            <a:r>
              <a:rPr lang="en" sz="2200" b="0" i="0" u="none" strike="noStrike" cap="none" dirty="0">
                <a:solidFill>
                  <a:schemeClr val="dk1"/>
                </a:solidFill>
                <a:latin typeface="Arial"/>
                <a:ea typeface="Arial"/>
                <a:cs typeface="Arial"/>
                <a:sym typeface="Arial"/>
              </a:rPr>
              <a:t>. Statuta OŠ Sesvetska Sela, na prijedlog ravnateljice škole i Učiteljskog vijeća, Školski </a:t>
            </a:r>
            <a:r>
              <a:rPr lang="en" sz="2200" b="0" i="0" u="none" strike="noStrike" cap="none" dirty="0" smtClean="0">
                <a:solidFill>
                  <a:schemeClr val="dk1"/>
                </a:solidFill>
                <a:latin typeface="Arial"/>
                <a:ea typeface="Arial"/>
                <a:cs typeface="Arial"/>
                <a:sym typeface="Arial"/>
              </a:rPr>
              <a:t>odbor</a:t>
            </a:r>
            <a:r>
              <a:rPr lang="hr-HR" sz="2200" b="0" i="0" u="none" strike="noStrike" cap="none" dirty="0" smtClean="0">
                <a:solidFill>
                  <a:schemeClr val="dk1"/>
                </a:solidFill>
                <a:latin typeface="Arial"/>
                <a:ea typeface="Arial"/>
                <a:cs typeface="Arial"/>
                <a:sym typeface="Arial"/>
              </a:rPr>
              <a:t> je</a:t>
            </a:r>
            <a:r>
              <a:rPr lang="en" sz="2200" b="0" i="0" u="none" strike="noStrike" cap="none" dirty="0" smtClean="0">
                <a:solidFill>
                  <a:schemeClr val="dk1"/>
                </a:solidFill>
                <a:latin typeface="Arial"/>
                <a:ea typeface="Arial"/>
                <a:cs typeface="Arial"/>
                <a:sym typeface="Arial"/>
              </a:rPr>
              <a:t> </a:t>
            </a:r>
            <a:r>
              <a:rPr lang="en" sz="2200" b="0" i="0" u="none" strike="noStrike" cap="none" dirty="0">
                <a:solidFill>
                  <a:schemeClr val="dk1"/>
                </a:solidFill>
                <a:latin typeface="Arial"/>
                <a:ea typeface="Arial"/>
                <a:cs typeface="Arial"/>
                <a:sym typeface="Arial"/>
              </a:rPr>
              <a:t>na </a:t>
            </a:r>
            <a:r>
              <a:rPr lang="hr-HR" sz="2200" dirty="0" smtClean="0">
                <a:solidFill>
                  <a:schemeClr val="dk1"/>
                </a:solidFill>
              </a:rPr>
              <a:t>XXXVII. </a:t>
            </a:r>
            <a:r>
              <a:rPr lang="en" sz="2200" b="0" i="0" u="none" strike="noStrike" cap="none" dirty="0" smtClean="0">
                <a:solidFill>
                  <a:schemeClr val="dk1"/>
                </a:solidFill>
                <a:latin typeface="Arial"/>
                <a:ea typeface="Arial"/>
                <a:cs typeface="Arial"/>
                <a:sym typeface="Arial"/>
              </a:rPr>
              <a:t> </a:t>
            </a:r>
            <a:r>
              <a:rPr lang="en" sz="2200" b="0" i="0" u="none" strike="noStrike" cap="none" dirty="0">
                <a:solidFill>
                  <a:schemeClr val="dk1"/>
                </a:solidFill>
                <a:latin typeface="Arial"/>
                <a:ea typeface="Arial"/>
                <a:cs typeface="Arial"/>
                <a:sym typeface="Arial"/>
              </a:rPr>
              <a:t>sjednici </a:t>
            </a:r>
            <a:r>
              <a:rPr lang="en" sz="2200" dirty="0">
                <a:solidFill>
                  <a:schemeClr val="dk1"/>
                </a:solidFill>
              </a:rPr>
              <a:t>održanoj </a:t>
            </a:r>
            <a:r>
              <a:rPr lang="hr-HR" sz="2200" dirty="0" smtClean="0">
                <a:solidFill>
                  <a:schemeClr val="dk1"/>
                </a:solidFill>
              </a:rPr>
              <a:t> 28.rujna </a:t>
            </a:r>
            <a:r>
              <a:rPr lang="en" sz="2200" dirty="0" smtClean="0">
                <a:solidFill>
                  <a:schemeClr val="dk1"/>
                </a:solidFill>
              </a:rPr>
              <a:t>2016</a:t>
            </a:r>
            <a:r>
              <a:rPr lang="en" sz="2200" dirty="0">
                <a:solidFill>
                  <a:schemeClr val="dk1"/>
                </a:solidFill>
              </a:rPr>
              <a:t>. </a:t>
            </a:r>
            <a:r>
              <a:rPr lang="en" sz="2200" b="0" i="0" u="none" strike="noStrike" cap="none" dirty="0" smtClean="0">
                <a:solidFill>
                  <a:schemeClr val="dk1"/>
                </a:solidFill>
                <a:latin typeface="Arial"/>
                <a:ea typeface="Arial"/>
                <a:cs typeface="Arial"/>
                <a:sym typeface="Arial"/>
              </a:rPr>
              <a:t>donio</a:t>
            </a:r>
            <a:r>
              <a:rPr lang="hr-HR" sz="2200" b="0" i="0" u="none" strike="noStrike" cap="none" dirty="0" smtClean="0">
                <a:solidFill>
                  <a:schemeClr val="dk1"/>
                </a:solidFill>
                <a:latin typeface="Arial"/>
                <a:ea typeface="Arial"/>
                <a:cs typeface="Arial"/>
                <a:sym typeface="Arial"/>
              </a:rPr>
              <a:t> </a:t>
            </a:r>
            <a:r>
              <a:rPr lang="en" sz="2200" b="0" i="0" u="none" strike="noStrike" cap="none" dirty="0" smtClean="0">
                <a:solidFill>
                  <a:schemeClr val="dk1"/>
                </a:solidFill>
                <a:latin typeface="Arial"/>
                <a:ea typeface="Arial"/>
                <a:cs typeface="Arial"/>
                <a:sym typeface="Arial"/>
              </a:rPr>
              <a:t>:</a:t>
            </a:r>
            <a:endParaRPr lang="en" sz="2200" b="0" i="0" u="none" strike="noStrike" cap="none" dirty="0">
              <a:solidFill>
                <a:schemeClr val="dk1"/>
              </a:solidFill>
              <a:latin typeface="Arial"/>
              <a:ea typeface="Arial"/>
              <a:cs typeface="Arial"/>
              <a:sym typeface="Arial"/>
            </a:endParaRPr>
          </a:p>
        </p:txBody>
      </p:sp>
      <p:sp>
        <p:nvSpPr>
          <p:cNvPr id="97" name="Shape 97"/>
          <p:cNvSpPr txBox="1"/>
          <p:nvPr/>
        </p:nvSpPr>
        <p:spPr>
          <a:xfrm>
            <a:off x="53984" y="2119655"/>
            <a:ext cx="9144000" cy="115412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200" b="1" i="0" u="none" strike="noStrike" cap="none">
                <a:solidFill>
                  <a:schemeClr val="dk1"/>
                </a:solidFill>
                <a:latin typeface="Arial"/>
                <a:ea typeface="Arial"/>
                <a:cs typeface="Arial"/>
                <a:sym typeface="Arial"/>
              </a:rPr>
              <a:t>ŠKOLSKI  KURIKUL</a:t>
            </a:r>
          </a:p>
          <a:p>
            <a:pPr marL="0" marR="0" lvl="0" indent="0" algn="ctr" rtl="0">
              <a:lnSpc>
                <a:spcPct val="100000"/>
              </a:lnSpc>
              <a:spcBef>
                <a:spcPts val="640"/>
              </a:spcBef>
              <a:spcAft>
                <a:spcPts val="0"/>
              </a:spcAft>
              <a:buClr>
                <a:schemeClr val="dk1"/>
              </a:buClr>
              <a:buSzPct val="25000"/>
              <a:buFont typeface="Arial"/>
              <a:buNone/>
            </a:pPr>
            <a:r>
              <a:rPr lang="en" sz="3200" b="1" i="0" u="none" strike="noStrike" cap="none">
                <a:solidFill>
                  <a:schemeClr val="dk1"/>
                </a:solidFill>
                <a:latin typeface="Arial"/>
                <a:ea typeface="Arial"/>
                <a:cs typeface="Arial"/>
                <a:sym typeface="Arial"/>
              </a:rPr>
              <a:t>za školsku godinu 201</a:t>
            </a:r>
            <a:r>
              <a:rPr lang="en" sz="3200" b="1">
                <a:solidFill>
                  <a:schemeClr val="dk1"/>
                </a:solidFill>
              </a:rPr>
              <a:t>6</a:t>
            </a:r>
            <a:r>
              <a:rPr lang="en" sz="3200" b="1" i="0" u="none" strike="noStrike" cap="none">
                <a:solidFill>
                  <a:schemeClr val="dk1"/>
                </a:solidFill>
                <a:latin typeface="Arial"/>
                <a:ea typeface="Arial"/>
                <a:cs typeface="Arial"/>
                <a:sym typeface="Arial"/>
              </a:rPr>
              <a:t>./201</a:t>
            </a:r>
            <a:r>
              <a:rPr lang="en" sz="3200" b="1">
                <a:solidFill>
                  <a:schemeClr val="dk1"/>
                </a:solidFill>
              </a:rPr>
              <a:t>7</a:t>
            </a:r>
            <a:r>
              <a:rPr lang="en" sz="3200" b="1" i="0" u="none" strike="noStrike" cap="none">
                <a:solidFill>
                  <a:schemeClr val="dk1"/>
                </a:solidFill>
                <a:latin typeface="Arial"/>
                <a:ea typeface="Arial"/>
                <a:cs typeface="Arial"/>
                <a:sym typeface="Arial"/>
              </a:rPr>
              <a:t>.</a:t>
            </a:r>
          </a:p>
        </p:txBody>
      </p:sp>
      <p:pic>
        <p:nvPicPr>
          <p:cNvPr id="98" name="Shape 98" descr="drvo.jpg"/>
          <p:cNvPicPr preferRelativeResize="0"/>
          <p:nvPr/>
        </p:nvPicPr>
        <p:blipFill rotWithShape="1">
          <a:blip r:embed="rId3">
            <a:alphaModFix/>
          </a:blip>
          <a:srcRect t="10811" b="12295"/>
          <a:stretch/>
        </p:blipFill>
        <p:spPr>
          <a:xfrm>
            <a:off x="3510576" y="3361475"/>
            <a:ext cx="2433024" cy="3118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aphicFrame>
        <p:nvGraphicFramePr>
          <p:cNvPr id="230" name="Shape 230"/>
          <p:cNvGraphicFramePr/>
          <p:nvPr/>
        </p:nvGraphicFramePr>
        <p:xfrm>
          <a:off x="228118" y="62391"/>
          <a:ext cx="8687775" cy="5758475"/>
        </p:xfrm>
        <a:graphic>
          <a:graphicData uri="http://schemas.openxmlformats.org/drawingml/2006/table">
            <a:tbl>
              <a:tblPr>
                <a:noFill/>
                <a:tableStyleId>{D39A3C89-64FF-49DC-8394-7CA954343BA1}</a:tableStyleId>
              </a:tblPr>
              <a:tblGrid>
                <a:gridCol w="2151550"/>
                <a:gridCol w="6536225"/>
              </a:tblGrid>
              <a:tr h="744850">
                <a:tc>
                  <a:txBody>
                    <a:bodyPr/>
                    <a:lstStyle/>
                    <a:p>
                      <a:pPr marL="0" marR="0" lvl="0" indent="0" algn="l" rtl="0">
                        <a:lnSpc>
                          <a:spcPct val="10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NAZIV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              IZBORNA NASTAVA IZ NJEMAČKOG JEZIKA</a:t>
                      </a:r>
                    </a:p>
                    <a:p>
                      <a:pPr marL="0" marR="0" lvl="0" indent="0" algn="l" rtl="0">
                        <a:lnSpc>
                          <a:spcPct val="100000"/>
                        </a:lnSpc>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                              ZA  </a:t>
                      </a:r>
                      <a:r>
                        <a:rPr lang="en" b="1">
                          <a:solidFill>
                            <a:schemeClr val="dk1"/>
                          </a:solidFill>
                          <a:latin typeface="Times New Roman"/>
                          <a:ea typeface="Times New Roman"/>
                          <a:cs typeface="Times New Roman"/>
                          <a:sym typeface="Times New Roman"/>
                        </a:rPr>
                        <a:t>8. RAZRED</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4850">
                <a:tc>
                  <a:txBody>
                    <a:bodyPr/>
                    <a:lstStyle/>
                    <a:p>
                      <a:pPr marL="0" marR="0" lvl="0" indent="0" algn="l" rtl="0">
                        <a:lnSpc>
                          <a:spcPct val="10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CILJ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Razvijati kod učenika zanimanje i želju za učenjem njemačkog jezika te ljubav prema njemačkom jeziku. Poticati interes za strani jezik i kulturu. </a:t>
                      </a:r>
                      <a:r>
                        <a:rPr lang="en" sz="1600">
                          <a:solidFill>
                            <a:schemeClr val="dk1"/>
                          </a:solidFill>
                          <a:latin typeface="Times New Roman"/>
                          <a:ea typeface="Times New Roman"/>
                          <a:cs typeface="Times New Roman"/>
                          <a:sym typeface="Times New Roman"/>
                        </a:rPr>
                        <a:t>Upoznati tipične običaje zemalja njemačkoga govornog područja.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6700">
                <a:tc>
                  <a:txBody>
                    <a:bodyPr/>
                    <a:lstStyle/>
                    <a:p>
                      <a:pPr marL="0" marR="0" lvl="0" indent="0" algn="l" rtl="0">
                        <a:lnSpc>
                          <a:spcPct val="10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NAMJENA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Motivirati učenik</a:t>
                      </a:r>
                      <a:r>
                        <a:rPr lang="en" sz="1600">
                          <a:solidFill>
                            <a:schemeClr val="dk1"/>
                          </a:solidFill>
                          <a:latin typeface="Times New Roman"/>
                          <a:ea typeface="Times New Roman"/>
                          <a:cs typeface="Times New Roman"/>
                          <a:sym typeface="Times New Roman"/>
                        </a:rPr>
                        <a:t>e</a:t>
                      </a:r>
                      <a:r>
                        <a:rPr lang="en" sz="1600" u="none" strike="noStrike" cap="none">
                          <a:solidFill>
                            <a:schemeClr val="dk1"/>
                          </a:solidFill>
                          <a:latin typeface="Times New Roman"/>
                          <a:ea typeface="Times New Roman"/>
                          <a:cs typeface="Times New Roman"/>
                          <a:sym typeface="Times New Roman"/>
                        </a:rPr>
                        <a:t> za strani jezik i primjenu rezultata u svakodnevnom životu. Poticati učenik</a:t>
                      </a:r>
                      <a:r>
                        <a:rPr lang="en" sz="1600">
                          <a:solidFill>
                            <a:schemeClr val="dk1"/>
                          </a:solidFill>
                          <a:latin typeface="Times New Roman"/>
                          <a:ea typeface="Times New Roman"/>
                          <a:cs typeface="Times New Roman"/>
                          <a:sym typeface="Times New Roman"/>
                        </a:rPr>
                        <a:t>e</a:t>
                      </a:r>
                      <a:r>
                        <a:rPr lang="en" sz="1600" u="none" strike="noStrike" cap="none">
                          <a:solidFill>
                            <a:schemeClr val="dk1"/>
                          </a:solidFill>
                          <a:latin typeface="Times New Roman"/>
                          <a:ea typeface="Times New Roman"/>
                          <a:cs typeface="Times New Roman"/>
                          <a:sym typeface="Times New Roman"/>
                        </a:rPr>
                        <a:t> na kreativnost i stjecanje trajnih i uporabljivih znanja.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4850">
                <a:tc>
                  <a:txBody>
                    <a:bodyPr/>
                    <a:lstStyle/>
                    <a:p>
                      <a:pPr marL="0" marR="0" lvl="0" indent="0" algn="l" rtl="0">
                        <a:lnSpc>
                          <a:spcPct val="10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NOSITELJI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Sanela Cifer, prof.</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3300">
                <a:tc>
                  <a:txBody>
                    <a:bodyPr/>
                    <a:lstStyle/>
                    <a:p>
                      <a:pPr marL="0" marR="0" lvl="0" indent="0" algn="l" rtl="0">
                        <a:lnSpc>
                          <a:spcPct val="10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NAČIN REALIZACIJE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a:solidFill>
                            <a:schemeClr val="dk1"/>
                          </a:solidFill>
                          <a:latin typeface="Times New Roman"/>
                          <a:ea typeface="Times New Roman"/>
                          <a:cs typeface="Times New Roman"/>
                          <a:sym typeface="Times New Roman"/>
                        </a:rPr>
                        <a:t>Ukupno 70 sati tijekom nastavne godine. </a:t>
                      </a:r>
                      <a:r>
                        <a:rPr lang="en" sz="1600" u="none" strike="noStrike" cap="none">
                          <a:solidFill>
                            <a:schemeClr val="dk1"/>
                          </a:solidFill>
                          <a:latin typeface="Times New Roman"/>
                          <a:ea typeface="Times New Roman"/>
                          <a:cs typeface="Times New Roman"/>
                          <a:sym typeface="Times New Roman"/>
                        </a:rPr>
                        <a:t>Individualni rad, rad u paru, rad u grupama, timski rad. Obrada tekstova, prezentacija, izrada plakata, igre, kvizovi. Korištenje razne literature, interneta.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23625">
                <a:tc>
                  <a:txBody>
                    <a:bodyPr/>
                    <a:lstStyle/>
                    <a:p>
                      <a:pPr marL="0" marR="0" lvl="0" indent="0" algn="l" rtl="0">
                        <a:lnSpc>
                          <a:spcPct val="10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VREMENIK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Dva sata tjedno tijekom nastavne godine 2016./2017. u razrednim odjeljenjima 8.a/c te 8.b/d.</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73350">
                <a:tc>
                  <a:txBody>
                    <a:bodyPr/>
                    <a:lstStyle/>
                    <a:p>
                      <a:pPr marL="0" marR="0" lvl="0" indent="0" algn="l" rtl="0">
                        <a:lnSpc>
                          <a:spcPct val="10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TROŠKOVNIK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Kreda, fotokopirni papir, papir u boji, toner, magneti, kartice.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6950">
                <a:tc>
                  <a:txBody>
                    <a:bodyPr/>
                    <a:lstStyle/>
                    <a:p>
                      <a:pPr marL="0" marR="0" lvl="0" indent="0" algn="l" rtl="0">
                        <a:lnSpc>
                          <a:spcPct val="10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a:solidFill>
                            <a:schemeClr val="dk1"/>
                          </a:solidFill>
                          <a:latin typeface="Times New Roman"/>
                          <a:ea typeface="Times New Roman"/>
                          <a:cs typeface="Times New Roman"/>
                          <a:sym typeface="Times New Roman"/>
                        </a:rPr>
                        <a:t>Permanentno praćenje i analiza postignutog znanja učenika, izrada plakata za školski pano. Numeričko vrednovanje na kraju nastavne godine.</a:t>
                      </a:r>
                      <a:r>
                        <a:rPr lang="en" sz="1600" u="none" strike="noStrike" cap="none">
                          <a:solidFill>
                            <a:schemeClr val="dk1"/>
                          </a:solidFill>
                          <a:latin typeface="Times New Roman"/>
                          <a:ea typeface="Times New Roman"/>
                          <a:cs typeface="Times New Roman"/>
                          <a:sym typeface="Times New Roman"/>
                        </a:rPr>
                        <a:t>Upućivanje najuspješnijih učenika na natjecanja od školske do državne razine.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graphicFrame>
        <p:nvGraphicFramePr>
          <p:cNvPr id="1467" name="Shape 1467"/>
          <p:cNvGraphicFramePr/>
          <p:nvPr/>
        </p:nvGraphicFramePr>
        <p:xfrm>
          <a:off x="622575" y="660575"/>
          <a:ext cx="8039475" cy="5336761"/>
        </p:xfrm>
        <a:graphic>
          <a:graphicData uri="http://schemas.openxmlformats.org/drawingml/2006/table">
            <a:tbl>
              <a:tblPr>
                <a:noFill/>
                <a:tableStyleId>{D39A3C89-64FF-49DC-8394-7CA954343BA1}</a:tableStyleId>
              </a:tblPr>
              <a:tblGrid>
                <a:gridCol w="2384450"/>
                <a:gridCol w="5655025"/>
              </a:tblGrid>
              <a:tr h="414175">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NAZIV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b="1"/>
                        <a:t>HUMANITARNA AKCIJA ZA POTREBITE U ŽUPI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15620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CILJ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Razvijati građansku svijest i kulturu pomaganja onima koji imaju manje od nas; skupljanjem hrane pomoći potrebitim obiteljima u Župi sv. Antuna Padovanskog</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NAMJENA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Svi razredni odjeli.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9690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NOSITELJI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učenici, roditelji i djelatnici škole-koordinator: Jasminka Španić</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966375">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NAČIN REALIZACIJE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Tijekom mjeseca prosinca u dogovoru s razrednicima skupiti osnovne prehrambene namirnice po razredima-brašno, sol, šećer, ulje, kukuruznu krupicu,..i dr.</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VREMENIK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prosinac 2016.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TROŠKOVNIK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812775">
                <a:tc>
                  <a:txBody>
                    <a:bodyPr/>
                    <a:lstStyle/>
                    <a:p>
                      <a:pPr marL="0" marR="0" lvl="0" indent="0" algn="l" rtl="0">
                        <a:lnSpc>
                          <a:spcPct val="115000"/>
                        </a:lnSpc>
                        <a:spcBef>
                          <a:spcPts val="0"/>
                        </a:spcBef>
                        <a:buClr>
                          <a:schemeClr val="dk1"/>
                        </a:buClr>
                        <a:buSzPct val="25000"/>
                        <a:buFont typeface="Verdana"/>
                        <a:buNone/>
                      </a:pPr>
                      <a:r>
                        <a:rPr lang="en" sz="1400" b="1" u="none" strike="noStrike" cap="none"/>
                        <a:t>VREDNOVANJE I KORIŠTENJE REZULTATA RADA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Skupljene namirnice prevoze se u prostorije Župe sv. Antuna Padovanskog gdje će biti raspodijeljenje potrebitim obiteljima u Župi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Shape 1473"/>
          <p:cNvSpPr txBox="1"/>
          <p:nvPr/>
        </p:nvSpPr>
        <p:spPr>
          <a:xfrm>
            <a:off x="7078660" y="0"/>
            <a:ext cx="2046299" cy="2744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474" name="Shape 1474"/>
          <p:cNvGraphicFramePr/>
          <p:nvPr>
            <p:extLst>
              <p:ext uri="{D42A27DB-BD31-4B8C-83A1-F6EECF244321}">
                <p14:modId xmlns:p14="http://schemas.microsoft.com/office/powerpoint/2010/main" val="3342603588"/>
              </p:ext>
            </p:extLst>
          </p:nvPr>
        </p:nvGraphicFramePr>
        <p:xfrm>
          <a:off x="251516" y="122231"/>
          <a:ext cx="8640950" cy="6769345"/>
        </p:xfrm>
        <a:graphic>
          <a:graphicData uri="http://schemas.openxmlformats.org/drawingml/2006/table">
            <a:tbl>
              <a:tblPr>
                <a:noFill/>
                <a:tableStyleId>{D39A3C89-64FF-49DC-8394-7CA954343BA1}</a:tableStyleId>
              </a:tblPr>
              <a:tblGrid>
                <a:gridCol w="2500000"/>
                <a:gridCol w="6140950"/>
              </a:tblGrid>
              <a:tr h="611196">
                <a:tc>
                  <a:txBody>
                    <a:bodyPr/>
                    <a:lstStyle/>
                    <a:p>
                      <a:pPr marL="0" marR="0" lvl="0" indent="0" algn="l" rtl="0">
                        <a:spcBef>
                          <a:spcPts val="0"/>
                        </a:spcBef>
                        <a:buClr>
                          <a:srgbClr val="000000"/>
                        </a:buClr>
                        <a:buSzPct val="25000"/>
                        <a:buFont typeface="Arial"/>
                        <a:buNone/>
                      </a:pPr>
                      <a:r>
                        <a:rPr lang="en" sz="1600" b="1" u="none" strike="noStrike" cap="none" dirty="0">
                          <a:solidFill>
                            <a:schemeClr val="dk1"/>
                          </a:solidFill>
                          <a:latin typeface="Arial"/>
                          <a:ea typeface="Arial"/>
                          <a:cs typeface="Arial"/>
                          <a:sym typeface="Arial"/>
                        </a:rPr>
                        <a:t>NAZIV AKTIVNOSTI</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Clr>
                          <a:schemeClr val="dk1"/>
                        </a:buClr>
                        <a:buSzPct val="68750"/>
                        <a:buFont typeface="Arial"/>
                        <a:buNone/>
                      </a:pPr>
                      <a:r>
                        <a:rPr lang="en" sz="1600" b="1">
                          <a:solidFill>
                            <a:schemeClr val="dk1"/>
                          </a:solidFill>
                          <a:latin typeface="Times New Roman"/>
                          <a:ea typeface="Times New Roman"/>
                          <a:cs typeface="Times New Roman"/>
                          <a:sym typeface="Times New Roman"/>
                        </a:rPr>
                        <a:t>PROJEKT MEDIJACIJA</a:t>
                      </a:r>
                    </a:p>
                    <a:p>
                      <a:pPr marL="0" marR="0" lvl="0" indent="0" algn="ctr" rtl="0">
                        <a:spcBef>
                          <a:spcPts val="0"/>
                        </a:spcBef>
                        <a:buClr>
                          <a:srgbClr val="000000"/>
                        </a:buClr>
                        <a:buSzPct val="25000"/>
                        <a:buFont typeface="Arial"/>
                        <a:buNone/>
                      </a:pPr>
                      <a:endParaRPr sz="1600" b="1">
                        <a:solidFill>
                          <a:schemeClr val="dk1"/>
                        </a:solidFill>
                      </a:endParaRP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458935">
                <a:tc>
                  <a:txBody>
                    <a:bodyPr/>
                    <a:lstStyle/>
                    <a:p>
                      <a:pPr marL="0" marR="0" lvl="0" indent="0" algn="l" rtl="0">
                        <a:spcBef>
                          <a:spcPts val="0"/>
                        </a:spcBef>
                        <a:buClr>
                          <a:srgbClr val="000000"/>
                        </a:buClr>
                        <a:buSzPct val="25000"/>
                        <a:buFont typeface="Arial"/>
                        <a:buNone/>
                      </a:pPr>
                      <a:r>
                        <a:rPr lang="en" sz="1600" b="1" u="none" strike="noStrike" cap="none" dirty="0">
                          <a:solidFill>
                            <a:schemeClr val="dk1"/>
                          </a:solidFill>
                          <a:latin typeface="Arial"/>
                          <a:ea typeface="Arial"/>
                          <a:cs typeface="Arial"/>
                          <a:sym typeface="Arial"/>
                        </a:rPr>
                        <a:t>CILJ AKTIVNOSTI</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69850" algn="l" rtl="0">
                        <a:spcBef>
                          <a:spcPts val="0"/>
                        </a:spcBef>
                        <a:buClr>
                          <a:schemeClr val="dk1"/>
                        </a:buClr>
                        <a:buSzPct val="68750"/>
                        <a:buFont typeface="Arial"/>
                        <a:buNone/>
                      </a:pPr>
                      <a:r>
                        <a:rPr lang="en" sz="1600" dirty="0">
                          <a:solidFill>
                            <a:schemeClr val="dk1"/>
                          </a:solidFill>
                          <a:latin typeface="Times New Roman"/>
                          <a:ea typeface="Times New Roman"/>
                          <a:cs typeface="Times New Roman"/>
                          <a:sym typeface="Times New Roman"/>
                        </a:rPr>
                        <a:t>Promovirati kulturu nenasilnog rješavanja sukoba, te usvajanje kulture nenasilne i konstruktivne komunikacije. Promicati postupak vršnjačke medijacije i stvarati sigurnije i ugodnije ozračje u školi i izvan nje.</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16942">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69850" algn="l" rtl="0">
                        <a:spcBef>
                          <a:spcPts val="0"/>
                        </a:spcBef>
                        <a:buClr>
                          <a:schemeClr val="dk1"/>
                        </a:buClr>
                        <a:buSzPct val="68750"/>
                        <a:buFont typeface="Arial"/>
                        <a:buNone/>
                      </a:pPr>
                      <a:r>
                        <a:rPr lang="en" sz="1600">
                          <a:solidFill>
                            <a:schemeClr val="dk1"/>
                          </a:solidFill>
                          <a:latin typeface="Times New Roman"/>
                          <a:ea typeface="Times New Roman"/>
                          <a:cs typeface="Times New Roman"/>
                          <a:sym typeface="Times New Roman"/>
                        </a:rPr>
                        <a:t>Unapređenje odgojno-obrazovnog rada, te poticanje na razvijanje kulture demokratske komunikacije. Postupak je namijenjen učenicima, roditeljima i djelatnicima škole.</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32834">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 </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69850" algn="l" rtl="0">
                        <a:spcBef>
                          <a:spcPts val="0"/>
                        </a:spcBef>
                        <a:buClr>
                          <a:schemeClr val="dk1"/>
                        </a:buClr>
                        <a:buSzPct val="68750"/>
                        <a:buFont typeface="Arial"/>
                        <a:buNone/>
                      </a:pPr>
                      <a:r>
                        <a:rPr lang="en" sz="1600" dirty="0">
                          <a:solidFill>
                            <a:schemeClr val="dk1"/>
                          </a:solidFill>
                          <a:latin typeface="Times New Roman"/>
                          <a:ea typeface="Times New Roman"/>
                          <a:cs typeface="Times New Roman"/>
                          <a:sym typeface="Times New Roman"/>
                        </a:rPr>
                        <a:t>Michaela Lulić,prof. </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49766">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69850" algn="l" rtl="0">
                        <a:spcBef>
                          <a:spcPts val="0"/>
                        </a:spcBef>
                        <a:buClr>
                          <a:schemeClr val="dk1"/>
                        </a:buClr>
                        <a:buSzPct val="78571"/>
                        <a:buFont typeface="Arial"/>
                        <a:buNone/>
                      </a:pPr>
                      <a:r>
                        <a:rPr lang="en">
                          <a:solidFill>
                            <a:schemeClr val="dk1"/>
                          </a:solidFill>
                          <a:latin typeface="Times New Roman"/>
                          <a:ea typeface="Times New Roman"/>
                          <a:cs typeface="Times New Roman"/>
                          <a:sym typeface="Times New Roman"/>
                        </a:rPr>
                        <a:t>Provođenje medijacije po potrebi. Promocija medijacije među učenicima, nastavnicima i roditeljima. Predavanja, radionice, demonstracija medijacije na satovima razrednih odjela, roditeljskim sastancima, Učiteljskim vijećima u obliku informiranja i treninga komunikacijskih vještina.</a:t>
                      </a:r>
                    </a:p>
                    <a:p>
                      <a:pPr marL="0" marR="0" lvl="0" indent="0" algn="l" rtl="0">
                        <a:spcBef>
                          <a:spcPts val="0"/>
                        </a:spcBef>
                        <a:buClr>
                          <a:srgbClr val="000000"/>
                        </a:buClr>
                        <a:buSzPct val="25000"/>
                        <a:buFont typeface="Arial"/>
                        <a:buNone/>
                      </a:pPr>
                      <a:endParaRPr>
                        <a:solidFill>
                          <a:schemeClr val="dk1"/>
                        </a:solidFill>
                        <a:latin typeface="Times New Roman"/>
                        <a:ea typeface="Times New Roman"/>
                        <a:cs typeface="Times New Roman"/>
                        <a:sym typeface="Times New Roman"/>
                      </a:endParaRP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16942">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69850" algn="l" rtl="0">
                        <a:spcBef>
                          <a:spcPts val="0"/>
                        </a:spcBef>
                        <a:buClr>
                          <a:schemeClr val="dk1"/>
                        </a:buClr>
                        <a:buSzPct val="68750"/>
                        <a:buFont typeface="Arial"/>
                        <a:buNone/>
                      </a:pPr>
                      <a:r>
                        <a:rPr lang="en" sz="1600">
                          <a:solidFill>
                            <a:schemeClr val="dk1"/>
                          </a:solidFill>
                          <a:latin typeface="Times New Roman"/>
                          <a:ea typeface="Times New Roman"/>
                          <a:cs typeface="Times New Roman"/>
                          <a:sym typeface="Times New Roman"/>
                        </a:rPr>
                        <a:t>Tijekom školske godine 2016./2017. Učiteljskim vijećima u obliku informiranja i treninga komunikacijskih vještina.</a:t>
                      </a:r>
                    </a:p>
                    <a:p>
                      <a:pPr marL="0" marR="0" lvl="0" indent="0" algn="l" rtl="0">
                        <a:spcBef>
                          <a:spcPts val="0"/>
                        </a:spcBef>
                        <a:buClr>
                          <a:srgbClr val="000000"/>
                        </a:buClr>
                        <a:buSzPct val="25000"/>
                        <a:buFont typeface="Arial"/>
                        <a:buNone/>
                      </a:pPr>
                      <a:endParaRPr sz="1600">
                        <a:solidFill>
                          <a:schemeClr val="dk1"/>
                        </a:solidFill>
                        <a:latin typeface="Times New Roman"/>
                        <a:ea typeface="Times New Roman"/>
                        <a:cs typeface="Times New Roman"/>
                        <a:sym typeface="Times New Roman"/>
                      </a:endParaRP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26539">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69850" algn="l" rtl="0">
                        <a:spcBef>
                          <a:spcPts val="0"/>
                        </a:spcBef>
                        <a:buClr>
                          <a:schemeClr val="dk1"/>
                        </a:buClr>
                        <a:buSzPct val="68750"/>
                        <a:buFont typeface="Arial"/>
                        <a:buNone/>
                      </a:pPr>
                      <a:r>
                        <a:rPr lang="en" sz="1600">
                          <a:solidFill>
                            <a:schemeClr val="dk1"/>
                          </a:solidFill>
                          <a:latin typeface="Times New Roman"/>
                          <a:ea typeface="Times New Roman"/>
                          <a:cs typeface="Times New Roman"/>
                          <a:sym typeface="Times New Roman"/>
                        </a:rPr>
                        <a:t>Troškovi potrošnog materijala. </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2261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44500" lvl="0" rtl="0">
                        <a:lnSpc>
                          <a:spcPct val="115000"/>
                        </a:lnSpc>
                        <a:spcBef>
                          <a:spcPts val="0"/>
                        </a:spcBef>
                        <a:buClr>
                          <a:schemeClr val="dk1"/>
                        </a:buClr>
                        <a:buSzPct val="68750"/>
                        <a:buFont typeface="Arial"/>
                        <a:buNone/>
                      </a:pPr>
                      <a:r>
                        <a:rPr lang="en" sz="1600" dirty="0">
                          <a:solidFill>
                            <a:schemeClr val="dk1"/>
                          </a:solidFill>
                          <a:latin typeface="Times New Roman"/>
                          <a:ea typeface="Times New Roman"/>
                          <a:cs typeface="Times New Roman"/>
                          <a:sym typeface="Times New Roman"/>
                        </a:rPr>
                        <a:t>Povratna informacija učenika kroz anketu nakon provođenja procesa medijacije.</a:t>
                      </a:r>
                    </a:p>
                    <a:p>
                      <a:pPr lvl="0" rtl="0">
                        <a:lnSpc>
                          <a:spcPct val="115000"/>
                        </a:lnSpc>
                        <a:spcBef>
                          <a:spcPts val="0"/>
                        </a:spcBef>
                        <a:buClr>
                          <a:schemeClr val="dk1"/>
                        </a:buClr>
                        <a:buSzPct val="100000"/>
                        <a:buFont typeface="Arial"/>
                        <a:buNone/>
                      </a:pPr>
                      <a:endParaRPr sz="1100" dirty="0">
                        <a:solidFill>
                          <a:schemeClr val="dk1"/>
                        </a:solidFill>
                      </a:endParaRPr>
                    </a:p>
                  </a:txBody>
                  <a:tcPr marL="91425" marR="91425"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graphicFrame>
        <p:nvGraphicFramePr>
          <p:cNvPr id="1480" name="Shape 1480"/>
          <p:cNvGraphicFramePr/>
          <p:nvPr/>
        </p:nvGraphicFramePr>
        <p:xfrm>
          <a:off x="480075" y="826800"/>
          <a:ext cx="8158225" cy="5439798"/>
        </p:xfrm>
        <a:graphic>
          <a:graphicData uri="http://schemas.openxmlformats.org/drawingml/2006/table">
            <a:tbl>
              <a:tblPr>
                <a:noFill/>
                <a:tableStyleId>{D39A3C89-64FF-49DC-8394-7CA954343BA1}</a:tableStyleId>
              </a:tblPr>
              <a:tblGrid>
                <a:gridCol w="2419675"/>
                <a:gridCol w="5738550"/>
              </a:tblGrid>
              <a:tr h="45720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NAZIV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400" b="1" u="none" strike="noStrike" cap="none"/>
                        <a:t>ŠTEDNJA ELEKTRIČNE ENERGIJE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06680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CILJ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Upoznati učenike sa potrošnjom energije u svom domaćinstvu i u školi. Naučiti učenike kako štedjeti energiju za buduće generacije i utjecaj na prirodu, te ekonomski razlozi štednje.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30125">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NAMJENA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solidFill>
                            <a:schemeClr val="dk1"/>
                          </a:solidFill>
                          <a:latin typeface="Times New Roman"/>
                          <a:ea typeface="Times New Roman"/>
                          <a:cs typeface="Times New Roman"/>
                          <a:sym typeface="Times New Roman"/>
                        </a:rPr>
                        <a:t>učenici šestih razreda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381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NOSITELJI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solidFill>
                            <a:schemeClr val="dk1"/>
                          </a:solidFill>
                          <a:latin typeface="Times New Roman"/>
                          <a:ea typeface="Times New Roman"/>
                          <a:cs typeface="Times New Roman"/>
                          <a:sym typeface="Times New Roman"/>
                        </a:rPr>
                        <a:t>Gordana Pintar, učitelj savjetnik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720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NAČIN REALIZACIJE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Kroz samostalne i zajedničke projekte prećenja potrošnje energije.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238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VREMENIK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Tijekom godine.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57175">
                <a:tc>
                  <a:txBody>
                    <a:bodyPr/>
                    <a:lstStyle/>
                    <a:p>
                      <a:pPr marL="0" marR="0" lvl="0" indent="0" algn="l" rtl="0">
                        <a:lnSpc>
                          <a:spcPct val="115000"/>
                        </a:lnSpc>
                        <a:spcBef>
                          <a:spcPts val="0"/>
                        </a:spcBef>
                        <a:buClr>
                          <a:schemeClr val="dk1"/>
                        </a:buClr>
                        <a:buSzPct val="25000"/>
                        <a:buFont typeface="Verdana"/>
                        <a:buNone/>
                      </a:pPr>
                      <a:r>
                        <a:rPr lang="en" sz="1400" b="1" u="none" strike="noStrike" cap="none"/>
                        <a:t>TROŠKOVNIK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Troškova nema.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6954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VREDNOVANJE I KORIŠTENJE REZULTATA RADA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Učenici će vrednovati međusobno svoje projekte i nakon njihovog prezentiranja, svako će domaćinstvo samostalno donijeti odluku što učiniti s sredstvima koja su ostala zbog štednje energije.</a:t>
                      </a:r>
                    </a:p>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U školi će se također prezentirati na učizteljskom vijeću i dati primjer što činiti nakon dobivenih rezultata.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graphicFrame>
        <p:nvGraphicFramePr>
          <p:cNvPr id="1486" name="Shape 1486"/>
          <p:cNvGraphicFramePr/>
          <p:nvPr/>
        </p:nvGraphicFramePr>
        <p:xfrm>
          <a:off x="480075" y="826800"/>
          <a:ext cx="8158225" cy="5720214"/>
        </p:xfrm>
        <a:graphic>
          <a:graphicData uri="http://schemas.openxmlformats.org/drawingml/2006/table">
            <a:tbl>
              <a:tblPr>
                <a:noFill/>
                <a:tableStyleId>{D39A3C89-64FF-49DC-8394-7CA954343BA1}</a:tableStyleId>
              </a:tblPr>
              <a:tblGrid>
                <a:gridCol w="2419675"/>
                <a:gridCol w="5738550"/>
              </a:tblGrid>
              <a:tr h="45720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NAZIV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b="1"/>
                        <a:t>TJELESNA AKTIVNOST I PREHRANA DJECE ŠKOLSKE DOBI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06680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CILJ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Pratiti fizičku aktivnost i prehranu učenika tijekom školske godine.</a:t>
                      </a:r>
                    </a:p>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Vršitimjernja i analizirati rezultate kako bi se došlo do podataka za analizu.</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30125">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NAMJENA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solidFill>
                            <a:schemeClr val="dk1"/>
                          </a:solidFill>
                          <a:latin typeface="Times New Roman"/>
                          <a:ea typeface="Times New Roman"/>
                          <a:cs typeface="Times New Roman"/>
                          <a:sym typeface="Times New Roman"/>
                        </a:rPr>
                        <a:t>učenici od prvog do osmog razreda razreda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381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NOSITELJI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solidFill>
                            <a:schemeClr val="dk1"/>
                          </a:solidFill>
                          <a:latin typeface="Times New Roman"/>
                          <a:ea typeface="Times New Roman"/>
                          <a:cs typeface="Times New Roman"/>
                          <a:sym typeface="Times New Roman"/>
                        </a:rPr>
                        <a:t>Gordana Pintar, učitelj savjetnik</a:t>
                      </a:r>
                    </a:p>
                    <a:p>
                      <a:pPr marL="0" marR="0" lvl="0" indent="0" algn="l" rtl="0">
                        <a:lnSpc>
                          <a:spcPct val="115000"/>
                        </a:lnSpc>
                        <a:spcBef>
                          <a:spcPts val="0"/>
                        </a:spcBef>
                        <a:buClr>
                          <a:schemeClr val="dk1"/>
                        </a:buClr>
                        <a:buSzPct val="25000"/>
                        <a:buFont typeface="Verdana"/>
                        <a:buNone/>
                      </a:pPr>
                      <a:r>
                        <a:rPr lang="en" sz="1600">
                          <a:solidFill>
                            <a:schemeClr val="dk1"/>
                          </a:solidFill>
                          <a:latin typeface="Times New Roman"/>
                          <a:ea typeface="Times New Roman"/>
                          <a:cs typeface="Times New Roman"/>
                          <a:sym typeface="Times New Roman"/>
                        </a:rPr>
                        <a:t>Josip Jularić, prof.</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720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NAČIN REALIZACIJE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Mjerenje učenika i predavanja.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238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VREMENIK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Tijekom godine.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57175">
                <a:tc>
                  <a:txBody>
                    <a:bodyPr/>
                    <a:lstStyle/>
                    <a:p>
                      <a:pPr marL="0" marR="0" lvl="0" indent="0" algn="l" rtl="0">
                        <a:lnSpc>
                          <a:spcPct val="115000"/>
                        </a:lnSpc>
                        <a:spcBef>
                          <a:spcPts val="0"/>
                        </a:spcBef>
                        <a:buClr>
                          <a:schemeClr val="dk1"/>
                        </a:buClr>
                        <a:buSzPct val="25000"/>
                        <a:buFont typeface="Verdana"/>
                        <a:buNone/>
                      </a:pPr>
                      <a:r>
                        <a:rPr lang="en" sz="1400" b="1" u="none" strike="noStrike" cap="none"/>
                        <a:t>TROŠKOVNIK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Troškova nema.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6954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VREDNOVANJE I KORIŠTENJE REZULTATA RADA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Na kraju školske godine vrednovati rezultate i analizirati ih.</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graphicFrame>
        <p:nvGraphicFramePr>
          <p:cNvPr id="1492" name="Shape 1492"/>
          <p:cNvGraphicFramePr/>
          <p:nvPr/>
        </p:nvGraphicFramePr>
        <p:xfrm>
          <a:off x="480075" y="826800"/>
          <a:ext cx="8158225" cy="5994385"/>
        </p:xfrm>
        <a:graphic>
          <a:graphicData uri="http://schemas.openxmlformats.org/drawingml/2006/table">
            <a:tbl>
              <a:tblPr>
                <a:noFill/>
                <a:tableStyleId>{D39A3C89-64FF-49DC-8394-7CA954343BA1}</a:tableStyleId>
              </a:tblPr>
              <a:tblGrid>
                <a:gridCol w="2419675"/>
                <a:gridCol w="5738550"/>
              </a:tblGrid>
              <a:tr h="45720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NAZIV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200" b="1"/>
                        <a:t>VODA OKO NAS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06680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CILJ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69850" algn="l" rtl="0">
                        <a:lnSpc>
                          <a:spcPct val="115000"/>
                        </a:lnSpc>
                        <a:spcBef>
                          <a:spcPts val="0"/>
                        </a:spcBef>
                        <a:buClr>
                          <a:schemeClr val="dk1"/>
                        </a:buClr>
                        <a:buSzPct val="91666"/>
                        <a:buFont typeface="Arial"/>
                        <a:buNone/>
                      </a:pPr>
                      <a:r>
                        <a:rPr lang="en" sz="1200">
                          <a:solidFill>
                            <a:schemeClr val="dk1"/>
                          </a:solidFill>
                        </a:rPr>
                        <a:t>Educirati učenike, njihove ukućane i lokalno stanovništvo o racionalnoj potrošnji vode te kako svatko može pridonijeti uštedi vode,te podizati razinu ekološke osviještenosti. Učenici kroz upitnike,mjerenja potrošnje vode te istraživanja o vodi,i kroz analize voda (iz različitih izvora) teže mijenjanju svojih loših navika i potiču ostale na isto.</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30125">
                <a:tc>
                  <a:txBody>
                    <a:bodyPr/>
                    <a:lstStyle/>
                    <a:p>
                      <a:pPr marL="0" marR="0" lvl="0" indent="0" algn="l" rtl="0">
                        <a:lnSpc>
                          <a:spcPct val="115000"/>
                        </a:lnSpc>
                        <a:spcBef>
                          <a:spcPts val="0"/>
                        </a:spcBef>
                        <a:buClr>
                          <a:schemeClr val="dk1"/>
                        </a:buClr>
                        <a:buSzPct val="25000"/>
                        <a:buFont typeface="Verdana"/>
                        <a:buNone/>
                      </a:pPr>
                      <a:r>
                        <a:rPr lang="en" sz="1200" b="1" u="none" strike="noStrike" cap="none"/>
                        <a:t>NAMJENA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200">
                          <a:solidFill>
                            <a:schemeClr val="dk1"/>
                          </a:solidFill>
                        </a:rPr>
                        <a:t>učenici sedmih i osmih razreda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3815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NOSITELJI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200">
                          <a:solidFill>
                            <a:schemeClr val="dk1"/>
                          </a:solidFill>
                        </a:rPr>
                        <a:t>Marijana Magdić, dipl. ing.</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720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NAČIN REALIZACIJE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200"/>
                        <a:t>Kroz redovnu nastavu i izvan nastavne radove, tijekom školske godine. </a:t>
                      </a:r>
                    </a:p>
                    <a:p>
                      <a:pPr marL="0" marR="0" lvl="0" indent="0" algn="l" rtl="0">
                        <a:lnSpc>
                          <a:spcPct val="115000"/>
                        </a:lnSpc>
                        <a:spcBef>
                          <a:spcPts val="0"/>
                        </a:spcBef>
                        <a:buClr>
                          <a:schemeClr val="dk1"/>
                        </a:buClr>
                        <a:buSzPct val="25000"/>
                        <a:buFont typeface="Verdana"/>
                        <a:buNone/>
                      </a:pPr>
                      <a:r>
                        <a:rPr lang="en" sz="1200"/>
                        <a:t>Radionice o vodi za učenike razredne nastave.</a:t>
                      </a:r>
                    </a:p>
                    <a:p>
                      <a:pPr marL="0" marR="0" lvl="0" indent="0" algn="l" rtl="0">
                        <a:lnSpc>
                          <a:spcPct val="115000"/>
                        </a:lnSpc>
                        <a:spcBef>
                          <a:spcPts val="0"/>
                        </a:spcBef>
                        <a:buClr>
                          <a:schemeClr val="dk1"/>
                        </a:buClr>
                        <a:buSzPct val="25000"/>
                        <a:buFont typeface="Verdana"/>
                        <a:buNone/>
                      </a:pPr>
                      <a:r>
                        <a:rPr lang="en" sz="1200"/>
                        <a:t>Interaktivna radionica na ZNANSTVENOM PIKNIKU.</a:t>
                      </a:r>
                    </a:p>
                    <a:p>
                      <a:pPr marL="0" marR="0" lvl="0" indent="0" algn="l" rtl="0">
                        <a:lnSpc>
                          <a:spcPct val="115000"/>
                        </a:lnSpc>
                        <a:spcBef>
                          <a:spcPts val="0"/>
                        </a:spcBef>
                        <a:buClr>
                          <a:schemeClr val="dk1"/>
                        </a:buClr>
                        <a:buSzPct val="25000"/>
                        <a:buFont typeface="Verdana"/>
                        <a:buNone/>
                      </a:pPr>
                      <a:r>
                        <a:rPr lang="en" sz="1200"/>
                        <a:t>Posjet učenika  ZOV-u. Suradnja sa okolnim školama.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2385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VREMENIK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200" u="none" strike="noStrike" cap="none"/>
                        <a:t>Tijekom godine.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57175">
                <a:tc>
                  <a:txBody>
                    <a:bodyPr/>
                    <a:lstStyle/>
                    <a:p>
                      <a:pPr marL="0" marR="0" lvl="0" indent="0" algn="l" rtl="0">
                        <a:lnSpc>
                          <a:spcPct val="115000"/>
                        </a:lnSpc>
                        <a:spcBef>
                          <a:spcPts val="0"/>
                        </a:spcBef>
                        <a:buClr>
                          <a:schemeClr val="dk1"/>
                        </a:buClr>
                        <a:buSzPct val="25000"/>
                        <a:buFont typeface="Verdana"/>
                        <a:buNone/>
                      </a:pPr>
                      <a:r>
                        <a:rPr lang="en" sz="1200" b="1" u="none" strike="noStrike" cap="none"/>
                        <a:t>TROŠKOVNIK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200"/>
                        <a:t>Papir za printanje, Hamer papiri za izradu postera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69545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VREDNOVANJE I KORIŠTENJE REZULTATA RADA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69850" algn="l" rtl="0">
                        <a:lnSpc>
                          <a:spcPct val="115000"/>
                        </a:lnSpc>
                        <a:spcBef>
                          <a:spcPts val="0"/>
                        </a:spcBef>
                        <a:buClr>
                          <a:schemeClr val="dk1"/>
                        </a:buClr>
                        <a:buSzPct val="100000"/>
                        <a:buFont typeface="Arial"/>
                        <a:buNone/>
                      </a:pPr>
                      <a:r>
                        <a:rPr lang="en" sz="1100" b="1">
                          <a:solidFill>
                            <a:schemeClr val="dk1"/>
                          </a:solidFill>
                          <a:latin typeface="Comic Sans MS"/>
                          <a:ea typeface="Comic Sans MS"/>
                          <a:cs typeface="Comic Sans MS"/>
                          <a:sym typeface="Comic Sans MS"/>
                        </a:rPr>
                        <a:t>O</a:t>
                      </a:r>
                      <a:r>
                        <a:rPr lang="en" sz="1200" b="1">
                          <a:solidFill>
                            <a:schemeClr val="dk1"/>
                          </a:solidFill>
                        </a:rPr>
                        <a:t>bilježavanje Svijetskog dana voda i Dana planeta Zemlje u školi.</a:t>
                      </a:r>
                    </a:p>
                    <a:p>
                      <a:pPr marL="0" marR="0" lvl="0" indent="0" algn="l" rtl="0">
                        <a:lnSpc>
                          <a:spcPct val="115000"/>
                        </a:lnSpc>
                        <a:spcBef>
                          <a:spcPts val="0"/>
                        </a:spcBef>
                        <a:buClr>
                          <a:schemeClr val="dk1"/>
                        </a:buClr>
                        <a:buSzPct val="25000"/>
                        <a:buFont typeface="Verdana"/>
                        <a:buNone/>
                      </a:pPr>
                      <a:r>
                        <a:rPr lang="en" sz="1200"/>
                        <a:t>Zajedničko predstavljanje rezultata.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graphicFrame>
        <p:nvGraphicFramePr>
          <p:cNvPr id="1498" name="Shape 1498"/>
          <p:cNvGraphicFramePr/>
          <p:nvPr/>
        </p:nvGraphicFramePr>
        <p:xfrm>
          <a:off x="622575" y="660575"/>
          <a:ext cx="8039475" cy="5639444"/>
        </p:xfrm>
        <a:graphic>
          <a:graphicData uri="http://schemas.openxmlformats.org/drawingml/2006/table">
            <a:tbl>
              <a:tblPr>
                <a:noFill/>
                <a:tableStyleId>{D39A3C89-64FF-49DC-8394-7CA954343BA1}</a:tableStyleId>
              </a:tblPr>
              <a:tblGrid>
                <a:gridCol w="2384450"/>
                <a:gridCol w="5655025"/>
              </a:tblGrid>
              <a:tr h="414175">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NAZIV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400" b="1" u="none" strike="noStrike" cap="none"/>
                        <a:t>PLASTIČNIM ČEPOVIMA DO SKUPIH LIJEKOVA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15620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CILJ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Upoznati uenike sa projektom i važnošću projekta u cilju zaštite okoliša, a istovremeno čineći dobro djelo. Tako bi se pomoglo oboljeloj djeci od leukemije i malignog limfoma da bi mogli kupiti skupe lijekove koji im mogu pomoći u njihovom liječenju.</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NAMJENA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Svi razredni odjeli.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9690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NOSITELJ</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Marijana Magdić</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966375">
                <a:tc>
                  <a:txBody>
                    <a:bodyPr/>
                    <a:lstStyle/>
                    <a:p>
                      <a:pPr marL="0" marR="0" lvl="0" indent="0" algn="l" rtl="0">
                        <a:lnSpc>
                          <a:spcPct val="115000"/>
                        </a:lnSpc>
                        <a:spcBef>
                          <a:spcPts val="0"/>
                        </a:spcBef>
                        <a:buClr>
                          <a:schemeClr val="dk1"/>
                        </a:buClr>
                        <a:buSzPct val="25000"/>
                        <a:buFont typeface="Verdana"/>
                        <a:buNone/>
                      </a:pPr>
                      <a:r>
                        <a:rPr lang="en" sz="1400" b="1" u="none" strike="noStrike" cap="none"/>
                        <a:t>NAČIN REALIZACIJE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Kroz satove razredne zajednice motivirati učenike da kod kuće plastične čepove sačuvaju umjesto da ih bace. Tako sakupljeni čepovi se dostave Udrugi oboljelih od leukemije i limfoma čije je sjedište u Čakovcu.</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VREMENIK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Tijekom godine.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400" b="1" u="none" strike="noStrike" cap="none"/>
                        <a:t>TROŠKOVNIK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Skladištenje, pakiranje u vreće i odvoz čepova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812775">
                <a:tc>
                  <a:txBody>
                    <a:bodyPr/>
                    <a:lstStyle/>
                    <a:p>
                      <a:pPr marL="0" marR="0" lvl="0" indent="0" algn="l" rtl="0">
                        <a:lnSpc>
                          <a:spcPct val="115000"/>
                        </a:lnSpc>
                        <a:spcBef>
                          <a:spcPts val="0"/>
                        </a:spcBef>
                        <a:buClr>
                          <a:schemeClr val="dk1"/>
                        </a:buClr>
                        <a:buSzPct val="25000"/>
                        <a:buFont typeface="Verdana"/>
                        <a:buNone/>
                      </a:pPr>
                      <a:r>
                        <a:rPr lang="en" sz="1400" b="1" u="none" strike="noStrike" cap="none"/>
                        <a:t>VREDNOVANJE I KORIŠTENJE REZULTATA RADA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Rezultate rada tijekom projekta koristit će krajnji korisnici lijekova kupljenih kroz ovaj projekt.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graphicFrame>
        <p:nvGraphicFramePr>
          <p:cNvPr id="1504" name="Shape 1504"/>
          <p:cNvGraphicFramePr/>
          <p:nvPr/>
        </p:nvGraphicFramePr>
        <p:xfrm>
          <a:off x="552250" y="625912"/>
          <a:ext cx="8039475" cy="5004342"/>
        </p:xfrm>
        <a:graphic>
          <a:graphicData uri="http://schemas.openxmlformats.org/drawingml/2006/table">
            <a:tbl>
              <a:tblPr>
                <a:noFill/>
                <a:tableStyleId>{D39A3C89-64FF-49DC-8394-7CA954343BA1}</a:tableStyleId>
              </a:tblPr>
              <a:tblGrid>
                <a:gridCol w="2294825"/>
                <a:gridCol w="5744650"/>
              </a:tblGrid>
              <a:tr h="414175">
                <a:tc>
                  <a:txBody>
                    <a:bodyPr/>
                    <a:lstStyle/>
                    <a:p>
                      <a:pPr marL="0" marR="0" lvl="0" indent="0" algn="l" rtl="0">
                        <a:lnSpc>
                          <a:spcPct val="115000"/>
                        </a:lnSpc>
                        <a:spcBef>
                          <a:spcPts val="0"/>
                        </a:spcBef>
                        <a:buClr>
                          <a:schemeClr val="dk1"/>
                        </a:buClr>
                        <a:buSzPct val="25000"/>
                        <a:buFont typeface="Verdana"/>
                        <a:buNone/>
                      </a:pPr>
                      <a:r>
                        <a:rPr lang="en" sz="1600" b="1" u="none" strike="noStrike" cap="none"/>
                        <a:t>NAZIV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600" b="1" u="none" strike="noStrike" cap="none"/>
                        <a:t>GLOBE DRUŽINA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28675">
                <a:tc>
                  <a:txBody>
                    <a:bodyPr/>
                    <a:lstStyle/>
                    <a:p>
                      <a:pPr marL="0" marR="0" lvl="0" indent="0" algn="l" rtl="0">
                        <a:lnSpc>
                          <a:spcPct val="115000"/>
                        </a:lnSpc>
                        <a:spcBef>
                          <a:spcPts val="0"/>
                        </a:spcBef>
                        <a:buClr>
                          <a:schemeClr val="dk1"/>
                        </a:buClr>
                        <a:buSzPct val="25000"/>
                        <a:buFont typeface="Verdana"/>
                        <a:buNone/>
                      </a:pPr>
                      <a:r>
                        <a:rPr lang="en" sz="1600" b="1" u="none" strike="noStrike" cap="none"/>
                        <a:t>CILJ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Arial"/>
                        <a:buNone/>
                      </a:pPr>
                      <a:r>
                        <a:rPr lang="en" sz="1600" u="none" strike="noStrike" cap="none">
                          <a:solidFill>
                            <a:schemeClr val="dk1"/>
                          </a:solidFill>
                          <a:latin typeface="Times New Roman"/>
                          <a:ea typeface="Times New Roman"/>
                          <a:cs typeface="Times New Roman"/>
                          <a:sym typeface="Times New Roman"/>
                        </a:rPr>
                        <a:t>Razvoj svijesti o potrebi očuvanja i zaštite lokalnog i globalnog okoliša.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600" b="1" u="none" strike="noStrike" cap="none"/>
                        <a:t>NAMJENA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Arial"/>
                        <a:buNone/>
                      </a:pPr>
                      <a:r>
                        <a:rPr lang="en" sz="1600" u="none" strike="noStrike" cap="none">
                          <a:solidFill>
                            <a:schemeClr val="dk1"/>
                          </a:solidFill>
                          <a:latin typeface="Times New Roman"/>
                          <a:ea typeface="Times New Roman"/>
                          <a:cs typeface="Times New Roman"/>
                          <a:sym typeface="Times New Roman"/>
                        </a:rPr>
                        <a:t>Osposobljavanje učenika za mjerenja i opažanja, omogućavanje suradnje sa znanstvenicima; nadopunjavanje nast. programa prirodoslovnih predmeta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96900">
                <a:tc>
                  <a:txBody>
                    <a:bodyPr/>
                    <a:lstStyle/>
                    <a:p>
                      <a:pPr marL="0" marR="0" lvl="0" indent="0" algn="l" rtl="0">
                        <a:lnSpc>
                          <a:spcPct val="115000"/>
                        </a:lnSpc>
                        <a:spcBef>
                          <a:spcPts val="0"/>
                        </a:spcBef>
                        <a:buClr>
                          <a:schemeClr val="dk1"/>
                        </a:buClr>
                        <a:buSzPct val="25000"/>
                        <a:buFont typeface="Verdana"/>
                        <a:buNone/>
                      </a:pPr>
                      <a:r>
                        <a:rPr lang="en" sz="1600" b="1" u="none" strike="noStrike" cap="none"/>
                        <a:t>NOSITELJI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latin typeface="Times New Roman"/>
                          <a:ea typeface="Times New Roman"/>
                          <a:cs typeface="Times New Roman"/>
                          <a:sym typeface="Times New Roman"/>
                        </a:rPr>
                        <a:t>Vedran Bobšić, prof. fizike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18150">
                <a:tc>
                  <a:txBody>
                    <a:bodyPr/>
                    <a:lstStyle/>
                    <a:p>
                      <a:pPr marL="0" marR="0" lvl="0" indent="0" algn="l" rtl="0">
                        <a:lnSpc>
                          <a:spcPct val="115000"/>
                        </a:lnSpc>
                        <a:spcBef>
                          <a:spcPts val="0"/>
                        </a:spcBef>
                        <a:buClr>
                          <a:schemeClr val="dk1"/>
                        </a:buClr>
                        <a:buSzPct val="25000"/>
                        <a:buFont typeface="Verdana"/>
                        <a:buNone/>
                      </a:pPr>
                      <a:r>
                        <a:rPr lang="en" sz="1600" b="1" u="none" strike="noStrike" cap="none"/>
                        <a:t>NAČIN REALIZACIJE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Arial"/>
                        <a:buNone/>
                      </a:pPr>
                      <a:r>
                        <a:rPr lang="en" sz="1600" u="none" strike="noStrike" cap="none">
                          <a:solidFill>
                            <a:schemeClr val="dk1"/>
                          </a:solidFill>
                          <a:latin typeface="Times New Roman"/>
                          <a:ea typeface="Times New Roman"/>
                          <a:cs typeface="Times New Roman"/>
                          <a:sym typeface="Times New Roman"/>
                        </a:rPr>
                        <a:t>Svakodnevna atmosferska mjerenja temperature zraka i tla (70 sati)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600" b="1" u="none" strike="noStrike" cap="none"/>
                        <a:t>VREMENIK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a:latin typeface="Times New Roman"/>
                          <a:ea typeface="Times New Roman"/>
                          <a:cs typeface="Times New Roman"/>
                          <a:sym typeface="Times New Roman"/>
                        </a:rPr>
                        <a:t>Tijekom godine.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600" b="1" u="none" strike="noStrike" cap="none"/>
                        <a:t>TROŠKOVNIK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Arial"/>
                        <a:buNone/>
                      </a:pPr>
                      <a:r>
                        <a:rPr lang="en" sz="1600" u="none" strike="noStrike" cap="none">
                          <a:solidFill>
                            <a:schemeClr val="dk1"/>
                          </a:solidFill>
                          <a:latin typeface="Times New Roman"/>
                          <a:ea typeface="Times New Roman"/>
                          <a:cs typeface="Times New Roman"/>
                          <a:sym typeface="Times New Roman"/>
                        </a:rPr>
                        <a:t>Meteorološka kućica, osnovni pribor, umreženo računalo.</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812775">
                <a:tc>
                  <a:txBody>
                    <a:bodyPr/>
                    <a:lstStyle/>
                    <a:p>
                      <a:pPr marL="0" marR="0" lvl="0" indent="0" algn="l" rtl="0">
                        <a:lnSpc>
                          <a:spcPct val="115000"/>
                        </a:lnSpc>
                        <a:spcBef>
                          <a:spcPts val="0"/>
                        </a:spcBef>
                        <a:buClr>
                          <a:schemeClr val="dk1"/>
                        </a:buClr>
                        <a:buSzPct val="25000"/>
                        <a:buFont typeface="Verdana"/>
                        <a:buNone/>
                      </a:pPr>
                      <a:r>
                        <a:rPr lang="en" sz="1600" b="1" u="none" strike="noStrike" cap="none"/>
                        <a:t>VREDNOVANJE I KORIŠTENJE REZULTATA RADA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Arial"/>
                        <a:buNone/>
                      </a:pPr>
                      <a:r>
                        <a:rPr lang="en" sz="1600" u="none" strike="noStrike" cap="none">
                          <a:solidFill>
                            <a:schemeClr val="dk1"/>
                          </a:solidFill>
                          <a:latin typeface="Times New Roman"/>
                          <a:ea typeface="Times New Roman"/>
                          <a:cs typeface="Times New Roman"/>
                          <a:sym typeface="Times New Roman"/>
                        </a:rPr>
                        <a:t>Rezultate mjerenja šaljemo u Središnji Globe server u</a:t>
                      </a:r>
                    </a:p>
                    <a:p>
                      <a:pPr marL="0" marR="0" lvl="0" indent="0" algn="l" rtl="0">
                        <a:lnSpc>
                          <a:spcPct val="115000"/>
                        </a:lnSpc>
                        <a:spcBef>
                          <a:spcPts val="0"/>
                        </a:spcBef>
                        <a:buClr>
                          <a:schemeClr val="dk1"/>
                        </a:buClr>
                        <a:buSzPct val="25000"/>
                        <a:buFont typeface="Arial"/>
                        <a:buNone/>
                      </a:pPr>
                      <a:r>
                        <a:rPr lang="en" sz="1600" u="none" strike="noStrike" cap="none">
                          <a:solidFill>
                            <a:schemeClr val="dk1"/>
                          </a:solidFill>
                          <a:latin typeface="Times New Roman"/>
                          <a:ea typeface="Times New Roman"/>
                          <a:cs typeface="Times New Roman"/>
                          <a:sym typeface="Times New Roman"/>
                        </a:rPr>
                        <a:t>Miami na Floridi gdje se skupljaju podaci iz cijeloga svijeta pa su i nama dostupni; redovitodobivamo izvješća o našim podacima.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graphicFrame>
        <p:nvGraphicFramePr>
          <p:cNvPr id="1510" name="Shape 1510"/>
          <p:cNvGraphicFramePr/>
          <p:nvPr/>
        </p:nvGraphicFramePr>
        <p:xfrm>
          <a:off x="251516" y="620689"/>
          <a:ext cx="8640950" cy="5125080"/>
        </p:xfrm>
        <a:graphic>
          <a:graphicData uri="http://schemas.openxmlformats.org/drawingml/2006/table">
            <a:tbl>
              <a:tblPr>
                <a:noFill/>
                <a:tableStyleId>{D39A3C89-64FF-49DC-8394-7CA954343BA1}</a:tableStyleId>
              </a:tblPr>
              <a:tblGrid>
                <a:gridCol w="2736300"/>
                <a:gridCol w="5904650"/>
              </a:tblGrid>
              <a:tr h="360050">
                <a:tc>
                  <a:txBody>
                    <a:bodyPr/>
                    <a:lstStyle/>
                    <a:p>
                      <a:pPr marL="0" marR="0" lvl="0" indent="0" algn="l" rtl="0">
                        <a:spcBef>
                          <a:spcPts val="0"/>
                        </a:spcBef>
                        <a:spcAft>
                          <a:spcPts val="0"/>
                        </a:spcAft>
                        <a:buClr>
                          <a:srgbClr val="000000"/>
                        </a:buClr>
                        <a:buSzPct val="25000"/>
                        <a:buFont typeface="Verdana"/>
                        <a:buNone/>
                      </a:pPr>
                      <a:r>
                        <a:rPr lang="en" sz="1800" b="1" u="none" strike="noStrike" cap="none"/>
                        <a:t>NAZIV AKTIVNOSTI</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Verdana"/>
                        <a:buNone/>
                      </a:pPr>
                      <a:r>
                        <a:rPr lang="en" sz="1800" b="1" u="none" strike="noStrike" cap="none"/>
                        <a:t>KLUB MLADIH TEHNIČARA</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237450">
                <a:tc>
                  <a:txBody>
                    <a:bodyPr/>
                    <a:lstStyle/>
                    <a:p>
                      <a:pPr marL="0" marR="0" lvl="0" indent="0" algn="l" rtl="0">
                        <a:spcBef>
                          <a:spcPts val="0"/>
                        </a:spcBef>
                        <a:spcAft>
                          <a:spcPts val="0"/>
                        </a:spcAft>
                        <a:buClr>
                          <a:srgbClr val="000000"/>
                        </a:buClr>
                        <a:buSzPct val="25000"/>
                        <a:buFont typeface="Verdana"/>
                        <a:buNone/>
                      </a:pPr>
                      <a:r>
                        <a:rPr lang="en" sz="1800" b="1" u="none" strike="noStrike" cap="none"/>
                        <a:t>CILJ AKTIVNOSTI</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Cilj naših aktivnosti je motiviranje učenika da aktivno provode svoje slobodno vrijeme, poticanje njihove mašte i kreativnosti, učenje kroz igru.</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98725">
                <a:tc>
                  <a:txBody>
                    <a:bodyPr/>
                    <a:lstStyle/>
                    <a:p>
                      <a:pPr marL="0" marR="0" lvl="0" indent="0" algn="l" rtl="0">
                        <a:spcBef>
                          <a:spcPts val="0"/>
                        </a:spcBef>
                        <a:spcAft>
                          <a:spcPts val="0"/>
                        </a:spcAft>
                        <a:buClr>
                          <a:srgbClr val="000000"/>
                        </a:buClr>
                        <a:buSzPct val="25000"/>
                        <a:buFont typeface="Verdana"/>
                        <a:buNone/>
                      </a:pPr>
                      <a:r>
                        <a:rPr lang="en" sz="1800" b="1" u="none" strike="noStrike" cap="none"/>
                        <a:t>NAMJENA</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Za sve učenike razredne i predmetne nastave.</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08425">
                <a:tc>
                  <a:txBody>
                    <a:bodyPr/>
                    <a:lstStyle/>
                    <a:p>
                      <a:pPr marL="0" marR="0" lvl="0" indent="0" algn="l" rtl="0">
                        <a:spcBef>
                          <a:spcPts val="0"/>
                        </a:spcBef>
                        <a:spcAft>
                          <a:spcPts val="0"/>
                        </a:spcAft>
                        <a:buClr>
                          <a:srgbClr val="000000"/>
                        </a:buClr>
                        <a:buSzPct val="25000"/>
                        <a:buFont typeface="Verdana"/>
                        <a:buNone/>
                      </a:pPr>
                      <a:r>
                        <a:rPr lang="en" sz="1800" b="1" u="none" strike="noStrike" cap="none"/>
                        <a:t>NOSITELJI </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a:latin typeface="Times New Roman"/>
                          <a:ea typeface="Times New Roman"/>
                          <a:cs typeface="Times New Roman"/>
                          <a:sym typeface="Times New Roman"/>
                        </a:rPr>
                        <a:t>Branko Latas</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951975">
                <a:tc>
                  <a:txBody>
                    <a:bodyPr/>
                    <a:lstStyle/>
                    <a:p>
                      <a:pPr marL="0" marR="0" lvl="0" indent="0" algn="l" rtl="0">
                        <a:spcBef>
                          <a:spcPts val="0"/>
                        </a:spcBef>
                        <a:spcAft>
                          <a:spcPts val="0"/>
                        </a:spcAft>
                        <a:buClr>
                          <a:srgbClr val="000000"/>
                        </a:buClr>
                        <a:buSzPct val="25000"/>
                        <a:buFont typeface="Verdana"/>
                        <a:buNone/>
                      </a:pPr>
                      <a:r>
                        <a:rPr lang="en" sz="1800" b="1" u="none" strike="noStrike" cap="none"/>
                        <a:t>NAČIN REALIZACIJE</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Dva sata tjedno.</a:t>
                      </a:r>
                    </a:p>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Sudjelovanje na školskim natjecanjima.</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71175">
                <a:tc>
                  <a:txBody>
                    <a:bodyPr/>
                    <a:lstStyle/>
                    <a:p>
                      <a:pPr marL="0" marR="0" lvl="0" indent="0" algn="l" rtl="0">
                        <a:spcBef>
                          <a:spcPts val="0"/>
                        </a:spcBef>
                        <a:spcAft>
                          <a:spcPts val="0"/>
                        </a:spcAft>
                        <a:buClr>
                          <a:srgbClr val="000000"/>
                        </a:buClr>
                        <a:buSzPct val="25000"/>
                        <a:buFont typeface="Verdana"/>
                        <a:buNone/>
                      </a:pPr>
                      <a:r>
                        <a:rPr lang="en" sz="1800" b="1" u="none" strike="noStrike" cap="none"/>
                        <a:t>VREMENIK</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Tijekom školske godine 201</a:t>
                      </a:r>
                      <a:r>
                        <a:rPr lang="en" sz="1800">
                          <a:latin typeface="Times New Roman"/>
                          <a:ea typeface="Times New Roman"/>
                          <a:cs typeface="Times New Roman"/>
                          <a:sym typeface="Times New Roman"/>
                        </a:rPr>
                        <a:t>6</a:t>
                      </a:r>
                      <a:r>
                        <a:rPr lang="en" sz="1800" u="none" strike="noStrike" cap="none">
                          <a:latin typeface="Times New Roman"/>
                          <a:ea typeface="Times New Roman"/>
                          <a:cs typeface="Times New Roman"/>
                          <a:sym typeface="Times New Roman"/>
                        </a:rPr>
                        <a:t>./201</a:t>
                      </a:r>
                      <a:r>
                        <a:rPr lang="en" sz="1800">
                          <a:latin typeface="Times New Roman"/>
                          <a:ea typeface="Times New Roman"/>
                          <a:cs typeface="Times New Roman"/>
                          <a:sym typeface="Times New Roman"/>
                        </a:rPr>
                        <a:t>7</a:t>
                      </a:r>
                      <a:r>
                        <a:rPr lang="en" sz="1800" u="none" strike="noStrike" cap="none">
                          <a:latin typeface="Times New Roman"/>
                          <a:ea typeface="Times New Roman"/>
                          <a:cs typeface="Times New Roman"/>
                          <a:sym typeface="Times New Roman"/>
                        </a:rPr>
                        <a:t>.</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35100">
                <a:tc>
                  <a:txBody>
                    <a:bodyPr/>
                    <a:lstStyle/>
                    <a:p>
                      <a:pPr marL="0" marR="0" lvl="0" indent="0" algn="l" rtl="0">
                        <a:spcBef>
                          <a:spcPts val="0"/>
                        </a:spcBef>
                        <a:spcAft>
                          <a:spcPts val="0"/>
                        </a:spcAft>
                        <a:buClr>
                          <a:srgbClr val="000000"/>
                        </a:buClr>
                        <a:buSzPct val="25000"/>
                        <a:buFont typeface="Verdana"/>
                        <a:buNone/>
                      </a:pPr>
                      <a:r>
                        <a:rPr lang="en" sz="1800" b="1" u="none" strike="noStrike" cap="none"/>
                        <a:t>TROŠKOVNIK</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10000 kn</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61575">
                <a:tc>
                  <a:txBody>
                    <a:bodyPr/>
                    <a:lstStyle/>
                    <a:p>
                      <a:pPr marL="0" marR="0" lvl="0" indent="0" algn="l" rtl="0">
                        <a:spcBef>
                          <a:spcPts val="0"/>
                        </a:spcBef>
                        <a:spcAft>
                          <a:spcPts val="0"/>
                        </a:spcAft>
                        <a:buClr>
                          <a:srgbClr val="000000"/>
                        </a:buClr>
                        <a:buSzPct val="25000"/>
                        <a:buFont typeface="Verdana"/>
                        <a:buNone/>
                      </a:pPr>
                      <a:r>
                        <a:rPr lang="en" sz="1800" b="1" u="none" strike="noStrike" cap="none"/>
                        <a:t>VREDNOVANJE I KORIŠTENJE REZULTATA RADA</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Arial"/>
                        <a:buNone/>
                      </a:pPr>
                      <a:r>
                        <a:rPr lang="en" sz="1800" u="none" strike="noStrike" cap="none">
                          <a:solidFill>
                            <a:schemeClr val="dk1"/>
                          </a:solidFill>
                          <a:latin typeface="Times New Roman"/>
                          <a:ea typeface="Times New Roman"/>
                          <a:cs typeface="Times New Roman"/>
                          <a:sym typeface="Times New Roman"/>
                        </a:rPr>
                        <a:t>Ocjena crteža i modela.</a:t>
                      </a:r>
                    </a:p>
                    <a:p>
                      <a:pPr marL="0" marR="0" lvl="0" indent="0" algn="l" rtl="0">
                        <a:spcBef>
                          <a:spcPts val="0"/>
                        </a:spcBef>
                        <a:buClr>
                          <a:schemeClr val="dk1"/>
                        </a:buClr>
                        <a:buSzPct val="25000"/>
                        <a:buFont typeface="Arial"/>
                        <a:buNone/>
                      </a:pPr>
                      <a:r>
                        <a:rPr lang="en" sz="1800" u="none" strike="noStrike" cap="none">
                          <a:solidFill>
                            <a:schemeClr val="dk1"/>
                          </a:solidFill>
                          <a:latin typeface="Times New Roman"/>
                          <a:ea typeface="Times New Roman"/>
                          <a:cs typeface="Times New Roman"/>
                          <a:sym typeface="Times New Roman"/>
                        </a:rPr>
                        <a:t>Natjecanja.</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graphicFrame>
        <p:nvGraphicFramePr>
          <p:cNvPr id="1516" name="Shape 1516"/>
          <p:cNvGraphicFramePr/>
          <p:nvPr/>
        </p:nvGraphicFramePr>
        <p:xfrm>
          <a:off x="251516" y="620689"/>
          <a:ext cx="8640950" cy="5125080"/>
        </p:xfrm>
        <a:graphic>
          <a:graphicData uri="http://schemas.openxmlformats.org/drawingml/2006/table">
            <a:tbl>
              <a:tblPr>
                <a:noFill/>
                <a:tableStyleId>{D39A3C89-64FF-49DC-8394-7CA954343BA1}</a:tableStyleId>
              </a:tblPr>
              <a:tblGrid>
                <a:gridCol w="2736300"/>
                <a:gridCol w="5904650"/>
              </a:tblGrid>
              <a:tr h="360050">
                <a:tc>
                  <a:txBody>
                    <a:bodyPr/>
                    <a:lstStyle/>
                    <a:p>
                      <a:pPr marL="0" marR="0" lvl="0" indent="0" algn="l" rtl="0">
                        <a:spcBef>
                          <a:spcPts val="0"/>
                        </a:spcBef>
                        <a:spcAft>
                          <a:spcPts val="0"/>
                        </a:spcAft>
                        <a:buClr>
                          <a:srgbClr val="000000"/>
                        </a:buClr>
                        <a:buSzPct val="25000"/>
                        <a:buFont typeface="Verdana"/>
                        <a:buNone/>
                      </a:pPr>
                      <a:r>
                        <a:rPr lang="en" sz="1800" b="1" u="none" strike="noStrike" cap="none"/>
                        <a:t>NAZIV AKTIVNOSTI</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Verdana"/>
                        <a:buNone/>
                      </a:pPr>
                      <a:r>
                        <a:rPr lang="en" sz="1800" b="1" u="none" strike="noStrike" cap="none"/>
                        <a:t>Školski sportski klub „Sokoli“ </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237450">
                <a:tc>
                  <a:txBody>
                    <a:bodyPr/>
                    <a:lstStyle/>
                    <a:p>
                      <a:pPr marL="0" marR="0" lvl="0" indent="0" algn="l" rtl="0">
                        <a:spcBef>
                          <a:spcPts val="0"/>
                        </a:spcBef>
                        <a:spcAft>
                          <a:spcPts val="0"/>
                        </a:spcAft>
                        <a:buClr>
                          <a:srgbClr val="000000"/>
                        </a:buClr>
                        <a:buSzPct val="25000"/>
                        <a:buFont typeface="Verdana"/>
                        <a:buNone/>
                      </a:pPr>
                      <a:r>
                        <a:rPr lang="en" sz="1800" b="1" u="none" strike="noStrike" cap="none"/>
                        <a:t>CILJ AKTIVNOSTI</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Upoznavanje učenika sa sportskim aktivnostima s ciljem očuvanja i unapređenja zdravlja, zadovoljenja potrebe za kretanjem i stvaranja navike svakodnevnog vjezbanja</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98725">
                <a:tc>
                  <a:txBody>
                    <a:bodyPr/>
                    <a:lstStyle/>
                    <a:p>
                      <a:pPr marL="0" marR="0" lvl="0" indent="0" algn="l" rtl="0">
                        <a:spcBef>
                          <a:spcPts val="0"/>
                        </a:spcBef>
                        <a:spcAft>
                          <a:spcPts val="0"/>
                        </a:spcAft>
                        <a:buClr>
                          <a:srgbClr val="000000"/>
                        </a:buClr>
                        <a:buSzPct val="25000"/>
                        <a:buFont typeface="Verdana"/>
                        <a:buNone/>
                      </a:pPr>
                      <a:r>
                        <a:rPr lang="en" sz="1800" b="1" u="none" strike="noStrike" cap="none"/>
                        <a:t>NAMJENA</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Za sve učenike razredne i predmetne nastave.</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08425">
                <a:tc>
                  <a:txBody>
                    <a:bodyPr/>
                    <a:lstStyle/>
                    <a:p>
                      <a:pPr marL="0" marR="0" lvl="0" indent="0" algn="l" rtl="0">
                        <a:spcBef>
                          <a:spcPts val="0"/>
                        </a:spcBef>
                        <a:spcAft>
                          <a:spcPts val="0"/>
                        </a:spcAft>
                        <a:buClr>
                          <a:srgbClr val="000000"/>
                        </a:buClr>
                        <a:buSzPct val="25000"/>
                        <a:buFont typeface="Verdana"/>
                        <a:buNone/>
                      </a:pPr>
                      <a:r>
                        <a:rPr lang="en" sz="1800" b="1" u="none" strike="noStrike" cap="none"/>
                        <a:t>NOSITELJI </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a:solidFill>
                            <a:schemeClr val="dk1"/>
                          </a:solidFill>
                          <a:highlight>
                            <a:srgbClr val="FFFFFF"/>
                          </a:highlight>
                          <a:latin typeface="Times New Roman"/>
                          <a:ea typeface="Times New Roman"/>
                          <a:cs typeface="Times New Roman"/>
                          <a:sym typeface="Times New Roman"/>
                        </a:rPr>
                        <a:t>Josip Jularić, prof.</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951975">
                <a:tc>
                  <a:txBody>
                    <a:bodyPr/>
                    <a:lstStyle/>
                    <a:p>
                      <a:pPr marL="0" marR="0" lvl="0" indent="0" algn="l" rtl="0">
                        <a:spcBef>
                          <a:spcPts val="0"/>
                        </a:spcBef>
                        <a:spcAft>
                          <a:spcPts val="0"/>
                        </a:spcAft>
                        <a:buClr>
                          <a:srgbClr val="000000"/>
                        </a:buClr>
                        <a:buSzPct val="25000"/>
                        <a:buFont typeface="Verdana"/>
                        <a:buNone/>
                      </a:pPr>
                      <a:r>
                        <a:rPr lang="en" sz="1800" b="1" u="none" strike="noStrike" cap="none"/>
                        <a:t>NAČIN REALIZACIJE</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Treninzi u školskoj dvorani pod nadzorom prof. tjelesne kulture i trenera prema planu i programu sportskih aktivnosti.</a:t>
                      </a:r>
                    </a:p>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Sudjelovanje na školskim natjecanjima.</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571175">
                <a:tc>
                  <a:txBody>
                    <a:bodyPr/>
                    <a:lstStyle/>
                    <a:p>
                      <a:pPr marL="0" marR="0" lvl="0" indent="0" algn="l" rtl="0">
                        <a:spcBef>
                          <a:spcPts val="0"/>
                        </a:spcBef>
                        <a:spcAft>
                          <a:spcPts val="0"/>
                        </a:spcAft>
                        <a:buClr>
                          <a:srgbClr val="000000"/>
                        </a:buClr>
                        <a:buSzPct val="25000"/>
                        <a:buFont typeface="Verdana"/>
                        <a:buNone/>
                      </a:pPr>
                      <a:r>
                        <a:rPr lang="en" sz="1800" b="1" u="none" strike="noStrike" cap="none"/>
                        <a:t>VREMENIK</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Tijekom školske godine 201</a:t>
                      </a:r>
                      <a:r>
                        <a:rPr lang="en" sz="1800">
                          <a:latin typeface="Times New Roman"/>
                          <a:ea typeface="Times New Roman"/>
                          <a:cs typeface="Times New Roman"/>
                          <a:sym typeface="Times New Roman"/>
                        </a:rPr>
                        <a:t>5</a:t>
                      </a:r>
                      <a:r>
                        <a:rPr lang="en" sz="1800" u="none" strike="noStrike" cap="none">
                          <a:latin typeface="Times New Roman"/>
                          <a:ea typeface="Times New Roman"/>
                          <a:cs typeface="Times New Roman"/>
                          <a:sym typeface="Times New Roman"/>
                        </a:rPr>
                        <a:t>./201</a:t>
                      </a:r>
                      <a:r>
                        <a:rPr lang="en" sz="1800">
                          <a:latin typeface="Times New Roman"/>
                          <a:ea typeface="Times New Roman"/>
                          <a:cs typeface="Times New Roman"/>
                          <a:sym typeface="Times New Roman"/>
                        </a:rPr>
                        <a:t>6</a:t>
                      </a:r>
                      <a:r>
                        <a:rPr lang="en" sz="1800" u="none" strike="noStrike" cap="none">
                          <a:latin typeface="Times New Roman"/>
                          <a:ea typeface="Times New Roman"/>
                          <a:cs typeface="Times New Roman"/>
                          <a:sym typeface="Times New Roman"/>
                        </a:rPr>
                        <a:t>.</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35100">
                <a:tc>
                  <a:txBody>
                    <a:bodyPr/>
                    <a:lstStyle/>
                    <a:p>
                      <a:pPr marL="0" marR="0" lvl="0" indent="0" algn="l" rtl="0">
                        <a:spcBef>
                          <a:spcPts val="0"/>
                        </a:spcBef>
                        <a:spcAft>
                          <a:spcPts val="0"/>
                        </a:spcAft>
                        <a:buClr>
                          <a:srgbClr val="000000"/>
                        </a:buClr>
                        <a:buSzPct val="25000"/>
                        <a:buFont typeface="Verdana"/>
                        <a:buNone/>
                      </a:pPr>
                      <a:r>
                        <a:rPr lang="en" sz="1800" b="1" u="none" strike="noStrike" cap="none"/>
                        <a:t>TROŠKOVNIK</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Nema.</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61575">
                <a:tc>
                  <a:txBody>
                    <a:bodyPr/>
                    <a:lstStyle/>
                    <a:p>
                      <a:pPr marL="0" marR="0" lvl="0" indent="0" algn="l" rtl="0">
                        <a:spcBef>
                          <a:spcPts val="0"/>
                        </a:spcBef>
                        <a:spcAft>
                          <a:spcPts val="0"/>
                        </a:spcAft>
                        <a:buClr>
                          <a:srgbClr val="000000"/>
                        </a:buClr>
                        <a:buSzPct val="25000"/>
                        <a:buFont typeface="Verdana"/>
                        <a:buNone/>
                      </a:pPr>
                      <a:r>
                        <a:rPr lang="en" sz="1800" b="1" u="none" strike="noStrike" cap="none"/>
                        <a:t>VREDNOVANJE I KORIŠTENJE REZULTATA RADA</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latin typeface="Times New Roman"/>
                          <a:ea typeface="Times New Roman"/>
                          <a:cs typeface="Times New Roman"/>
                          <a:sym typeface="Times New Roman"/>
                        </a:rPr>
                        <a:t>Praćenje i provjeravanje motoričkih sposobnosti, znanja i dostignuća tijekom školske godine.</a:t>
                      </a:r>
                    </a:p>
                  </a:txBody>
                  <a:tcPr marL="34525" marR="3452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Shape 1522"/>
          <p:cNvSpPr txBox="1"/>
          <p:nvPr/>
        </p:nvSpPr>
        <p:spPr>
          <a:xfrm>
            <a:off x="7078660" y="0"/>
            <a:ext cx="2046299" cy="2744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1523" name="Shape 1523"/>
          <p:cNvGraphicFramePr/>
          <p:nvPr>
            <p:extLst>
              <p:ext uri="{D42A27DB-BD31-4B8C-83A1-F6EECF244321}">
                <p14:modId xmlns:p14="http://schemas.microsoft.com/office/powerpoint/2010/main" val="1327116123"/>
              </p:ext>
            </p:extLst>
          </p:nvPr>
        </p:nvGraphicFramePr>
        <p:xfrm>
          <a:off x="396875" y="549275"/>
          <a:ext cx="8351825" cy="6094070"/>
        </p:xfrm>
        <a:graphic>
          <a:graphicData uri="http://schemas.openxmlformats.org/drawingml/2006/table">
            <a:tbl>
              <a:tblPr>
                <a:noFill/>
                <a:tableStyleId>{D39A3C89-64FF-49DC-8394-7CA954343BA1}</a:tableStyleId>
              </a:tblPr>
              <a:tblGrid>
                <a:gridCol w="2014525"/>
                <a:gridCol w="6337300"/>
              </a:tblGrid>
              <a:tr h="576250">
                <a:tc>
                  <a:txBody>
                    <a:bodyPr/>
                    <a:lstStyle/>
                    <a:p>
                      <a:pPr marL="0" marR="0" lvl="0" indent="0" algn="l" rtl="0">
                        <a:spcBef>
                          <a:spcPts val="0"/>
                        </a:spcBef>
                        <a:buClr>
                          <a:srgbClr val="000000"/>
                        </a:buClr>
                        <a:buSzPct val="25000"/>
                        <a:buFont typeface="Arial"/>
                        <a:buNone/>
                      </a:pPr>
                      <a:r>
                        <a:rPr lang="en" sz="1800" b="1" u="none" strike="noStrike" cap="none" dirty="0">
                          <a:solidFill>
                            <a:schemeClr val="dk1"/>
                          </a:solidFill>
                          <a:latin typeface="Arial"/>
                          <a:ea typeface="Arial"/>
                          <a:cs typeface="Arial"/>
                          <a:sym typeface="Arial"/>
                        </a:rPr>
                        <a:t>NAZIV AKTIVNOSTI</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a:solidFill>
                            <a:schemeClr val="dk1"/>
                          </a:solidFill>
                        </a:rPr>
                        <a:t>PROJEKT GRAĐANIN-NASTAVAK PROJEKTA</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60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CILJ AKTIVNOSTI</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rPr>
                        <a:t>-</a:t>
                      </a:r>
                      <a:r>
                        <a:rPr lang="en" sz="1800">
                          <a:solidFill>
                            <a:schemeClr val="dk1"/>
                          </a:solidFill>
                          <a:latin typeface="Times New Roman"/>
                          <a:ea typeface="Times New Roman"/>
                          <a:cs typeface="Times New Roman"/>
                          <a:sym typeface="Times New Roman"/>
                        </a:rPr>
                        <a:t> razvijati komunikacijske vještine kod učenika - aktivno promatrati svijet oko sebe i naučiti demokratski donositi odluke - motivacija za bolje učenje - razvijati empatiju i solidarnost kod učenika - bolji interpersonalni odnosi učenika </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937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NAMJENA</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latin typeface="Times New Roman"/>
                          <a:ea typeface="Times New Roman"/>
                          <a:cs typeface="Times New Roman"/>
                          <a:sym typeface="Times New Roman"/>
                        </a:rPr>
                        <a:t>-svladavanje osnovnih projektnih metoda učenja - jačanje suradnje i razvijanje komunikacijskih vještina </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000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NOSITELJI </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latin typeface="Times New Roman"/>
                          <a:ea typeface="Times New Roman"/>
                          <a:cs typeface="Times New Roman"/>
                          <a:sym typeface="Times New Roman"/>
                        </a:rPr>
                        <a:t>učenici 7.razreda, vjeroučiteljica M.Lulić</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NAČIN REALIZACIJE</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latin typeface="Times New Roman"/>
                          <a:ea typeface="Times New Roman"/>
                          <a:cs typeface="Times New Roman"/>
                          <a:sym typeface="Times New Roman"/>
                        </a:rPr>
                        <a:t>-putem 7 koraka za provedbu projekta</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52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VREMENIK</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dirty="0">
                          <a:solidFill>
                            <a:schemeClr val="dk1"/>
                          </a:solidFill>
                          <a:latin typeface="Times New Roman"/>
                          <a:ea typeface="Times New Roman"/>
                          <a:cs typeface="Times New Roman"/>
                          <a:sym typeface="Times New Roman"/>
                        </a:rPr>
                        <a:t>Tijekom nastavne godine </a:t>
                      </a:r>
                      <a:r>
                        <a:rPr lang="en" sz="1800" u="none" strike="noStrike" cap="none" dirty="0" smtClean="0">
                          <a:solidFill>
                            <a:schemeClr val="dk1"/>
                          </a:solidFill>
                          <a:latin typeface="Times New Roman"/>
                          <a:ea typeface="Times New Roman"/>
                          <a:cs typeface="Times New Roman"/>
                          <a:sym typeface="Times New Roman"/>
                        </a:rPr>
                        <a:t>201</a:t>
                      </a:r>
                      <a:r>
                        <a:rPr lang="hr-HR" sz="1800" u="none" strike="noStrike" cap="none" dirty="0" smtClean="0">
                          <a:solidFill>
                            <a:schemeClr val="dk1"/>
                          </a:solidFill>
                          <a:latin typeface="Times New Roman"/>
                          <a:ea typeface="Times New Roman"/>
                          <a:cs typeface="Times New Roman"/>
                          <a:sym typeface="Times New Roman"/>
                        </a:rPr>
                        <a:t>6</a:t>
                      </a:r>
                      <a:r>
                        <a:rPr lang="en" sz="1800" u="none" strike="noStrike" cap="none" dirty="0" smtClean="0">
                          <a:solidFill>
                            <a:schemeClr val="dk1"/>
                          </a:solidFill>
                          <a:latin typeface="Times New Roman"/>
                          <a:ea typeface="Times New Roman"/>
                          <a:cs typeface="Times New Roman"/>
                          <a:sym typeface="Times New Roman"/>
                        </a:rPr>
                        <a:t>./1</a:t>
                      </a:r>
                      <a:r>
                        <a:rPr lang="hr-HR" sz="1800" u="none" strike="noStrike" cap="none" dirty="0" smtClean="0">
                          <a:solidFill>
                            <a:schemeClr val="dk1"/>
                          </a:solidFill>
                          <a:latin typeface="Times New Roman"/>
                          <a:ea typeface="Times New Roman"/>
                          <a:cs typeface="Times New Roman"/>
                          <a:sym typeface="Times New Roman"/>
                        </a:rPr>
                        <a:t>7</a:t>
                      </a:r>
                      <a:r>
                        <a:rPr lang="en" sz="1800" u="none" strike="noStrike" cap="none" dirty="0" smtClean="0">
                          <a:solidFill>
                            <a:schemeClr val="dk1"/>
                          </a:solidFill>
                          <a:latin typeface="Times New Roman"/>
                          <a:ea typeface="Times New Roman"/>
                          <a:cs typeface="Times New Roman"/>
                          <a:sym typeface="Times New Roman"/>
                        </a:rPr>
                        <a:t>.</a:t>
                      </a:r>
                      <a:endParaRPr lang="en" sz="1800" u="none" strike="noStrike" cap="none" dirty="0">
                        <a:solidFill>
                          <a:schemeClr val="dk1"/>
                        </a:solidFill>
                        <a:latin typeface="Times New Roman"/>
                        <a:ea typeface="Times New Roman"/>
                        <a:cs typeface="Times New Roman"/>
                        <a:sym typeface="Times New Roman"/>
                      </a:endParaRP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714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TROŠKOVNIK</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latin typeface="Times New Roman"/>
                          <a:ea typeface="Times New Roman"/>
                          <a:cs typeface="Times New Roman"/>
                          <a:sym typeface="Times New Roman"/>
                        </a:rPr>
                        <a:t>Sredstva za potrošni </a:t>
                      </a:r>
                      <a:r>
                        <a:rPr lang="en" sz="1800" u="none" strike="noStrike" cap="none">
                          <a:solidFill>
                            <a:schemeClr val="dk1"/>
                          </a:solidFill>
                          <a:latin typeface="Times New Roman"/>
                          <a:ea typeface="Times New Roman"/>
                          <a:cs typeface="Times New Roman"/>
                          <a:sym typeface="Times New Roman"/>
                        </a:rPr>
                        <a:t>materijal (kopiranje, papir za izradu plakata i sl.)</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VREDNOVANJE I KORIŠTENJE REZULTATA RADA</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Timski rad, rad na projektu. </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aphicFrame>
        <p:nvGraphicFramePr>
          <p:cNvPr id="236" name="Shape 236"/>
          <p:cNvGraphicFramePr/>
          <p:nvPr/>
        </p:nvGraphicFramePr>
        <p:xfrm>
          <a:off x="251516" y="546100"/>
          <a:ext cx="8655350" cy="5478690"/>
        </p:xfrm>
        <a:graphic>
          <a:graphicData uri="http://schemas.openxmlformats.org/drawingml/2006/table">
            <a:tbl>
              <a:tblPr>
                <a:noFill/>
                <a:tableStyleId>{D39A3C89-64FF-49DC-8394-7CA954343BA1}</a:tableStyleId>
              </a:tblPr>
              <a:tblGrid>
                <a:gridCol w="2105000"/>
                <a:gridCol w="6550350"/>
              </a:tblGrid>
              <a:tr h="640825">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NAZIV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                      </a:t>
                      </a:r>
                      <a:r>
                        <a:rPr lang="en" sz="1600" b="1" u="none" strike="noStrike" cap="none">
                          <a:solidFill>
                            <a:schemeClr val="dk1"/>
                          </a:solidFill>
                          <a:latin typeface="Times New Roman"/>
                          <a:ea typeface="Times New Roman"/>
                          <a:cs typeface="Times New Roman"/>
                          <a:sym typeface="Times New Roman"/>
                        </a:rPr>
                        <a:t> </a:t>
                      </a:r>
                      <a:r>
                        <a:rPr lang="en" sz="1800" b="1" u="none" strike="noStrike" cap="none">
                          <a:solidFill>
                            <a:schemeClr val="dk1"/>
                          </a:solidFill>
                          <a:latin typeface="Times New Roman"/>
                          <a:ea typeface="Times New Roman"/>
                          <a:cs typeface="Times New Roman"/>
                          <a:sym typeface="Times New Roman"/>
                        </a:rPr>
                        <a:t>IZBORNA NASTAVA IZ NJEMAČKOG</a:t>
                      </a:r>
                      <a:r>
                        <a:rPr lang="en" sz="1800" b="1">
                          <a:solidFill>
                            <a:schemeClr val="dk1"/>
                          </a:solidFill>
                          <a:latin typeface="Times New Roman"/>
                          <a:ea typeface="Times New Roman"/>
                          <a:cs typeface="Times New Roman"/>
                          <a:sym typeface="Times New Roman"/>
                        </a:rPr>
                        <a:t>A</a:t>
                      </a:r>
                      <a:r>
                        <a:rPr lang="en" sz="1800" b="1" u="none" strike="noStrike" cap="none">
                          <a:solidFill>
                            <a:schemeClr val="dk1"/>
                          </a:solidFill>
                          <a:latin typeface="Times New Roman"/>
                          <a:ea typeface="Times New Roman"/>
                          <a:cs typeface="Times New Roman"/>
                          <a:sym typeface="Times New Roman"/>
                        </a:rPr>
                        <a:t> JEZIKA</a:t>
                      </a:r>
                    </a:p>
                    <a:p>
                      <a:pPr marL="0" marR="0" lvl="0" indent="0" algn="l" rtl="0">
                        <a:lnSpc>
                          <a:spcPct val="100000"/>
                        </a:lnSpc>
                        <a:spcBef>
                          <a:spcPts val="0"/>
                        </a:spcBef>
                        <a:buClr>
                          <a:srgbClr val="000000"/>
                        </a:buClr>
                        <a:buSzPct val="25000"/>
                        <a:buFont typeface="Times New Roman"/>
                        <a:buNone/>
                      </a:pPr>
                      <a:r>
                        <a:rPr lang="en" sz="1800" b="1" u="none" strike="noStrike" cap="none">
                          <a:solidFill>
                            <a:schemeClr val="dk1"/>
                          </a:solidFill>
                          <a:latin typeface="Times New Roman"/>
                          <a:ea typeface="Times New Roman"/>
                          <a:cs typeface="Times New Roman"/>
                          <a:sym typeface="Times New Roman"/>
                        </a:rPr>
                        <a:t>                                           ZA  4. </a:t>
                      </a:r>
                      <a:r>
                        <a:rPr lang="en" sz="1800" b="1">
                          <a:solidFill>
                            <a:schemeClr val="dk1"/>
                          </a:solidFill>
                          <a:latin typeface="Times New Roman"/>
                          <a:ea typeface="Times New Roman"/>
                          <a:cs typeface="Times New Roman"/>
                          <a:sym typeface="Times New Roman"/>
                        </a:rPr>
                        <a:t>b </a:t>
                      </a:r>
                      <a:r>
                        <a:rPr lang="en" sz="1800" b="1" u="none" strike="noStrike" cap="none">
                          <a:solidFill>
                            <a:schemeClr val="dk1"/>
                          </a:solidFill>
                          <a:latin typeface="Times New Roman"/>
                          <a:ea typeface="Times New Roman"/>
                          <a:cs typeface="Times New Roman"/>
                          <a:sym typeface="Times New Roman"/>
                        </a:rPr>
                        <a:t>RAZRED</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2210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CILJ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u="none" strike="noStrike" cap="none">
                          <a:latin typeface="Times New Roman"/>
                          <a:ea typeface="Times New Roman"/>
                          <a:cs typeface="Times New Roman"/>
                          <a:sym typeface="Times New Roman"/>
                        </a:rPr>
                        <a:t>Razvijanje zanimanja i želje za učenjem njemačkog jezika, usvajanje vještina usmenog i pisanog izražavanja na stranom jeziku, upoznavanje kulture i običaja zemalja njemačkoga govornog područja.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2425">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NAMJENA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Motivirati učenika za učenje drugog stranog jezika. Razvijati vještine komuniciranja, timskog rada, poticati učenike na kreativnost.</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0825">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NOSITELJI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Antonija Barišić, prof.</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6725">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NAČIN REALIZACIJE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a:solidFill>
                            <a:schemeClr val="dk1"/>
                          </a:solidFill>
                          <a:latin typeface="Times New Roman"/>
                          <a:ea typeface="Times New Roman"/>
                          <a:cs typeface="Times New Roman"/>
                          <a:sym typeface="Times New Roman"/>
                        </a:rPr>
                        <a:t>Ukupno 70 sati tijekom nastavne godine. </a:t>
                      </a:r>
                      <a:r>
                        <a:rPr lang="en" sz="1600" u="none" strike="noStrike" cap="none">
                          <a:solidFill>
                            <a:schemeClr val="dk1"/>
                          </a:solidFill>
                          <a:latin typeface="Times New Roman"/>
                          <a:ea typeface="Times New Roman"/>
                          <a:cs typeface="Times New Roman"/>
                          <a:sym typeface="Times New Roman"/>
                        </a:rPr>
                        <a:t>Individualni rad, rad u paru, rad u grupama, timski rad. Obrada tekstova, prezentacija, izrada plakata, igre, kvizovi. Korištenje razne literature, interneta.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1700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VREMENIK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Dva sata tjedno tijekom </a:t>
                      </a:r>
                      <a:r>
                        <a:rPr lang="en" sz="1600">
                          <a:solidFill>
                            <a:schemeClr val="dk1"/>
                          </a:solidFill>
                          <a:latin typeface="Times New Roman"/>
                          <a:ea typeface="Times New Roman"/>
                          <a:cs typeface="Times New Roman"/>
                          <a:sym typeface="Times New Roman"/>
                        </a:rPr>
                        <a:t>nastavne </a:t>
                      </a:r>
                      <a:r>
                        <a:rPr lang="en" sz="1600" u="none" strike="noStrike" cap="none">
                          <a:solidFill>
                            <a:schemeClr val="dk1"/>
                          </a:solidFill>
                          <a:latin typeface="Times New Roman"/>
                          <a:ea typeface="Times New Roman"/>
                          <a:cs typeface="Times New Roman"/>
                          <a:sym typeface="Times New Roman"/>
                        </a:rPr>
                        <a:t>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 u razredn</a:t>
                      </a:r>
                      <a:r>
                        <a:rPr lang="en" sz="1600">
                          <a:solidFill>
                            <a:schemeClr val="dk1"/>
                          </a:solidFill>
                          <a:latin typeface="Times New Roman"/>
                          <a:ea typeface="Times New Roman"/>
                          <a:cs typeface="Times New Roman"/>
                          <a:sym typeface="Times New Roman"/>
                        </a:rPr>
                        <a:t>om</a:t>
                      </a:r>
                      <a:r>
                        <a:rPr lang="en" sz="1600" u="none" strike="noStrike" cap="none">
                          <a:solidFill>
                            <a:schemeClr val="dk1"/>
                          </a:solidFill>
                          <a:latin typeface="Times New Roman"/>
                          <a:ea typeface="Times New Roman"/>
                          <a:cs typeface="Times New Roman"/>
                          <a:sym typeface="Times New Roman"/>
                        </a:rPr>
                        <a:t> odjeljenj</a:t>
                      </a:r>
                      <a:r>
                        <a:rPr lang="en" sz="1600">
                          <a:solidFill>
                            <a:schemeClr val="dk1"/>
                          </a:solidFill>
                          <a:latin typeface="Times New Roman"/>
                          <a:ea typeface="Times New Roman"/>
                          <a:cs typeface="Times New Roman"/>
                          <a:sym typeface="Times New Roman"/>
                        </a:rPr>
                        <a:t>u</a:t>
                      </a:r>
                      <a:r>
                        <a:rPr lang="en" sz="1600" u="none" strike="noStrike" cap="none">
                          <a:solidFill>
                            <a:schemeClr val="dk1"/>
                          </a:solidFill>
                          <a:latin typeface="Times New Roman"/>
                          <a:ea typeface="Times New Roman"/>
                          <a:cs typeface="Times New Roman"/>
                          <a:sym typeface="Times New Roman"/>
                        </a:rPr>
                        <a:t> 4.</a:t>
                      </a:r>
                      <a:r>
                        <a:rPr lang="en" sz="1600">
                          <a:solidFill>
                            <a:schemeClr val="dk1"/>
                          </a:solidFill>
                          <a:latin typeface="Times New Roman"/>
                          <a:ea typeface="Times New Roman"/>
                          <a:cs typeface="Times New Roman"/>
                          <a:sym typeface="Times New Roman"/>
                        </a:rPr>
                        <a:t>b.</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1225">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TROŠKOVNIK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Kreda, fotokopirni papir, </a:t>
                      </a:r>
                      <a:r>
                        <a:rPr lang="en" sz="1600">
                          <a:solidFill>
                            <a:schemeClr val="dk1"/>
                          </a:solidFill>
                          <a:latin typeface="Times New Roman"/>
                          <a:ea typeface="Times New Roman"/>
                          <a:cs typeface="Times New Roman"/>
                          <a:sym typeface="Times New Roman"/>
                        </a:rPr>
                        <a:t>p</a:t>
                      </a:r>
                      <a:r>
                        <a:rPr lang="en" sz="1600" u="none" strike="noStrike" cap="none">
                          <a:solidFill>
                            <a:schemeClr val="dk1"/>
                          </a:solidFill>
                          <a:latin typeface="Times New Roman"/>
                          <a:ea typeface="Times New Roman"/>
                          <a:cs typeface="Times New Roman"/>
                          <a:sym typeface="Times New Roman"/>
                        </a:rPr>
                        <a:t>apir u boji, kolaž papir, toner, magneti, kartice.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62050">
                <a:tc>
                  <a:txBody>
                    <a:bodyPr/>
                    <a:lstStyle/>
                    <a:p>
                      <a:pPr marL="0" marR="0" lvl="0" indent="0" algn="l" rtl="0">
                        <a:lnSpc>
                          <a:spcPct val="150000"/>
                        </a:lnSpc>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Permanentno praćenje i analiza postignutog znanja učenika, izrada plakata za školski pano</a:t>
                      </a:r>
                      <a:r>
                        <a:rPr lang="en" sz="1600">
                          <a:solidFill>
                            <a:schemeClr val="dk1"/>
                          </a:solidFill>
                          <a:latin typeface="Times New Roman"/>
                          <a:ea typeface="Times New Roman"/>
                          <a:cs typeface="Times New Roman"/>
                          <a:sym typeface="Times New Roman"/>
                        </a:rPr>
                        <a:t>.</a:t>
                      </a:r>
                      <a:r>
                        <a:rPr lang="en" sz="1600" u="none" strike="noStrike" cap="none">
                          <a:solidFill>
                            <a:schemeClr val="dk1"/>
                          </a:solidFill>
                          <a:latin typeface="Times New Roman"/>
                          <a:ea typeface="Times New Roman"/>
                          <a:cs typeface="Times New Roman"/>
                          <a:sym typeface="Times New Roman"/>
                        </a:rPr>
                        <a:t> Numeričko vrednovanje na kraju nastavne godine.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graphicFrame>
        <p:nvGraphicFramePr>
          <p:cNvPr id="1529" name="Shape 1529"/>
          <p:cNvGraphicFramePr/>
          <p:nvPr/>
        </p:nvGraphicFramePr>
        <p:xfrm>
          <a:off x="480075" y="826800"/>
          <a:ext cx="8158225" cy="5634306"/>
        </p:xfrm>
        <a:graphic>
          <a:graphicData uri="http://schemas.openxmlformats.org/drawingml/2006/table">
            <a:tbl>
              <a:tblPr>
                <a:noFill/>
                <a:tableStyleId>{D39A3C89-64FF-49DC-8394-7CA954343BA1}</a:tableStyleId>
              </a:tblPr>
              <a:tblGrid>
                <a:gridCol w="2419675"/>
                <a:gridCol w="5738550"/>
              </a:tblGrid>
              <a:tr h="45720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NAZIV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200" b="1"/>
                        <a:t>PROJEKT : ŠKOLSKI VRT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06680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CILJ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69850" algn="l" rtl="0">
                        <a:lnSpc>
                          <a:spcPct val="115000"/>
                        </a:lnSpc>
                        <a:spcBef>
                          <a:spcPts val="0"/>
                        </a:spcBef>
                        <a:buClr>
                          <a:schemeClr val="dk1"/>
                        </a:buClr>
                        <a:buSzPct val="91666"/>
                        <a:buFont typeface="Arial"/>
                        <a:buNone/>
                      </a:pPr>
                      <a:r>
                        <a:rPr lang="en" sz="1200"/>
                        <a:t>Upoznati različite vrste sadnica i sjemena; naučiti rabiti različiti alat i pribor;uočiti razliku između sijanja i sađenja; uočiti važnost svakodnevnog rada u vrtu i dobrog planiranja, razvoj suradnje i zajedništva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30125">
                <a:tc>
                  <a:txBody>
                    <a:bodyPr/>
                    <a:lstStyle/>
                    <a:p>
                      <a:pPr marL="0" marR="0" lvl="0" indent="0" algn="l" rtl="0">
                        <a:lnSpc>
                          <a:spcPct val="115000"/>
                        </a:lnSpc>
                        <a:spcBef>
                          <a:spcPts val="0"/>
                        </a:spcBef>
                        <a:buClr>
                          <a:schemeClr val="dk1"/>
                        </a:buClr>
                        <a:buSzPct val="25000"/>
                        <a:buFont typeface="Verdana"/>
                        <a:buNone/>
                      </a:pPr>
                      <a:r>
                        <a:rPr lang="en" sz="1200" b="1" u="none" strike="noStrike" cap="none"/>
                        <a:t>NAMJENA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200"/>
                        <a:t>Upoznati učenike , roditelje i djelatnike s planskim uređenjem vrta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3815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NOSITELJI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200">
                          <a:solidFill>
                            <a:schemeClr val="dk1"/>
                          </a:solidFill>
                        </a:rPr>
                        <a:t>Učiteljica Katica Gojanović , učenici 2.a i 2. b (produženi boravak); roditelji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720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NAČIN REALIZACIJE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200"/>
                        <a:t>Kroz  nastavu produženog boravka i izvannastavne radove , tijekom školske godine. </a:t>
                      </a:r>
                    </a:p>
                    <a:p>
                      <a:pPr marL="0" marR="0" lvl="0" indent="0" algn="l" rtl="0">
                        <a:lnSpc>
                          <a:spcPct val="115000"/>
                        </a:lnSpc>
                        <a:spcBef>
                          <a:spcPts val="0"/>
                        </a:spcBef>
                        <a:buClr>
                          <a:schemeClr val="dk1"/>
                        </a:buClr>
                        <a:buSzPct val="25000"/>
                        <a:buFont typeface="Verdana"/>
                        <a:buNone/>
                      </a:pPr>
                      <a:r>
                        <a:rPr lang="en" sz="1200"/>
                        <a:t>Radionice o školskim vrtovima za učenike i roditelje.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2385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VREMENIK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200" u="none" strike="noStrike" cap="none"/>
                        <a:t>Tijekom </a:t>
                      </a:r>
                      <a:r>
                        <a:rPr lang="en" sz="1200"/>
                        <a:t>školske godine 2016./17.</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57175">
                <a:tc>
                  <a:txBody>
                    <a:bodyPr/>
                    <a:lstStyle/>
                    <a:p>
                      <a:pPr marL="0" marR="0" lvl="0" indent="0" algn="l" rtl="0">
                        <a:lnSpc>
                          <a:spcPct val="115000"/>
                        </a:lnSpc>
                        <a:spcBef>
                          <a:spcPts val="0"/>
                        </a:spcBef>
                        <a:buClr>
                          <a:schemeClr val="dk1"/>
                        </a:buClr>
                        <a:buSzPct val="25000"/>
                        <a:buFont typeface="Verdana"/>
                        <a:buNone/>
                      </a:pPr>
                      <a:r>
                        <a:rPr lang="en" sz="1200" b="1" u="none" strike="noStrike" cap="none"/>
                        <a:t>TROŠKOVNIK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457200" marR="0" lvl="0" indent="-304800" algn="l" rtl="0">
                        <a:lnSpc>
                          <a:spcPct val="115000"/>
                        </a:lnSpc>
                        <a:spcBef>
                          <a:spcPts val="0"/>
                        </a:spcBef>
                        <a:buSzPct val="100000"/>
                        <a:buChar char="-"/>
                      </a:pPr>
                      <a:r>
                        <a:rPr lang="en" sz="1200"/>
                        <a:t>Sadnice, sjeme,pribor i alat za radu u vrtu; 2.000,00 kn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695450">
                <a:tc>
                  <a:txBody>
                    <a:bodyPr/>
                    <a:lstStyle/>
                    <a:p>
                      <a:pPr marL="0" marR="0" lvl="0" indent="0" algn="l" rtl="0">
                        <a:lnSpc>
                          <a:spcPct val="115000"/>
                        </a:lnSpc>
                        <a:spcBef>
                          <a:spcPts val="0"/>
                        </a:spcBef>
                        <a:buClr>
                          <a:schemeClr val="dk1"/>
                        </a:buClr>
                        <a:buSzPct val="25000"/>
                        <a:buFont typeface="Verdana"/>
                        <a:buNone/>
                      </a:pPr>
                      <a:r>
                        <a:rPr lang="en" sz="1200" b="1" u="none" strike="noStrike" cap="none"/>
                        <a:t>VREDNOVANJE I KORIŠTENJE REZULTATA RADA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69850" algn="l" rtl="0">
                        <a:lnSpc>
                          <a:spcPct val="115000"/>
                        </a:lnSpc>
                        <a:spcBef>
                          <a:spcPts val="0"/>
                        </a:spcBef>
                        <a:buClr>
                          <a:schemeClr val="dk1"/>
                        </a:buClr>
                        <a:buSzPct val="91666"/>
                        <a:buFont typeface="Arial"/>
                        <a:buNone/>
                      </a:pPr>
                      <a:endParaRPr sz="1200" b="1">
                        <a:solidFill>
                          <a:schemeClr val="dk1"/>
                        </a:solidFill>
                      </a:endParaRPr>
                    </a:p>
                    <a:p>
                      <a:pPr marL="0" marR="0" lvl="0" indent="0" algn="l" rtl="0">
                        <a:lnSpc>
                          <a:spcPct val="115000"/>
                        </a:lnSpc>
                        <a:spcBef>
                          <a:spcPts val="0"/>
                        </a:spcBef>
                        <a:buClr>
                          <a:schemeClr val="dk1"/>
                        </a:buClr>
                        <a:buSzPct val="25000"/>
                        <a:buFont typeface="Verdana"/>
                        <a:buNone/>
                      </a:pPr>
                      <a:r>
                        <a:rPr lang="en" sz="1200"/>
                        <a:t>Zajedničko predstavljanje rezultata ostalim razrednim odjelima i učenicima; razredna i školska izložba povodom Dana škole</a:t>
                      </a:r>
                    </a:p>
                    <a:p>
                      <a:pPr marL="0" marR="0" lvl="0" indent="0" algn="l" rtl="0">
                        <a:lnSpc>
                          <a:spcPct val="115000"/>
                        </a:lnSpc>
                        <a:spcBef>
                          <a:spcPts val="0"/>
                        </a:spcBef>
                        <a:buClr>
                          <a:schemeClr val="dk1"/>
                        </a:buClr>
                        <a:buSzPct val="25000"/>
                        <a:buFont typeface="Verdana"/>
                        <a:buNone/>
                      </a:pPr>
                      <a:r>
                        <a:rPr lang="en" sz="1200"/>
                        <a:t>Kviz; plodovi u našem vrtu</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Shape 1536"/>
          <p:cNvSpPr/>
          <p:nvPr/>
        </p:nvSpPr>
        <p:spPr>
          <a:xfrm>
            <a:off x="328612" y="261937"/>
            <a:ext cx="8291509" cy="5857875"/>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37" name="Shape 1537"/>
          <p:cNvSpPr txBox="1"/>
          <p:nvPr/>
        </p:nvSpPr>
        <p:spPr>
          <a:xfrm>
            <a:off x="755650" y="2565400"/>
            <a:ext cx="863597" cy="36671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1538" name="Shape 1538"/>
          <p:cNvSpPr/>
          <p:nvPr/>
        </p:nvSpPr>
        <p:spPr>
          <a:xfrm>
            <a:off x="2411758" y="2748755"/>
            <a:ext cx="4320480" cy="1400325"/>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a:solidFill>
                  <a:schemeClr val="dk1"/>
                </a:solidFill>
                <a:latin typeface="Arial"/>
                <a:ea typeface="Arial"/>
                <a:cs typeface="Arial"/>
                <a:sym typeface="Arial"/>
              </a:rPr>
              <a:t>VIII. </a:t>
            </a:r>
            <a:r>
              <a:rPr lang="en" sz="2400" b="1" i="0" u="none" strike="noStrike" cap="none">
                <a:solidFill>
                  <a:srgbClr val="000000"/>
                </a:solidFill>
                <a:latin typeface="Arial"/>
                <a:ea typeface="Arial"/>
                <a:cs typeface="Arial"/>
                <a:sym typeface="Arial"/>
              </a:rPr>
              <a:t>ŽUPANIJSKA VIJEĆA</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graphicFrame>
        <p:nvGraphicFramePr>
          <p:cNvPr id="1544" name="Shape 1544"/>
          <p:cNvGraphicFramePr/>
          <p:nvPr/>
        </p:nvGraphicFramePr>
        <p:xfrm>
          <a:off x="251518" y="323269"/>
          <a:ext cx="8153475" cy="6167291"/>
        </p:xfrm>
        <a:graphic>
          <a:graphicData uri="http://schemas.openxmlformats.org/drawingml/2006/table">
            <a:tbl>
              <a:tblPr>
                <a:noFill/>
                <a:tableStyleId>{D39A3C89-64FF-49DC-8394-7CA954343BA1}</a:tableStyleId>
              </a:tblPr>
              <a:tblGrid>
                <a:gridCol w="2418275"/>
                <a:gridCol w="5735200"/>
              </a:tblGrid>
              <a:tr h="45720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NAZIV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ŽSV BIOLOGIJE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770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CILJ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Cilj aktivnosti je permanentno usavršavanje članova ŽSV biologije Zagreb – istok i Zagreb-jug kroz tri susreta učitelja biologije tih područja.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3375">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NAMJENA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Namijenjeno je učiteljima biologije – Zagreb - istok i jug</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3375">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NOSITELJI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a:latin typeface="Times New Roman"/>
                          <a:ea typeface="Times New Roman"/>
                          <a:cs typeface="Times New Roman"/>
                          <a:sym typeface="Times New Roman"/>
                        </a:rPr>
                        <a:t>Gordana Pintar, učitelj savjetnik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720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NAČIN REALIZACIJE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Aktivnost će se realizirati kroz tri skupa na poziv voditelja.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770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VREMENIK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800" u="none" strike="noStrike" cap="none">
                          <a:latin typeface="Times New Roman"/>
                          <a:ea typeface="Times New Roman"/>
                          <a:cs typeface="Times New Roman"/>
                          <a:sym typeface="Times New Roman"/>
                        </a:rPr>
                        <a:t>Tijekom školske  godine 201</a:t>
                      </a:r>
                      <a:r>
                        <a:rPr lang="en" sz="1800">
                          <a:latin typeface="Times New Roman"/>
                          <a:ea typeface="Times New Roman"/>
                          <a:cs typeface="Times New Roman"/>
                          <a:sym typeface="Times New Roman"/>
                        </a:rPr>
                        <a:t>6</a:t>
                      </a:r>
                      <a:r>
                        <a:rPr lang="en" sz="1800" u="none" strike="noStrike" cap="none">
                          <a:latin typeface="Times New Roman"/>
                          <a:ea typeface="Times New Roman"/>
                          <a:cs typeface="Times New Roman"/>
                          <a:sym typeface="Times New Roman"/>
                        </a:rPr>
                        <a:t>./201</a:t>
                      </a:r>
                      <a:r>
                        <a:rPr lang="en" sz="1800">
                          <a:latin typeface="Times New Roman"/>
                          <a:ea typeface="Times New Roman"/>
                          <a:cs typeface="Times New Roman"/>
                          <a:sym typeface="Times New Roman"/>
                        </a:rPr>
                        <a:t>7</a:t>
                      </a:r>
                      <a:r>
                        <a:rPr lang="en" sz="1800" u="none" strike="noStrike" cap="none">
                          <a:latin typeface="Times New Roman"/>
                          <a:ea typeface="Times New Roman"/>
                          <a:cs typeface="Times New Roman"/>
                          <a:sym typeface="Times New Roman"/>
                        </a:rPr>
                        <a: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3815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TROŠKOVNIK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Za troškove organizacije i potrošni materijal, te predavača predviđeno je 1.300 KN.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89535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VREDNOVANJE I KORIŠTENJE REZULTATA RADA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Na skupovima će se provoditi vrednovanje za organizaciju skupa te za predavače.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graphicFrame>
        <p:nvGraphicFramePr>
          <p:cNvPr id="1550" name="Shape 1550"/>
          <p:cNvGraphicFramePr/>
          <p:nvPr/>
        </p:nvGraphicFramePr>
        <p:xfrm>
          <a:off x="251518" y="323269"/>
          <a:ext cx="8153475" cy="6482759"/>
        </p:xfrm>
        <a:graphic>
          <a:graphicData uri="http://schemas.openxmlformats.org/drawingml/2006/table">
            <a:tbl>
              <a:tblPr>
                <a:noFill/>
                <a:tableStyleId>{D39A3C89-64FF-49DC-8394-7CA954343BA1}</a:tableStyleId>
              </a:tblPr>
              <a:tblGrid>
                <a:gridCol w="2418275"/>
                <a:gridCol w="5735200"/>
              </a:tblGrid>
              <a:tr h="45720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NAZIV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ŽSV </a:t>
                      </a:r>
                      <a:r>
                        <a:rPr lang="en" sz="1800" b="1">
                          <a:latin typeface="Times New Roman"/>
                          <a:ea typeface="Times New Roman"/>
                          <a:cs typeface="Times New Roman"/>
                          <a:sym typeface="Times New Roman"/>
                        </a:rPr>
                        <a:t>UČITELJA RAZREDNE NASTAVE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770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CILJ AKTIVNOSTI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Cilj aktivnosti je permanentno usavršavanje članova</a:t>
                      </a:r>
                      <a:r>
                        <a:rPr lang="en" sz="1800">
                          <a:latin typeface="Times New Roman"/>
                          <a:ea typeface="Times New Roman"/>
                          <a:cs typeface="Times New Roman"/>
                          <a:sym typeface="Times New Roman"/>
                        </a:rPr>
                        <a:t> ŽSV RN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3375">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NAMJENA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Namijenjeno je učiteljima </a:t>
                      </a:r>
                      <a:r>
                        <a:rPr lang="en" sz="1800">
                          <a:latin typeface="Times New Roman"/>
                          <a:ea typeface="Times New Roman"/>
                          <a:cs typeface="Times New Roman"/>
                          <a:sym typeface="Times New Roman"/>
                        </a:rPr>
                        <a:t>RN ;OŠ Sesvete,OŠ Sesvetski Kraljevec i OŠ Sesvetska Sela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33375">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NOSITELJI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a:latin typeface="Times New Roman"/>
                          <a:ea typeface="Times New Roman"/>
                          <a:cs typeface="Times New Roman"/>
                          <a:sym typeface="Times New Roman"/>
                        </a:rPr>
                        <a:t>učiteljica savjetnica Ksenija Borović</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5720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NAČIN REALIZACIJE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Aktivnost će se realizirati kroz tri skupa na poziv voditelja.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770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VREMENIK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800" u="none" strike="noStrike" cap="none">
                          <a:latin typeface="Times New Roman"/>
                          <a:ea typeface="Times New Roman"/>
                          <a:cs typeface="Times New Roman"/>
                          <a:sym typeface="Times New Roman"/>
                        </a:rPr>
                        <a:t>Tijekom školske  godine 201</a:t>
                      </a:r>
                      <a:r>
                        <a:rPr lang="en" sz="1800">
                          <a:latin typeface="Times New Roman"/>
                          <a:ea typeface="Times New Roman"/>
                          <a:cs typeface="Times New Roman"/>
                          <a:sym typeface="Times New Roman"/>
                        </a:rPr>
                        <a:t>6</a:t>
                      </a:r>
                      <a:r>
                        <a:rPr lang="en" sz="1800" u="none" strike="noStrike" cap="none">
                          <a:latin typeface="Times New Roman"/>
                          <a:ea typeface="Times New Roman"/>
                          <a:cs typeface="Times New Roman"/>
                          <a:sym typeface="Times New Roman"/>
                        </a:rPr>
                        <a:t>./1</a:t>
                      </a:r>
                      <a:r>
                        <a:rPr lang="en" sz="1800">
                          <a:latin typeface="Times New Roman"/>
                          <a:ea typeface="Times New Roman"/>
                          <a:cs typeface="Times New Roman"/>
                          <a:sym typeface="Times New Roman"/>
                        </a:rPr>
                        <a:t>7</a:t>
                      </a:r>
                      <a:r>
                        <a:rPr lang="en" sz="1800" u="none" strike="noStrike" cap="none">
                          <a:latin typeface="Times New Roman"/>
                          <a:ea typeface="Times New Roman"/>
                          <a:cs typeface="Times New Roman"/>
                          <a:sym typeface="Times New Roman"/>
                        </a:rPr>
                        <a: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3815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TROŠKOVNIK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Za troškove organizacije i potrošni materijal, te predavača predviđeno je 1.300 KN</a:t>
                      </a:r>
                      <a:r>
                        <a:rPr lang="en" sz="1800">
                          <a:latin typeface="Times New Roman"/>
                          <a:ea typeface="Times New Roman"/>
                          <a:cs typeface="Times New Roman"/>
                          <a:sym typeface="Times New Roman"/>
                        </a:rPr>
                        <a:t>( novac za troškove ŽSV osigurava AZOO)</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895350">
                <a:tc>
                  <a:txBody>
                    <a:bodyPr/>
                    <a:lstStyle/>
                    <a:p>
                      <a:pPr marL="0" marR="0" lvl="0" indent="0" algn="l" rtl="0">
                        <a:lnSpc>
                          <a:spcPct val="115000"/>
                        </a:lnSpc>
                        <a:spcBef>
                          <a:spcPts val="0"/>
                        </a:spcBef>
                        <a:buClr>
                          <a:schemeClr val="dk1"/>
                        </a:buClr>
                        <a:buSzPct val="25000"/>
                        <a:buFont typeface="Verdana"/>
                        <a:buNone/>
                      </a:pPr>
                      <a:r>
                        <a:rPr lang="en" sz="1800" b="1" u="none" strike="noStrike" cap="none">
                          <a:latin typeface="Times New Roman"/>
                          <a:ea typeface="Times New Roman"/>
                          <a:cs typeface="Times New Roman"/>
                          <a:sym typeface="Times New Roman"/>
                        </a:rPr>
                        <a:t>VREDNOVANJE I KORIŠTENJE REZULTATA RADA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Na skupovima će se provoditi vrednovanje za organizaciju skupa te za predavače.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Shape 1557"/>
          <p:cNvSpPr txBox="1"/>
          <p:nvPr/>
        </p:nvSpPr>
        <p:spPr>
          <a:xfrm>
            <a:off x="611560" y="1052736"/>
            <a:ext cx="8136903" cy="25545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 sz="2000" b="0" i="0" u="none" strike="noStrike" cap="none" dirty="0">
                <a:solidFill>
                  <a:srgbClr val="000000"/>
                </a:solidFill>
                <a:latin typeface="Times New Roman"/>
                <a:ea typeface="Times New Roman"/>
                <a:cs typeface="Times New Roman"/>
                <a:sym typeface="Times New Roman"/>
              </a:rPr>
              <a:t>Školski kurikul Osnovne škole Sesvetska Sela za školsku godinu </a:t>
            </a:r>
            <a:r>
              <a:rPr lang="en" sz="2000" b="0" i="0" u="none" strike="noStrike" cap="none" dirty="0" smtClean="0">
                <a:solidFill>
                  <a:srgbClr val="000000"/>
                </a:solidFill>
                <a:latin typeface="Times New Roman"/>
                <a:ea typeface="Times New Roman"/>
                <a:cs typeface="Times New Roman"/>
                <a:sym typeface="Times New Roman"/>
              </a:rPr>
              <a:t>201</a:t>
            </a:r>
            <a:r>
              <a:rPr lang="hr-HR" sz="2000" b="0" i="0" u="none" strike="noStrike" cap="none" dirty="0" smtClean="0">
                <a:solidFill>
                  <a:srgbClr val="000000"/>
                </a:solidFill>
                <a:latin typeface="Times New Roman"/>
                <a:ea typeface="Times New Roman"/>
                <a:cs typeface="Times New Roman"/>
                <a:sym typeface="Times New Roman"/>
              </a:rPr>
              <a:t>6</a:t>
            </a:r>
            <a:r>
              <a:rPr lang="en" sz="2000" b="0" i="0" u="none" strike="noStrike" cap="none" dirty="0" smtClean="0">
                <a:solidFill>
                  <a:srgbClr val="000000"/>
                </a:solidFill>
                <a:latin typeface="Times New Roman"/>
                <a:ea typeface="Times New Roman"/>
                <a:cs typeface="Times New Roman"/>
                <a:sym typeface="Times New Roman"/>
              </a:rPr>
              <a:t>./201</a:t>
            </a:r>
            <a:r>
              <a:rPr lang="hr-HR" sz="2000" b="0" i="0" u="none" strike="noStrike" cap="none" dirty="0" smtClean="0">
                <a:solidFill>
                  <a:srgbClr val="000000"/>
                </a:solidFill>
                <a:latin typeface="Times New Roman"/>
                <a:ea typeface="Times New Roman"/>
                <a:cs typeface="Times New Roman"/>
                <a:sym typeface="Times New Roman"/>
              </a:rPr>
              <a:t>7</a:t>
            </a:r>
            <a:r>
              <a:rPr lang="en" sz="2000" b="0" i="0" u="none" strike="noStrike" cap="none" dirty="0" smtClean="0">
                <a:solidFill>
                  <a:srgbClr val="000000"/>
                </a:solidFill>
                <a:latin typeface="Times New Roman"/>
                <a:ea typeface="Times New Roman"/>
                <a:cs typeface="Times New Roman"/>
                <a:sym typeface="Times New Roman"/>
              </a:rPr>
              <a:t>. </a:t>
            </a:r>
            <a:r>
              <a:rPr lang="en" sz="2000" b="0" i="0" u="none" strike="noStrike" cap="none" dirty="0">
                <a:solidFill>
                  <a:srgbClr val="000000"/>
                </a:solidFill>
                <a:latin typeface="Times New Roman"/>
                <a:ea typeface="Times New Roman"/>
                <a:cs typeface="Times New Roman"/>
                <a:sym typeface="Times New Roman"/>
              </a:rPr>
              <a:t>donio j</a:t>
            </a:r>
            <a:r>
              <a:rPr lang="en" sz="2000" dirty="0">
                <a:latin typeface="Times New Roman"/>
                <a:ea typeface="Times New Roman"/>
                <a:cs typeface="Times New Roman"/>
                <a:sym typeface="Times New Roman"/>
              </a:rPr>
              <a:t>e Školski odbor na </a:t>
            </a:r>
            <a:r>
              <a:rPr lang="en" sz="2000" dirty="0" smtClean="0">
                <a:latin typeface="Times New Roman"/>
                <a:ea typeface="Times New Roman"/>
                <a:cs typeface="Times New Roman"/>
                <a:sym typeface="Times New Roman"/>
              </a:rPr>
              <a:t>XX</a:t>
            </a:r>
            <a:r>
              <a:rPr lang="hr-HR" sz="2000" dirty="0" smtClean="0">
                <a:latin typeface="Times New Roman"/>
                <a:ea typeface="Times New Roman"/>
                <a:cs typeface="Times New Roman"/>
                <a:sym typeface="Times New Roman"/>
              </a:rPr>
              <a:t>XVII</a:t>
            </a:r>
            <a:r>
              <a:rPr lang="en" sz="2000" dirty="0" smtClean="0">
                <a:latin typeface="Times New Roman"/>
                <a:ea typeface="Times New Roman"/>
                <a:cs typeface="Times New Roman"/>
                <a:sym typeface="Times New Roman"/>
              </a:rPr>
              <a:t>. </a:t>
            </a:r>
            <a:r>
              <a:rPr lang="en" sz="2000" dirty="0">
                <a:latin typeface="Times New Roman"/>
                <a:ea typeface="Times New Roman"/>
                <a:cs typeface="Times New Roman"/>
                <a:sym typeface="Times New Roman"/>
              </a:rPr>
              <a:t>sjednici dana </a:t>
            </a:r>
            <a:r>
              <a:rPr lang="hr-HR" sz="2000" dirty="0" smtClean="0">
                <a:latin typeface="Times New Roman"/>
                <a:ea typeface="Times New Roman"/>
                <a:cs typeface="Times New Roman"/>
                <a:sym typeface="Times New Roman"/>
              </a:rPr>
              <a:t>28</a:t>
            </a:r>
            <a:r>
              <a:rPr lang="en" sz="2000" dirty="0" smtClean="0">
                <a:latin typeface="Times New Roman"/>
                <a:ea typeface="Times New Roman"/>
                <a:cs typeface="Times New Roman"/>
                <a:sym typeface="Times New Roman"/>
              </a:rPr>
              <a:t>. </a:t>
            </a:r>
            <a:r>
              <a:rPr lang="en" sz="2000" dirty="0">
                <a:latin typeface="Times New Roman"/>
                <a:ea typeface="Times New Roman"/>
                <a:cs typeface="Times New Roman"/>
                <a:sym typeface="Times New Roman"/>
              </a:rPr>
              <a:t>rujna </a:t>
            </a:r>
            <a:r>
              <a:rPr lang="en" sz="2000" dirty="0" smtClean="0">
                <a:latin typeface="Times New Roman"/>
                <a:ea typeface="Times New Roman"/>
                <a:cs typeface="Times New Roman"/>
                <a:sym typeface="Times New Roman"/>
              </a:rPr>
              <a:t>201</a:t>
            </a:r>
            <a:r>
              <a:rPr lang="hr-HR" sz="2000" dirty="0" smtClean="0">
                <a:latin typeface="Times New Roman"/>
                <a:ea typeface="Times New Roman"/>
                <a:cs typeface="Times New Roman"/>
                <a:sym typeface="Times New Roman"/>
              </a:rPr>
              <a:t>6</a:t>
            </a:r>
            <a:r>
              <a:rPr lang="en" sz="2000" dirty="0" smtClean="0">
                <a:latin typeface="Times New Roman"/>
                <a:ea typeface="Times New Roman"/>
                <a:cs typeface="Times New Roman"/>
                <a:sym typeface="Times New Roman"/>
              </a:rPr>
              <a:t>.</a:t>
            </a:r>
            <a:endParaRPr lang="en" sz="20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Times New Roman"/>
              <a:buNone/>
            </a:pPr>
            <a:r>
              <a:rPr lang="en" sz="2000" dirty="0">
                <a:latin typeface="Times New Roman"/>
                <a:ea typeface="Times New Roman"/>
                <a:cs typeface="Times New Roman"/>
                <a:sym typeface="Times New Roman"/>
              </a:rPr>
              <a:t>KLASA: </a:t>
            </a:r>
            <a:r>
              <a:rPr lang="en" sz="2000" dirty="0" smtClean="0">
                <a:latin typeface="Times New Roman"/>
                <a:ea typeface="Times New Roman"/>
                <a:cs typeface="Times New Roman"/>
                <a:sym typeface="Times New Roman"/>
              </a:rPr>
              <a:t>003-05/1</a:t>
            </a:r>
            <a:r>
              <a:rPr lang="hr-HR" sz="2000" dirty="0" smtClean="0">
                <a:latin typeface="Times New Roman"/>
                <a:ea typeface="Times New Roman"/>
                <a:cs typeface="Times New Roman"/>
                <a:sym typeface="Times New Roman"/>
              </a:rPr>
              <a:t>6</a:t>
            </a:r>
            <a:r>
              <a:rPr lang="en" sz="2000" dirty="0" smtClean="0">
                <a:latin typeface="Times New Roman"/>
                <a:ea typeface="Times New Roman"/>
                <a:cs typeface="Times New Roman"/>
                <a:sym typeface="Times New Roman"/>
              </a:rPr>
              <a:t>-03/1</a:t>
            </a:r>
            <a:endParaRPr lang="en" sz="20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Times New Roman"/>
              <a:buNone/>
            </a:pPr>
            <a:r>
              <a:rPr lang="en" sz="2000" dirty="0">
                <a:latin typeface="Times New Roman"/>
                <a:ea typeface="Times New Roman"/>
                <a:cs typeface="Times New Roman"/>
                <a:sym typeface="Times New Roman"/>
              </a:rPr>
              <a:t>URBROJ: </a:t>
            </a:r>
            <a:r>
              <a:rPr lang="en" sz="2000" dirty="0" smtClean="0">
                <a:latin typeface="Times New Roman"/>
                <a:ea typeface="Times New Roman"/>
                <a:cs typeface="Times New Roman"/>
                <a:sym typeface="Times New Roman"/>
              </a:rPr>
              <a:t>251-460-1</a:t>
            </a:r>
            <a:r>
              <a:rPr lang="hr-HR" sz="2000" dirty="0" smtClean="0">
                <a:latin typeface="Times New Roman"/>
                <a:ea typeface="Times New Roman"/>
                <a:cs typeface="Times New Roman"/>
                <a:sym typeface="Times New Roman"/>
              </a:rPr>
              <a:t>6</a:t>
            </a:r>
            <a:r>
              <a:rPr lang="en" sz="2000" dirty="0" smtClean="0">
                <a:latin typeface="Times New Roman"/>
                <a:ea typeface="Times New Roman"/>
                <a:cs typeface="Times New Roman"/>
                <a:sym typeface="Times New Roman"/>
              </a:rPr>
              <a:t>-1</a:t>
            </a:r>
            <a:endParaRPr lang="en" sz="20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Times New Roman"/>
              <a:buNone/>
            </a:pPr>
            <a:endParaRPr sz="20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Arial"/>
              <a:buNone/>
            </a:pPr>
            <a:r>
              <a:rPr lang="en" sz="2000" dirty="0">
                <a:latin typeface="Times New Roman"/>
                <a:ea typeface="Times New Roman"/>
                <a:cs typeface="Times New Roman"/>
                <a:sym typeface="Times New Roman"/>
              </a:rPr>
              <a:t>U Sesvetama, </a:t>
            </a:r>
            <a:r>
              <a:rPr lang="hr-HR" sz="2000" dirty="0" smtClean="0">
                <a:latin typeface="Times New Roman"/>
                <a:ea typeface="Times New Roman"/>
                <a:cs typeface="Times New Roman"/>
                <a:sym typeface="Times New Roman"/>
              </a:rPr>
              <a:t>30</a:t>
            </a:r>
            <a:r>
              <a:rPr lang="en" sz="2000" dirty="0" smtClean="0">
                <a:latin typeface="Times New Roman"/>
                <a:ea typeface="Times New Roman"/>
                <a:cs typeface="Times New Roman"/>
                <a:sym typeface="Times New Roman"/>
              </a:rPr>
              <a:t>. </a:t>
            </a:r>
            <a:r>
              <a:rPr lang="en" sz="2000" dirty="0">
                <a:latin typeface="Times New Roman"/>
                <a:ea typeface="Times New Roman"/>
                <a:cs typeface="Times New Roman"/>
                <a:sym typeface="Times New Roman"/>
              </a:rPr>
              <a:t>rujna </a:t>
            </a:r>
            <a:r>
              <a:rPr lang="en" sz="2000" dirty="0" smtClean="0">
                <a:latin typeface="Times New Roman"/>
                <a:ea typeface="Times New Roman"/>
                <a:cs typeface="Times New Roman"/>
                <a:sym typeface="Times New Roman"/>
              </a:rPr>
              <a:t>201</a:t>
            </a:r>
            <a:r>
              <a:rPr lang="hr-HR" sz="2000" dirty="0" smtClean="0">
                <a:latin typeface="Times New Roman"/>
                <a:ea typeface="Times New Roman"/>
                <a:cs typeface="Times New Roman"/>
                <a:sym typeface="Times New Roman"/>
              </a:rPr>
              <a:t>6</a:t>
            </a:r>
            <a:r>
              <a:rPr lang="en" sz="2000" dirty="0" smtClean="0">
                <a:latin typeface="Times New Roman"/>
                <a:ea typeface="Times New Roman"/>
                <a:cs typeface="Times New Roman"/>
                <a:sym typeface="Times New Roman"/>
              </a:rPr>
              <a:t>.</a:t>
            </a:r>
            <a:endParaRPr lang="en" sz="20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20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20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Times New Roman"/>
              <a:buNone/>
            </a:pPr>
            <a:r>
              <a:rPr lang="en" sz="2000" b="0" i="0" u="none" strike="noStrike" cap="none" dirty="0">
                <a:solidFill>
                  <a:srgbClr val="000000"/>
                </a:solidFill>
                <a:latin typeface="Times New Roman"/>
                <a:ea typeface="Times New Roman"/>
                <a:cs typeface="Times New Roman"/>
                <a:sym typeface="Times New Roman"/>
              </a:rPr>
              <a:t>Ravnateljica:						Predsjednica Školskog odbora:</a:t>
            </a:r>
          </a:p>
          <a:p>
            <a:pPr marL="0" marR="0" lvl="0" indent="0" algn="l" rtl="0">
              <a:lnSpc>
                <a:spcPct val="100000"/>
              </a:lnSpc>
              <a:spcBef>
                <a:spcPts val="0"/>
              </a:spcBef>
              <a:spcAft>
                <a:spcPts val="0"/>
              </a:spcAft>
              <a:buClr>
                <a:srgbClr val="000000"/>
              </a:buClr>
              <a:buFont typeface="Arial"/>
              <a:buNone/>
            </a:pPr>
            <a:endParaRPr sz="20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Times New Roman"/>
              <a:buNone/>
            </a:pPr>
            <a:r>
              <a:rPr lang="en" sz="2000" b="0" i="0" u="none" strike="noStrike" cap="none" dirty="0">
                <a:solidFill>
                  <a:srgbClr val="000000"/>
                </a:solidFill>
                <a:latin typeface="Times New Roman"/>
                <a:ea typeface="Times New Roman"/>
                <a:cs typeface="Times New Roman"/>
                <a:sym typeface="Times New Roman"/>
              </a:rPr>
              <a:t>______________________		_______________________ </a:t>
            </a:r>
          </a:p>
          <a:p>
            <a:pPr marL="0" marR="0" lvl="0" indent="0" algn="l" rtl="0">
              <a:lnSpc>
                <a:spcPct val="100000"/>
              </a:lnSpc>
              <a:spcBef>
                <a:spcPts val="0"/>
              </a:spcBef>
              <a:spcAft>
                <a:spcPts val="0"/>
              </a:spcAft>
              <a:buClr>
                <a:srgbClr val="000000"/>
              </a:buClr>
              <a:buSzPct val="25000"/>
              <a:buFont typeface="Times New Roman"/>
              <a:buNone/>
            </a:pPr>
            <a:r>
              <a:rPr lang="en" sz="2000" b="0" i="0" u="none" strike="noStrike" cap="none" dirty="0">
                <a:solidFill>
                  <a:srgbClr val="000000"/>
                </a:solidFill>
                <a:latin typeface="Times New Roman"/>
                <a:ea typeface="Times New Roman"/>
                <a:cs typeface="Times New Roman"/>
                <a:sym typeface="Times New Roman"/>
              </a:rPr>
              <a:t>Gordana Vojnović, prof.			Zorka Brekalo, učitelj mentor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aphicFrame>
        <p:nvGraphicFramePr>
          <p:cNvPr id="242" name="Shape 242"/>
          <p:cNvGraphicFramePr/>
          <p:nvPr/>
        </p:nvGraphicFramePr>
        <p:xfrm>
          <a:off x="328568" y="316454"/>
          <a:ext cx="8641325" cy="5858625"/>
        </p:xfrm>
        <a:graphic>
          <a:graphicData uri="http://schemas.openxmlformats.org/drawingml/2006/table">
            <a:tbl>
              <a:tblPr>
                <a:noFill/>
                <a:tableStyleId>{D39A3C89-64FF-49DC-8394-7CA954343BA1}</a:tableStyleId>
              </a:tblPr>
              <a:tblGrid>
                <a:gridCol w="2105100"/>
                <a:gridCol w="6536225"/>
              </a:tblGrid>
              <a:tr h="666700">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NAZIV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                       IZBORNA NASTAVA IZ NJEMAČKOG JEZIKA</a:t>
                      </a:r>
                    </a:p>
                    <a:p>
                      <a:pPr marL="0" marR="0" lvl="0" indent="0" algn="l" rtl="0">
                        <a:lnSpc>
                          <a:spcPct val="15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                                              ZA 7. RAZRED</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6700">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CILJ AKTIVNOSTI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Razvijati kod učenika zanimanje i želju za učenjem njemačkog jezika te ljubav prema njemačkom jeziku. Poticati interes za strani jezik i kulturu.</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8350">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NAMJENA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Motivirati učenika za strani jezik i primjenu rezultata u svakodnevnom životu. Poticati učenika na kreativnost i stjecanje trajnih i uporabljivih znanja.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6700">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NOSITELJI</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Antonija Barišić, prof.</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3225">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NAČIN REALIZACIJE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Individualni rad, rad u paru, rad u grupama, timski rad. Obrada tekstova, prezentacija, izrada plakata, igre, kvizovi. Korištenje razne literature, interneta.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1875">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VREMENIK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Dva sata tjedno tijekom nastavne godine</a:t>
                      </a:r>
                      <a:r>
                        <a:rPr lang="en" sz="1600">
                          <a:solidFill>
                            <a:schemeClr val="dk1"/>
                          </a:solidFill>
                          <a:latin typeface="Times New Roman"/>
                          <a:ea typeface="Times New Roman"/>
                          <a:cs typeface="Times New Roman"/>
                          <a:sym typeface="Times New Roman"/>
                        </a:rPr>
                        <a:t> 2016./2017. u razrednom odjeljenju 7.a/c</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34175">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TROŠKOVNIK</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Kreda, fotokopirni papir, toner, magneti, kartice.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00875">
                <a:tc>
                  <a:txBody>
                    <a:bodyPr/>
                    <a:lstStyle/>
                    <a:p>
                      <a:pPr marL="0" marR="0" lvl="0" indent="0" algn="l" rtl="0">
                        <a:lnSpc>
                          <a:spcPct val="150000"/>
                        </a:lnSpc>
                        <a:spcBef>
                          <a:spcPts val="0"/>
                        </a:spcBef>
                        <a:buClr>
                          <a:srgbClr val="000000"/>
                        </a:buClr>
                        <a:buSzPct val="25000"/>
                        <a:buFont typeface="Arial"/>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Permanentno praćenje i analiza postignutog znanja učenika. Upućivanje najuspješnijih učenika na natjecanja od školske do državne razine.</a:t>
                      </a:r>
                    </a:p>
                  </a:txBody>
                  <a:tcPr marL="56450" marR="56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49" name="Shape 249"/>
          <p:cNvGraphicFramePr/>
          <p:nvPr/>
        </p:nvGraphicFramePr>
        <p:xfrm>
          <a:off x="217500" y="548679"/>
          <a:ext cx="8674975" cy="5704260"/>
        </p:xfrm>
        <a:graphic>
          <a:graphicData uri="http://schemas.openxmlformats.org/drawingml/2006/table">
            <a:tbl>
              <a:tblPr>
                <a:noFill/>
                <a:tableStyleId>{D39A3C89-64FF-49DC-8394-7CA954343BA1}</a:tableStyleId>
              </a:tblPr>
              <a:tblGrid>
                <a:gridCol w="2483975"/>
                <a:gridCol w="6191000"/>
              </a:tblGrid>
              <a:tr h="4701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rPr>
                        <a:t>IZBORNA NASTAVA IZ TALIJANSKOG JEZIKA </a:t>
                      </a:r>
                    </a:p>
                    <a:p>
                      <a:pPr marL="0" marR="0" lvl="0" indent="0" algn="ctr" rtl="0">
                        <a:spcBef>
                          <a:spcPts val="0"/>
                        </a:spcBef>
                        <a:buClr>
                          <a:srgbClr val="000000"/>
                        </a:buClr>
                        <a:buSzPct val="25000"/>
                        <a:buFont typeface="Times New Roman"/>
                        <a:buNone/>
                      </a:pPr>
                      <a:r>
                        <a:rPr lang="en" sz="1600" b="1" u="none" strike="noStrike" cap="none">
                          <a:solidFill>
                            <a:schemeClr val="dk1"/>
                          </a:solidFill>
                        </a:rPr>
                        <a:t>ZA ČETVRTI RAZRED</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81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Usvajanje osnovnih znanja tal. </a:t>
                      </a:r>
                      <a:r>
                        <a:rPr lang="en" sz="1600">
                          <a:solidFill>
                            <a:schemeClr val="dk1"/>
                          </a:solidFill>
                          <a:latin typeface="Times New Roman"/>
                          <a:ea typeface="Times New Roman"/>
                          <a:cs typeface="Times New Roman"/>
                          <a:sym typeface="Times New Roman"/>
                        </a:rPr>
                        <a:t>j</a:t>
                      </a:r>
                      <a:r>
                        <a:rPr lang="en" sz="1600" u="none" strike="noStrike" cap="none">
                          <a:solidFill>
                            <a:schemeClr val="dk1"/>
                          </a:solidFill>
                          <a:latin typeface="Times New Roman"/>
                          <a:ea typeface="Times New Roman"/>
                          <a:cs typeface="Times New Roman"/>
                          <a:sym typeface="Times New Roman"/>
                        </a:rPr>
                        <a:t>ezika,motiviranje učenika za učenje talijanskog jezika, razvijanje kreativnih sposobnosti kod učenika kroz igre, crtanje i bojanje, pjevanje pjesmica i sl.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009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učenike četvrtog razreda osnovne škole, kojima je talijanski jezik izborni predmet.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993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Natalija Glavak Horvatić</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18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Pisanim i usmenim zadacima,obradom kraćih tekstova i njihovom dramatizacijom, obradom pjesmica, te gledanjem kraćih crtanih filmova.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176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Jedan puta tjedno po dva školska sata, 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90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potrebe fotokopiranja dodatnih materijala</a:t>
                      </a:r>
                      <a:r>
                        <a:rPr lang="en" sz="1600">
                          <a:solidFill>
                            <a:schemeClr val="dk1"/>
                          </a:solidFill>
                          <a:latin typeface="Times New Roman"/>
                          <a:ea typeface="Times New Roman"/>
                          <a:cs typeface="Times New Roman"/>
                          <a:sym typeface="Times New Roman"/>
                        </a:rPr>
                        <a:t>, papir u boji, hamer papir,i sl..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65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Kratke pisane provjere, usmene provjere, izrada plakata za školski pano, i sl.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56" name="Shape 256"/>
          <p:cNvGraphicFramePr/>
          <p:nvPr/>
        </p:nvGraphicFramePr>
        <p:xfrm>
          <a:off x="251517" y="548679"/>
          <a:ext cx="8640950" cy="5547710"/>
        </p:xfrm>
        <a:graphic>
          <a:graphicData uri="http://schemas.openxmlformats.org/drawingml/2006/table">
            <a:tbl>
              <a:tblPr>
                <a:noFill/>
                <a:tableStyleId>{D39A3C89-64FF-49DC-8394-7CA954343BA1}</a:tableStyleId>
              </a:tblPr>
              <a:tblGrid>
                <a:gridCol w="2309900"/>
                <a:gridCol w="6331050"/>
              </a:tblGrid>
              <a:tr h="576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NAZIV AKTIVNOSTI</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rPr>
                        <a:t>IZBORNA NASTAVA IZ TALIJANSKOG JEZIKA ZA PETI RAZRED</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1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CILJ AKTIVNOSTI</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USVAJANJE OSNOVNIH ZNANJA TAL. JEZIKA, MOTIVIRANJE UČENIKA ZA UČENJE TALIJANSKOG JEZIKA, RAZVIJANJE KREATIVNIH SPOSOBNOSTI KOD UČENIKA I RAZVIJANJE KOMUNIKACIJSKE KOMPETENCIJE.</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84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NAMJENA</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UČENIKE PETOG RAZREDA OSNOVNE ŠKOLE, KOJIMA JE TALIJANSKI JEZIK IZBORNI PREDMET.</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6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NOSITELJI </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NATALIJA GLAVAK HORVATIĆ</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76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NAČIN REALIZACIJE</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PISANIM I USMENIM ZADACIMA,OBRADOM KRAĆIH TEKSTOVA I NJIHOVOM DRAMATIZACIJOM, OBRADOM PJESMICA.</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70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VREMENIK</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JEDAN PUTA TJEDNO PO DVA ŠKOLSKA SATA, 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985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TROŠKOVNIK</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POTREBE FOTOKOPIRANJA DODATNIH MATERIJALA.</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0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VREDNOVANJE I KORIŠTENJE REZULTATA RADA</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KRATKE PISANE PROVJERE, USMENE PROVJERE, IZRADA PLAKATA ZA ŠKOLSKI PANO, NASTUPOM NA ŠKOLSKOJ PRIREDBI.</a:t>
                      </a:r>
                    </a:p>
                  </a:txBody>
                  <a:tcPr marL="66425" marR="66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63" name="Shape 263"/>
          <p:cNvGraphicFramePr/>
          <p:nvPr/>
        </p:nvGraphicFramePr>
        <p:xfrm>
          <a:off x="251516" y="548679"/>
          <a:ext cx="8640950" cy="5845805"/>
        </p:xfrm>
        <a:graphic>
          <a:graphicData uri="http://schemas.openxmlformats.org/drawingml/2006/table">
            <a:tbl>
              <a:tblPr>
                <a:noFill/>
                <a:tableStyleId>{D39A3C89-64FF-49DC-8394-7CA954343BA1}</a:tableStyleId>
              </a:tblPr>
              <a:tblGrid>
                <a:gridCol w="2027700"/>
                <a:gridCol w="6613250"/>
              </a:tblGrid>
              <a:tr h="5413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IZBORNA NASTAVA IZ TALIJANSKOG JEZIKA ZA </a:t>
                      </a:r>
                      <a:r>
                        <a:rPr lang="en" sz="1600" b="1" u="none" strike="noStrike" cap="none">
                          <a:solidFill>
                            <a:schemeClr val="dk1"/>
                          </a:solidFill>
                          <a:latin typeface="Arial"/>
                          <a:ea typeface="Arial"/>
                          <a:cs typeface="Arial"/>
                          <a:sym typeface="Arial"/>
                        </a:rPr>
                        <a:t>Š</a:t>
                      </a:r>
                      <a:r>
                        <a:rPr lang="en" sz="1600" b="1" u="none" strike="noStrike" cap="none">
                          <a:solidFill>
                            <a:schemeClr val="dk1"/>
                          </a:solidFill>
                          <a:latin typeface="Times New Roman"/>
                          <a:ea typeface="Times New Roman"/>
                          <a:cs typeface="Times New Roman"/>
                          <a:sym typeface="Times New Roman"/>
                        </a:rPr>
                        <a:t>ESTI RAZRED</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1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USVAJANJE OSNOVNIH ZNANJA TAL. JEZIKA,MOTIVIRANJE UČENIKA ZA UČENJE TALIJANSKOG JEZIKA, RAZVIJANJE KREATIVNIH SPOSOBNOSTI KOD UČENIKA I RAZVIJANJE KOMUNIKACIJSKE KOMPETENCIJE</a:t>
                      </a:r>
                      <a:r>
                        <a:rPr lang="en" sz="1600">
                          <a:solidFill>
                            <a:schemeClr val="dk1"/>
                          </a:solidFill>
                          <a:latin typeface="Times New Roman"/>
                          <a:ea typeface="Times New Roman"/>
                          <a:cs typeface="Times New Roman"/>
                          <a:sym typeface="Times New Roman"/>
                        </a:rPr>
                        <a:t>, UPOZNAVANJE TALIJANSKE KULTURE.</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0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UČENIKE ŠESTOG RAZREDA OSNOVNE ŠKOLE, KOJIMA JE TALIJANSKI JEZIK IZBORNI PREDMET.</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048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 </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NATALIJA GLAVAK HORVATIĆ</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970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PISANIM I USMENIM ZADACIMA,OBRADOM  TEKSTOVA I NJIHOVOM DRAMATIZACIJOM, OBRADOM PJESAMA, KRAĆIM PISMENIM RADOVIMA U OBLIKU SASTAVAKA NA TALIJANSKOM JEZIKU.</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15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JEDAN PUTA TJEDNO PO DVA ŠKOLSKA SATA, 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15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POTREBE FOTOKOPIRANJA DODATNIH MATERIJALA.</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69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PISANE PROVJERE, USMENE PROVJERE, IZRADA PLAKATA ZA ŠKOLSKI PANO, SUDJELOVANJE U RADIONICI U VRIJEME DANA OTVORENIH VRATA ŠKOLE.</a:t>
                      </a:r>
                    </a:p>
                  </a:txBody>
                  <a:tcPr marL="65450" marR="654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70" name="Shape 270"/>
          <p:cNvGraphicFramePr/>
          <p:nvPr/>
        </p:nvGraphicFramePr>
        <p:xfrm>
          <a:off x="251516" y="548679"/>
          <a:ext cx="8640975" cy="5563185"/>
        </p:xfrm>
        <a:graphic>
          <a:graphicData uri="http://schemas.openxmlformats.org/drawingml/2006/table">
            <a:tbl>
              <a:tblPr>
                <a:noFill/>
                <a:tableStyleId>{D39A3C89-64FF-49DC-8394-7CA954343BA1}</a:tableStyleId>
              </a:tblPr>
              <a:tblGrid>
                <a:gridCol w="2067850"/>
                <a:gridCol w="6573125"/>
              </a:tblGrid>
              <a:tr h="4554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NAZIV AKTIVNOSTI</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rPr>
                        <a:t>IZBORNA NASTAVA IZ TALIJANSKOG JEZIKA ZA SEDMI RAZRED</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97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CILJ AKTIVNOSTI</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MOTIVIRANJE UČENIKA ZA DALJNJE UČENJE TALIJANSKOG JEZIKA, RAZVIJANJE KREATIVNIH SPOSOBNOSTI KOD UČENIKA I RAZVIJANJE KOMUNIKACIJSKE KOMPETENCIJE U REALNIM ŽIVOTNIM SITUACIJAMA NA TALIJANSKOM JEZIKU.</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878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NAMJENA</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UČENIKE SEDMOG  RAZREDA OSNOVNE ŠKOLE, KOJIMA JE TALIJANSKI JEZIK IZBORNI PREDMET.</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750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NOSITELJI </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NATALIJA GLAVAK HORVATIĆ</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287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NAČIN REALIZACIJE</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PISANIM I USMENIM ZADACIMA,OBRADOM  TEKSTOVA, OBRADOM PJESAMA, KRAĆIM I DULJIM PISMENIM RADOVIMA U OBLIKU SASTAVAKA NA TALIJANSKOM JEZIKU.</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98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VREMENIK</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JEDAN PUTA TJEDNO PO DVA ŠKOLSKA SATA, 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088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TROŠKOVNIK</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POTREBE FOTOKOPIRANJA DODATNIH MATERIJALA.</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15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VREDNOVANJE I KORIŠTENJE REZULTATA RADA</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PISANE PROVJERE, USMENE PROVJERE, IZRADA PLAKATA ZA ŠKOLSKI PANO, SUDJELOVANJE NA DANU OTVORENIH VRATA POVODOM DANA NAŠE ŠKOLE.</a:t>
                      </a:r>
                    </a:p>
                  </a:txBody>
                  <a:tcPr marL="66800" marR="668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aphicFrame>
        <p:nvGraphicFramePr>
          <p:cNvPr id="276" name="Shape 276"/>
          <p:cNvGraphicFramePr/>
          <p:nvPr/>
        </p:nvGraphicFramePr>
        <p:xfrm>
          <a:off x="251516" y="336790"/>
          <a:ext cx="8640950" cy="6127275"/>
        </p:xfrm>
        <a:graphic>
          <a:graphicData uri="http://schemas.openxmlformats.org/drawingml/2006/table">
            <a:tbl>
              <a:tblPr>
                <a:noFill/>
                <a:tableStyleId>{D39A3C89-64FF-49DC-8394-7CA954343BA1}</a:tableStyleId>
              </a:tblPr>
              <a:tblGrid>
                <a:gridCol w="2085525"/>
                <a:gridCol w="6555425"/>
              </a:tblGrid>
              <a:tr h="3929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NAZIV AKTIVNOSTI</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rPr>
                        <a:t>IZBORNA NASTAVA IZ TALIJANSKOG JEZIKA ZA OSMI RAZRED</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891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CILJ AKTIVNOSTI</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MOTIVIRANJE UČENIKA ZA DALJNJE UČENJE TALIJANSKOG JEZIKA, RAZVIJANJE KREATIVNIH SPOSOBNOSTI KOD UČENIKA I RAZVIJANJE KOMUNIKACIJSKE KOMPETENCIJE U REALNIM ŽIVOTNIM SITUACIJAMA NA TALIJANSKOM JEZIKU, RAZVIJANJE ZNANJA O TALIJANSKOJ KULTURI, CIVILIZACIJI, USVAJANJE ZNANJA O TALIJANSKOJ POVIJESTI I GEOGRAFIJI.</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834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NAMJENA</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UČENIKE OSMOG  RAZREDA OSNOVNE ŠKOLE, KOJIMA JE TALIJANSKI JEZIK IZBORNI PREDMET.</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77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NOSITELJI </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NATALIJA GLAVAK HORVATIĆ</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94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NAČIN REALIZACIJE</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PISANIM I USMENIM ZADACIMA,OBRADOM  TEKSTOVA , OBRADOM PJESAMA, KRAĆIM I DULJIM PISMENIM RADOVIMA U OBLIKU SASTAVAKA NA TALIJANSKOM JEZIKU, GLEDANJEM KRAĆIH FILMOVA O ITALIJI, PISANJEM REFERATA O ITALIJI.</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97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VREMENIK</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JEDAN PUTA TJEDNO PO DVA ŠKOLSKA SATA, 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255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TROŠKOVNIK</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POTREBE FOTOKOPIRANJA DODATNIH MATERIJALA.</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41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rPr>
                        <a:t>VREDNOVANJE I KORIŠTENJE REZULTATA RADA</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PISANE PROVJERE, USMENE PROVJERE, IZRADA PLAKATA ZA ŠKOLSKI PAN, SUDJELOVANJE NA DANU OTVORENIH VRATA POVODOM DANA NAŠE ŠKOLE.</a:t>
                      </a:r>
                    </a:p>
                  </a:txBody>
                  <a:tcPr marL="61400" marR="614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p:nvPr/>
        </p:nvSpPr>
        <p:spPr>
          <a:xfrm>
            <a:off x="707866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83" name="Shape 283"/>
          <p:cNvGraphicFramePr/>
          <p:nvPr/>
        </p:nvGraphicFramePr>
        <p:xfrm>
          <a:off x="251516" y="548679"/>
          <a:ext cx="8640975" cy="6060585"/>
        </p:xfrm>
        <a:graphic>
          <a:graphicData uri="http://schemas.openxmlformats.org/drawingml/2006/table">
            <a:tbl>
              <a:tblPr>
                <a:noFill/>
                <a:tableStyleId>{D39A3C89-64FF-49DC-8394-7CA954343BA1}</a:tableStyleId>
              </a:tblPr>
              <a:tblGrid>
                <a:gridCol w="1901575"/>
                <a:gridCol w="6739400"/>
              </a:tblGrid>
              <a:tr h="620775">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IZBORNA NASTAVA IZ INFORMATIKE ZA </a:t>
                      </a:r>
                      <a:r>
                        <a:rPr lang="en" sz="1600" b="1">
                          <a:solidFill>
                            <a:schemeClr val="dk1"/>
                          </a:solidFill>
                          <a:latin typeface="Times New Roman"/>
                          <a:ea typeface="Times New Roman"/>
                          <a:cs typeface="Times New Roman"/>
                          <a:sym typeface="Times New Roman"/>
                        </a:rPr>
                        <a:t>6</a:t>
                      </a:r>
                      <a:r>
                        <a:rPr lang="en" sz="1600" b="1" u="none" strike="noStrike" cap="none">
                          <a:solidFill>
                            <a:schemeClr val="dk1"/>
                          </a:solidFill>
                          <a:latin typeface="Times New Roman"/>
                          <a:ea typeface="Times New Roman"/>
                          <a:cs typeface="Times New Roman"/>
                          <a:sym typeface="Times New Roman"/>
                        </a:rPr>
                        <a:t>.  RAZRED</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43175">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Osigurati učenicima stjecanje temeljnih i stručnih kompetencija, osposobiti ih za život i rad u promjenjivom društveno-kulturnom kontekstu prema zahtjevima tržišnog gospodarstva, suvremenih informacijsko-komunikacijskih tehnologija i znanstvenih spoznaja te dostignuća.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67750">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30200"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Omogućiti stjecanje znanja, vještina, sposobnosti u rješavanju problema, poticati pozitivno etičko ponašanje i odgovornost pri uporabi tehnologije.</a:t>
                      </a:r>
                    </a:p>
                    <a:p>
                      <a:pPr marL="457200" marR="0" lvl="0" indent="-330200"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Razvijati timski rad i suradnju.</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15925">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NOSITELJI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Vlatka Pavić, bacc. inf.</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6300">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Nastava se provodi u informatičkoj učionici škole izvan redovnog rasporeda sati.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17525">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Dva sata tjedno tijekom školske godine 201</a:t>
                      </a:r>
                      <a:r>
                        <a:rPr lang="en" sz="1800">
                          <a:solidFill>
                            <a:schemeClr val="dk1"/>
                          </a:solidFill>
                          <a:latin typeface="Times New Roman"/>
                          <a:ea typeface="Times New Roman"/>
                          <a:cs typeface="Times New Roman"/>
                          <a:sym typeface="Times New Roman"/>
                        </a:rPr>
                        <a:t>6</a:t>
                      </a:r>
                      <a:r>
                        <a:rPr lang="en" sz="1800" u="none" strike="noStrike" cap="none">
                          <a:solidFill>
                            <a:schemeClr val="dk1"/>
                          </a:solidFill>
                          <a:latin typeface="Times New Roman"/>
                          <a:ea typeface="Times New Roman"/>
                          <a:cs typeface="Times New Roman"/>
                          <a:sym typeface="Times New Roman"/>
                        </a:rPr>
                        <a:t>./201</a:t>
                      </a:r>
                      <a:r>
                        <a:rPr lang="en" sz="1800">
                          <a:solidFill>
                            <a:schemeClr val="dk1"/>
                          </a:solidFill>
                          <a:latin typeface="Times New Roman"/>
                          <a:ea typeface="Times New Roman"/>
                          <a:cs typeface="Times New Roman"/>
                          <a:sym typeface="Times New Roman"/>
                        </a:rPr>
                        <a:t>7</a:t>
                      </a:r>
                      <a:r>
                        <a:rPr lang="en" sz="1800" u="none" strike="noStrike" cap="none">
                          <a:solidFill>
                            <a:schemeClr val="dk1"/>
                          </a:solidFill>
                          <a:latin typeface="Times New Roman"/>
                          <a:ea typeface="Times New Roman"/>
                          <a:cs typeface="Times New Roman"/>
                          <a:sym typeface="Times New Roman"/>
                        </a:rPr>
                        <a:t>.</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15925">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Adekvatna programska podrška (aplikativna i sistemska), antivirusni program, potrošni materijal, pribor za izradu plakata, miševi, papir, boja za pisač, CD, DVD.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44650">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Postignuća učenika prate se pisanim i usmenim provjerama  znanja te praktičnim radom na računalu. Opisnim i brojčanim ocjenama  ocjenjuju se kao i u redovnoj nastavi te konačna ocjena ulazi u prosjek općeg uspjeha i upisuje se u svjedodžbu učenika. Praćenje napretka učenika, uvođenje novih metoda rada prema potrebama učenika. </a:t>
                      </a:r>
                      <a:r>
                        <a:rPr lang="en" sz="1600" u="none" strike="noStrike" cap="none">
                          <a:solidFill>
                            <a:schemeClr val="dk1"/>
                          </a:solidFill>
                          <a:latin typeface="Times New Roman"/>
                          <a:ea typeface="Times New Roman"/>
                          <a:cs typeface="Times New Roman"/>
                          <a:sym typeface="Times New Roman"/>
                        </a:rPr>
                        <a:t>Sudjelovanje na natjecanjima iz informatike.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90" name="Shape 290"/>
          <p:cNvGraphicFramePr/>
          <p:nvPr/>
        </p:nvGraphicFramePr>
        <p:xfrm>
          <a:off x="251516" y="332657"/>
          <a:ext cx="8640950" cy="6068350"/>
        </p:xfrm>
        <a:graphic>
          <a:graphicData uri="http://schemas.openxmlformats.org/drawingml/2006/table">
            <a:tbl>
              <a:tblPr>
                <a:noFill/>
                <a:tableStyleId>{D39A3C89-64FF-49DC-8394-7CA954343BA1}</a:tableStyleId>
              </a:tblPr>
              <a:tblGrid>
                <a:gridCol w="1911600"/>
                <a:gridCol w="6729350"/>
              </a:tblGrid>
              <a:tr h="75437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IZBORNA NASTAVA IZ INFORMATIKE ZA </a:t>
                      </a:r>
                      <a:r>
                        <a:rPr lang="en" sz="1600" b="1">
                          <a:solidFill>
                            <a:schemeClr val="dk1"/>
                          </a:solidFill>
                          <a:latin typeface="Times New Roman"/>
                          <a:ea typeface="Times New Roman"/>
                          <a:cs typeface="Times New Roman"/>
                          <a:sym typeface="Times New Roman"/>
                        </a:rPr>
                        <a:t>5</a:t>
                      </a:r>
                      <a:r>
                        <a:rPr lang="en" sz="1600" b="1" u="none" strike="noStrike" cap="none">
                          <a:solidFill>
                            <a:schemeClr val="dk1"/>
                          </a:solidFill>
                          <a:latin typeface="Times New Roman"/>
                          <a:ea typeface="Times New Roman"/>
                          <a:cs typeface="Times New Roman"/>
                          <a:sym typeface="Times New Roman"/>
                        </a:rPr>
                        <a:t>. RAZRED</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3887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Cilj aktivnosti je osposobiti učenike za uporabu računala u svakodnevnom životu, za rješavanje problema, komuniciranje korištenjem različitih medija, prikupljanje, organiziranje podataka, razumijevanje prikupljenih informacija, donošenje zaključaka na temelju prikupljenih informacija. Razvijanje timskog rada i suradnje pri rješavanju problema. </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8542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Program je namijenjen učenicima 6. i 8. razreda koji imaju izražen interes za informatiku. Namjena je upoznavanje osnova informacijske tehnologije, uporaba računala i programa, rješavanje problema i zadataka iz različitih područja pomoću računala.</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9100">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NOSITELJI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Paola Mihelin, mag. prim. educ.</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072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Nastava se provodi u informatičkoj učionici škole izvan redovnog rasporeda sati.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742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Dva sata tjedno tijekom školske godine </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512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Adekvatna programska podrška (aplikativna i sistemska), antivirusni program, potrošni materijal, pribor za izradu plakata, miševi, papir, boja za pisač, CD, DVD. </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37300">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Postignuća učenika prate se pisanim i usmenim provjerama  znanja te praktičnim radom na računalu. Opisnim i brojčanim ocjenama  ocjenjuju se kao i u redovnoj nastavi te konačna ocjena ulazi u prosjek općeg uspjeha i upisuje se u svjedodžbu učenika. Praćenje napretka učenika, uvođenje novih metoda rada prema potrebama učenika. </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578391"/>
            <a:ext cx="8229600" cy="53549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a:solidFill>
                  <a:schemeClr val="dk1"/>
                </a:solidFill>
                <a:latin typeface="Arial"/>
                <a:ea typeface="Arial"/>
                <a:cs typeface="Arial"/>
                <a:sym typeface="Arial"/>
              </a:rPr>
              <a:t>Kurikul osnovne škole</a:t>
            </a:r>
          </a:p>
        </p:txBody>
      </p:sp>
      <p:sp>
        <p:nvSpPr>
          <p:cNvPr id="105" name="Shape 105"/>
          <p:cNvSpPr txBox="1">
            <a:spLocks noGrp="1"/>
          </p:cNvSpPr>
          <p:nvPr>
            <p:ph type="body" idx="1"/>
          </p:nvPr>
        </p:nvSpPr>
        <p:spPr>
          <a:xfrm>
            <a:off x="457200" y="1781605"/>
            <a:ext cx="8229600" cy="4163151"/>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spcAft>
                <a:spcPts val="0"/>
              </a:spcAft>
              <a:buClr>
                <a:schemeClr val="dk1"/>
              </a:buClr>
              <a:buSzPct val="25000"/>
              <a:buFont typeface="Arial"/>
              <a:buNone/>
            </a:pPr>
            <a:r>
              <a:rPr lang="en" sz="2100" b="0" i="0" u="none" strike="noStrike" cap="none">
                <a:solidFill>
                  <a:schemeClr val="dk1"/>
                </a:solidFill>
              </a:rPr>
              <a:t>Školski kurikul obuhvaća sve aktivnosti i projekte koji su izvan redovite nastave kroz koje će učenici promicati i razvijati svoju  kreativnost i osobnost u nadopuni stečenih znanja i kompetencija  uz stručnu podršku i vodstvo svojih učitelja - mentora. </a:t>
            </a:r>
          </a:p>
          <a:p>
            <a:pPr marL="0" marR="0" lvl="0" indent="0" algn="l" rtl="0">
              <a:lnSpc>
                <a:spcPct val="80000"/>
              </a:lnSpc>
              <a:spcBef>
                <a:spcPts val="1020"/>
              </a:spcBef>
              <a:spcAft>
                <a:spcPts val="0"/>
              </a:spcAft>
              <a:buClr>
                <a:schemeClr val="dk1"/>
              </a:buClr>
              <a:buSzPct val="25000"/>
              <a:buFont typeface="Arial"/>
              <a:buNone/>
            </a:pPr>
            <a:r>
              <a:rPr lang="en" sz="2100" b="0" i="0" u="none" strike="noStrike" cap="none">
                <a:solidFill>
                  <a:schemeClr val="dk1"/>
                </a:solidFill>
              </a:rPr>
              <a:t>U radu s učenicima kroz izbornu, izvannastavnu, izvanučioničku i terensku nastavu do izražaja dolazi međupredmetna korelacija što u konačnici rezultira trajnim znanjem, vještinama i kompetencijom učenika.</a:t>
            </a:r>
          </a:p>
          <a:p>
            <a:pPr marL="0" marR="0" lvl="0" indent="0" algn="l" rtl="0">
              <a:lnSpc>
                <a:spcPct val="80000"/>
              </a:lnSpc>
              <a:spcBef>
                <a:spcPts val="0"/>
              </a:spcBef>
              <a:spcAft>
                <a:spcPts val="0"/>
              </a:spcAft>
              <a:buClr>
                <a:schemeClr val="dk1"/>
              </a:buClr>
              <a:buSzPct val="25000"/>
              <a:buFont typeface="Arial"/>
              <a:buNone/>
            </a:pPr>
            <a:r>
              <a:rPr lang="en" sz="2100" b="0" i="0" u="none" strike="noStrike" cap="none">
                <a:solidFill>
                  <a:schemeClr val="dk1"/>
                </a:solidFill>
              </a:rPr>
              <a:t>Na taj način on postaje osobna iskaznica Škole i odraz je njene vlastite obrazovne filozofije.</a:t>
            </a:r>
          </a:p>
          <a:p>
            <a:pPr marL="0" marR="0" lvl="0" indent="0" algn="l" rtl="0">
              <a:lnSpc>
                <a:spcPct val="80000"/>
              </a:lnSpc>
              <a:spcBef>
                <a:spcPts val="600"/>
              </a:spcBef>
              <a:spcAft>
                <a:spcPts val="0"/>
              </a:spcAft>
              <a:buClr>
                <a:schemeClr val="dk1"/>
              </a:buClr>
              <a:buSzPct val="25000"/>
              <a:buFont typeface="Arial"/>
              <a:buNone/>
            </a:pPr>
            <a:r>
              <a:rPr lang="en" sz="2100" b="0" i="0" u="none" strike="noStrike" cap="none">
                <a:solidFill>
                  <a:schemeClr val="dk1"/>
                </a:solidFill>
              </a:rPr>
              <a:t>U izradi školskog kurikul</a:t>
            </a:r>
            <a:r>
              <a:rPr lang="en" sz="2100"/>
              <a:t>a</a:t>
            </a:r>
            <a:r>
              <a:rPr lang="en" sz="2100" b="0" i="0" u="none" strike="noStrike" cap="none">
                <a:solidFill>
                  <a:schemeClr val="dk1"/>
                </a:solidFill>
              </a:rPr>
              <a:t> sudjelovali su svi učitelji, stručni suradnici, uprava Škole kao i roditelji i učenici sa ciljem zadovoljenja specifičnih potreba učenika i sredine u kojoj se škola nalazi.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p:nvPr/>
        </p:nvSpPr>
        <p:spPr>
          <a:xfrm>
            <a:off x="707866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97" name="Shape 297"/>
          <p:cNvGraphicFramePr/>
          <p:nvPr/>
        </p:nvGraphicFramePr>
        <p:xfrm>
          <a:off x="251516" y="332657"/>
          <a:ext cx="8640950" cy="6068350"/>
        </p:xfrm>
        <a:graphic>
          <a:graphicData uri="http://schemas.openxmlformats.org/drawingml/2006/table">
            <a:tbl>
              <a:tblPr>
                <a:noFill/>
                <a:tableStyleId>{D39A3C89-64FF-49DC-8394-7CA954343BA1}</a:tableStyleId>
              </a:tblPr>
              <a:tblGrid>
                <a:gridCol w="1911600"/>
                <a:gridCol w="6729350"/>
              </a:tblGrid>
              <a:tr h="75437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IZBORNA NASTAVA IZ INFORMATIKE ZA </a:t>
                      </a:r>
                      <a:r>
                        <a:rPr lang="en" sz="1600" b="1">
                          <a:solidFill>
                            <a:schemeClr val="dk1"/>
                          </a:solidFill>
                          <a:latin typeface="Times New Roman"/>
                          <a:ea typeface="Times New Roman"/>
                          <a:cs typeface="Times New Roman"/>
                          <a:sym typeface="Times New Roman"/>
                        </a:rPr>
                        <a:t>5</a:t>
                      </a:r>
                      <a:r>
                        <a:rPr lang="en" sz="1600" b="1" u="none" strike="noStrike" cap="none">
                          <a:solidFill>
                            <a:schemeClr val="dk1"/>
                          </a:solidFill>
                          <a:latin typeface="Times New Roman"/>
                          <a:ea typeface="Times New Roman"/>
                          <a:cs typeface="Times New Roman"/>
                          <a:sym typeface="Times New Roman"/>
                        </a:rPr>
                        <a:t>. RAZRED</a:t>
                      </a:r>
                    </a:p>
                    <a:p>
                      <a:pPr marR="0" lvl="0" algn="ctr" rtl="0">
                        <a:lnSpc>
                          <a:spcPct val="100000"/>
                        </a:lnSpc>
                        <a:spcBef>
                          <a:spcPts val="0"/>
                        </a:spcBef>
                        <a:buNone/>
                      </a:pPr>
                      <a:r>
                        <a:rPr lang="en" sz="1600" b="1">
                          <a:solidFill>
                            <a:schemeClr val="dk1"/>
                          </a:solidFill>
                          <a:latin typeface="Times New Roman"/>
                          <a:ea typeface="Times New Roman"/>
                          <a:cs typeface="Times New Roman"/>
                          <a:sym typeface="Times New Roman"/>
                        </a:rPr>
                        <a:t>5. b razredni odjel</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3887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Cilj aktivnosti je osposobiti učenike za uporabu računala u svakodnevnom životu, za rješavanje problema, komuniciranje korištenjem različitih medija, prikupljanje, organiziranje podataka, razumijevanje prikupljenih informacija, donošenje zaključaka na temelju prikupljenih informacija. Razvijanje timskog rada i suradnje pri rješavanju problema. </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8542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Program je namijenjen učenicima 6. i 8. razreda koji imaju izražen interes za informatiku. Namjena je upoznavanje osnova informacijske tehnologije, uporaba računala i programa, rješavanje problema i zadataka iz različitih područja pomoću računala.</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9100">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NOSITELJI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Branko Latas</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072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Nastava se provodi u informatičkoj učionici škole izvan redovnog rasporeda sati.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742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Dva sata tjedno 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5125">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Adekvatna programska podrška (aplikativna i sistemska), antivirusni program, potrošni materijal, pribor za izradu plakata, miševi, papir, boja za pisač, CD, DVD. </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37300">
                <a:tc>
                  <a:txBody>
                    <a:bodyPr/>
                    <a:lstStyle/>
                    <a:p>
                      <a:pPr marL="0" marR="0" lvl="0" indent="0" algn="l" rtl="0">
                        <a:lnSpc>
                          <a:spcPct val="100000"/>
                        </a:lnSpc>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Postignuća učenika prate se pisanim i usmenim provjerama  znanja te praktičnim radom na računalu. Opisnim i brojčanim ocjenama  ocjenjuju se kao i u redovnoj nastavi te konačna ocjena ulazi u prosjek općeg uspjeha i upisuje se u svjedodžbu učenika. Praćenje napretka učenika, uvođenje novih metoda rada prema potrebama učenika. </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04" name="Shape 304"/>
          <p:cNvGraphicFramePr/>
          <p:nvPr/>
        </p:nvGraphicFramePr>
        <p:xfrm>
          <a:off x="251504" y="276229"/>
          <a:ext cx="8640975" cy="6348660"/>
        </p:xfrm>
        <a:graphic>
          <a:graphicData uri="http://schemas.openxmlformats.org/drawingml/2006/table">
            <a:tbl>
              <a:tblPr>
                <a:noFill/>
                <a:tableStyleId>{D39A3C89-64FF-49DC-8394-7CA954343BA1}</a:tableStyleId>
              </a:tblPr>
              <a:tblGrid>
                <a:gridCol w="1901575"/>
                <a:gridCol w="6739400"/>
              </a:tblGrid>
              <a:tr h="6207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IZBORNA NASTAVA IZ INFORMATIKE ZA </a:t>
                      </a:r>
                      <a:r>
                        <a:rPr lang="en" sz="1600" b="1">
                          <a:solidFill>
                            <a:schemeClr val="dk1"/>
                          </a:solidFill>
                          <a:latin typeface="Times New Roman"/>
                          <a:ea typeface="Times New Roman"/>
                          <a:cs typeface="Times New Roman"/>
                          <a:sym typeface="Times New Roman"/>
                        </a:rPr>
                        <a:t>8.</a:t>
                      </a:r>
                      <a:r>
                        <a:rPr lang="en" sz="1600" b="1" u="none" strike="noStrike" cap="none">
                          <a:solidFill>
                            <a:schemeClr val="dk1"/>
                          </a:solidFill>
                          <a:latin typeface="Times New Roman"/>
                          <a:ea typeface="Times New Roman"/>
                          <a:cs typeface="Times New Roman"/>
                          <a:sym typeface="Times New Roman"/>
                        </a:rPr>
                        <a:t>  RAZRED</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55825">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Osigurati učenicima stjecanje temeljnih i stručnih kompetencija, osposobiti ih za život i rad u promjenjivom društveno-kulturnom kontekstu prema zahtjevima tržišnog gospodarstva, suvremenih informacijsko-komunikacijskih tehnologija i znanstvenih spoznaja te dostignuća.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36750">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30200"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Omogućiti stjecanje znanja, vještina, sposobnosti u programiranju i rješavanju problema, poticati pozitivno etičko ponašanje i odgovornost pri uporabi tehnologije.</a:t>
                      </a:r>
                    </a:p>
                    <a:p>
                      <a:pPr marL="457200" marR="0" lvl="0" indent="-330200"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Razvijati timski rad i suradnju.</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15925">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NOSITELJI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Verdana"/>
                        <a:buNone/>
                      </a:pPr>
                      <a:r>
                        <a:rPr lang="en" sz="1600">
                          <a:solidFill>
                            <a:schemeClr val="dk1"/>
                          </a:solidFill>
                          <a:latin typeface="Times New Roman"/>
                          <a:ea typeface="Times New Roman"/>
                          <a:cs typeface="Times New Roman"/>
                          <a:sym typeface="Times New Roman"/>
                        </a:rPr>
                        <a:t>Vlatka Pavić, bacc. inf.</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79975">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Nastava se provodi u informatičkoj učionici škole izvan redovnog rasporeda sati.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17525">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Dva sata tjedno tijekom školske godine 201</a:t>
                      </a:r>
                      <a:r>
                        <a:rPr lang="en" sz="1800">
                          <a:solidFill>
                            <a:schemeClr val="dk1"/>
                          </a:solidFill>
                          <a:latin typeface="Times New Roman"/>
                          <a:ea typeface="Times New Roman"/>
                          <a:cs typeface="Times New Roman"/>
                          <a:sym typeface="Times New Roman"/>
                        </a:rPr>
                        <a:t>6</a:t>
                      </a:r>
                      <a:r>
                        <a:rPr lang="en" sz="1800" u="none" strike="noStrike" cap="none">
                          <a:solidFill>
                            <a:schemeClr val="dk1"/>
                          </a:solidFill>
                          <a:latin typeface="Times New Roman"/>
                          <a:ea typeface="Times New Roman"/>
                          <a:cs typeface="Times New Roman"/>
                          <a:sym typeface="Times New Roman"/>
                        </a:rPr>
                        <a:t>./201</a:t>
                      </a:r>
                      <a:r>
                        <a:rPr lang="en" sz="1800">
                          <a:solidFill>
                            <a:schemeClr val="dk1"/>
                          </a:solidFill>
                          <a:latin typeface="Times New Roman"/>
                          <a:ea typeface="Times New Roman"/>
                          <a:cs typeface="Times New Roman"/>
                          <a:sym typeface="Times New Roman"/>
                        </a:rPr>
                        <a:t>7</a:t>
                      </a:r>
                      <a:r>
                        <a:rPr lang="en" sz="1800" u="none" strike="noStrike" cap="none">
                          <a:solidFill>
                            <a:schemeClr val="dk1"/>
                          </a:solidFill>
                          <a:latin typeface="Times New Roman"/>
                          <a:ea typeface="Times New Roman"/>
                          <a:cs typeface="Times New Roman"/>
                          <a:sym typeface="Times New Roman"/>
                        </a:rPr>
                        <a:t>.</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15925">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Adekvatna programska podrška (aplikativna i sistemska), antivirusni program, potrošni materijal, pribor za izradu plakata, miševi, papir, boja za pisač, CD, DVD.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44650">
                <a:tc>
                  <a:txBody>
                    <a:bodyPr/>
                    <a:lstStyle/>
                    <a:p>
                      <a:pPr marL="0" marR="0" lvl="0" indent="0" rtl="0">
                        <a:spcBef>
                          <a:spcPts val="0"/>
                        </a:spcBef>
                        <a:buClr>
                          <a:srgbClr val="000000"/>
                        </a:buClr>
                        <a:buSzPct val="25000"/>
                        <a:buFont typeface="Times New Roman"/>
                        <a:buNone/>
                      </a:pPr>
                      <a:r>
                        <a:rPr lang="en" sz="1600" b="1" u="none" strike="noStrike" cap="none">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Times New Roman"/>
                        <a:buNone/>
                      </a:pPr>
                      <a:r>
                        <a:rPr lang="en" sz="1600">
                          <a:solidFill>
                            <a:schemeClr val="dk1"/>
                          </a:solidFill>
                          <a:latin typeface="Times New Roman"/>
                          <a:ea typeface="Times New Roman"/>
                          <a:cs typeface="Times New Roman"/>
                          <a:sym typeface="Times New Roman"/>
                        </a:rPr>
                        <a:t>Postignuća učenika prate se pisanim i usmenim provjerama  znanja te praktičnim radom na računalu. Opisnim i brojčanim ocjenama  ocjenjuju se kao i u redovnoj nastavi te konačna ocjena ulazi u prosjek općeg uspjeha i upisuje se u svjedodžbu učenika. Praćenje napretka učenika, uvođenje novih metoda rada prema potrebama učenika. Sudjelovanje na natjecanjima iz informatike.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aphicFrame>
        <p:nvGraphicFramePr>
          <p:cNvPr id="310" name="Shape 310"/>
          <p:cNvGraphicFramePr/>
          <p:nvPr/>
        </p:nvGraphicFramePr>
        <p:xfrm>
          <a:off x="251516" y="104056"/>
          <a:ext cx="8640950" cy="6068350"/>
        </p:xfrm>
        <a:graphic>
          <a:graphicData uri="http://schemas.openxmlformats.org/drawingml/2006/table">
            <a:tbl>
              <a:tblPr>
                <a:noFill/>
                <a:tableStyleId>{D39A3C89-64FF-49DC-8394-7CA954343BA1}</a:tableStyleId>
              </a:tblPr>
              <a:tblGrid>
                <a:gridCol w="1911600"/>
                <a:gridCol w="6729350"/>
              </a:tblGrid>
              <a:tr h="75437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NAZIV AKTIVNOSTI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IZBORNA NASTAVA IZ INFORMATIKE ZA </a:t>
                      </a:r>
                      <a:r>
                        <a:rPr lang="en" b="1">
                          <a:solidFill>
                            <a:schemeClr val="dk1"/>
                          </a:solidFill>
                          <a:latin typeface="Times New Roman"/>
                          <a:ea typeface="Times New Roman"/>
                          <a:cs typeface="Times New Roman"/>
                          <a:sym typeface="Times New Roman"/>
                        </a:rPr>
                        <a:t>7</a:t>
                      </a:r>
                      <a:r>
                        <a:rPr lang="en" sz="1400" b="1" u="none" strike="noStrike" cap="none">
                          <a:solidFill>
                            <a:schemeClr val="dk1"/>
                          </a:solidFill>
                          <a:latin typeface="Times New Roman"/>
                          <a:ea typeface="Times New Roman"/>
                          <a:cs typeface="Times New Roman"/>
                          <a:sym typeface="Times New Roman"/>
                        </a:rPr>
                        <a:t>. RAZRED</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3887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CILJ AKTIVNOSTI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Cilj aktivnosti je osposobiti učenike za uporabu računala u svakodnevnom životu, za rješavanje problema, komuniciranje korištenjem različitih medija, prikupljanje, organiziranje podataka, razumijevanje prikupljenih informacija, donošenje zaključaka na temelju prikupljenih informacija. Razvijanje timskog rada i suradnje pri rješavanju problema. </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854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NAMJENA</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Program je namijenjen učenicima 8. razreda koji imaju izražen interes za informatiku. Namjena je upoznavanje osnova informacijske tehnologije, uporaba računala i programa, rješavanje problema i zadataka iz različitih područja pomoću računala.</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9100">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NOSITELJI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Paola Mihelin, mag. prim. educ.</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07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NAČIN REALIZACIJE</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Nastava se provodi u informatičkoj učionici škole izvan redovnog rasporeda sati.</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74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VREMENIK</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u="none" strike="noStrike" cap="none">
                          <a:solidFill>
                            <a:schemeClr val="dk1"/>
                          </a:solidFill>
                          <a:latin typeface="Times New Roman"/>
                          <a:ea typeface="Times New Roman"/>
                          <a:cs typeface="Times New Roman"/>
                          <a:sym typeface="Times New Roman"/>
                        </a:rPr>
                        <a:t>Dva sata tjedno t</a:t>
                      </a:r>
                      <a:r>
                        <a:rPr lang="en" sz="1400" u="none" strike="noStrike" cap="none">
                          <a:solidFill>
                            <a:schemeClr val="dk1"/>
                          </a:solidFill>
                          <a:latin typeface="Times New Roman"/>
                          <a:ea typeface="Times New Roman"/>
                          <a:cs typeface="Times New Roman"/>
                          <a:sym typeface="Times New Roman"/>
                        </a:rPr>
                        <a:t>ijekom školske godine</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51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TROŠKOVNIK</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Adekvatna programska podrška (aplikativna i sistemska), antivirusni program, potrošni materijal, pribor za izradu plakata, papir, boja za pisač, CD, DVD. </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37300">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VREDNOVANJE  I KORIŠTENJE REZULTATA RADA</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Postignuća učenika prate se pisanim i usmenim provjerama  znanja te praktičnim radom na računalu. Opisnim i brojčanim ocjenama  ocjenjuju se kao i u redovnoj nastavi te konačna ocjena ulazi u prosjek općeg uspjeha i upisuje se u svjedodžbu učenika. Praćenje napretka učenika, uvođenje novih metoda rada prema potrebama učenika. </a:t>
                      </a:r>
                    </a:p>
                    <a:p>
                      <a:pPr marL="0" marR="0" lvl="0" indent="0" algn="l" rtl="0">
                        <a:lnSpc>
                          <a:spcPct val="115000"/>
                        </a:lnSpc>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Sudjelovanje na natjecanju iz informatike Infokup.</a:t>
                      </a:r>
                    </a:p>
                  </a:txBody>
                  <a:tcPr marL="37150" marR="3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317" name="Shape 317"/>
          <p:cNvSpPr txBox="1"/>
          <p:nvPr/>
        </p:nvSpPr>
        <p:spPr>
          <a:xfrm>
            <a:off x="468312" y="1989133"/>
            <a:ext cx="8207375" cy="41544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800" b="0" i="0" u="none" strike="noStrike" cap="none">
                <a:solidFill>
                  <a:schemeClr val="dk1"/>
                </a:solidFill>
                <a:latin typeface="Arial"/>
                <a:ea typeface="Arial"/>
                <a:cs typeface="Arial"/>
                <a:sym typeface="Arial"/>
              </a:rPr>
              <a:t>U našoj školi organizira se niz izvannastavnih aktivnosti koje imaju za cilj poticati učenike na sudjelovanje, promatranje, samostalno istraživanje, otkrivanje i zaključivanje. </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a:solidFill>
                  <a:schemeClr val="dk1"/>
                </a:solidFill>
                <a:latin typeface="Arial"/>
                <a:ea typeface="Arial"/>
                <a:cs typeface="Arial"/>
                <a:sym typeface="Arial"/>
              </a:rPr>
              <a:t>Škola omogućuje da se raznovrsni i kvalitetni sadržaji organiziraju za sve učenike (prosječne, darovite, s posebnim potrebama...), da učenici samostalno biraju prema osobnim interesima i talentima, te da se osiguraju materijalni, tehnički, programski i organizacijski  uvjeti kako bi se ti sadržaji proveli što kvalitetnije. </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a:solidFill>
                  <a:schemeClr val="dk1"/>
                </a:solidFill>
                <a:latin typeface="Arial"/>
                <a:ea typeface="Arial"/>
                <a:cs typeface="Arial"/>
                <a:sym typeface="Arial"/>
              </a:rPr>
              <a:t>Prilagođavanjem i kurikularnim pristupom odgojno-obrazovnog rada, oblika i  metoda, kroz mehanizme kreativnog razmišljanja sprečavaju se neprihvatljiva ponašanja učenika te se razvija njihov pozitivan odnos spram kulturnih i estetskih vrijednosti (Ksenija Borović, učitelj mentor).</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318" name="Shape 318"/>
          <p:cNvSpPr/>
          <p:nvPr/>
        </p:nvSpPr>
        <p:spPr>
          <a:xfrm>
            <a:off x="2411758" y="548679"/>
            <a:ext cx="4320480" cy="1152128"/>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a:solidFill>
                  <a:schemeClr val="dk1"/>
                </a:solidFill>
                <a:latin typeface="Arial"/>
                <a:ea typeface="Arial"/>
                <a:cs typeface="Arial"/>
                <a:sym typeface="Arial"/>
              </a:rPr>
              <a:t>II. </a:t>
            </a:r>
            <a:r>
              <a:rPr lang="en" sz="2400" b="0" i="0" u="none" strike="noStrike" cap="none">
                <a:solidFill>
                  <a:srgbClr val="000000"/>
                </a:solidFill>
                <a:latin typeface="Arial"/>
                <a:ea typeface="Arial"/>
                <a:cs typeface="Arial"/>
                <a:sym typeface="Arial"/>
              </a:rPr>
              <a:t>IZVANNASTAVNE AKTIVNOSTI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p:nvPr/>
        </p:nvSpPr>
        <p:spPr>
          <a:xfrm>
            <a:off x="390525" y="712787"/>
            <a:ext cx="7912096" cy="5432423"/>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5" name="Shape 325"/>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pSp>
        <p:nvGrpSpPr>
          <p:cNvPr id="332" name="Shape 332"/>
          <p:cNvGrpSpPr/>
          <p:nvPr/>
        </p:nvGrpSpPr>
        <p:grpSpPr>
          <a:xfrm>
            <a:off x="2932108" y="4114800"/>
            <a:ext cx="3322632" cy="1712911"/>
            <a:chOff x="2932108" y="4114800"/>
            <a:chExt cx="3322632" cy="1712911"/>
          </a:xfrm>
        </p:grpSpPr>
        <p:sp>
          <p:nvSpPr>
            <p:cNvPr id="333" name="Shape 333"/>
            <p:cNvSpPr/>
            <p:nvPr/>
          </p:nvSpPr>
          <p:spPr>
            <a:xfrm>
              <a:off x="2932108" y="4114800"/>
              <a:ext cx="3322632" cy="1712911"/>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4" name="Shape 334"/>
            <p:cNvSpPr txBox="1"/>
            <p:nvPr/>
          </p:nvSpPr>
          <p:spPr>
            <a:xfrm>
              <a:off x="2987675" y="4149725"/>
              <a:ext cx="3213100" cy="1606550"/>
            </a:xfrm>
            <a:prstGeom prst="rect">
              <a:avLst/>
            </a:prstGeom>
            <a:noFill/>
            <a:ln>
              <a:noFill/>
            </a:ln>
          </p:spPr>
          <p:txBody>
            <a:bodyPr lIns="57200" tIns="57200" rIns="57200" bIns="57200" anchor="ctr" anchorCtr="0">
              <a:noAutofit/>
            </a:bodyPr>
            <a:lstStyle/>
            <a:p>
              <a:pPr marL="0" marR="0" lvl="0" indent="0" algn="ctr" rtl="0">
                <a:lnSpc>
                  <a:spcPct val="90000"/>
                </a:lnSpc>
                <a:spcBef>
                  <a:spcPts val="0"/>
                </a:spcBef>
                <a:spcAft>
                  <a:spcPts val="700"/>
                </a:spcAft>
                <a:buClr>
                  <a:srgbClr val="000000"/>
                </a:buClr>
                <a:buSzPct val="25000"/>
                <a:buFont typeface="Arial"/>
                <a:buNone/>
              </a:pPr>
              <a:r>
                <a:rPr lang="en" sz="2000" b="1" i="0" u="none" strike="noStrike" cap="none">
                  <a:solidFill>
                    <a:srgbClr val="000000"/>
                  </a:solidFill>
                  <a:latin typeface="Arial"/>
                  <a:ea typeface="Arial"/>
                  <a:cs typeface="Arial"/>
                  <a:sym typeface="Arial"/>
                </a:rPr>
                <a:t>RAZREDNA NASTAVA</a:t>
              </a:r>
            </a:p>
          </p:txBody>
        </p:sp>
      </p:grpSp>
      <p:grpSp>
        <p:nvGrpSpPr>
          <p:cNvPr id="335" name="Shape 335"/>
          <p:cNvGrpSpPr/>
          <p:nvPr/>
        </p:nvGrpSpPr>
        <p:grpSpPr>
          <a:xfrm>
            <a:off x="1195387" y="1951033"/>
            <a:ext cx="6948487" cy="1719260"/>
            <a:chOff x="1195387" y="1951033"/>
            <a:chExt cx="6948487" cy="1719260"/>
          </a:xfrm>
        </p:grpSpPr>
        <p:sp>
          <p:nvSpPr>
            <p:cNvPr id="336" name="Shape 336"/>
            <p:cNvSpPr/>
            <p:nvPr/>
          </p:nvSpPr>
          <p:spPr>
            <a:xfrm>
              <a:off x="1195387" y="1951033"/>
              <a:ext cx="6948487" cy="1719260"/>
            </a:xfrm>
            <a:prstGeom prst="rect">
              <a:avLst/>
            </a:prstGeom>
            <a:blipFill rotWithShape="1">
              <a:blip r:embed="rId4">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7" name="Shape 337"/>
            <p:cNvSpPr txBox="1"/>
            <p:nvPr/>
          </p:nvSpPr>
          <p:spPr>
            <a:xfrm>
              <a:off x="1249362" y="1989133"/>
              <a:ext cx="6840537" cy="1606550"/>
            </a:xfrm>
            <a:prstGeom prst="rect">
              <a:avLst/>
            </a:prstGeom>
            <a:noFill/>
            <a:ln>
              <a:noFill/>
            </a:ln>
          </p:spPr>
          <p:txBody>
            <a:bodyPr lIns="65450" tIns="65450" rIns="65450" bIns="65450" anchor="ctr" anchorCtr="0">
              <a:noAutofit/>
            </a:bodyPr>
            <a:lstStyle/>
            <a:p>
              <a:pPr marL="0" marR="0" lvl="0" indent="0" algn="ctr" rtl="0">
                <a:lnSpc>
                  <a:spcPct val="90000"/>
                </a:lnSpc>
                <a:spcBef>
                  <a:spcPts val="0"/>
                </a:spcBef>
                <a:spcAft>
                  <a:spcPts val="1015"/>
                </a:spcAft>
                <a:buClr>
                  <a:srgbClr val="000000"/>
                </a:buClr>
                <a:buSzPct val="25000"/>
                <a:buFont typeface="Arial"/>
                <a:buNone/>
              </a:pPr>
              <a:r>
                <a:rPr lang="en" sz="2900" b="1" i="0" u="none" strike="noStrike" cap="none">
                  <a:solidFill>
                    <a:srgbClr val="000000"/>
                  </a:solidFill>
                  <a:latin typeface="Arial"/>
                  <a:ea typeface="Arial"/>
                  <a:cs typeface="Arial"/>
                  <a:sym typeface="Arial"/>
                </a:rPr>
                <a:t>IZVANNASTAVNE AKTIVNOSTI</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44" name="Shape 344"/>
          <p:cNvGraphicFramePr/>
          <p:nvPr/>
        </p:nvGraphicFramePr>
        <p:xfrm>
          <a:off x="251516" y="544708"/>
          <a:ext cx="8641625" cy="5756330"/>
        </p:xfrm>
        <a:graphic>
          <a:graphicData uri="http://schemas.openxmlformats.org/drawingml/2006/table">
            <a:tbl>
              <a:tblPr>
                <a:noFill/>
                <a:tableStyleId>{D39A3C89-64FF-49DC-8394-7CA954343BA1}</a:tableStyleId>
              </a:tblPr>
              <a:tblGrid>
                <a:gridCol w="2105175"/>
                <a:gridCol w="6536450"/>
              </a:tblGrid>
              <a:tr h="45437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NAZIV AKTIVNOSTI</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MALI ZBOR -  IZVANNASTAVNA AKTVNOST;za učenike RN</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446700">
                <a:tc>
                  <a:txBody>
                    <a:bodyPr/>
                    <a:lstStyle/>
                    <a:p>
                      <a:pPr marL="0" marR="0" lvl="0" indent="0" algn="just"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CILJ AKTIVNOSTI</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chemeClr val="dk1"/>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a:t>
                      </a:r>
                      <a:r>
                        <a:rPr lang="en" sz="1800" u="none" strike="noStrike" cap="none">
                          <a:solidFill>
                            <a:schemeClr val="dk1"/>
                          </a:solidFill>
                          <a:latin typeface="Times New Roman"/>
                          <a:ea typeface="Times New Roman"/>
                          <a:cs typeface="Times New Roman"/>
                          <a:sym typeface="Times New Roman"/>
                        </a:rPr>
                        <a:t> </a:t>
                      </a:r>
                      <a:r>
                        <a:rPr lang="en" sz="1400" u="none" strike="noStrike" cap="none">
                          <a:solidFill>
                            <a:schemeClr val="dk1"/>
                          </a:solidFill>
                          <a:latin typeface="Times New Roman"/>
                          <a:ea typeface="Times New Roman"/>
                          <a:cs typeface="Times New Roman"/>
                          <a:sym typeface="Times New Roman"/>
                        </a:rPr>
                        <a:t>razvijati glazbeno stvaralaštvo</a:t>
                      </a:r>
                    </a:p>
                    <a:p>
                      <a:pPr marL="0" marR="0" lvl="0" indent="0" algn="just" rtl="0">
                        <a:spcBef>
                          <a:spcPts val="0"/>
                        </a:spcBef>
                        <a:buClr>
                          <a:schemeClr val="dk1"/>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 poticati naviku aktivnog slušanja glazbe i reproducirati je ritmički (na Orfovom instrumentariju) i melodijski</a:t>
                      </a:r>
                    </a:p>
                    <a:p>
                      <a:pPr marL="0" marR="0" lvl="0" indent="0" algn="just" rtl="0">
                        <a:spcBef>
                          <a:spcPts val="0"/>
                        </a:spcBef>
                        <a:buClr>
                          <a:schemeClr val="dk1"/>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 upoznati skladbe raznih skladatelja, glazbene priče i igre</a:t>
                      </a:r>
                    </a:p>
                    <a:p>
                      <a:pPr marL="0" marR="0" lvl="0" indent="0" algn="just" rtl="0">
                        <a:spcBef>
                          <a:spcPts val="0"/>
                        </a:spcBef>
                        <a:buClr>
                          <a:schemeClr val="dk1"/>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 razvijati potrebu za glazbeno-scenskim izričajem</a:t>
                      </a:r>
                    </a:p>
                    <a:p>
                      <a:pPr marL="0" marR="0" lvl="0" indent="0" algn="just" rtl="0">
                        <a:spcBef>
                          <a:spcPts val="0"/>
                        </a:spcBef>
                        <a:buClr>
                          <a:schemeClr val="dk1"/>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 nastupati na školskim priredbama.</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8050">
                <a:tc>
                  <a:txBody>
                    <a:bodyPr/>
                    <a:lstStyle/>
                    <a:p>
                      <a:pPr marL="0" marR="0" lvl="0" indent="0" algn="just"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NAMJENA</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 uključiti što više učenika u aktivno skupno muziciranje i na taj način poticati i njegovati ljubav prema glazbi, međusobnu toleranciju i poštovanje među učenicima</a:t>
                      </a:r>
                    </a:p>
                    <a:p>
                      <a:pPr marL="0" marR="0" lvl="0" indent="0" algn="just" rtl="0">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 poticati glazbenu radoznalost za novim sadržajima i izrazima u glazbi</a:t>
                      </a:r>
                      <a:r>
                        <a:rPr lang="en" sz="1800" u="none" strike="noStrike" cap="none">
                          <a:solidFill>
                            <a:schemeClr val="dk1"/>
                          </a:solidFill>
                          <a:latin typeface="Times New Roman"/>
                          <a:ea typeface="Times New Roman"/>
                          <a:cs typeface="Times New Roman"/>
                          <a:sym typeface="Times New Roman"/>
                        </a:rPr>
                        <a:t>.</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7900">
                <a:tc>
                  <a:txBody>
                    <a:bodyPr/>
                    <a:lstStyle/>
                    <a:p>
                      <a:pPr marL="0" marR="0" lvl="0" indent="0" algn="just"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NOSITELJI </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učiteljica Jasminka Španić</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91600">
                <a:tc>
                  <a:txBody>
                    <a:bodyPr/>
                    <a:lstStyle/>
                    <a:p>
                      <a:pPr marL="0" marR="0" lvl="0" indent="0" algn="just"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NAČIN REALIZACIJE</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14287" marR="0" lvl="0" indent="-14287" algn="just" rtl="0">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Sudjelovanje na školskim priredbama i ostalim glazbenim projektim</a:t>
                      </a:r>
                      <a:r>
                        <a:rPr lang="en" sz="1800">
                          <a:solidFill>
                            <a:schemeClr val="dk1"/>
                          </a:solidFill>
                          <a:latin typeface="Times New Roman"/>
                          <a:ea typeface="Times New Roman"/>
                          <a:cs typeface="Times New Roman"/>
                          <a:sym typeface="Times New Roman"/>
                        </a:rPr>
                        <a:t>a </a:t>
                      </a:r>
                      <a:r>
                        <a:rPr lang="en">
                          <a:solidFill>
                            <a:schemeClr val="dk1"/>
                          </a:solidFill>
                          <a:latin typeface="Times New Roman"/>
                          <a:ea typeface="Times New Roman"/>
                          <a:cs typeface="Times New Roman"/>
                          <a:sym typeface="Times New Roman"/>
                        </a:rPr>
                        <a:t>u školi i izvan nje.</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07625">
                <a:tc>
                  <a:txBody>
                    <a:bodyPr/>
                    <a:lstStyle/>
                    <a:p>
                      <a:pPr marL="0" marR="0" lvl="0" indent="0" algn="just"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VREMENIK</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Tijekom školske godine 201</a:t>
                      </a:r>
                      <a:r>
                        <a:rPr lang="en">
                          <a:solidFill>
                            <a:schemeClr val="dk1"/>
                          </a:solidFill>
                          <a:latin typeface="Times New Roman"/>
                          <a:ea typeface="Times New Roman"/>
                          <a:cs typeface="Times New Roman"/>
                          <a:sym typeface="Times New Roman"/>
                        </a:rPr>
                        <a:t>6</a:t>
                      </a:r>
                      <a:r>
                        <a:rPr lang="en" sz="1400" u="none" strike="noStrike" cap="none">
                          <a:solidFill>
                            <a:schemeClr val="dk1"/>
                          </a:solidFill>
                          <a:latin typeface="Times New Roman"/>
                          <a:ea typeface="Times New Roman"/>
                          <a:cs typeface="Times New Roman"/>
                          <a:sym typeface="Times New Roman"/>
                        </a:rPr>
                        <a:t>/1</a:t>
                      </a:r>
                      <a:r>
                        <a:rPr lang="en">
                          <a:solidFill>
                            <a:schemeClr val="dk1"/>
                          </a:solidFill>
                          <a:latin typeface="Times New Roman"/>
                          <a:ea typeface="Times New Roman"/>
                          <a:cs typeface="Times New Roman"/>
                          <a:sym typeface="Times New Roman"/>
                        </a:rPr>
                        <a:t>7</a:t>
                      </a:r>
                      <a:r>
                        <a:rPr lang="en" sz="1400" u="none" strike="noStrike" cap="none">
                          <a:solidFill>
                            <a:schemeClr val="dk1"/>
                          </a:solidFill>
                          <a:latin typeface="Times New Roman"/>
                          <a:ea typeface="Times New Roman"/>
                          <a:cs typeface="Times New Roman"/>
                          <a:sym typeface="Times New Roman"/>
                        </a:rPr>
                        <a:t>., 1 sat tjedno i po potrebi prije nastupa.</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0000">
                <a:tc>
                  <a:txBody>
                    <a:bodyPr/>
                    <a:lstStyle/>
                    <a:p>
                      <a:pPr marL="0" marR="0" lvl="0" indent="0" algn="just"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TROŠKOVNIK</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Fotokopirni papir, papir u boji, Orfov instrumentarij, sintetizator zvuka, CD-player, prirodni materijali i materijali iz domaćinstva.</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61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Times New Roman"/>
                          <a:ea typeface="Times New Roman"/>
                          <a:cs typeface="Times New Roman"/>
                          <a:sym typeface="Times New Roman"/>
                        </a:rPr>
                        <a:t>VREDNOVANJE I KORIŠTENJE REZULTATA RADA</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a:solidFill>
                            <a:schemeClr val="dk1"/>
                          </a:solidFill>
                          <a:latin typeface="Times New Roman"/>
                          <a:ea typeface="Times New Roman"/>
                          <a:cs typeface="Times New Roman"/>
                          <a:sym typeface="Times New Roman"/>
                        </a:rPr>
                        <a:t>- tijekom školske godine, opisnim praćenjem i vrednovanjem</a:t>
                      </a:r>
                      <a:r>
                        <a:rPr lang="en" sz="1800" u="none" strike="noStrike" cap="none">
                          <a:solidFill>
                            <a:schemeClr val="dk1"/>
                          </a:solidFill>
                          <a:latin typeface="Times New Roman"/>
                          <a:ea typeface="Times New Roman"/>
                          <a:cs typeface="Times New Roman"/>
                          <a:sym typeface="Times New Roman"/>
                        </a:rPr>
                        <a:t>.</a:t>
                      </a:r>
                    </a:p>
                  </a:txBody>
                  <a:tcPr marL="60050" marR="600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51" name="Shape 351"/>
          <p:cNvGraphicFramePr/>
          <p:nvPr/>
        </p:nvGraphicFramePr>
        <p:xfrm>
          <a:off x="251516" y="548679"/>
          <a:ext cx="8640975" cy="5833675"/>
        </p:xfrm>
        <a:graphic>
          <a:graphicData uri="http://schemas.openxmlformats.org/drawingml/2006/table">
            <a:tbl>
              <a:tblPr>
                <a:noFill/>
                <a:tableStyleId>{D39A3C89-64FF-49DC-8394-7CA954343BA1}</a:tableStyleId>
              </a:tblPr>
              <a:tblGrid>
                <a:gridCol w="2103925"/>
                <a:gridCol w="6537050"/>
              </a:tblGrid>
              <a:tr h="6477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Verdana"/>
                        <a:buNone/>
                      </a:pPr>
                      <a:r>
                        <a:rPr lang="en" sz="1400" b="1" u="none" strike="noStrike" cap="none">
                          <a:solidFill>
                            <a:schemeClr val="dk1"/>
                          </a:solidFill>
                        </a:rPr>
                        <a:t> RECITATORSK</a:t>
                      </a:r>
                      <a:r>
                        <a:rPr lang="en" b="1">
                          <a:solidFill>
                            <a:schemeClr val="dk1"/>
                          </a:solidFill>
                        </a:rPr>
                        <a:t>O - DRAMSKA</a:t>
                      </a:r>
                      <a:r>
                        <a:rPr lang="en" sz="1400" b="1" u="none" strike="noStrike" cap="none">
                          <a:solidFill>
                            <a:schemeClr val="dk1"/>
                          </a:solidFill>
                        </a:rPr>
                        <a:t> GRUPA</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98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Razvijanje sposobnosti pravilnog izgovora i vještine javnog govorenja.</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9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njegovanje i razvoj timskog rada</a:t>
                      </a:r>
                    </a:p>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zadovoljiti potrebu za igrom, zabavom i afirmacijom</a:t>
                      </a:r>
                    </a:p>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poticati pozitivnu identifikaciju i izgradnju moralnih vrijednosti</a:t>
                      </a:r>
                    </a:p>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poticati učenje tolerancije, slušanje drugoga i dogovaranje</a:t>
                      </a:r>
                    </a:p>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poticati dijete da izrazi svoje zamisli i ideje</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12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Mirta Grgić - Mešić</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803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igre</a:t>
                      </a:r>
                    </a:p>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vježbe čitanja</a:t>
                      </a:r>
                    </a:p>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vježbe uživljavanja u likove (ulogu)</a:t>
                      </a:r>
                    </a:p>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pantomima</a:t>
                      </a:r>
                    </a:p>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improvizirane dramske situacije</a:t>
                      </a:r>
                    </a:p>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 skupni i pojedinačni nastupi učenika.</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76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Tijekom školske godine.</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88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Izrada kostimografije i scenografije.</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11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a:solidFill>
                            <a:schemeClr val="dk1"/>
                          </a:solidFill>
                          <a:latin typeface="Times New Roman"/>
                          <a:ea typeface="Times New Roman"/>
                          <a:cs typeface="Times New Roman"/>
                          <a:sym typeface="Times New Roman"/>
                        </a:rPr>
                        <a:t>Sudjelovanje na školskim proslavama i sličnim prigodama.</a:t>
                      </a:r>
                    </a:p>
                  </a:txBody>
                  <a:tcPr marL="64700" marR="647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58" name="Shape 358"/>
          <p:cNvGraphicFramePr/>
          <p:nvPr/>
        </p:nvGraphicFramePr>
        <p:xfrm>
          <a:off x="251516" y="548679"/>
          <a:ext cx="8640950" cy="5976840"/>
        </p:xfrm>
        <a:graphic>
          <a:graphicData uri="http://schemas.openxmlformats.org/drawingml/2006/table">
            <a:tbl>
              <a:tblPr>
                <a:noFill/>
                <a:tableStyleId>{D39A3C89-64FF-49DC-8394-7CA954343BA1}</a:tableStyleId>
              </a:tblPr>
              <a:tblGrid>
                <a:gridCol w="1946150"/>
                <a:gridCol w="6694800"/>
              </a:tblGrid>
              <a:tr h="4337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 RECITATORSKA </a:t>
                      </a:r>
                      <a:r>
                        <a:rPr lang="en" sz="1600" b="1" u="none" strike="noStrike" cap="none">
                          <a:solidFill>
                            <a:schemeClr val="dk1"/>
                          </a:solidFill>
                        </a:rPr>
                        <a:t>GRUPA</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0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Razvijanje govorne sposobnosti i izražajnosti</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756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njegovanje i razvoj timskog rada</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zadovoljiti potrebu za igrom, zabavom i afirmacijom</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poticati pozitivnu identifikaciju i izgradnju moralnih vrijednosti</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poticati učenje tolerancije, slušanje drugoga</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poticati dijete da izrazi svoje zamisli i ideje</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025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 </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Valerija Ivanović Skender</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907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22860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igre</a:t>
                      </a:r>
                    </a:p>
                    <a:p>
                      <a:pPr marL="22860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vježbe čitanja</a:t>
                      </a:r>
                    </a:p>
                    <a:p>
                      <a:pPr marL="22860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vježbe uživljavanja u likove (uloge)</a:t>
                      </a:r>
                    </a:p>
                    <a:p>
                      <a:pPr marL="22860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pantomima</a:t>
                      </a:r>
                    </a:p>
                    <a:p>
                      <a:pPr marL="22860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skupni i pojedinačni nastupi učenika</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17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1 sat tjedno 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94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Nema troškova</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58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Sudjelovanje na priredbama i svečanostima</a:t>
                      </a:r>
                    </a:p>
                  </a:txBody>
                  <a:tcPr marL="64025" marR="640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65" name="Shape 365"/>
          <p:cNvGraphicFramePr/>
          <p:nvPr/>
        </p:nvGraphicFramePr>
        <p:xfrm>
          <a:off x="250825" y="549275"/>
          <a:ext cx="8642350" cy="5727285"/>
        </p:xfrm>
        <a:graphic>
          <a:graphicData uri="http://schemas.openxmlformats.org/drawingml/2006/table">
            <a:tbl>
              <a:tblPr>
                <a:noFill/>
                <a:tableStyleId>{D39A3C89-64FF-49DC-8394-7CA954343BA1}</a:tableStyleId>
              </a:tblPr>
              <a:tblGrid>
                <a:gridCol w="2162175"/>
                <a:gridCol w="6480175"/>
              </a:tblGrid>
              <a:tr h="3921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2400" b="1" u="none" strike="noStrike" cap="none">
                          <a:solidFill>
                            <a:schemeClr val="dk1"/>
                          </a:solidFill>
                          <a:latin typeface="Times New Roman"/>
                          <a:ea typeface="Times New Roman"/>
                          <a:cs typeface="Times New Roman"/>
                          <a:sym typeface="Times New Roman"/>
                        </a:rPr>
                        <a:t>EKO-GRUPA</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Razvoj ljubavi prema prirodi i svemu što okružuje čovjeka, razvoj svijesti o zaštiti okoliša i zavičajne baštine. Osposobljavnje učenika za buduće zanimanje ili hobi. Razvoj socijalnih vještina (suosjećanja, tolerancije, razumijevanja). Razvoj logičkog mišljenja, dosljednost u obavljanju zadataka, upornost, približavanje gradiva.</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Razvijati kulturu, sposobnost i čistoću okoliša te održivog razvoja. Kvalitetna</a:t>
                      </a:r>
                    </a:p>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organizacija slobodnog vremena i prevencija nepoželjnih oblika ponašanja.</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96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učiteljica Danijela Dujić</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Skupni i pojedinačni rad u radionicama. Naglasak je na istraživačkim vještinama. Aktivnosti se provode u prirodi, na otvorenim prostorima.</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83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 </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18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746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Kroz dječju motiviranost, rad i ustrajnost, kroz individualni razvoj djeteta u samodisciplini i samopouzdanju, razvoju govornih i socijalnih vještina vrednujemo rad. Ekoliškim aktivnostima stvaramo eko-odgojno-obrazovno ozračje.</a:t>
                      </a:r>
                    </a:p>
                  </a:txBody>
                  <a:tcPr marL="58675" marR="586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578391"/>
            <a:ext cx="8229600" cy="53549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a:solidFill>
                  <a:schemeClr val="dk1"/>
                </a:solidFill>
              </a:rPr>
              <a:t>Načela nacionalnog kurikula</a:t>
            </a:r>
          </a:p>
        </p:txBody>
      </p:sp>
      <p:sp>
        <p:nvSpPr>
          <p:cNvPr id="113" name="Shape 113"/>
          <p:cNvSpPr txBox="1">
            <a:spLocks noGrp="1"/>
          </p:cNvSpPr>
          <p:nvPr>
            <p:ph type="body" idx="1"/>
          </p:nvPr>
        </p:nvSpPr>
        <p:spPr>
          <a:xfrm>
            <a:off x="654425" y="1643850"/>
            <a:ext cx="7732199" cy="4864500"/>
          </a:xfrm>
          <a:prstGeom prst="rect">
            <a:avLst/>
          </a:prstGeom>
          <a:noFill/>
          <a:ln>
            <a:noFill/>
          </a:ln>
        </p:spPr>
        <p:txBody>
          <a:bodyPr lIns="91425" tIns="45700" rIns="91425" bIns="45700" anchor="ctr" anchorCtr="0">
            <a:noAutofit/>
          </a:bodyPr>
          <a:lstStyle/>
          <a:p>
            <a:pPr marL="457200" marR="0" lvl="0" indent="-304800" algn="l" rtl="0">
              <a:lnSpc>
                <a:spcPct val="115000"/>
              </a:lnSpc>
              <a:spcBef>
                <a:spcPts val="0"/>
              </a:spcBef>
              <a:spcAft>
                <a:spcPts val="0"/>
              </a:spcAft>
              <a:buClr>
                <a:schemeClr val="dk1"/>
              </a:buClr>
              <a:buSzPct val="100000"/>
              <a:buFont typeface="Times New Roman"/>
              <a:buChar char="•"/>
            </a:pPr>
            <a:r>
              <a:rPr lang="en" sz="3000" b="0" i="0" u="none" strike="noStrike" cap="none">
                <a:solidFill>
                  <a:schemeClr val="dk1"/>
                </a:solidFill>
              </a:rPr>
              <a:t>osiguranje kvalitetnog odgoja i obrazovanja za sve</a:t>
            </a:r>
          </a:p>
          <a:p>
            <a:pPr marL="457200" marR="0" lvl="0" indent="-304800" algn="l" rtl="0">
              <a:lnSpc>
                <a:spcPct val="115000"/>
              </a:lnSpc>
              <a:spcBef>
                <a:spcPts val="0"/>
              </a:spcBef>
              <a:spcAft>
                <a:spcPts val="0"/>
              </a:spcAft>
              <a:buClr>
                <a:schemeClr val="dk1"/>
              </a:buClr>
              <a:buSzPct val="100000"/>
              <a:buFont typeface="Times New Roman"/>
              <a:buChar char="•"/>
            </a:pPr>
            <a:r>
              <a:rPr lang="en" sz="3000" b="0" i="0" u="none" strike="noStrike" cap="none">
                <a:solidFill>
                  <a:schemeClr val="dk1"/>
                </a:solidFill>
              </a:rPr>
              <a:t>jednakost obrazovnih mogućnosti za sve</a:t>
            </a:r>
          </a:p>
          <a:p>
            <a:pPr marL="457200" marR="0" lvl="0" indent="-304800" algn="l" rtl="0">
              <a:lnSpc>
                <a:spcPct val="115000"/>
              </a:lnSpc>
              <a:spcBef>
                <a:spcPts val="0"/>
              </a:spcBef>
              <a:spcAft>
                <a:spcPts val="0"/>
              </a:spcAft>
              <a:buClr>
                <a:schemeClr val="dk1"/>
              </a:buClr>
              <a:buSzPct val="100000"/>
              <a:buFont typeface="Times New Roman"/>
              <a:buChar char="•"/>
            </a:pPr>
            <a:r>
              <a:rPr lang="en" sz="3000" b="0" i="0" u="none" strike="noStrike" cap="none">
                <a:solidFill>
                  <a:schemeClr val="dk1"/>
                </a:solidFill>
              </a:rPr>
              <a:t>obveznost općeg obrazovanja</a:t>
            </a:r>
          </a:p>
          <a:p>
            <a:pPr marL="457200" marR="0" lvl="0" indent="-304800" algn="l" rtl="0">
              <a:lnSpc>
                <a:spcPct val="115000"/>
              </a:lnSpc>
              <a:spcBef>
                <a:spcPts val="0"/>
              </a:spcBef>
              <a:spcAft>
                <a:spcPts val="0"/>
              </a:spcAft>
              <a:buClr>
                <a:schemeClr val="dk1"/>
              </a:buClr>
              <a:buSzPct val="100000"/>
              <a:buFont typeface="Times New Roman"/>
              <a:buChar char="•"/>
            </a:pPr>
            <a:r>
              <a:rPr lang="en" sz="3000" b="0" i="0" u="none" strike="noStrike" cap="none">
                <a:solidFill>
                  <a:schemeClr val="dk1"/>
                </a:solidFill>
              </a:rPr>
              <a:t>uspravna i vodoravna prohodnost</a:t>
            </a:r>
          </a:p>
          <a:p>
            <a:pPr marL="457200" marR="0" lvl="0" indent="-304800" algn="l" rtl="0">
              <a:lnSpc>
                <a:spcPct val="115000"/>
              </a:lnSpc>
              <a:spcBef>
                <a:spcPts val="0"/>
              </a:spcBef>
              <a:spcAft>
                <a:spcPts val="0"/>
              </a:spcAft>
              <a:buClr>
                <a:schemeClr val="dk1"/>
              </a:buClr>
              <a:buSzPct val="100000"/>
              <a:buFont typeface="Times New Roman"/>
              <a:buChar char="•"/>
            </a:pPr>
            <a:r>
              <a:rPr lang="en" sz="3000" b="0" i="0" u="none" strike="noStrike" cap="none">
                <a:solidFill>
                  <a:schemeClr val="dk1"/>
                </a:solidFill>
              </a:rPr>
              <a:t>uključenost svih učenika u odgojno-obrazovni sustav</a:t>
            </a:r>
          </a:p>
          <a:p>
            <a:pPr marL="457200" marR="0" lvl="0" indent="-304800" algn="l" rtl="0">
              <a:lnSpc>
                <a:spcPct val="115000"/>
              </a:lnSpc>
              <a:spcBef>
                <a:spcPts val="0"/>
              </a:spcBef>
              <a:spcAft>
                <a:spcPts val="0"/>
              </a:spcAft>
              <a:buClr>
                <a:schemeClr val="dk1"/>
              </a:buClr>
              <a:buSzPct val="100000"/>
              <a:buFont typeface="Times New Roman"/>
              <a:buChar char="•"/>
            </a:pPr>
            <a:r>
              <a:rPr lang="en" sz="3000" b="0" i="0" u="none" strike="noStrike" cap="none">
                <a:solidFill>
                  <a:schemeClr val="dk1"/>
                </a:solidFill>
              </a:rPr>
              <a:t>znanstvena utemeljenost</a:t>
            </a:r>
          </a:p>
          <a:p>
            <a:pPr marL="342900" marR="0" lvl="0" indent="-152400" algn="l" rtl="0">
              <a:spcBef>
                <a:spcPts val="600"/>
              </a:spcBef>
              <a:spcAft>
                <a:spcPts val="600"/>
              </a:spcAft>
              <a:buClr>
                <a:srgbClr val="3F3F3F"/>
              </a:buClr>
              <a:buSzPct val="25000"/>
              <a:buFont typeface="Verdana"/>
              <a:buNone/>
            </a:pP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aphicFrame>
        <p:nvGraphicFramePr>
          <p:cNvPr id="371" name="Shape 371"/>
          <p:cNvGraphicFramePr/>
          <p:nvPr/>
        </p:nvGraphicFramePr>
        <p:xfrm>
          <a:off x="323862" y="373075"/>
          <a:ext cx="8496300" cy="5311725"/>
        </p:xfrm>
        <a:graphic>
          <a:graphicData uri="http://schemas.openxmlformats.org/drawingml/2006/table">
            <a:tbl>
              <a:tblPr>
                <a:noFill/>
                <a:tableStyleId>{D39A3C89-64FF-49DC-8394-7CA954343BA1}</a:tableStyleId>
              </a:tblPr>
              <a:tblGrid>
                <a:gridCol w="2352300"/>
                <a:gridCol w="6144000"/>
              </a:tblGrid>
              <a:tr h="3603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LUTKARSKA </a:t>
                      </a:r>
                      <a:r>
                        <a:rPr lang="en" b="1">
                          <a:solidFill>
                            <a:schemeClr val="dk1"/>
                          </a:solidFill>
                        </a:rPr>
                        <a:t>GRUPA</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969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a:solidFill>
                            <a:schemeClr val="dk1"/>
                          </a:solidFill>
                          <a:latin typeface="Times New Roman"/>
                          <a:ea typeface="Times New Roman"/>
                          <a:cs typeface="Times New Roman"/>
                          <a:sym typeface="Times New Roman"/>
                        </a:rPr>
                        <a:t>Cilj radionice je razvoj ljubavi prema scenskom djelu i prema napisanoj riječi.</a:t>
                      </a:r>
                    </a:p>
                    <a:p>
                      <a:pPr marL="0" marR="0" lvl="0" indent="0" algn="l" rtl="0">
                        <a:spcBef>
                          <a:spcPts val="0"/>
                        </a:spcBef>
                        <a:buClr>
                          <a:srgbClr val="000000"/>
                        </a:buClr>
                        <a:buSzPct val="25000"/>
                        <a:buFont typeface="Arial"/>
                        <a:buNone/>
                      </a:pPr>
                      <a:r>
                        <a:rPr lang="en" sz="1400" u="none" strike="noStrike" cap="none">
                          <a:solidFill>
                            <a:schemeClr val="dk1"/>
                          </a:solidFill>
                          <a:latin typeface="Times New Roman"/>
                          <a:ea typeface="Times New Roman"/>
                          <a:cs typeface="Times New Roman"/>
                          <a:sym typeface="Times New Roman"/>
                        </a:rPr>
                        <a:t>Razvoj govornog izražavanja, oslobađanje unutarnjih kočnica, straha i frustracija, razvoj socijalnih vještina (suosjećanja, tolerancije, razumijevanja, prihvaćanja različitosti) dosljednost u obavljanju zadataka, razvoj upornosti, logičkog razmišljanja, vježbanje pamćenja i snalaženje u iznenadnim situacijama</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636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a:solidFill>
                            <a:schemeClr val="dk1"/>
                          </a:solidFill>
                          <a:latin typeface="Times New Roman"/>
                          <a:ea typeface="Times New Roman"/>
                          <a:cs typeface="Times New Roman"/>
                          <a:sym typeface="Times New Roman"/>
                        </a:rPr>
                        <a:t>Razvijanje sposobnosti pravilnog  izgovora i vještine javnog govorenja.</a:t>
                      </a:r>
                    </a:p>
                    <a:p>
                      <a:pPr marL="0" marR="0" lvl="0" indent="0" algn="l" rtl="0">
                        <a:spcBef>
                          <a:spcPts val="0"/>
                        </a:spcBef>
                        <a:buClr>
                          <a:srgbClr val="000000"/>
                        </a:buClr>
                        <a:buSzPct val="25000"/>
                        <a:buFont typeface="Arial"/>
                        <a:buNone/>
                      </a:pPr>
                      <a:r>
                        <a:rPr lang="en" sz="1400" u="none" strike="noStrike" cap="none">
                          <a:solidFill>
                            <a:schemeClr val="dk1"/>
                          </a:solidFill>
                          <a:latin typeface="Times New Roman"/>
                          <a:ea typeface="Times New Roman"/>
                          <a:cs typeface="Times New Roman"/>
                          <a:sym typeface="Times New Roman"/>
                        </a:rPr>
                        <a:t>Njegovanje pravilnog, književnog izgovora i intonacije, fluentnost govora, bogaćenje jezičnog izraza standardnog hrvatskog jezika s narječjima, kvalitetna organizacija slobodnog vremena i prevencija nepoželjnih oblika ponašanja.</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159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Irena Koružnjak</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56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a:solidFill>
                            <a:schemeClr val="dk1"/>
                          </a:solidFill>
                          <a:latin typeface="Times New Roman"/>
                          <a:ea typeface="Times New Roman"/>
                          <a:cs typeface="Times New Roman"/>
                          <a:sym typeface="Times New Roman"/>
                        </a:rPr>
                        <a:t>Skupnim i pojedinačnim izvedbama učenika; kroz igre (opuštanja, koncentracije, oponašanja, pantomime i mimike, mašte, ritma, glazbe i animacije, igre riječima)</a:t>
                      </a:r>
                    </a:p>
                    <a:p>
                      <a:pPr marL="0" marR="0" lvl="0" indent="0" algn="l" rtl="0">
                        <a:spcBef>
                          <a:spcPts val="0"/>
                        </a:spcBef>
                        <a:buClr>
                          <a:srgbClr val="000000"/>
                        </a:buClr>
                        <a:buSzPct val="25000"/>
                        <a:buFont typeface="Arial"/>
                        <a:buNone/>
                      </a:pPr>
                      <a:r>
                        <a:rPr lang="en" sz="1400" u="none" strike="noStrike" cap="none">
                          <a:solidFill>
                            <a:schemeClr val="dk1"/>
                          </a:solidFill>
                          <a:latin typeface="Times New Roman"/>
                          <a:ea typeface="Times New Roman"/>
                          <a:cs typeface="Times New Roman"/>
                          <a:sym typeface="Times New Roman"/>
                        </a:rPr>
                        <a:t>Izradom lutaka, rekvizita i scenografije, rada na tekstu, čitalačkim pokusima.</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06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a:solidFill>
                            <a:schemeClr val="dk1"/>
                          </a:solidFill>
                          <a:latin typeface="Times New Roman"/>
                          <a:ea typeface="Times New Roman"/>
                          <a:cs typeface="Times New Roman"/>
                          <a:sym typeface="Times New Roman"/>
                        </a:rPr>
                        <a:t>Tijekom školske godine 201</a:t>
                      </a:r>
                      <a:r>
                        <a:rPr lang="en">
                          <a:solidFill>
                            <a:schemeClr val="dk1"/>
                          </a:solidFill>
                          <a:latin typeface="Times New Roman"/>
                          <a:ea typeface="Times New Roman"/>
                          <a:cs typeface="Times New Roman"/>
                          <a:sym typeface="Times New Roman"/>
                        </a:rPr>
                        <a:t>6</a:t>
                      </a:r>
                      <a:r>
                        <a:rPr lang="en" sz="1400" u="none" strike="noStrike" cap="none">
                          <a:solidFill>
                            <a:schemeClr val="dk1"/>
                          </a:solidFill>
                          <a:latin typeface="Times New Roman"/>
                          <a:ea typeface="Times New Roman"/>
                          <a:cs typeface="Times New Roman"/>
                          <a:sym typeface="Times New Roman"/>
                        </a:rPr>
                        <a:t>./201</a:t>
                      </a:r>
                      <a:r>
                        <a:rPr lang="en">
                          <a:solidFill>
                            <a:schemeClr val="dk1"/>
                          </a:solidFill>
                          <a:latin typeface="Times New Roman"/>
                          <a:ea typeface="Times New Roman"/>
                          <a:cs typeface="Times New Roman"/>
                          <a:sym typeface="Times New Roman"/>
                        </a:rPr>
                        <a:t>7.</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143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a:solidFill>
                            <a:schemeClr val="dk1"/>
                          </a:solidFill>
                          <a:latin typeface="Times New Roman"/>
                          <a:ea typeface="Times New Roman"/>
                          <a:cs typeface="Times New Roman"/>
                          <a:sym typeface="Times New Roman"/>
                        </a:rPr>
                        <a:t>Materijali za izradu lutaka, rekvizita i scene.</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a:solidFill>
                            <a:schemeClr val="dk1"/>
                          </a:solidFill>
                          <a:latin typeface="Times New Roman"/>
                          <a:ea typeface="Times New Roman"/>
                          <a:cs typeface="Times New Roman"/>
                          <a:sym typeface="Times New Roman"/>
                        </a:rPr>
                        <a:t>Vrednovanje se odvija kroz dječju motiviranost, rad i ustrajnost, kroz individualni razvoj djeteta u samopouzdanju, razvoju govornih i socijalnih vještina.</a:t>
                      </a:r>
                    </a:p>
                    <a:p>
                      <a:pPr marL="0" marR="0" lvl="0" indent="0" algn="l" rtl="0">
                        <a:spcBef>
                          <a:spcPts val="0"/>
                        </a:spcBef>
                        <a:buClr>
                          <a:srgbClr val="000000"/>
                        </a:buClr>
                        <a:buSzPct val="25000"/>
                        <a:buFont typeface="Arial"/>
                        <a:buNone/>
                      </a:pPr>
                      <a:r>
                        <a:rPr lang="en" sz="1400" u="none" strike="noStrike" cap="none">
                          <a:solidFill>
                            <a:schemeClr val="dk1"/>
                          </a:solidFill>
                          <a:latin typeface="Times New Roman"/>
                          <a:ea typeface="Times New Roman"/>
                          <a:cs typeface="Times New Roman"/>
                          <a:sym typeface="Times New Roman"/>
                        </a:rPr>
                        <a:t>Rezultate rada prikazujemo prigodnim lutkarsko-scenskim predstavama.</a:t>
                      </a:r>
                    </a:p>
                  </a:txBody>
                  <a:tcPr marL="57150" marR="571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aphicFrame>
        <p:nvGraphicFramePr>
          <p:cNvPr id="377" name="Shape 377"/>
          <p:cNvGraphicFramePr/>
          <p:nvPr/>
        </p:nvGraphicFramePr>
        <p:xfrm>
          <a:off x="251516" y="344115"/>
          <a:ext cx="8640950" cy="6132945"/>
        </p:xfrm>
        <a:graphic>
          <a:graphicData uri="http://schemas.openxmlformats.org/drawingml/2006/table">
            <a:tbl>
              <a:tblPr>
                <a:noFill/>
                <a:tableStyleId>{D39A3C89-64FF-49DC-8394-7CA954343BA1}</a:tableStyleId>
              </a:tblPr>
              <a:tblGrid>
                <a:gridCol w="2105775"/>
                <a:gridCol w="6535175"/>
              </a:tblGrid>
              <a:tr h="7192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NAZIV AKTIVNOSTI</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600" b="1" u="none" strike="noStrike" cap="none"/>
                        <a:t>LIKOVNA RADIONICA - </a:t>
                      </a:r>
                      <a:r>
                        <a:rPr lang="en" sz="1600" b="1"/>
                        <a:t>2</a:t>
                      </a:r>
                      <a:r>
                        <a:rPr lang="en" sz="1600" b="1" u="none" strike="noStrike" cap="none"/>
                        <a:t>. razred</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CILJ AKTIVNOSTI</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Njegovati kreativnost učenika,poticati razumijevanje vizualno-likovnog jezika,razvijati vještine potrebne za likovno izražavanje,  likovnu talentiranost kod djece,</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NAMJENA</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Poticanjem zajedničkog rada,likovnim stvaralaštvom pratiti važne datume, zanimljive događaje,natječaje. Sudjelovati na izložbama, doprinositi izradi školskog lista, uređivati panoe škole.</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304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NOSITELJI </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učiteljica Ljerka Ivković</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NAČIN REALIZACIJE</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Učenici će na likovnoj radionici primjenom različitih likovnih tehnika risati, slikati, oblikovati metodama analitičkog promatranja, pokazivanja, razgovora, usmenog izlaganja, rada na tekstu, kombiniranja, variranja, građenja, razlaganja. </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265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VREMENIK</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Tijekom školske godine 201</a:t>
                      </a:r>
                      <a:r>
                        <a:rPr lang="en" sz="1600">
                          <a:latin typeface="Times New Roman"/>
                          <a:ea typeface="Times New Roman"/>
                          <a:cs typeface="Times New Roman"/>
                          <a:sym typeface="Times New Roman"/>
                        </a:rPr>
                        <a:t>6</a:t>
                      </a:r>
                      <a:r>
                        <a:rPr lang="en" sz="1600" u="none" strike="noStrike" cap="none">
                          <a:latin typeface="Times New Roman"/>
                          <a:ea typeface="Times New Roman"/>
                          <a:cs typeface="Times New Roman"/>
                          <a:sym typeface="Times New Roman"/>
                        </a:rPr>
                        <a:t>./1</a:t>
                      </a:r>
                      <a:r>
                        <a:rPr lang="en" sz="1600">
                          <a:latin typeface="Times New Roman"/>
                          <a:ea typeface="Times New Roman"/>
                          <a:cs typeface="Times New Roman"/>
                          <a:sym typeface="Times New Roman"/>
                        </a:rPr>
                        <a:t>7</a:t>
                      </a:r>
                      <a:r>
                        <a:rPr lang="en" sz="1600" u="none" strike="noStrike" cap="none">
                          <a:latin typeface="Times New Roman"/>
                          <a:ea typeface="Times New Roman"/>
                          <a:cs typeface="Times New Roman"/>
                          <a:sym typeface="Times New Roman"/>
                        </a:rPr>
                        <a:t>.(jedan sat tjedno).</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026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TROSKOVNIK</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Uz pomoć roditelja i škole (nabava potrebnog materijala i pribora) - 300,00 kuna godišnje.</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7779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VREDNOVANJE I KORIŠTENJE REZULTATA RADA</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Izložba dječjih radova u holu škole.Radionice povodom Dana škole.Osobno zadovoljstvo učenika, roditelja i djelatnika škole.</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aphicFrame>
        <p:nvGraphicFramePr>
          <p:cNvPr id="383" name="Shape 383"/>
          <p:cNvGraphicFramePr/>
          <p:nvPr/>
        </p:nvGraphicFramePr>
        <p:xfrm>
          <a:off x="251516" y="548679"/>
          <a:ext cx="8640950" cy="6209982"/>
        </p:xfrm>
        <a:graphic>
          <a:graphicData uri="http://schemas.openxmlformats.org/drawingml/2006/table">
            <a:tbl>
              <a:tblPr>
                <a:noFill/>
                <a:tableStyleId>{D39A3C89-64FF-49DC-8394-7CA954343BA1}</a:tableStyleId>
              </a:tblPr>
              <a:tblGrid>
                <a:gridCol w="2448275"/>
                <a:gridCol w="6192675"/>
              </a:tblGrid>
              <a:tr h="7192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NAZIV AKTIVNOSTI</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600" b="1"/>
                        <a:t>MALI MEDIJATORI</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CILJ AKTIVNOSTI</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Poučavati učenike pozitivnim životnim strategijama kao što su asertivnost,nenasilna komunikacija, međusobno razumijevanje i tolerancija, suradnja, konstruktivno rješavanje problema i konfliktnih situacija.</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NAMJENA</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Razvoj samopouzdanja, samopoštovanja i povjerenja.</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304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NOSITELJI </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učiteljica Z. Brekalo</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NAČIN REALIZACIJE</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putem radionica</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265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VREMENIK</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Tijekom školske godine 2016./17. </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026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TROŠKOVNIK</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rtl="0">
                        <a:lnSpc>
                          <a:spcPct val="115000"/>
                        </a:lnSpc>
                        <a:spcBef>
                          <a:spcPts val="0"/>
                        </a:spcBef>
                        <a:buClr>
                          <a:schemeClr val="dk1"/>
                        </a:buClr>
                        <a:buSzPct val="25000"/>
                        <a:buFont typeface="Verdana"/>
                        <a:buNone/>
                      </a:pPr>
                      <a:endParaRPr sz="16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25000"/>
                        <a:buFont typeface="Verdana"/>
                        <a:buNone/>
                      </a:pPr>
                      <a:r>
                        <a:rPr lang="en" sz="1600">
                          <a:solidFill>
                            <a:schemeClr val="dk1"/>
                          </a:solidFill>
                          <a:latin typeface="Times New Roman"/>
                          <a:ea typeface="Times New Roman"/>
                          <a:cs typeface="Times New Roman"/>
                          <a:sym typeface="Times New Roman"/>
                        </a:rPr>
                        <a:t>Potreban materijal i pribor nabavlja škola.</a:t>
                      </a:r>
                    </a:p>
                    <a:p>
                      <a:pPr marL="0" marR="0" lvl="0" indent="0" algn="l" rtl="0">
                        <a:lnSpc>
                          <a:spcPct val="115000"/>
                        </a:lnSpc>
                        <a:spcBef>
                          <a:spcPts val="0"/>
                        </a:spcBef>
                        <a:spcAft>
                          <a:spcPts val="0"/>
                        </a:spcAft>
                        <a:buClr>
                          <a:srgbClr val="000000"/>
                        </a:buClr>
                        <a:buSzPct val="25000"/>
                        <a:buFont typeface="Verdana"/>
                        <a:buNone/>
                      </a:pPr>
                      <a:endParaRPr>
                        <a:latin typeface="Times New Roman"/>
                        <a:ea typeface="Times New Roman"/>
                        <a:cs typeface="Times New Roman"/>
                        <a:sym typeface="Times New Roman"/>
                      </a:endParaRP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7779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a:t>VREDNOVANJE I KORIŠTENJE REZULTATA RADA</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Osobno zadovoljstvo učenika, roditelja i djelatnika škole.</a:t>
                      </a:r>
                    </a:p>
                  </a:txBody>
                  <a:tcPr marL="54875" marR="548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90" name="Shape 390"/>
          <p:cNvGraphicFramePr/>
          <p:nvPr/>
        </p:nvGraphicFramePr>
        <p:xfrm>
          <a:off x="251516" y="548679"/>
          <a:ext cx="8640950" cy="5340870"/>
        </p:xfrm>
        <a:graphic>
          <a:graphicData uri="http://schemas.openxmlformats.org/drawingml/2006/table">
            <a:tbl>
              <a:tblPr>
                <a:noFill/>
                <a:tableStyleId>{D39A3C89-64FF-49DC-8394-7CA954343BA1}</a:tableStyleId>
              </a:tblPr>
              <a:tblGrid>
                <a:gridCol w="2309975"/>
                <a:gridCol w="6330975"/>
              </a:tblGrid>
              <a:tr h="4396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MALI BOTANIČARI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82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Razvoj ekološke svijesti kod djece.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872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Upoznavanje učenika s uzgojem biljaka.</a:t>
                      </a:r>
                    </a:p>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Poticanje zajedničkog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59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latin typeface="Times New Roman"/>
                          <a:ea typeface="Times New Roman"/>
                          <a:cs typeface="Times New Roman"/>
                          <a:sym typeface="Times New Roman"/>
                        </a:rPr>
                        <a:t>učiteljica Natalija Kovač</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5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Uzgoj biljaka reznicama (zimski vrt)</a:t>
                      </a:r>
                    </a:p>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Uzgoj sadnjom i sijanjem (zimski vrt)</a:t>
                      </a:r>
                    </a:p>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Uređenje cvjetnjaka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66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Tijekom školske godine 201</a:t>
                      </a:r>
                      <a:r>
                        <a:rPr lang="en" sz="1800">
                          <a:solidFill>
                            <a:schemeClr val="dk1"/>
                          </a:solidFill>
                          <a:latin typeface="Times New Roman"/>
                          <a:ea typeface="Times New Roman"/>
                          <a:cs typeface="Times New Roman"/>
                          <a:sym typeface="Times New Roman"/>
                        </a:rPr>
                        <a:t>6</a:t>
                      </a:r>
                      <a:r>
                        <a:rPr lang="en" sz="1800" u="none" strike="noStrike" cap="none">
                          <a:solidFill>
                            <a:schemeClr val="dk1"/>
                          </a:solidFill>
                          <a:latin typeface="Times New Roman"/>
                          <a:ea typeface="Times New Roman"/>
                          <a:cs typeface="Times New Roman"/>
                          <a:sym typeface="Times New Roman"/>
                        </a:rPr>
                        <a:t>./201</a:t>
                      </a:r>
                      <a:r>
                        <a:rPr lang="en" sz="1800">
                          <a:solidFill>
                            <a:schemeClr val="dk1"/>
                          </a:solidFill>
                          <a:latin typeface="Times New Roman"/>
                          <a:ea typeface="Times New Roman"/>
                          <a:cs typeface="Times New Roman"/>
                          <a:sym typeface="Times New Roman"/>
                        </a:rPr>
                        <a:t>7</a:t>
                      </a:r>
                      <a:r>
                        <a:rPr lang="en" sz="1800" u="none" strike="noStrike" cap="none">
                          <a:solidFill>
                            <a:schemeClr val="dk1"/>
                          </a:solidFill>
                          <a:latin typeface="Times New Roman"/>
                          <a:ea typeface="Times New Roman"/>
                          <a:cs typeface="Times New Roman"/>
                          <a:sym typeface="Times New Roman"/>
                        </a:rPr>
                        <a: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872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Troškovi za zemlju, sjemenje i posude – snosi škola.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158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Prodaja preko Učeničke zadruge (za Božić-božićna pšenica, u proljeće – uzgojene mlade biljke)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397" name="Shape 397"/>
          <p:cNvGraphicFramePr/>
          <p:nvPr/>
        </p:nvGraphicFramePr>
        <p:xfrm>
          <a:off x="251516" y="548679"/>
          <a:ext cx="8640975" cy="5578540"/>
        </p:xfrm>
        <a:graphic>
          <a:graphicData uri="http://schemas.openxmlformats.org/drawingml/2006/table">
            <a:tbl>
              <a:tblPr>
                <a:noFill/>
                <a:tableStyleId>{D39A3C89-64FF-49DC-8394-7CA954343BA1}</a:tableStyleId>
              </a:tblPr>
              <a:tblGrid>
                <a:gridCol w="2103925"/>
                <a:gridCol w="6537050"/>
              </a:tblGrid>
              <a:tr h="3751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rPr>
                        <a:t>NAZIV AKTIVNOSTI</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a:solidFill>
                            <a:schemeClr val="dk1"/>
                          </a:solidFill>
                        </a:rPr>
                        <a:t>MALE VEZILJE I FOLKLOR</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875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rPr>
                        <a:t>CILJ AKTIVNOSTI</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Upoznavanje s narodnom baštinom RH, nošnje, običaji, povijesna arhitektura grada. Izrada tradicijskog ručnog rada. Razvijanje i poticanje ljubavi prema pjesmi i plesu. Razvijanje osjećaja pripadnosti domovini i razvijanje osjećaja za vrijednost naše kulturne baštine.</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875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rPr>
                        <a:t>NAMJENA</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Njegovanje izvornih, narodnih ručnih radova. Razvijanje</a:t>
                      </a:r>
                    </a:p>
                    <a:p>
                      <a:pPr marL="0" marR="0" lvl="0" indent="0" algn="just"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osjećaja za ritam. Razvijanje koordinacije. Njegovanje i razvoj timskog rada, suradnje i međusobnog poštivanja. Razvijanje osjećaja ljubavi prema kulturnoj baštini i domovini.</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612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rPr>
                        <a:t>NOSITELJI </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učiteljice Martina Delišimunović Čmigović i Marija Krijan</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5475">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rPr>
                        <a:t>NAČIN REALIZACIJE</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Učenje narodnih običaja kroz izradu ručnih radova, te plesa i pjesme.</a:t>
                      </a:r>
                    </a:p>
                    <a:p>
                      <a:pPr marL="0" marR="0" lvl="0" indent="0" algn="just"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Sudjelovanje u obilježavanju obljetnica i važnih datuma vezanih za život Škole. </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325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rPr>
                        <a:t>VREMENIK</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012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rPr>
                        <a:t>TROŠKOVNIK</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Materijal za izradu ručnih radova (igle, konci, vuna…), te najam narodnih nošnji.</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7200">
                <a:tc>
                  <a:txBody>
                    <a:bodyPr/>
                    <a:lstStyle/>
                    <a:p>
                      <a:pPr marL="0" marR="0" lvl="0" indent="0" algn="l" rtl="0">
                        <a:spcBef>
                          <a:spcPts val="0"/>
                        </a:spcBef>
                        <a:buClr>
                          <a:srgbClr val="000000"/>
                        </a:buClr>
                        <a:buSzPct val="25000"/>
                        <a:buFont typeface="Times New Roman"/>
                        <a:buNone/>
                      </a:pPr>
                      <a:r>
                        <a:rPr lang="en" sz="1600" b="1" u="none" strike="noStrike" cap="none">
                          <a:solidFill>
                            <a:schemeClr val="dk1"/>
                          </a:solidFill>
                        </a:rPr>
                        <a:t>VREDNOVANJE I KORIŠTENJE REZULTATA RADA</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a:solidFill>
                            <a:schemeClr val="dk1"/>
                          </a:solidFill>
                          <a:latin typeface="Times New Roman"/>
                          <a:ea typeface="Times New Roman"/>
                          <a:cs typeface="Times New Roman"/>
                          <a:sym typeface="Times New Roman"/>
                        </a:rPr>
                        <a:t>Sudjelovanje na smotrama, izložba ručnih radova.</a:t>
                      </a:r>
                    </a:p>
                  </a:txBody>
                  <a:tcPr marL="56925" marR="56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404" name="Shape 404"/>
          <p:cNvGraphicFramePr/>
          <p:nvPr/>
        </p:nvGraphicFramePr>
        <p:xfrm>
          <a:off x="251516" y="548679"/>
          <a:ext cx="8640950" cy="6112560"/>
        </p:xfrm>
        <a:graphic>
          <a:graphicData uri="http://schemas.openxmlformats.org/drawingml/2006/table">
            <a:tbl>
              <a:tblPr>
                <a:noFill/>
                <a:tableStyleId>{D39A3C89-64FF-49DC-8394-7CA954343BA1}</a:tableStyleId>
              </a:tblPr>
              <a:tblGrid>
                <a:gridCol w="2146950"/>
                <a:gridCol w="6494000"/>
              </a:tblGrid>
              <a:tr h="43255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NAZIV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800" b="1" u="none" strike="noStrike" cap="none">
                          <a:solidFill>
                            <a:schemeClr val="dk1"/>
                          </a:solidFill>
                        </a:rPr>
                        <a:t>RITMIKA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117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CILJ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Upoznavanje različitih plesnih aktivnosti, razvijanje osjećaja za ritam, usvajanje plesnih koraka</a:t>
                      </a:r>
                    </a:p>
                    <a:p>
                      <a:pPr marL="0" marR="0" lvl="0" indent="0" algn="l" rtl="0">
                        <a:spcBef>
                          <a:spcPts val="0"/>
                        </a:spcBef>
                        <a:buClr>
                          <a:srgbClr val="000000"/>
                        </a:buClr>
                        <a:buSzPct val="25000"/>
                        <a:buFont typeface="Times New Roman"/>
                        <a:buNone/>
                      </a:pPr>
                      <a:r>
                        <a:rPr lang="en" sz="1800" u="none" strike="noStrike" cap="none">
                          <a:latin typeface="Times New Roman"/>
                          <a:ea typeface="Times New Roman"/>
                          <a:cs typeface="Times New Roman"/>
                          <a:sym typeface="Times New Roman"/>
                        </a:rPr>
                        <a:t>Usvajanje temeljnih motoričkih  znanja-koordinacija tijela u prostoru i vremenu</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297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NAMJENA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Njegovanje i razvijanje timskog rada, suradnje i međusobnog poštivanja (za učenice razredne nastave)</a:t>
                      </a:r>
                    </a:p>
                    <a:p>
                      <a:pPr marL="0" marR="0" lvl="0" indent="0" algn="l" rtl="0">
                        <a:spcBef>
                          <a:spcPts val="0"/>
                        </a:spcBef>
                        <a:buClr>
                          <a:schemeClr val="dk1"/>
                        </a:buClr>
                        <a:buSzPct val="25000"/>
                        <a:buFont typeface="Calibri"/>
                        <a:buNone/>
                      </a:pPr>
                      <a:endParaRPr sz="1800"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08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NOSITELJI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sz="1800">
                          <a:solidFill>
                            <a:schemeClr val="dk1"/>
                          </a:solidFill>
                          <a:latin typeface="Times New Roman"/>
                          <a:ea typeface="Times New Roman"/>
                          <a:cs typeface="Times New Roman"/>
                          <a:sym typeface="Times New Roman"/>
                        </a:rPr>
                        <a:t>učiteljica Ksenija Borović</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9925">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NAČIN REALIZACIJE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Skupni nastupi učenika na prigodnim priredbama u školi te na nastupima u Gradskoj četvrti Sesvete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350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VREMENIK</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Tijekom školske godine 201</a:t>
                      </a:r>
                      <a:r>
                        <a:rPr lang="en" sz="1800">
                          <a:solidFill>
                            <a:schemeClr val="dk1"/>
                          </a:solidFill>
                          <a:latin typeface="Times New Roman"/>
                          <a:ea typeface="Times New Roman"/>
                          <a:cs typeface="Times New Roman"/>
                          <a:sym typeface="Times New Roman"/>
                        </a:rPr>
                        <a:t>6</a:t>
                      </a:r>
                      <a:r>
                        <a:rPr lang="en" sz="1800" u="none" strike="noStrike" cap="none">
                          <a:solidFill>
                            <a:schemeClr val="dk1"/>
                          </a:solidFill>
                          <a:latin typeface="Times New Roman"/>
                          <a:ea typeface="Times New Roman"/>
                          <a:cs typeface="Times New Roman"/>
                          <a:sym typeface="Times New Roman"/>
                        </a:rPr>
                        <a:t>/1</a:t>
                      </a:r>
                      <a:r>
                        <a:rPr lang="en" sz="1800">
                          <a:solidFill>
                            <a:schemeClr val="dk1"/>
                          </a:solidFill>
                          <a:latin typeface="Times New Roman"/>
                          <a:ea typeface="Times New Roman"/>
                          <a:cs typeface="Times New Roman"/>
                          <a:sym typeface="Times New Roman"/>
                        </a:rPr>
                        <a:t>7</a:t>
                      </a:r>
                      <a:r>
                        <a:rPr lang="en" sz="1800" u="none" strike="noStrike" cap="none">
                          <a:solidFill>
                            <a:schemeClr val="dk1"/>
                          </a:solidFill>
                          <a:latin typeface="Times New Roman"/>
                          <a:ea typeface="Times New Roman"/>
                          <a:cs typeface="Times New Roman"/>
                          <a:sym typeface="Times New Roman"/>
                        </a:rPr>
                        <a:t>., 1 sat tjedno i po potrebi prije nastupa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2310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TROŠKOVNIK</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Troškovi kupovine materijala za suknje, majice i ukrasne trake</a:t>
                      </a:r>
                    </a:p>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(do 50 kn po učenici)</a:t>
                      </a:r>
                    </a:p>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Troškove snose roditelji u suradnji sa školom.</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3100">
                <a:tc>
                  <a:txBody>
                    <a:bodyPr/>
                    <a:lstStyle/>
                    <a:p>
                      <a:pPr marL="0" marR="0" lvl="0" indent="0" algn="l" rtl="0">
                        <a:spcBef>
                          <a:spcPts val="0"/>
                        </a:spcBef>
                        <a:buClr>
                          <a:srgbClr val="000000"/>
                        </a:buClr>
                        <a:buSzPct val="25000"/>
                        <a:buFont typeface="Times New Roman"/>
                        <a:buNone/>
                      </a:pPr>
                      <a:r>
                        <a:rPr lang="en" sz="1800" b="1" u="none" strike="noStrike" cap="none">
                          <a:solidFill>
                            <a:schemeClr val="dk1"/>
                          </a:solidFill>
                        </a:rPr>
                        <a:t>VREDNOVANJE I KORIŠTENJE REZULTATA RADA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Tijekom školske godine, opisnim praćenjem i vrednovanjem na nastupima</a:t>
                      </a:r>
                    </a:p>
                    <a:p>
                      <a:pPr marL="0" marR="0" lvl="0" indent="0" algn="l" rtl="0">
                        <a:spcBef>
                          <a:spcPts val="0"/>
                        </a:spcBef>
                        <a:buClr>
                          <a:srgbClr val="000000"/>
                        </a:buClr>
                        <a:buSzPct val="25000"/>
                        <a:buFont typeface="Times New Roman"/>
                        <a:buNone/>
                      </a:pPr>
                      <a:r>
                        <a:rPr lang="en" sz="1800" u="none" strike="noStrike" cap="none">
                          <a:solidFill>
                            <a:schemeClr val="dk1"/>
                          </a:solidFill>
                          <a:latin typeface="Times New Roman"/>
                          <a:ea typeface="Times New Roman"/>
                          <a:cs typeface="Times New Roman"/>
                          <a:sym typeface="Times New Roman"/>
                        </a:rPr>
                        <a:t>Povećanje kvalitete izvannastavnog rada i motiviranosti učenica</a:t>
                      </a:r>
                    </a:p>
                    <a:p>
                      <a:pPr marL="0" marR="0" lvl="0" indent="0" algn="l" rtl="0">
                        <a:spcBef>
                          <a:spcPts val="0"/>
                        </a:spcBef>
                        <a:buClr>
                          <a:schemeClr val="dk1"/>
                        </a:buClr>
                        <a:buSzPct val="25000"/>
                        <a:buFont typeface="Calibri"/>
                        <a:buNone/>
                      </a:pPr>
                      <a:endParaRPr sz="1800" u="none" strike="noStrike" cap="none">
                        <a:solidFill>
                          <a:schemeClr val="dk1"/>
                        </a:solidFill>
                        <a:latin typeface="Times New Roman"/>
                        <a:ea typeface="Times New Roman"/>
                        <a:cs typeface="Times New Roman"/>
                        <a:sym typeface="Times New Roman"/>
                      </a:endParaRP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411" name="Shape 411"/>
          <p:cNvGraphicFramePr/>
          <p:nvPr/>
        </p:nvGraphicFramePr>
        <p:xfrm>
          <a:off x="251516" y="548679"/>
          <a:ext cx="8640950" cy="5828840"/>
        </p:xfrm>
        <a:graphic>
          <a:graphicData uri="http://schemas.openxmlformats.org/drawingml/2006/table">
            <a:tbl>
              <a:tblPr>
                <a:noFill/>
                <a:tableStyleId>{D39A3C89-64FF-49DC-8394-7CA954343BA1}</a:tableStyleId>
              </a:tblPr>
              <a:tblGrid>
                <a:gridCol w="2045350"/>
                <a:gridCol w="6595600"/>
              </a:tblGrid>
              <a:tr h="4554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NAZIV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ATLETIKA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66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CILJ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latin typeface="Times New Roman"/>
                          <a:ea typeface="Times New Roman"/>
                          <a:cs typeface="Times New Roman"/>
                          <a:sym typeface="Times New Roman"/>
                        </a:rPr>
                        <a:t> </a:t>
                      </a:r>
                      <a:r>
                        <a:rPr lang="en" sz="1800" u="none" strike="noStrike" cap="none">
                          <a:solidFill>
                            <a:schemeClr val="dk1"/>
                          </a:solidFill>
                          <a:latin typeface="Times New Roman"/>
                          <a:ea typeface="Times New Roman"/>
                          <a:cs typeface="Times New Roman"/>
                          <a:sym typeface="Times New Roman"/>
                        </a:rPr>
                        <a:t>Usvajanjem i usavršavanjem tehnike i taktike trčanja utjecati na kondicijsku i mentalnu pripremu. Utjecati na svestrani razvoj psihosomatskog statusa i na motivaciju za kretanjem.</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22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NAMJENA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latin typeface="Times New Roman"/>
                          <a:ea typeface="Times New Roman"/>
                          <a:cs typeface="Times New Roman"/>
                          <a:sym typeface="Times New Roman"/>
                        </a:rPr>
                        <a:t> </a:t>
                      </a:r>
                      <a:r>
                        <a:rPr lang="en" sz="1800" u="none" strike="noStrike" cap="none">
                          <a:solidFill>
                            <a:schemeClr val="dk1"/>
                          </a:solidFill>
                          <a:latin typeface="Times New Roman"/>
                          <a:ea typeface="Times New Roman"/>
                          <a:cs typeface="Times New Roman"/>
                          <a:sym typeface="Times New Roman"/>
                        </a:rPr>
                        <a:t>Priprema učenika za školsku utrku, kvalitetna organizacija slobodnog vremena, razvijanje sportskog duha, upornosti i borbenosti.</a:t>
                      </a:r>
                    </a:p>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Prevencija nepoželjnih oblika ponašanja.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284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NOSITELJI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latin typeface="Times New Roman"/>
                          <a:ea typeface="Times New Roman"/>
                          <a:cs typeface="Times New Roman"/>
                          <a:sym typeface="Times New Roman"/>
                        </a:rPr>
                        <a:t> učiteljica Jasmina Kostelac Pervan</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270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NAČIN REALIZACIJE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latin typeface="Times New Roman"/>
                          <a:ea typeface="Times New Roman"/>
                          <a:cs typeface="Times New Roman"/>
                          <a:sym typeface="Times New Roman"/>
                        </a:rPr>
                        <a:t> </a:t>
                      </a:r>
                      <a:r>
                        <a:rPr lang="en" sz="1800" u="none" strike="noStrike" cap="none">
                          <a:solidFill>
                            <a:schemeClr val="dk1"/>
                          </a:solidFill>
                          <a:latin typeface="Times New Roman"/>
                          <a:ea typeface="Times New Roman"/>
                          <a:cs typeface="Times New Roman"/>
                          <a:sym typeface="Times New Roman"/>
                        </a:rPr>
                        <a:t>Sadržaji se realiziraju treninzima u školskoj dvorani ili na igralištu škole(ovisno o vremenskim uvjetima) te sudjelovanjem na natjecanjima.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787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VREMENIK</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Tijekom školske godine 201</a:t>
                      </a:r>
                      <a:r>
                        <a:rPr lang="en" sz="1800">
                          <a:solidFill>
                            <a:schemeClr val="dk1"/>
                          </a:solidFill>
                          <a:latin typeface="Times New Roman"/>
                          <a:ea typeface="Times New Roman"/>
                          <a:cs typeface="Times New Roman"/>
                          <a:sym typeface="Times New Roman"/>
                        </a:rPr>
                        <a:t>6</a:t>
                      </a:r>
                      <a:r>
                        <a:rPr lang="en" sz="1800" u="none" strike="noStrike" cap="none">
                          <a:solidFill>
                            <a:schemeClr val="dk1"/>
                          </a:solidFill>
                          <a:latin typeface="Times New Roman"/>
                          <a:ea typeface="Times New Roman"/>
                          <a:cs typeface="Times New Roman"/>
                          <a:sym typeface="Times New Roman"/>
                        </a:rPr>
                        <a:t>./201</a:t>
                      </a:r>
                      <a:r>
                        <a:rPr lang="en" sz="1800">
                          <a:solidFill>
                            <a:schemeClr val="dk1"/>
                          </a:solidFill>
                          <a:latin typeface="Times New Roman"/>
                          <a:ea typeface="Times New Roman"/>
                          <a:cs typeface="Times New Roman"/>
                          <a:sym typeface="Times New Roman"/>
                        </a:rPr>
                        <a:t>7</a:t>
                      </a:r>
                      <a:r>
                        <a:rPr lang="en" sz="1800" u="none" strike="noStrike" cap="none">
                          <a:solidFill>
                            <a:schemeClr val="dk1"/>
                          </a:solidFill>
                          <a:latin typeface="Times New Roman"/>
                          <a:ea typeface="Times New Roman"/>
                          <a:cs typeface="Times New Roman"/>
                          <a:sym typeface="Times New Roman"/>
                        </a:rPr>
                        <a:t>.</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07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TROŠKOVNIK</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Troškovi vezani uz organizaciju školske utrke.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302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VREDNOVANJE I KORIŠTENJE REZULTATA RADA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Analiza rezultata rada i sportske forme, praćenje aktivnosti i zalaganja učenika na treninzima i natjecanju.</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418" name="Shape 418"/>
          <p:cNvGraphicFramePr/>
          <p:nvPr/>
        </p:nvGraphicFramePr>
        <p:xfrm>
          <a:off x="251505" y="342854"/>
          <a:ext cx="8640975" cy="6286270"/>
        </p:xfrm>
        <a:graphic>
          <a:graphicData uri="http://schemas.openxmlformats.org/drawingml/2006/table">
            <a:tbl>
              <a:tblPr>
                <a:noFill/>
                <a:tableStyleId>{D39A3C89-64FF-49DC-8394-7CA954343BA1}</a:tableStyleId>
              </a:tblPr>
              <a:tblGrid>
                <a:gridCol w="2067850"/>
                <a:gridCol w="6573125"/>
              </a:tblGrid>
              <a:tr h="3334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PODMLADAK CRVENOG KRIŽA</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399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Jačati kod učenka pozitivan dug humanosti i međusobnog pomaganja.</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Naglašavanje potrebe za akcijama Crvenog križa. </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Proširiti duh solidarnosti na svakog učenika u školi, razvijati emocionalnu zrelost, empatiju i altruizam.</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9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Svim učenicima koji žele sudjelovati</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83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 </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Helena Ćurić</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9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Sudjelovanje u akcijama koje organizira Crveni križ.</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Obrađivanje teme na satu razrednika o ,,humanosti''.</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Uključivanje u aktivnosti drugih organizacija koje su u skladu s ciljevima i zadacima HCK. Samostalni radovi učenika: čestitke, plakati, promidžbeni materijal, letci, uporabni predmeti i sl.</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127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Tijekom šk. god. 201</a:t>
                      </a:r>
                      <a:r>
                        <a:rPr lang="en" sz="1600">
                          <a:solidFill>
                            <a:schemeClr val="dk1"/>
                          </a:solidFill>
                          <a:latin typeface="Times New Roman"/>
                          <a:ea typeface="Times New Roman"/>
                          <a:cs typeface="Times New Roman"/>
                          <a:sym typeface="Times New Roman"/>
                        </a:rPr>
                        <a:t>6./</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61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Samostalno financiranje</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4939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Jačanje  humanitarnog duha, provođenje humanitarnih akcija, povećanje kvalitete života svih članova društva. Učenik će moći prepoznati i imenovati vlastite osjećaje kao i osjećaje druge osobe, </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učenik će se moći uživjeti u položaj druge osobe kako bi je bolje razumio,  bit će sposoban suosjećati s njom.</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Učenikovo ponašanje bit  će dobrovoljno i nesebično s namjerom da pomogne drugoj osobi.</a:t>
                      </a:r>
                    </a:p>
                  </a:txBody>
                  <a:tcPr marL="52075" marR="520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424" name="Shape 424"/>
          <p:cNvGraphicFramePr/>
          <p:nvPr/>
        </p:nvGraphicFramePr>
        <p:xfrm>
          <a:off x="163775" y="344200"/>
          <a:ext cx="8749625" cy="6235050"/>
        </p:xfrm>
        <a:graphic>
          <a:graphicData uri="http://schemas.openxmlformats.org/drawingml/2006/table">
            <a:tbl>
              <a:tblPr>
                <a:noFill/>
                <a:tableStyleId>{2AD96F34-8043-4AE9-89AE-B8264F799F19}</a:tableStyleId>
              </a:tblPr>
              <a:tblGrid>
                <a:gridCol w="2469800"/>
                <a:gridCol w="6279825"/>
              </a:tblGrid>
              <a:tr h="515550">
                <a:tc>
                  <a:txBody>
                    <a:bodyPr/>
                    <a:lstStyle/>
                    <a:p>
                      <a:pPr marL="0" marR="0" lvl="0" indent="0" algn="l" rtl="0">
                        <a:spcBef>
                          <a:spcPts val="0"/>
                        </a:spcBef>
                        <a:buClr>
                          <a:schemeClr val="dk1"/>
                        </a:buClr>
                        <a:buSzPct val="25000"/>
                        <a:buFont typeface="Calibri"/>
                        <a:buNone/>
                      </a:pPr>
                      <a:r>
                        <a:rPr lang="en" sz="1600" b="1" u="none" strike="noStrike" cap="none"/>
                        <a:t>NAZIV AKTIVNOSTI</a:t>
                      </a:r>
                    </a:p>
                  </a:txBody>
                  <a:tcPr marL="91425" marR="91425" marT="91425" marB="91425"/>
                </a:tc>
                <a:tc>
                  <a:txBody>
                    <a:bodyPr/>
                    <a:lstStyle/>
                    <a:p>
                      <a:pPr marL="0" marR="0" lvl="0" indent="0" algn="ctr" rtl="0">
                        <a:spcBef>
                          <a:spcPts val="0"/>
                        </a:spcBef>
                        <a:buClr>
                          <a:schemeClr val="dk1"/>
                        </a:buClr>
                        <a:buSzPct val="25000"/>
                        <a:buFont typeface="Calibri"/>
                        <a:buNone/>
                      </a:pPr>
                      <a:r>
                        <a:rPr lang="en" sz="1600" b="1" u="none" strike="noStrike" cap="none"/>
                        <a:t>MALA ŠKOLA ANIMIRANOG FILMA</a:t>
                      </a:r>
                    </a:p>
                  </a:txBody>
                  <a:tcPr marL="91425" marR="91425" marT="91425" marB="91425"/>
                </a:tc>
              </a:tr>
              <a:tr h="1233000">
                <a:tc>
                  <a:txBody>
                    <a:bodyPr/>
                    <a:lstStyle/>
                    <a:p>
                      <a:pPr marL="0" marR="0" lvl="0" indent="0" algn="l" rtl="0">
                        <a:spcBef>
                          <a:spcPts val="0"/>
                        </a:spcBef>
                        <a:buClr>
                          <a:schemeClr val="dk1"/>
                        </a:buClr>
                        <a:buSzPct val="25000"/>
                        <a:buFont typeface="Calibri"/>
                        <a:buNone/>
                      </a:pPr>
                      <a:r>
                        <a:rPr lang="en" sz="1600" b="1" u="none" strike="noStrike" cap="none"/>
                        <a:t>CILJ AKTIVNOSTI</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Izobrazba i odgoj učenika u estetskom, filmskom, likovnom i drugim oblicima s naglaskom na izvorno dječje stvaralaštvo. Razvijanje medijske pismenosti, razvijanje estetske i etičke osjetljivosti, pravilno koristiti medijsku terminologiju.</a:t>
                      </a:r>
                    </a:p>
                  </a:txBody>
                  <a:tcPr marL="91425" marR="91425" marT="91425" marB="91425"/>
                </a:tc>
              </a:tr>
              <a:tr h="515550">
                <a:tc>
                  <a:txBody>
                    <a:bodyPr/>
                    <a:lstStyle/>
                    <a:p>
                      <a:pPr marL="0" marR="0" lvl="0" indent="0" algn="l" rtl="0">
                        <a:spcBef>
                          <a:spcPts val="0"/>
                        </a:spcBef>
                        <a:buClr>
                          <a:schemeClr val="dk1"/>
                        </a:buClr>
                        <a:buSzPct val="25000"/>
                        <a:buFont typeface="Calibri"/>
                        <a:buNone/>
                      </a:pPr>
                      <a:r>
                        <a:rPr lang="en" sz="1600" b="1" u="none" strike="noStrike" cap="none"/>
                        <a:t>NAMJENA</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Učenici u kreativnoj igri stvaraju animiranu minijaturu.</a:t>
                      </a:r>
                    </a:p>
                  </a:txBody>
                  <a:tcPr marL="91425" marR="91425" marT="91425" marB="91425"/>
                </a:tc>
              </a:tr>
              <a:tr h="515550">
                <a:tc>
                  <a:txBody>
                    <a:bodyPr/>
                    <a:lstStyle/>
                    <a:p>
                      <a:pPr marL="0" marR="0" lvl="0" indent="0" algn="l" rtl="0">
                        <a:spcBef>
                          <a:spcPts val="0"/>
                        </a:spcBef>
                        <a:buClr>
                          <a:schemeClr val="dk1"/>
                        </a:buClr>
                        <a:buSzPct val="25000"/>
                        <a:buFont typeface="Calibri"/>
                        <a:buNone/>
                      </a:pPr>
                      <a:r>
                        <a:rPr lang="en" sz="1600" b="1" u="none" strike="noStrike" cap="none"/>
                        <a:t>NOSITELJI</a:t>
                      </a:r>
                    </a:p>
                  </a:txBody>
                  <a:tcPr marL="91425" marR="91425" marT="91425" marB="91425"/>
                </a:tc>
                <a:tc>
                  <a:txBody>
                    <a:bodyPr/>
                    <a:lstStyle/>
                    <a:p>
                      <a:pPr marL="0" marR="0" lvl="0" indent="0" algn="l" rtl="0">
                        <a:spcBef>
                          <a:spcPts val="0"/>
                        </a:spcBef>
                        <a:buClr>
                          <a:schemeClr val="dk1"/>
                        </a:buClr>
                        <a:buSzPct val="25000"/>
                        <a:buFont typeface="Calibri"/>
                        <a:buNone/>
                      </a:pPr>
                      <a:r>
                        <a:rPr lang="en" sz="1600">
                          <a:latin typeface="Times New Roman"/>
                          <a:ea typeface="Times New Roman"/>
                          <a:cs typeface="Times New Roman"/>
                          <a:sym typeface="Times New Roman"/>
                        </a:rPr>
                        <a:t>Učiteljica Iva Penava</a:t>
                      </a:r>
                    </a:p>
                  </a:txBody>
                  <a:tcPr marL="91425" marR="91425" marT="91425" marB="91425"/>
                </a:tc>
              </a:tr>
              <a:tr h="1233000">
                <a:tc>
                  <a:txBody>
                    <a:bodyPr/>
                    <a:lstStyle/>
                    <a:p>
                      <a:pPr marL="0" marR="0" lvl="0" indent="0" algn="l" rtl="0">
                        <a:spcBef>
                          <a:spcPts val="0"/>
                        </a:spcBef>
                        <a:buClr>
                          <a:schemeClr val="dk1"/>
                        </a:buClr>
                        <a:buSzPct val="25000"/>
                        <a:buFont typeface="Calibri"/>
                        <a:buNone/>
                      </a:pPr>
                      <a:r>
                        <a:rPr lang="en" sz="1600" b="1" u="none" strike="noStrike" cap="none"/>
                        <a:t>NAČIN REALIZACIJE</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Kroz igru, učenje i praktičan rad, učenici dobiju osnovna saznanja vezana uz stvaranje animiranog filma - crrtanog, lutkarskog i kolažnog. Upoznavanje s poviješću i značajem animiranog filma, učenje osnovnih izražajnih sredstava, animiranje pokreta.</a:t>
                      </a:r>
                    </a:p>
                  </a:txBody>
                  <a:tcPr marL="91425" marR="91425" marT="91425" marB="91425"/>
                </a:tc>
              </a:tr>
              <a:tr h="515550">
                <a:tc>
                  <a:txBody>
                    <a:bodyPr/>
                    <a:lstStyle/>
                    <a:p>
                      <a:pPr marL="0" marR="0" lvl="0" indent="0" algn="l" rtl="0">
                        <a:spcBef>
                          <a:spcPts val="0"/>
                        </a:spcBef>
                        <a:buClr>
                          <a:schemeClr val="dk1"/>
                        </a:buClr>
                        <a:buSzPct val="25000"/>
                        <a:buFont typeface="Calibri"/>
                        <a:buNone/>
                      </a:pPr>
                      <a:r>
                        <a:rPr lang="en" sz="1600" b="1" u="none" strike="noStrike" cap="none"/>
                        <a:t>VREMENIK</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Tijekom školske godine 201</a:t>
                      </a:r>
                      <a:r>
                        <a:rPr lang="en" sz="1600">
                          <a:latin typeface="Times New Roman"/>
                          <a:ea typeface="Times New Roman"/>
                          <a:cs typeface="Times New Roman"/>
                          <a:sym typeface="Times New Roman"/>
                        </a:rPr>
                        <a:t>6.</a:t>
                      </a:r>
                      <a:r>
                        <a:rPr lang="en" sz="1600" u="none" strike="noStrike" cap="none">
                          <a:latin typeface="Times New Roman"/>
                          <a:ea typeface="Times New Roman"/>
                          <a:cs typeface="Times New Roman"/>
                          <a:sym typeface="Times New Roman"/>
                        </a:rPr>
                        <a:t>/201</a:t>
                      </a:r>
                      <a:r>
                        <a:rPr lang="en" sz="1600">
                          <a:latin typeface="Times New Roman"/>
                          <a:ea typeface="Times New Roman"/>
                          <a:cs typeface="Times New Roman"/>
                          <a:sym typeface="Times New Roman"/>
                        </a:rPr>
                        <a:t>7</a:t>
                      </a:r>
                      <a:r>
                        <a:rPr lang="en" sz="1600" u="none" strike="noStrike" cap="none">
                          <a:latin typeface="Times New Roman"/>
                          <a:ea typeface="Times New Roman"/>
                          <a:cs typeface="Times New Roman"/>
                          <a:sym typeface="Times New Roman"/>
                        </a:rPr>
                        <a:t>. (1 sat tjedno)</a:t>
                      </a:r>
                    </a:p>
                  </a:txBody>
                  <a:tcPr marL="91425" marR="91425" marT="91425" marB="91425"/>
                </a:tc>
              </a:tr>
              <a:tr h="726900">
                <a:tc>
                  <a:txBody>
                    <a:bodyPr/>
                    <a:lstStyle/>
                    <a:p>
                      <a:pPr marL="0" marR="0" lvl="0" indent="0" algn="l" rtl="0">
                        <a:spcBef>
                          <a:spcPts val="0"/>
                        </a:spcBef>
                        <a:buClr>
                          <a:schemeClr val="dk1"/>
                        </a:buClr>
                        <a:buSzPct val="25000"/>
                        <a:buFont typeface="Calibri"/>
                        <a:buNone/>
                      </a:pPr>
                      <a:r>
                        <a:rPr lang="en" sz="1600" b="1" u="none" strike="noStrike" cap="none"/>
                        <a:t>TROŠKOVNIK</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Materijali za izradu animiranog filma: papiri, flomasteri, plastelin, pastele, olovke</a:t>
                      </a:r>
                      <a:r>
                        <a:rPr lang="en" sz="1600">
                          <a:latin typeface="Times New Roman"/>
                          <a:ea typeface="Times New Roman"/>
                          <a:cs typeface="Times New Roman"/>
                          <a:sym typeface="Times New Roman"/>
                        </a:rPr>
                        <a:t>, r</a:t>
                      </a:r>
                      <a:r>
                        <a:rPr lang="en" sz="1600" u="none" strike="noStrike" cap="none">
                          <a:latin typeface="Times New Roman"/>
                          <a:ea typeface="Times New Roman"/>
                          <a:cs typeface="Times New Roman"/>
                          <a:sym typeface="Times New Roman"/>
                        </a:rPr>
                        <a:t>ačunalo, fotoaparat.</a:t>
                      </a:r>
                    </a:p>
                  </a:txBody>
                  <a:tcPr marL="91425" marR="91425" marT="91425" marB="91425"/>
                </a:tc>
              </a:tr>
              <a:tr h="979950">
                <a:tc>
                  <a:txBody>
                    <a:bodyPr/>
                    <a:lstStyle/>
                    <a:p>
                      <a:pPr marL="0" marR="0" lvl="0" indent="0" algn="l" rtl="0">
                        <a:spcBef>
                          <a:spcPts val="0"/>
                        </a:spcBef>
                        <a:buClr>
                          <a:schemeClr val="dk1"/>
                        </a:buClr>
                        <a:buSzPct val="25000"/>
                        <a:buFont typeface="Calibri"/>
                        <a:buNone/>
                      </a:pPr>
                      <a:r>
                        <a:rPr lang="en" sz="1600" b="1" u="none" strike="noStrike" cap="none"/>
                        <a:t>VREDNOVANJE I KORIŠTENJE REZULTATA RADA</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Ostvarena animirana minijatura - jednominutni uradak svakog učenika koji se prikazuje učenicima i roditeljima. Sudjelovanje na Reviji.</a:t>
                      </a:r>
                    </a:p>
                  </a:txBody>
                  <a:tcPr marL="91425" marR="91425" marT="91425" marB="91425"/>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431" name="Shape 431"/>
          <p:cNvGraphicFramePr/>
          <p:nvPr/>
        </p:nvGraphicFramePr>
        <p:xfrm>
          <a:off x="250825" y="392112"/>
          <a:ext cx="8642325" cy="6858430"/>
        </p:xfrm>
        <a:graphic>
          <a:graphicData uri="http://schemas.openxmlformats.org/drawingml/2006/table">
            <a:tbl>
              <a:tblPr>
                <a:noFill/>
                <a:tableStyleId>{D39A3C89-64FF-49DC-8394-7CA954343BA1}</a:tableStyleId>
              </a:tblPr>
              <a:tblGrid>
                <a:gridCol w="2115550"/>
                <a:gridCol w="6526775"/>
              </a:tblGrid>
              <a:tr h="3540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PJEVAČKI ZBOR</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7589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Učenici od 4. – 8. razreda koji su zadovoljili na audiciji uključeni su tijekom cijele nastavne godine u višeglasni  pjevački zbor. </a:t>
                      </a:r>
                    </a:p>
                    <a:p>
                      <a:pPr marL="0" marR="0" lvl="0" indent="0"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Zborno pjevanje u osnovnoj školi za cilj ima njegovati pravilnu vokalnu tehniku dječjeg glasa, planom obuhvatiti što širi  izbor različitih skladbi, kako umjetničkih tako izvornih narodnih pjesama, ponajprije regionalnog karaktera. Pažljivim odabirom skladbi te pravilnim vođenjem školskog pjevačkog zbora, za jedan od glavnih  ciljeva se postavlja kultura lijepe interpretacije vokalne glazbe te njegovanje narodnih pjesama i običaja.</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19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Školski pjevački zbor treba biti kulturno – glazbeno ogledalo škole na kojoj djeluje te se uključiti u obilježavanja značajnijih događaja kao što su  blagdani, početak i završetak školske godine te Dan škole.</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80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Tomislav Habulin</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04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Tjedne probe zbora u trajanju dva školska sata, generalne probe uoči nastupa, Božićni koncert, Uskršnji koncert, priredba za Dana škole te svečana podjela svjedodžbi učenicima 8. razreda.</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001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Probe zbora: </a:t>
                      </a:r>
                      <a:r>
                        <a:rPr lang="en" sz="1600">
                          <a:solidFill>
                            <a:schemeClr val="dk1"/>
                          </a:solidFill>
                          <a:latin typeface="Times New Roman"/>
                          <a:ea typeface="Times New Roman"/>
                          <a:cs typeface="Times New Roman"/>
                          <a:sym typeface="Times New Roman"/>
                        </a:rPr>
                        <a:t>srijeda</a:t>
                      </a:r>
                      <a:r>
                        <a:rPr lang="en" sz="1600" u="none" strike="noStrike" cap="none">
                          <a:solidFill>
                            <a:schemeClr val="dk1"/>
                          </a:solidFill>
                          <a:latin typeface="Times New Roman"/>
                          <a:ea typeface="Times New Roman"/>
                          <a:cs typeface="Times New Roman"/>
                          <a:sym typeface="Times New Roman"/>
                        </a:rPr>
                        <a:t> 13:10 – 13:55 sati, </a:t>
                      </a:r>
                      <a:r>
                        <a:rPr lang="en" sz="1600">
                          <a:solidFill>
                            <a:schemeClr val="dk1"/>
                          </a:solidFill>
                          <a:latin typeface="Times New Roman"/>
                          <a:ea typeface="Times New Roman"/>
                          <a:cs typeface="Times New Roman"/>
                          <a:sym typeface="Times New Roman"/>
                        </a:rPr>
                        <a:t>utorak</a:t>
                      </a:r>
                      <a:r>
                        <a:rPr lang="en" sz="1600" u="none" strike="noStrike" cap="none">
                          <a:solidFill>
                            <a:schemeClr val="dk1"/>
                          </a:solidFill>
                          <a:latin typeface="Times New Roman"/>
                          <a:ea typeface="Times New Roman"/>
                          <a:cs typeface="Times New Roman"/>
                          <a:sym typeface="Times New Roman"/>
                        </a:rPr>
                        <a:t> 13:10 - 13:55</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Božićni koncert 1</a:t>
                      </a:r>
                      <a:r>
                        <a:rPr lang="en" sz="1600">
                          <a:solidFill>
                            <a:schemeClr val="dk1"/>
                          </a:solidFill>
                          <a:latin typeface="Times New Roman"/>
                          <a:ea typeface="Times New Roman"/>
                          <a:cs typeface="Times New Roman"/>
                          <a:sym typeface="Times New Roman"/>
                        </a:rPr>
                        <a:t>5</a:t>
                      </a:r>
                      <a:r>
                        <a:rPr lang="en" sz="1600" u="none" strike="noStrike" cap="none">
                          <a:solidFill>
                            <a:schemeClr val="dk1"/>
                          </a:solidFill>
                          <a:latin typeface="Times New Roman"/>
                          <a:ea typeface="Times New Roman"/>
                          <a:cs typeface="Times New Roman"/>
                          <a:sym typeface="Times New Roman"/>
                        </a:rPr>
                        <a:t>.12.201</a:t>
                      </a:r>
                      <a:r>
                        <a:rPr lang="en" sz="1600">
                          <a:solidFill>
                            <a:schemeClr val="dk1"/>
                          </a:solidFill>
                          <a:latin typeface="Times New Roman"/>
                          <a:ea typeface="Times New Roman"/>
                          <a:cs typeface="Times New Roman"/>
                          <a:sym typeface="Times New Roman"/>
                        </a:rPr>
                        <a:t>5</a:t>
                      </a:r>
                      <a:r>
                        <a:rPr lang="en" sz="1600" u="none" strike="noStrike" cap="none">
                          <a:solidFill>
                            <a:schemeClr val="dk1"/>
                          </a:solidFill>
                          <a:latin typeface="Times New Roman"/>
                          <a:ea typeface="Times New Roman"/>
                          <a:cs typeface="Times New Roman"/>
                          <a:sym typeface="Times New Roman"/>
                        </a:rPr>
                        <a:t>. u 19:00 sati</a:t>
                      </a:r>
                    </a:p>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Božićna priredba 2</a:t>
                      </a:r>
                      <a:r>
                        <a:rPr lang="en" sz="1600">
                          <a:solidFill>
                            <a:schemeClr val="dk1"/>
                          </a:solidFill>
                          <a:latin typeface="Times New Roman"/>
                          <a:ea typeface="Times New Roman"/>
                          <a:cs typeface="Times New Roman"/>
                          <a:sym typeface="Times New Roman"/>
                        </a:rPr>
                        <a:t>2</a:t>
                      </a:r>
                      <a:r>
                        <a:rPr lang="en" sz="1600" u="none" strike="noStrike" cap="none">
                          <a:solidFill>
                            <a:schemeClr val="dk1"/>
                          </a:solidFill>
                          <a:latin typeface="Times New Roman"/>
                          <a:ea typeface="Times New Roman"/>
                          <a:cs typeface="Times New Roman"/>
                          <a:sym typeface="Times New Roman"/>
                        </a:rPr>
                        <a:t>.12.201</a:t>
                      </a:r>
                      <a:r>
                        <a:rPr lang="en" sz="1600">
                          <a:solidFill>
                            <a:schemeClr val="dk1"/>
                          </a:solidFill>
                          <a:latin typeface="Times New Roman"/>
                          <a:ea typeface="Times New Roman"/>
                          <a:cs typeface="Times New Roman"/>
                          <a:sym typeface="Times New Roman"/>
                        </a:rPr>
                        <a:t>5</a:t>
                      </a:r>
                      <a:r>
                        <a:rPr lang="en" sz="1600" u="none" strike="noStrike" cap="none">
                          <a:solidFill>
                            <a:schemeClr val="dk1"/>
                          </a:solidFill>
                          <a:latin typeface="Times New Roman"/>
                          <a:ea typeface="Times New Roman"/>
                          <a:cs typeface="Times New Roman"/>
                          <a:sym typeface="Times New Roman"/>
                        </a:rPr>
                        <a:t> u 17:00 sati</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Uskršnji koncert </a:t>
                      </a:r>
                      <a:r>
                        <a:rPr lang="en" sz="1600">
                          <a:solidFill>
                            <a:schemeClr val="dk1"/>
                          </a:solidFill>
                          <a:latin typeface="Times New Roman"/>
                          <a:ea typeface="Times New Roman"/>
                          <a:cs typeface="Times New Roman"/>
                          <a:sym typeface="Times New Roman"/>
                        </a:rPr>
                        <a:t>31</a:t>
                      </a:r>
                      <a:r>
                        <a:rPr lang="en" sz="1600" u="none" strike="noStrike" cap="none">
                          <a:solidFill>
                            <a:schemeClr val="dk1"/>
                          </a:solidFill>
                          <a:latin typeface="Times New Roman"/>
                          <a:ea typeface="Times New Roman"/>
                          <a:cs typeface="Times New Roman"/>
                          <a:sym typeface="Times New Roman"/>
                        </a:rPr>
                        <a:t>.03.201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 u 19:00 sati.</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Priredba za Dan škole 17.05.201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 u 18:30 sati.</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Podjela svjedodžbi učenicima 8. razreda </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746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Fotokopiranje notnim primjera, nabava notnog materijala ( pjesmarice )</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 iznosu do 300,00 kn.</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04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Vrednovanje kao takvo nije predviđeno, već je pravi pokazatelj rada ove izvannastavne aktivnosti kvaliteta izvedenog programa na spomenutim priredbama.</a:t>
                      </a:r>
                    </a:p>
                  </a:txBody>
                  <a:tcPr marL="51200" marR="512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578391"/>
            <a:ext cx="8229600" cy="53549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a:solidFill>
                  <a:schemeClr val="dk1"/>
                </a:solidFill>
              </a:rPr>
              <a:t>Načela nacionalnog kurikula</a:t>
            </a:r>
          </a:p>
        </p:txBody>
      </p:sp>
      <p:sp>
        <p:nvSpPr>
          <p:cNvPr id="121" name="Shape 121"/>
          <p:cNvSpPr txBox="1">
            <a:spLocks noGrp="1"/>
          </p:cNvSpPr>
          <p:nvPr>
            <p:ph type="body" idx="1"/>
          </p:nvPr>
        </p:nvSpPr>
        <p:spPr>
          <a:xfrm>
            <a:off x="1083504" y="1481008"/>
            <a:ext cx="7603199" cy="4764299"/>
          </a:xfrm>
          <a:prstGeom prst="rect">
            <a:avLst/>
          </a:prstGeom>
          <a:noFill/>
          <a:ln>
            <a:noFill/>
          </a:ln>
        </p:spPr>
        <p:txBody>
          <a:bodyPr lIns="91425" tIns="45700" rIns="91425" bIns="45700" anchor="ctr" anchorCtr="0">
            <a:noAutofit/>
          </a:bodyPr>
          <a:lstStyle/>
          <a:p>
            <a:pPr marL="457200" marR="0" lvl="0" indent="-419100" algn="l" rtl="0">
              <a:lnSpc>
                <a:spcPct val="115000"/>
              </a:lnSpc>
              <a:spcBef>
                <a:spcPts val="0"/>
              </a:spcBef>
              <a:spcAft>
                <a:spcPts val="0"/>
              </a:spcAft>
              <a:buClr>
                <a:schemeClr val="dk1"/>
              </a:buClr>
              <a:buSzPct val="100000"/>
              <a:buFont typeface="Times New Roman"/>
            </a:pPr>
            <a:r>
              <a:rPr lang="en" sz="3000" b="0" i="0" u="none" strike="noStrike" cap="none">
                <a:solidFill>
                  <a:schemeClr val="dk1"/>
                </a:solidFill>
              </a:rPr>
              <a:t>poštivanje ljudskih prava i prava djece</a:t>
            </a:r>
          </a:p>
          <a:p>
            <a:pPr marL="457200" marR="0" lvl="0" indent="-419100" algn="l" rtl="0">
              <a:lnSpc>
                <a:spcPct val="115000"/>
              </a:lnSpc>
              <a:spcBef>
                <a:spcPts val="0"/>
              </a:spcBef>
              <a:spcAft>
                <a:spcPts val="0"/>
              </a:spcAft>
              <a:buClr>
                <a:schemeClr val="dk1"/>
              </a:buClr>
              <a:buSzPct val="100000"/>
              <a:buFont typeface="Times New Roman"/>
            </a:pPr>
            <a:r>
              <a:rPr lang="en" sz="3000" b="0" i="0" u="none" strike="noStrike" cap="none">
                <a:solidFill>
                  <a:schemeClr val="dk1"/>
                </a:solidFill>
              </a:rPr>
              <a:t>kompetentnost i profesionalna etika</a:t>
            </a:r>
          </a:p>
          <a:p>
            <a:pPr marL="457200" marR="0" lvl="0" indent="-419100" algn="l" rtl="0">
              <a:lnSpc>
                <a:spcPct val="115000"/>
              </a:lnSpc>
              <a:spcBef>
                <a:spcPts val="0"/>
              </a:spcBef>
              <a:spcAft>
                <a:spcPts val="0"/>
              </a:spcAft>
              <a:buClr>
                <a:schemeClr val="dk1"/>
              </a:buClr>
              <a:buSzPct val="100000"/>
            </a:pPr>
            <a:r>
              <a:rPr lang="en" sz="3000" b="0" i="0" u="none" strike="noStrike" cap="none">
                <a:solidFill>
                  <a:schemeClr val="dk1"/>
                </a:solidFill>
              </a:rPr>
              <a:t>demokratičnost svih sudionika</a:t>
            </a:r>
          </a:p>
          <a:p>
            <a:pPr marL="457200" marR="0" lvl="0" indent="-419100" algn="l" rtl="0">
              <a:lnSpc>
                <a:spcPct val="115000"/>
              </a:lnSpc>
              <a:spcBef>
                <a:spcPts val="0"/>
              </a:spcBef>
              <a:spcAft>
                <a:spcPts val="0"/>
              </a:spcAft>
              <a:buClr>
                <a:schemeClr val="dk1"/>
              </a:buClr>
              <a:buSzPct val="100000"/>
              <a:buFont typeface="Times New Roman"/>
            </a:pPr>
            <a:r>
              <a:rPr lang="en" sz="3000" b="0" i="0" u="none" strike="noStrike" cap="none">
                <a:solidFill>
                  <a:schemeClr val="dk1"/>
                </a:solidFill>
              </a:rPr>
              <a:t>autonomija škole</a:t>
            </a:r>
          </a:p>
          <a:p>
            <a:pPr marL="457200" marR="0" lvl="0" indent="-419100" algn="l" rtl="0">
              <a:lnSpc>
                <a:spcPct val="115000"/>
              </a:lnSpc>
              <a:spcBef>
                <a:spcPts val="0"/>
              </a:spcBef>
              <a:spcAft>
                <a:spcPts val="0"/>
              </a:spcAft>
              <a:buClr>
                <a:schemeClr val="dk1"/>
              </a:buClr>
              <a:buSzPct val="100000"/>
              <a:buFont typeface="Times New Roman"/>
            </a:pPr>
            <a:r>
              <a:rPr lang="en" sz="3000" b="0" i="0" u="none" strike="noStrike" cap="none">
                <a:solidFill>
                  <a:schemeClr val="dk1"/>
                </a:solidFill>
              </a:rPr>
              <a:t>pedagoški i školski pluralizam</a:t>
            </a:r>
          </a:p>
          <a:p>
            <a:pPr marL="457200" marR="0" lvl="0" indent="-419100" algn="l" rtl="0">
              <a:lnSpc>
                <a:spcPct val="115000"/>
              </a:lnSpc>
              <a:spcBef>
                <a:spcPts val="0"/>
              </a:spcBef>
              <a:spcAft>
                <a:spcPts val="0"/>
              </a:spcAft>
              <a:buClr>
                <a:schemeClr val="dk1"/>
              </a:buClr>
              <a:buSzPct val="100000"/>
              <a:buFont typeface="Times New Roman"/>
            </a:pPr>
            <a:r>
              <a:rPr lang="en" sz="3000" b="0" i="0" u="none" strike="noStrike" cap="none">
                <a:solidFill>
                  <a:schemeClr val="dk1"/>
                </a:solidFill>
              </a:rPr>
              <a:t>europska dimenzija obrazovanja</a:t>
            </a:r>
          </a:p>
          <a:p>
            <a:pPr marL="342900" marR="0" lvl="0" indent="-152400" algn="l" rtl="0">
              <a:spcBef>
                <a:spcPts val="600"/>
              </a:spcBef>
              <a:spcAft>
                <a:spcPts val="600"/>
              </a:spcAft>
              <a:buClr>
                <a:srgbClr val="3F3F3F"/>
              </a:buClr>
              <a:buSzPct val="25000"/>
              <a:buFont typeface="Verdana"/>
              <a:buNone/>
            </a:pPr>
            <a:endParaRPr sz="3000" b="0" i="0" u="none" strike="noStrike" cap="none">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aphicFrame>
        <p:nvGraphicFramePr>
          <p:cNvPr id="437" name="Shape 437"/>
          <p:cNvGraphicFramePr/>
          <p:nvPr/>
        </p:nvGraphicFramePr>
        <p:xfrm>
          <a:off x="163775" y="344200"/>
          <a:ext cx="8749625" cy="6390030"/>
        </p:xfrm>
        <a:graphic>
          <a:graphicData uri="http://schemas.openxmlformats.org/drawingml/2006/table">
            <a:tbl>
              <a:tblPr>
                <a:noFill/>
                <a:tableStyleId>{2AD96F34-8043-4AE9-89AE-B8264F799F19}</a:tableStyleId>
              </a:tblPr>
              <a:tblGrid>
                <a:gridCol w="2469800"/>
                <a:gridCol w="6279825"/>
              </a:tblGrid>
              <a:tr h="515550">
                <a:tc>
                  <a:txBody>
                    <a:bodyPr/>
                    <a:lstStyle/>
                    <a:p>
                      <a:pPr marL="0" marR="0" lvl="0" indent="0" algn="l" rtl="0">
                        <a:spcBef>
                          <a:spcPts val="0"/>
                        </a:spcBef>
                        <a:buClr>
                          <a:schemeClr val="dk1"/>
                        </a:buClr>
                        <a:buSzPct val="25000"/>
                        <a:buFont typeface="Calibri"/>
                        <a:buNone/>
                      </a:pPr>
                      <a:r>
                        <a:rPr lang="en" sz="1600" b="1" u="none" strike="noStrike" cap="none"/>
                        <a:t>NAZIV AKTIVNOSTI</a:t>
                      </a:r>
                    </a:p>
                  </a:txBody>
                  <a:tcPr marL="91425" marR="91425" marT="91425" marB="91425"/>
                </a:tc>
                <a:tc>
                  <a:txBody>
                    <a:bodyPr/>
                    <a:lstStyle/>
                    <a:p>
                      <a:pPr marL="0" marR="0" lvl="0" indent="0" algn="ctr" rtl="0">
                        <a:spcBef>
                          <a:spcPts val="0"/>
                        </a:spcBef>
                        <a:buClr>
                          <a:schemeClr val="dk1"/>
                        </a:buClr>
                        <a:buSzPct val="25000"/>
                        <a:buFont typeface="Calibri"/>
                        <a:buNone/>
                      </a:pPr>
                      <a:r>
                        <a:rPr lang="en" sz="1600" b="1"/>
                        <a:t>ENGLESKA RADIONICA - 4. razred (4.a i 4.b)</a:t>
                      </a:r>
                    </a:p>
                  </a:txBody>
                  <a:tcPr marL="91425" marR="91425" marT="91425" marB="91425"/>
                </a:tc>
              </a:tr>
              <a:tr h="1233000">
                <a:tc>
                  <a:txBody>
                    <a:bodyPr/>
                    <a:lstStyle/>
                    <a:p>
                      <a:pPr marL="0" marR="0" lvl="0" indent="0" algn="l" rtl="0">
                        <a:spcBef>
                          <a:spcPts val="0"/>
                        </a:spcBef>
                        <a:buClr>
                          <a:schemeClr val="dk1"/>
                        </a:buClr>
                        <a:buSzPct val="25000"/>
                        <a:buFont typeface="Calibri"/>
                        <a:buNone/>
                      </a:pPr>
                      <a:r>
                        <a:rPr lang="en" sz="1600" b="1" u="none" strike="noStrike" cap="none"/>
                        <a:t>CILJ AKTIVNOSTI</a:t>
                      </a:r>
                    </a:p>
                  </a:txBody>
                  <a:tcPr marL="91425" marR="91425" marT="91425" marB="91425"/>
                </a:tc>
                <a:tc>
                  <a:txBody>
                    <a:bodyPr/>
                    <a:lstStyle/>
                    <a:p>
                      <a:pPr marL="0" marR="0" lvl="0" indent="0" algn="l" rtl="0">
                        <a:spcBef>
                          <a:spcPts val="0"/>
                        </a:spcBef>
                        <a:buClr>
                          <a:schemeClr val="dk1"/>
                        </a:buClr>
                        <a:buSzPct val="25000"/>
                        <a:buFont typeface="Calibri"/>
                        <a:buNone/>
                      </a:pPr>
                      <a:r>
                        <a:rPr lang="en" sz="1600">
                          <a:latin typeface="Times New Roman"/>
                          <a:ea typeface="Times New Roman"/>
                          <a:cs typeface="Times New Roman"/>
                          <a:sym typeface="Times New Roman"/>
                        </a:rPr>
                        <a:t>Proširivanje poznatih i usvanjanje novih pojmova u engleskom jeziku kroz rad i igru. Stvaranje pozitivnog pogleda na učenje stranog jezika.</a:t>
                      </a:r>
                    </a:p>
                  </a:txBody>
                  <a:tcPr marL="91425" marR="91425" marT="91425" marB="91425"/>
                </a:tc>
              </a:tr>
              <a:tr h="515550">
                <a:tc>
                  <a:txBody>
                    <a:bodyPr/>
                    <a:lstStyle/>
                    <a:p>
                      <a:pPr marL="0" marR="0" lvl="0" indent="0" algn="l" rtl="0">
                        <a:spcBef>
                          <a:spcPts val="0"/>
                        </a:spcBef>
                        <a:buClr>
                          <a:schemeClr val="dk1"/>
                        </a:buClr>
                        <a:buSzPct val="25000"/>
                        <a:buFont typeface="Calibri"/>
                        <a:buNone/>
                      </a:pPr>
                      <a:r>
                        <a:rPr lang="en" sz="1600" b="1" u="none" strike="noStrike" cap="none"/>
                        <a:t>NAMJENA</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Učenici u kreativnoj igri </a:t>
                      </a:r>
                      <a:r>
                        <a:rPr lang="en" sz="1600">
                          <a:latin typeface="Times New Roman"/>
                          <a:ea typeface="Times New Roman"/>
                          <a:cs typeface="Times New Roman"/>
                          <a:sym typeface="Times New Roman"/>
                        </a:rPr>
                        <a:t>i radu uče engleski jezik.</a:t>
                      </a:r>
                    </a:p>
                  </a:txBody>
                  <a:tcPr marL="91425" marR="91425" marT="91425" marB="91425"/>
                </a:tc>
              </a:tr>
              <a:tr h="515550">
                <a:tc>
                  <a:txBody>
                    <a:bodyPr/>
                    <a:lstStyle/>
                    <a:p>
                      <a:pPr marL="0" marR="0" lvl="0" indent="0" algn="l" rtl="0">
                        <a:spcBef>
                          <a:spcPts val="0"/>
                        </a:spcBef>
                        <a:buClr>
                          <a:schemeClr val="dk1"/>
                        </a:buClr>
                        <a:buSzPct val="25000"/>
                        <a:buFont typeface="Calibri"/>
                        <a:buNone/>
                      </a:pPr>
                      <a:r>
                        <a:rPr lang="en" sz="1600" b="1" u="none" strike="noStrike" cap="none"/>
                        <a:t>NOSITELJI</a:t>
                      </a:r>
                    </a:p>
                  </a:txBody>
                  <a:tcPr marL="91425" marR="91425" marT="91425" marB="91425"/>
                </a:tc>
                <a:tc>
                  <a:txBody>
                    <a:bodyPr/>
                    <a:lstStyle/>
                    <a:p>
                      <a:pPr marL="0" marR="0" lvl="0" indent="0" algn="l" rtl="0">
                        <a:spcBef>
                          <a:spcPts val="0"/>
                        </a:spcBef>
                        <a:buClr>
                          <a:schemeClr val="dk1"/>
                        </a:buClr>
                        <a:buSzPct val="25000"/>
                        <a:buFont typeface="Calibri"/>
                        <a:buNone/>
                      </a:pPr>
                      <a:r>
                        <a:rPr lang="en" sz="1600">
                          <a:latin typeface="Times New Roman"/>
                          <a:ea typeface="Times New Roman"/>
                          <a:cs typeface="Times New Roman"/>
                          <a:sym typeface="Times New Roman"/>
                        </a:rPr>
                        <a:t>Valentina Ćosić, prof.</a:t>
                      </a:r>
                    </a:p>
                  </a:txBody>
                  <a:tcPr marL="91425" marR="91425" marT="91425" marB="91425"/>
                </a:tc>
              </a:tr>
              <a:tr h="1233000">
                <a:tc>
                  <a:txBody>
                    <a:bodyPr/>
                    <a:lstStyle/>
                    <a:p>
                      <a:pPr marL="0" marR="0" lvl="0" indent="0" algn="l" rtl="0">
                        <a:spcBef>
                          <a:spcPts val="0"/>
                        </a:spcBef>
                        <a:buClr>
                          <a:schemeClr val="dk1"/>
                        </a:buClr>
                        <a:buSzPct val="25000"/>
                        <a:buFont typeface="Calibri"/>
                        <a:buNone/>
                      </a:pPr>
                      <a:r>
                        <a:rPr lang="en" sz="1600" b="1" u="none" strike="noStrike" cap="none"/>
                        <a:t>NAČIN REALIZACIJE</a:t>
                      </a:r>
                    </a:p>
                  </a:txBody>
                  <a:tcPr marL="91425" marR="91425" marT="91425" marB="91425"/>
                </a:tc>
                <a:tc>
                  <a:txBody>
                    <a:bodyPr/>
                    <a:lstStyle/>
                    <a:p>
                      <a:pPr marL="0" marR="0" lvl="0" indent="0" algn="l" rtl="0">
                        <a:spcBef>
                          <a:spcPts val="0"/>
                        </a:spcBef>
                        <a:buClr>
                          <a:schemeClr val="dk1"/>
                        </a:buClr>
                        <a:buSzPct val="25000"/>
                        <a:buFont typeface="Calibri"/>
                        <a:buNone/>
                      </a:pPr>
                      <a:r>
                        <a:rPr lang="en" sz="1600" u="none" strike="noStrike" cap="none">
                          <a:latin typeface="Times New Roman"/>
                          <a:ea typeface="Times New Roman"/>
                          <a:cs typeface="Times New Roman"/>
                          <a:sym typeface="Times New Roman"/>
                        </a:rPr>
                        <a:t>Kroz igru, učenje i praktičan rad učenici dobiju </a:t>
                      </a:r>
                      <a:r>
                        <a:rPr lang="en" sz="1600">
                          <a:latin typeface="Times New Roman"/>
                          <a:ea typeface="Times New Roman"/>
                          <a:cs typeface="Times New Roman"/>
                          <a:sym typeface="Times New Roman"/>
                        </a:rPr>
                        <a:t>dodatna znanja</a:t>
                      </a:r>
                      <a:r>
                        <a:rPr lang="en" sz="1600" u="none" strike="noStrike" cap="none">
                          <a:latin typeface="Times New Roman"/>
                          <a:ea typeface="Times New Roman"/>
                          <a:cs typeface="Times New Roman"/>
                          <a:sym typeface="Times New Roman"/>
                        </a:rPr>
                        <a:t> vezana uz </a:t>
                      </a:r>
                      <a:r>
                        <a:rPr lang="en" sz="1600">
                          <a:latin typeface="Times New Roman"/>
                          <a:ea typeface="Times New Roman"/>
                          <a:cs typeface="Times New Roman"/>
                          <a:sym typeface="Times New Roman"/>
                        </a:rPr>
                        <a:t>engleski jezik</a:t>
                      </a:r>
                      <a:r>
                        <a:rPr lang="en" sz="1600" u="none" strike="noStrike" cap="none">
                          <a:latin typeface="Times New Roman"/>
                          <a:ea typeface="Times New Roman"/>
                          <a:cs typeface="Times New Roman"/>
                          <a:sym typeface="Times New Roman"/>
                        </a:rPr>
                        <a:t> - </a:t>
                      </a:r>
                      <a:r>
                        <a:rPr lang="en" sz="1600">
                          <a:latin typeface="Times New Roman"/>
                          <a:ea typeface="Times New Roman"/>
                          <a:cs typeface="Times New Roman"/>
                          <a:sym typeface="Times New Roman"/>
                        </a:rPr>
                        <a:t>crtanje, lijepljenje, pisanje, pjevanje, bojanje, radni listići.</a:t>
                      </a:r>
                    </a:p>
                  </a:txBody>
                  <a:tcPr marL="91425" marR="91425" marT="91425" marB="91425"/>
                </a:tc>
              </a:tr>
              <a:tr h="515550">
                <a:tc>
                  <a:txBody>
                    <a:bodyPr/>
                    <a:lstStyle/>
                    <a:p>
                      <a:pPr marL="0" marR="0" lvl="0" indent="0" algn="l" rtl="0">
                        <a:spcBef>
                          <a:spcPts val="0"/>
                        </a:spcBef>
                        <a:buClr>
                          <a:schemeClr val="dk1"/>
                        </a:buClr>
                        <a:buSzPct val="25000"/>
                        <a:buFont typeface="Calibri"/>
                        <a:buNone/>
                      </a:pPr>
                      <a:r>
                        <a:rPr lang="en" sz="1600" b="1" u="none" strike="noStrike" cap="none"/>
                        <a:t>VREMENIK</a:t>
                      </a:r>
                    </a:p>
                  </a:txBody>
                  <a:tcPr marL="91425" marR="91425" marT="91425" marB="91425"/>
                </a:tc>
                <a:tc>
                  <a:txBody>
                    <a:bodyPr/>
                    <a:lstStyle/>
                    <a:p>
                      <a:pPr lvl="0" rtl="0">
                        <a:spcBef>
                          <a:spcPts val="0"/>
                        </a:spcBef>
                        <a:buClr>
                          <a:schemeClr val="dk1"/>
                        </a:buClr>
                        <a:buSzPct val="25000"/>
                        <a:buFont typeface="Calibri"/>
                        <a:buNone/>
                      </a:pPr>
                      <a:r>
                        <a:rPr lang="en" sz="1600">
                          <a:solidFill>
                            <a:schemeClr val="dk1"/>
                          </a:solidFill>
                          <a:latin typeface="Times New Roman"/>
                          <a:ea typeface="Times New Roman"/>
                          <a:cs typeface="Times New Roman"/>
                          <a:sym typeface="Times New Roman"/>
                        </a:rPr>
                        <a:t>Tijekom školske godine 2016./17. (blok sat svaki drugi tjedan)</a:t>
                      </a:r>
                    </a:p>
                    <a:p>
                      <a:pPr marL="0" marR="0" lvl="0" indent="0" algn="l" rtl="0">
                        <a:spcBef>
                          <a:spcPts val="0"/>
                        </a:spcBef>
                        <a:buClr>
                          <a:schemeClr val="dk1"/>
                        </a:buClr>
                        <a:buSzPct val="25000"/>
                        <a:buFont typeface="Calibri"/>
                        <a:buNone/>
                      </a:pPr>
                      <a:endParaRPr sz="1600">
                        <a:latin typeface="Times New Roman"/>
                        <a:ea typeface="Times New Roman"/>
                        <a:cs typeface="Times New Roman"/>
                        <a:sym typeface="Times New Roman"/>
                      </a:endParaRPr>
                    </a:p>
                  </a:txBody>
                  <a:tcPr marL="91425" marR="91425" marT="91425" marB="91425"/>
                </a:tc>
              </a:tr>
              <a:tr h="726900">
                <a:tc>
                  <a:txBody>
                    <a:bodyPr/>
                    <a:lstStyle/>
                    <a:p>
                      <a:pPr marL="0" marR="0" lvl="0" indent="0" algn="l" rtl="0">
                        <a:spcBef>
                          <a:spcPts val="0"/>
                        </a:spcBef>
                        <a:buClr>
                          <a:schemeClr val="dk1"/>
                        </a:buClr>
                        <a:buSzPct val="25000"/>
                        <a:buFont typeface="Calibri"/>
                        <a:buNone/>
                      </a:pPr>
                      <a:r>
                        <a:rPr lang="en" sz="1600" b="1" u="none" strike="noStrike" cap="none"/>
                        <a:t>TROŠKOVNIK</a:t>
                      </a:r>
                    </a:p>
                  </a:txBody>
                  <a:tcPr marL="91425" marR="91425" marT="91425" marB="91425"/>
                </a:tc>
                <a:tc>
                  <a:txBody>
                    <a:bodyPr/>
                    <a:lstStyle/>
                    <a:p>
                      <a:pPr marL="0" marR="0" lvl="0" indent="0" algn="l" rtl="0">
                        <a:spcBef>
                          <a:spcPts val="0"/>
                        </a:spcBef>
                        <a:buClr>
                          <a:schemeClr val="dk1"/>
                        </a:buClr>
                        <a:buSzPct val="25000"/>
                        <a:buFont typeface="Calibri"/>
                        <a:buNone/>
                      </a:pPr>
                      <a:r>
                        <a:rPr lang="en" sz="1600">
                          <a:latin typeface="Times New Roman"/>
                          <a:ea typeface="Times New Roman"/>
                          <a:cs typeface="Times New Roman"/>
                          <a:sym typeface="Times New Roman"/>
                        </a:rPr>
                        <a:t>Kolaž papiri, šareni papiri, hameri, flomasteri, vodene bojice, drvene bojice, papiri za kopiranje i printanje.</a:t>
                      </a:r>
                    </a:p>
                  </a:txBody>
                  <a:tcPr marL="91425" marR="91425" marT="91425" marB="91425"/>
                </a:tc>
              </a:tr>
              <a:tr h="979950">
                <a:tc>
                  <a:txBody>
                    <a:bodyPr/>
                    <a:lstStyle/>
                    <a:p>
                      <a:pPr marL="0" marR="0" lvl="0" indent="0" algn="l" rtl="0">
                        <a:spcBef>
                          <a:spcPts val="0"/>
                        </a:spcBef>
                        <a:buClr>
                          <a:schemeClr val="dk1"/>
                        </a:buClr>
                        <a:buSzPct val="25000"/>
                        <a:buFont typeface="Calibri"/>
                        <a:buNone/>
                      </a:pPr>
                      <a:r>
                        <a:rPr lang="en" sz="1600" b="1" u="none" strike="noStrike" cap="none"/>
                        <a:t>VREDNOVANJE I KORIŠTENJE REZULTATA RADA</a:t>
                      </a:r>
                    </a:p>
                  </a:txBody>
                  <a:tcPr marL="91425" marR="91425" marT="91425" marB="91425"/>
                </a:tc>
                <a:tc>
                  <a:txBody>
                    <a:bodyPr/>
                    <a:lstStyle/>
                    <a:p>
                      <a:pPr lvl="0" rtl="0">
                        <a:spcBef>
                          <a:spcPts val="0"/>
                        </a:spcBef>
                        <a:buClr>
                          <a:schemeClr val="dk1"/>
                        </a:buClr>
                        <a:buSzPct val="25000"/>
                        <a:buFont typeface="Calibri"/>
                        <a:buNone/>
                      </a:pPr>
                      <a:r>
                        <a:rPr lang="en" sz="1600">
                          <a:solidFill>
                            <a:schemeClr val="dk1"/>
                          </a:solidFill>
                          <a:latin typeface="Times New Roman"/>
                          <a:ea typeface="Times New Roman"/>
                          <a:cs typeface="Times New Roman"/>
                          <a:sym typeface="Times New Roman"/>
                        </a:rPr>
                        <a:t>Izrada panoa i plakata na zadane teme. Učenici sakupljajući svoje radove izrađuju portfelj svog rada. </a:t>
                      </a:r>
                    </a:p>
                  </a:txBody>
                  <a:tcPr marL="91425" marR="91425" marT="91425" marB="91425"/>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pSp>
        <p:nvGrpSpPr>
          <p:cNvPr id="443" name="Shape 443"/>
          <p:cNvGrpSpPr/>
          <p:nvPr/>
        </p:nvGrpSpPr>
        <p:grpSpPr>
          <a:xfrm>
            <a:off x="1779583" y="1736725"/>
            <a:ext cx="5657848" cy="1712911"/>
            <a:chOff x="1779583" y="1736725"/>
            <a:chExt cx="5657848" cy="1712911"/>
          </a:xfrm>
        </p:grpSpPr>
        <p:sp>
          <p:nvSpPr>
            <p:cNvPr id="444" name="Shape 444"/>
            <p:cNvSpPr/>
            <p:nvPr/>
          </p:nvSpPr>
          <p:spPr>
            <a:xfrm>
              <a:off x="1779583" y="1736725"/>
              <a:ext cx="5657848" cy="1712911"/>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5" name="Shape 445"/>
            <p:cNvSpPr txBox="1"/>
            <p:nvPr/>
          </p:nvSpPr>
          <p:spPr>
            <a:xfrm>
              <a:off x="1835150" y="1773233"/>
              <a:ext cx="5545137" cy="1606550"/>
            </a:xfrm>
            <a:prstGeom prst="rect">
              <a:avLst/>
            </a:prstGeom>
            <a:noFill/>
            <a:ln>
              <a:noFill/>
            </a:ln>
          </p:spPr>
          <p:txBody>
            <a:bodyPr lIns="69900" tIns="69900" rIns="69900" bIns="69900" anchor="ctr" anchorCtr="0">
              <a:noAutofit/>
            </a:bodyPr>
            <a:lstStyle/>
            <a:p>
              <a:pPr marL="0" marR="0" lvl="0" indent="0" algn="ctr" rtl="0">
                <a:lnSpc>
                  <a:spcPct val="90000"/>
                </a:lnSpc>
                <a:spcBef>
                  <a:spcPts val="0"/>
                </a:spcBef>
                <a:spcAft>
                  <a:spcPts val="1260"/>
                </a:spcAft>
                <a:buClr>
                  <a:srgbClr val="000000"/>
                </a:buClr>
                <a:buSzPct val="25000"/>
                <a:buFont typeface="Arial"/>
                <a:buNone/>
              </a:pPr>
              <a:r>
                <a:rPr lang="en" sz="3600" b="0" i="0" u="none" strike="noStrike" cap="none">
                  <a:solidFill>
                    <a:srgbClr val="000000"/>
                  </a:solidFill>
                  <a:latin typeface="Arial"/>
                  <a:ea typeface="Arial"/>
                  <a:cs typeface="Arial"/>
                  <a:sym typeface="Arial"/>
                </a:rPr>
                <a:t>IZVANNASTAVNE AKTIVNOSTI</a:t>
              </a:r>
            </a:p>
          </p:txBody>
        </p:sp>
      </p:grpSp>
      <p:grpSp>
        <p:nvGrpSpPr>
          <p:cNvPr id="446" name="Shape 446"/>
          <p:cNvGrpSpPr/>
          <p:nvPr/>
        </p:nvGrpSpPr>
        <p:grpSpPr>
          <a:xfrm>
            <a:off x="3028950" y="3895725"/>
            <a:ext cx="3322632" cy="1719260"/>
            <a:chOff x="3028950" y="3895725"/>
            <a:chExt cx="3322632" cy="1719260"/>
          </a:xfrm>
        </p:grpSpPr>
        <p:sp>
          <p:nvSpPr>
            <p:cNvPr id="447" name="Shape 447"/>
            <p:cNvSpPr/>
            <p:nvPr/>
          </p:nvSpPr>
          <p:spPr>
            <a:xfrm>
              <a:off x="3028950" y="3895725"/>
              <a:ext cx="3322632" cy="1719260"/>
            </a:xfrm>
            <a:prstGeom prst="rect">
              <a:avLst/>
            </a:prstGeom>
            <a:blipFill rotWithShape="1">
              <a:blip r:embed="rId4">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8" name="Shape 448"/>
            <p:cNvSpPr txBox="1"/>
            <p:nvPr/>
          </p:nvSpPr>
          <p:spPr>
            <a:xfrm>
              <a:off x="3087683" y="3933825"/>
              <a:ext cx="3213100" cy="1604960"/>
            </a:xfrm>
            <a:prstGeom prst="rect">
              <a:avLst/>
            </a:prstGeom>
            <a:noFill/>
            <a:ln>
              <a:noFill/>
            </a:ln>
          </p:spPr>
          <p:txBody>
            <a:bodyPr lIns="57200" tIns="57200" rIns="57200" bIns="57200" anchor="ctr" anchorCtr="0">
              <a:noAutofit/>
            </a:bodyPr>
            <a:lstStyle/>
            <a:p>
              <a:pPr marL="0" marR="0" lvl="0" indent="0" algn="ctr" rtl="0">
                <a:lnSpc>
                  <a:spcPct val="90000"/>
                </a:lnSpc>
                <a:spcBef>
                  <a:spcPts val="0"/>
                </a:spcBef>
                <a:spcAft>
                  <a:spcPts val="560"/>
                </a:spcAft>
                <a:buClr>
                  <a:srgbClr val="000000"/>
                </a:buClr>
                <a:buSzPct val="25000"/>
                <a:buFont typeface="Arial"/>
                <a:buNone/>
              </a:pPr>
              <a:r>
                <a:rPr lang="en" sz="1600" b="1" i="0" u="none" strike="noStrike" cap="none">
                  <a:solidFill>
                    <a:srgbClr val="000000"/>
                  </a:solidFill>
                  <a:latin typeface="Arial"/>
                  <a:ea typeface="Arial"/>
                  <a:cs typeface="Arial"/>
                  <a:sym typeface="Arial"/>
                </a:rPr>
                <a:t>PREDMETNA NASTAVA</a:t>
              </a:r>
            </a:p>
          </p:txBody>
        </p:sp>
      </p:grpSp>
      <p:sp>
        <p:nvSpPr>
          <p:cNvPr id="449" name="Shape 449"/>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456" name="Shape 456"/>
          <p:cNvGraphicFramePr/>
          <p:nvPr/>
        </p:nvGraphicFramePr>
        <p:xfrm>
          <a:off x="297550" y="12"/>
          <a:ext cx="8642325" cy="6295415"/>
        </p:xfrm>
        <a:graphic>
          <a:graphicData uri="http://schemas.openxmlformats.org/drawingml/2006/table">
            <a:tbl>
              <a:tblPr>
                <a:noFill/>
                <a:tableStyleId>{D39A3C89-64FF-49DC-8394-7CA954343BA1}</a:tableStyleId>
              </a:tblPr>
              <a:tblGrid>
                <a:gridCol w="2160575"/>
                <a:gridCol w="6481750"/>
              </a:tblGrid>
              <a:tr h="3921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19050" marR="0" lvl="0" indent="-6350" algn="ctr"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DRAMSKA SKUPINA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584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razvijanje ljubavi prema scenskom izričaju, glumi i krasnoslovlju</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razvijanje kreativnosti, pozitivnog odnosa prema sebi i originalnosti u izražavanju </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njegovanje ljepote scenskog pokreta te vježbe dikcije</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sigurno kretanje po sceni i interakcija s publikom</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jačanje samopouzdanja i individualnosti</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razvijanje talenta glume i ljubavi prema kazalištu</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794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priprema za sudjelovanje na školskim priredbama i manifestacijama izvan škole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51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 Monika Crvelin, prof.</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001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aktivnost, inicijativa, samostalnost, suradnja, timski rad</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samostalno oblikovanje scenskog djela glasom i pokretom</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priprema i realizacija te izvođenje dramske predstave na školskim priredbama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70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dva sata tjedno tijekom školske godine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49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a:t>
                      </a:r>
                      <a:r>
                        <a:rPr lang="en" sz="1600" b="1" u="none" strike="noStrike" cap="none">
                          <a:solidFill>
                            <a:schemeClr val="dk1"/>
                          </a:solidFill>
                        </a:rPr>
                        <a:t>Š</a:t>
                      </a:r>
                      <a:r>
                        <a:rPr lang="en" sz="1600" b="1" u="none" strike="noStrike" cap="none">
                          <a:solidFill>
                            <a:schemeClr val="dk1"/>
                          </a:solidFill>
                          <a:latin typeface="Arial"/>
                          <a:ea typeface="Arial"/>
                          <a:cs typeface="Arial"/>
                          <a:sym typeface="Arial"/>
                        </a:rPr>
                        <a:t>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- 100 do 200  kn (za troškove uređenja scene i kostima)</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troškove snosi škola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a:t>
                      </a:r>
                      <a:r>
                        <a:rPr lang="en" sz="1600" b="1" u="none" strike="noStrike" cap="none">
                          <a:solidFill>
                            <a:schemeClr val="dk1"/>
                          </a:solidFill>
                        </a:rPr>
                        <a:t>Š</a:t>
                      </a:r>
                      <a:r>
                        <a:rPr lang="en" sz="1600" b="1" u="none" strike="noStrike" cap="none">
                          <a:solidFill>
                            <a:schemeClr val="dk1"/>
                          </a:solidFill>
                          <a:latin typeface="Arial"/>
                          <a:ea typeface="Arial"/>
                          <a:cs typeface="Arial"/>
                          <a:sym typeface="Arial"/>
                        </a:rPr>
                        <a:t>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pratiti rad učenika u skupini</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samovrjednovanje zajedničkog nastupa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463" name="Shape 463"/>
          <p:cNvGraphicFramePr/>
          <p:nvPr/>
        </p:nvGraphicFramePr>
        <p:xfrm>
          <a:off x="251516" y="548679"/>
          <a:ext cx="8640975" cy="5923045"/>
        </p:xfrm>
        <a:graphic>
          <a:graphicData uri="http://schemas.openxmlformats.org/drawingml/2006/table">
            <a:tbl>
              <a:tblPr>
                <a:noFill/>
                <a:tableStyleId>{D39A3C89-64FF-49DC-8394-7CA954343BA1}</a:tableStyleId>
              </a:tblPr>
              <a:tblGrid>
                <a:gridCol w="2047425"/>
                <a:gridCol w="6593550"/>
              </a:tblGrid>
              <a:tr h="4921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NAZIV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 KERAMIČARSKA GRUPA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92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CILJ AKTIVNOSTI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Razvijati kod učenika senzibilitet ka likovnoj umjetnosti i kulturnoj baštini našega kraja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92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NAMJENA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Predmete izrađene unašoj radionici prezentiramo i prodajemo u skolopu naše školske učeničke zadruge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128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NOSITELJI </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latin typeface="Times New Roman"/>
                          <a:ea typeface="Times New Roman"/>
                          <a:cs typeface="Times New Roman"/>
                          <a:sym typeface="Times New Roman"/>
                        </a:rPr>
                        <a:t>Zrinka Jurić Avmedovski</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92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NAČIN REALIZACIJE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Svakoga tjedna učenici pohađaju dva školska sata keramičarske radionice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65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TROŠKOVNIK</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Cca 1000 kn tijekom školske godine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92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VREDNOVANJE I KORIŠTENJE REZULTATA RADA</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Radovi se tijekom školske godine izlažu te prodaju u sklopu školske učeničke zadruge</a:t>
                      </a:r>
                    </a:p>
                  </a:txBody>
                  <a:tcPr marL="0" marR="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aphicFrame>
        <p:nvGraphicFramePr>
          <p:cNvPr id="469" name="Shape 469"/>
          <p:cNvGraphicFramePr/>
          <p:nvPr/>
        </p:nvGraphicFramePr>
        <p:xfrm>
          <a:off x="539550" y="645125"/>
          <a:ext cx="8182675" cy="5190055"/>
        </p:xfrm>
        <a:graphic>
          <a:graphicData uri="http://schemas.openxmlformats.org/drawingml/2006/table">
            <a:tbl>
              <a:tblPr>
                <a:noFill/>
                <a:tableStyleId>{D39A3C89-64FF-49DC-8394-7CA954343BA1}</a:tableStyleId>
              </a:tblPr>
              <a:tblGrid>
                <a:gridCol w="2379400"/>
                <a:gridCol w="5803275"/>
              </a:tblGrid>
              <a:tr h="551150">
                <a:tc>
                  <a:txBody>
                    <a:bodyPr/>
                    <a:lstStyle/>
                    <a:p>
                      <a:pPr marL="0" marR="0" lvl="0" indent="0" algn="l" rtl="0">
                        <a:spcBef>
                          <a:spcPts val="0"/>
                        </a:spcBef>
                        <a:buClr>
                          <a:schemeClr val="dk1"/>
                        </a:buClr>
                        <a:buSzPct val="25000"/>
                        <a:buFont typeface="Verdana"/>
                        <a:buNone/>
                      </a:pPr>
                      <a:r>
                        <a:rPr lang="en" sz="1800" b="1" u="none" strike="noStrike" cap="none"/>
                        <a:t>NAZIV AKTIVNOSTI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800" b="1" u="none" strike="noStrike" cap="none"/>
                        <a:t>ŠKOLSKI RADIO</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85825">
                <a:tc>
                  <a:txBody>
                    <a:bodyPr/>
                    <a:lstStyle/>
                    <a:p>
                      <a:pPr marL="0" marR="0" lvl="0" indent="0" algn="l" rtl="0">
                        <a:spcBef>
                          <a:spcPts val="0"/>
                        </a:spcBef>
                        <a:buClr>
                          <a:schemeClr val="dk1"/>
                        </a:buClr>
                        <a:buSzPct val="25000"/>
                        <a:buFont typeface="Verdana"/>
                        <a:buNone/>
                      </a:pPr>
                      <a:r>
                        <a:rPr lang="en" sz="1800" b="1" u="none" strike="noStrike" cap="none"/>
                        <a:t>CILJ AKTIVNOSTI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 obogatiti školski život učenika</a:t>
                      </a:r>
                    </a:p>
                    <a:p>
                      <a:pPr marL="0" marR="0" lvl="0" indent="0" algn="l" rtl="0">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 razvijanje samopouzdanja i govora</a:t>
                      </a:r>
                    </a:p>
                    <a:p>
                      <a:pPr marL="0" marR="0" lvl="0" indent="0" algn="l" rtl="0">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 razvijanje osjećaja za timski rad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a:t>NAMJENA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 pratiti život škole kroz školsku godinu</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a:t>NOSITELJ</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a:latin typeface="Times New Roman"/>
                          <a:ea typeface="Times New Roman"/>
                          <a:cs typeface="Times New Roman"/>
                          <a:sym typeface="Times New Roman"/>
                        </a:rPr>
                        <a:t>Valentina Ćosić, prof.</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a:t>NAČIN REALIZACIJE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 inicijativa, samostalnost, suradnja, timski rad, oblikovanje emisije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a:t>VREMENIK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 članovi se sastaju po potrebi (u prosjeku jednom tjedno)</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a:t>TROŠKOVNIK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 eventualne troškove snosi škola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72925">
                <a:tc>
                  <a:txBody>
                    <a:bodyPr/>
                    <a:lstStyle/>
                    <a:p>
                      <a:pPr marL="0" marR="0" lvl="0" indent="0" algn="l" rtl="0">
                        <a:spcBef>
                          <a:spcPts val="0"/>
                        </a:spcBef>
                        <a:buClr>
                          <a:schemeClr val="dk1"/>
                        </a:buClr>
                        <a:buSzPct val="25000"/>
                        <a:buFont typeface="Verdana"/>
                        <a:buNone/>
                      </a:pPr>
                      <a:r>
                        <a:rPr lang="en" sz="1800" b="1" u="none" strike="noStrike" cap="none"/>
                        <a:t>VREDNOVANJE I KORIŠTENJE REZULTATA RADA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 pratiti rad učenika u skupini i samostalno</a:t>
                      </a:r>
                    </a:p>
                    <a:p>
                      <a:pPr marL="0" marR="0" lvl="0" indent="0" algn="l" rtl="0">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 samovrednovanje i osjećaj postignuća</a:t>
                      </a:r>
                    </a:p>
                    <a:p>
                      <a:pPr marL="0" marR="0" lvl="0" indent="0" algn="l" rtl="0">
                        <a:spcBef>
                          <a:spcPts val="0"/>
                        </a:spcBef>
                        <a:buClr>
                          <a:schemeClr val="dk1"/>
                        </a:buClr>
                        <a:buSzPct val="25000"/>
                        <a:buFont typeface="Verdana"/>
                        <a:buNone/>
                      </a:pPr>
                      <a:r>
                        <a:rPr lang="en" sz="1800">
                          <a:latin typeface="Times New Roman"/>
                          <a:ea typeface="Times New Roman"/>
                          <a:cs typeface="Times New Roman"/>
                          <a:sym typeface="Times New Roman"/>
                        </a:rPr>
                        <a:t>- velika emisija za Dan škole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graphicFrame>
        <p:nvGraphicFramePr>
          <p:cNvPr id="480" name="Shape 480"/>
          <p:cNvGraphicFramePr/>
          <p:nvPr/>
        </p:nvGraphicFramePr>
        <p:xfrm>
          <a:off x="539550" y="645125"/>
          <a:ext cx="8182675" cy="5070070"/>
        </p:xfrm>
        <a:graphic>
          <a:graphicData uri="http://schemas.openxmlformats.org/drawingml/2006/table">
            <a:tbl>
              <a:tblPr>
                <a:noFill/>
                <a:tableStyleId>{D39A3C89-64FF-49DC-8394-7CA954343BA1}</a:tableStyleId>
              </a:tblPr>
              <a:tblGrid>
                <a:gridCol w="2379400"/>
                <a:gridCol w="5803275"/>
              </a:tblGrid>
              <a:tr h="551150">
                <a:tc>
                  <a:txBody>
                    <a:bodyPr/>
                    <a:lstStyle/>
                    <a:p>
                      <a:pPr marL="0" marR="0" lvl="0" indent="0" algn="l" rtl="0">
                        <a:spcBef>
                          <a:spcPts val="0"/>
                        </a:spcBef>
                        <a:buClr>
                          <a:schemeClr val="dk1"/>
                        </a:buClr>
                        <a:buSzPct val="25000"/>
                        <a:buFont typeface="Verdana"/>
                        <a:buNone/>
                      </a:pPr>
                      <a:r>
                        <a:rPr lang="en" sz="1800" b="1" u="none" strike="noStrike" cap="none"/>
                        <a:t>NAZIV AKTIVNOSTI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800" b="1"/>
                        <a:t>FOTO GRUPA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85825">
                <a:tc>
                  <a:txBody>
                    <a:bodyPr/>
                    <a:lstStyle/>
                    <a:p>
                      <a:pPr marL="0" marR="0" lvl="0" indent="0" algn="l" rtl="0">
                        <a:spcBef>
                          <a:spcPts val="0"/>
                        </a:spcBef>
                        <a:buClr>
                          <a:schemeClr val="dk1"/>
                        </a:buClr>
                        <a:buSzPct val="25000"/>
                        <a:buFont typeface="Verdana"/>
                        <a:buNone/>
                      </a:pPr>
                      <a:r>
                        <a:rPr lang="en" sz="1800" b="1" u="none" strike="noStrike" cap="none"/>
                        <a:t>CILJ AKTIVNOSTI</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a:latin typeface="Times New Roman"/>
                          <a:ea typeface="Times New Roman"/>
                          <a:cs typeface="Times New Roman"/>
                          <a:sym typeface="Times New Roman"/>
                        </a:rPr>
                        <a:t>Naučiti učenike snimati digitalnim i optičkim fotoaparatom, obrada digitalnih fotografija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a:t>NAMJENA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a:latin typeface="Times New Roman"/>
                          <a:ea typeface="Times New Roman"/>
                          <a:cs typeface="Times New Roman"/>
                          <a:sym typeface="Times New Roman"/>
                        </a:rPr>
                        <a:t>Samostalno snimanje digitalnim fotoaparatom</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a:t>NOSITELJ</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a:latin typeface="Times New Roman"/>
                          <a:ea typeface="Times New Roman"/>
                          <a:cs typeface="Times New Roman"/>
                          <a:sym typeface="Times New Roman"/>
                        </a:rPr>
                        <a:t>Anđelko Fofić</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a:t>NAČIN REALIZACIJE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228600" algn="l" rtl="0">
                        <a:spcBef>
                          <a:spcPts val="0"/>
                        </a:spcBef>
                        <a:buFont typeface="Times New Roman"/>
                        <a:buChar char="-"/>
                      </a:pPr>
                      <a:r>
                        <a:rPr lang="en">
                          <a:latin typeface="Times New Roman"/>
                          <a:ea typeface="Times New Roman"/>
                          <a:cs typeface="Times New Roman"/>
                          <a:sym typeface="Times New Roman"/>
                        </a:rPr>
                        <a:t>učenici i voditelj</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a:t>VREMENIK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 članovi se sastaju po potrebi tijekom šk. </a:t>
                      </a:r>
                      <a:r>
                        <a:rPr lang="en" sz="1800">
                          <a:latin typeface="Times New Roman"/>
                          <a:ea typeface="Times New Roman"/>
                          <a:cs typeface="Times New Roman"/>
                          <a:sym typeface="Times New Roman"/>
                        </a:rPr>
                        <a:t>god. 2016./2017.</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a:t>TROŠKOVNIK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a:latin typeface="Times New Roman"/>
                          <a:ea typeface="Times New Roman"/>
                          <a:cs typeface="Times New Roman"/>
                          <a:sym typeface="Times New Roman"/>
                        </a:rPr>
                        <a:t>- eventualne troškove snosi škola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72925">
                <a:tc>
                  <a:txBody>
                    <a:bodyPr/>
                    <a:lstStyle/>
                    <a:p>
                      <a:pPr marL="0" marR="0" lvl="0" indent="0" algn="l" rtl="0">
                        <a:spcBef>
                          <a:spcPts val="0"/>
                        </a:spcBef>
                        <a:buClr>
                          <a:schemeClr val="dk1"/>
                        </a:buClr>
                        <a:buSzPct val="25000"/>
                        <a:buFont typeface="Verdana"/>
                        <a:buNone/>
                      </a:pPr>
                      <a:r>
                        <a:rPr lang="en" sz="1800" b="1" u="none" strike="noStrike" cap="none"/>
                        <a:t>VREDNOVANJE I KORIŠTENJE REZULTATA RADA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42900" algn="l" rtl="0">
                        <a:spcBef>
                          <a:spcPts val="0"/>
                        </a:spcBef>
                        <a:buSzPct val="100000"/>
                        <a:buFont typeface="Times New Roman"/>
                        <a:buChar char="-"/>
                      </a:pPr>
                      <a:r>
                        <a:rPr lang="en" sz="1800">
                          <a:latin typeface="Times New Roman"/>
                          <a:ea typeface="Times New Roman"/>
                          <a:cs typeface="Times New Roman"/>
                          <a:sym typeface="Times New Roman"/>
                        </a:rPr>
                        <a:t>sudjelovanjem na različitim natjecanjima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492" name="Shape 492"/>
          <p:cNvGraphicFramePr/>
          <p:nvPr/>
        </p:nvGraphicFramePr>
        <p:xfrm>
          <a:off x="413466" y="548679"/>
          <a:ext cx="8288875" cy="4308340"/>
        </p:xfrm>
        <a:graphic>
          <a:graphicData uri="http://schemas.openxmlformats.org/drawingml/2006/table">
            <a:tbl>
              <a:tblPr>
                <a:noFill/>
                <a:tableStyleId>{D39A3C89-64FF-49DC-8394-7CA954343BA1}</a:tableStyleId>
              </a:tblPr>
              <a:tblGrid>
                <a:gridCol w="2392375"/>
                <a:gridCol w="5896500"/>
              </a:tblGrid>
              <a:tr h="4588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MODELARI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93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Osposobiti učenike za samostalnu izradu složenijih modela - od zamisli, crteža do modela.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88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Razvijanje tehničkog razmišljanja.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88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NOSITELJI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latin typeface="Times New Roman"/>
                          <a:ea typeface="Times New Roman"/>
                          <a:cs typeface="Times New Roman"/>
                          <a:sym typeface="Times New Roman"/>
                        </a:rPr>
                        <a:t>Branko Latas</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88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Praktično u učionici.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88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Tijekom godine.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885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10000 kn potrošni materijal.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161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VREDNOVANJE I KORIŠTENJE</a:t>
                      </a:r>
                    </a:p>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Ocjena crteža i modela.</a:t>
                      </a:r>
                    </a:p>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Natjecanja.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499" name="Shape 499"/>
          <p:cNvGraphicFramePr/>
          <p:nvPr/>
        </p:nvGraphicFramePr>
        <p:xfrm>
          <a:off x="396875" y="549275"/>
          <a:ext cx="8351825" cy="5728310"/>
        </p:xfrm>
        <a:graphic>
          <a:graphicData uri="http://schemas.openxmlformats.org/drawingml/2006/table">
            <a:tbl>
              <a:tblPr>
                <a:noFill/>
                <a:tableStyleId>{D39A3C89-64FF-49DC-8394-7CA954343BA1}</a:tableStyleId>
              </a:tblPr>
              <a:tblGrid>
                <a:gridCol w="2014525"/>
                <a:gridCol w="6337300"/>
              </a:tblGrid>
              <a:tr h="5762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a:solidFill>
                            <a:schemeClr val="dk1"/>
                          </a:solidFill>
                        </a:rPr>
                        <a:t>GRAĐANSKI ODGOJ I OBRAZOVANJE</a:t>
                      </a:r>
                    </a:p>
                    <a:p>
                      <a:pPr marL="0" marR="0" lvl="0" indent="0" algn="ctr" rtl="0">
                        <a:spcBef>
                          <a:spcPts val="0"/>
                        </a:spcBef>
                        <a:buClr>
                          <a:srgbClr val="000000"/>
                        </a:buClr>
                        <a:buSzPct val="25000"/>
                        <a:buFont typeface="Arial"/>
                        <a:buNone/>
                      </a:pPr>
                      <a:r>
                        <a:rPr lang="en" b="1">
                          <a:solidFill>
                            <a:schemeClr val="dk1"/>
                          </a:solidFill>
                        </a:rPr>
                        <a:t> </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60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latin typeface="Times New Roman"/>
                          <a:ea typeface="Times New Roman"/>
                          <a:cs typeface="Times New Roman"/>
                          <a:sym typeface="Times New Roman"/>
                        </a:rPr>
                        <a:t>Razvoj demokratske svijesti učenika, ali i poticanje njihova aktivnog i učinkovitog sudjelovanja u školi, lokalnoj zajednici i društvu u cjelini s osloncem na načela ljudskog dostojanstva, demokracije, pravde i mirotvorstva.</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937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latin typeface="Times New Roman"/>
                          <a:ea typeface="Times New Roman"/>
                          <a:cs typeface="Times New Roman"/>
                          <a:sym typeface="Times New Roman"/>
                        </a:rPr>
                        <a:t>Razvijanje sposobnosti konstruktivnog komuniciranja u raznim društvenim situacijama, kritičko prihvaćanje informacija koje objavljuju mediji, spremnost da se prevladaju stereotipi i predrasude.</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000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Michaela Lulić, prof.</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latin typeface="Times New Roman"/>
                          <a:ea typeface="Times New Roman"/>
                          <a:cs typeface="Times New Roman"/>
                          <a:sym typeface="Times New Roman"/>
                        </a:rPr>
                        <a:t>Na satovima Građanskog odgoja i obrazovanja kroz  razgovor i radionice obraditi pojedine teme, posjet HRT-u, posjet pojedinim obrtima ili tvornicama, provođenje anketa. Učenici imaju pravo i mogućnost odabrati neke od ponuđenih područja ili tema kojima ćemo se baviti tijekom nastavne godine.</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952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VREMENIK</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Tijekom nastavne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714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solidFill>
                            <a:schemeClr val="dk1"/>
                          </a:solidFill>
                          <a:latin typeface="Times New Roman"/>
                          <a:ea typeface="Times New Roman"/>
                          <a:cs typeface="Times New Roman"/>
                          <a:sym typeface="Times New Roman"/>
                        </a:rPr>
                        <a:t>Troškove potrošnog materijala financira škola, a </a:t>
                      </a:r>
                      <a:r>
                        <a:rPr lang="en" sz="1600" u="none" strike="noStrike" cap="none">
                          <a:solidFill>
                            <a:schemeClr val="dk1"/>
                          </a:solidFill>
                          <a:latin typeface="Times New Roman"/>
                          <a:ea typeface="Times New Roman"/>
                          <a:cs typeface="Times New Roman"/>
                          <a:sym typeface="Times New Roman"/>
                        </a:rPr>
                        <a:t>prijevoz javnim prijevozom do HRT-a i tvornica ili obrta financiraju roditelji</a:t>
                      </a:r>
                      <a:r>
                        <a:rPr lang="en" sz="1600">
                          <a:solidFill>
                            <a:schemeClr val="dk1"/>
                          </a:solidFill>
                          <a:latin typeface="Times New Roman"/>
                          <a:ea typeface="Times New Roman"/>
                          <a:cs typeface="Times New Roman"/>
                          <a:sym typeface="Times New Roman"/>
                        </a:rPr>
                        <a:t>.</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solidFill>
                            <a:schemeClr val="dk1"/>
                          </a:solidFill>
                          <a:latin typeface="Times New Roman"/>
                          <a:ea typeface="Times New Roman"/>
                          <a:cs typeface="Times New Roman"/>
                          <a:sym typeface="Times New Roman"/>
                        </a:rPr>
                        <a:t>Komunikacija s učenicima, uspoređivanje i analiza rezultata rada, praćenje i bilježenje aktivnosti, samovrednovanje rada, ankete.</a:t>
                      </a:r>
                    </a:p>
                  </a:txBody>
                  <a:tcPr marL="59650" marR="5965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aphicFrame>
        <p:nvGraphicFramePr>
          <p:cNvPr id="505" name="Shape 505"/>
          <p:cNvGraphicFramePr/>
          <p:nvPr/>
        </p:nvGraphicFramePr>
        <p:xfrm>
          <a:off x="395287" y="552450"/>
          <a:ext cx="8353425" cy="5734685"/>
        </p:xfrm>
        <a:graphic>
          <a:graphicData uri="http://schemas.openxmlformats.org/drawingml/2006/table">
            <a:tbl>
              <a:tblPr>
                <a:noFill/>
                <a:tableStyleId>{D39A3C89-64FF-49DC-8394-7CA954343BA1}</a:tableStyleId>
              </a:tblPr>
              <a:tblGrid>
                <a:gridCol w="2598825"/>
                <a:gridCol w="5754600"/>
              </a:tblGrid>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a:solidFill>
                            <a:schemeClr val="dk1"/>
                          </a:solidFill>
                        </a:rPr>
                        <a:t>Školski sportski klub - SOKOLI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Upoznavanje učenika sa igr</a:t>
                      </a:r>
                      <a:r>
                        <a:rPr lang="en" sz="1800">
                          <a:solidFill>
                            <a:schemeClr val="dk1"/>
                          </a:solidFill>
                          <a:latin typeface="Times New Roman"/>
                          <a:ea typeface="Times New Roman"/>
                          <a:cs typeface="Times New Roman"/>
                          <a:sym typeface="Times New Roman"/>
                        </a:rPr>
                        <a:t>ama</a:t>
                      </a:r>
                      <a:r>
                        <a:rPr lang="en" sz="1800" u="none" strike="noStrike" cap="none">
                          <a:solidFill>
                            <a:schemeClr val="dk1"/>
                          </a:solidFill>
                          <a:latin typeface="Times New Roman"/>
                          <a:ea typeface="Times New Roman"/>
                          <a:cs typeface="Times New Roman"/>
                          <a:sym typeface="Times New Roman"/>
                        </a:rPr>
                        <a:t> i pravilima </a:t>
                      </a:r>
                      <a:r>
                        <a:rPr lang="en" sz="1800">
                          <a:solidFill>
                            <a:schemeClr val="dk1"/>
                          </a:solidFill>
                          <a:latin typeface="Times New Roman"/>
                          <a:ea typeface="Times New Roman"/>
                          <a:cs typeface="Times New Roman"/>
                          <a:sym typeface="Times New Roman"/>
                        </a:rPr>
                        <a:t>sporta, organizacija i provođenje natjecanja u školi i van nje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Za sve učenike predmetne nastave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highlight>
                            <a:srgbClr val="FFFFFF"/>
                          </a:highlight>
                          <a:latin typeface="Times New Roman"/>
                          <a:ea typeface="Times New Roman"/>
                          <a:cs typeface="Times New Roman"/>
                          <a:sym typeface="Times New Roman"/>
                        </a:rPr>
                        <a:t>Josip Jularić, prof.</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 školskoj dvorani, igralištu pod nadzorom prof. TZK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latin typeface="Times New Roman"/>
                          <a:ea typeface="Times New Roman"/>
                          <a:cs typeface="Times New Roman"/>
                          <a:sym typeface="Times New Roman"/>
                        </a:rPr>
                        <a:t>Tijekom šk.godine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Nema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 svrhu unapređenja </a:t>
                      </a:r>
                      <a:r>
                        <a:rPr lang="en" sz="1800">
                          <a:solidFill>
                            <a:schemeClr val="dk1"/>
                          </a:solidFill>
                          <a:latin typeface="Times New Roman"/>
                          <a:ea typeface="Times New Roman"/>
                          <a:cs typeface="Times New Roman"/>
                          <a:sym typeface="Times New Roman"/>
                        </a:rPr>
                        <a:t>sporta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graphicFrame>
        <p:nvGraphicFramePr>
          <p:cNvPr id="511" name="Shape 511"/>
          <p:cNvGraphicFramePr/>
          <p:nvPr/>
        </p:nvGraphicFramePr>
        <p:xfrm>
          <a:off x="395287" y="552450"/>
          <a:ext cx="8353425" cy="5734685"/>
        </p:xfrm>
        <a:graphic>
          <a:graphicData uri="http://schemas.openxmlformats.org/drawingml/2006/table">
            <a:tbl>
              <a:tblPr>
                <a:noFill/>
                <a:tableStyleId>{D39A3C89-64FF-49DC-8394-7CA954343BA1}</a:tableStyleId>
              </a:tblPr>
              <a:tblGrid>
                <a:gridCol w="2598825"/>
                <a:gridCol w="5754600"/>
              </a:tblGrid>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NOGOMET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Upoznavanje učenika sa igrom i pravilima nogometa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Za sve učenike predmetne nastave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highlight>
                            <a:srgbClr val="FFFFFF"/>
                          </a:highlight>
                          <a:latin typeface="Times New Roman"/>
                          <a:ea typeface="Times New Roman"/>
                          <a:cs typeface="Times New Roman"/>
                          <a:sym typeface="Times New Roman"/>
                        </a:rPr>
                        <a:t>Josip Jularić, prof.</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 školskoj dvorani, pod nadzorom prof. TZK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latin typeface="Times New Roman"/>
                          <a:ea typeface="Times New Roman"/>
                          <a:cs typeface="Times New Roman"/>
                          <a:sym typeface="Times New Roman"/>
                        </a:rPr>
                        <a:t>Dva</a:t>
                      </a:r>
                      <a:r>
                        <a:rPr lang="en" sz="1800" u="none" strike="noStrike" cap="none">
                          <a:solidFill>
                            <a:schemeClr val="dk1"/>
                          </a:solidFill>
                          <a:latin typeface="Times New Roman"/>
                          <a:ea typeface="Times New Roman"/>
                          <a:cs typeface="Times New Roman"/>
                          <a:sym typeface="Times New Roman"/>
                        </a:rPr>
                        <a:t> sata tjedno.</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Nema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 svrhu unapređenja nogometne igre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356788"/>
            <a:ext cx="8229600" cy="97868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a:solidFill>
                  <a:schemeClr val="dk1"/>
                </a:solidFill>
              </a:rPr>
              <a:t>Opći odgojno-obrazovni ciljevi</a:t>
            </a:r>
            <a:br>
              <a:rPr lang="en" sz="3200" b="1" i="0" u="none" strike="noStrike" cap="none">
                <a:solidFill>
                  <a:schemeClr val="dk1"/>
                </a:solidFill>
              </a:rPr>
            </a:br>
            <a:r>
              <a:rPr lang="en" sz="3200" b="1" i="0" u="none" strike="noStrike" cap="none">
                <a:solidFill>
                  <a:schemeClr val="dk1"/>
                </a:solidFill>
              </a:rPr>
              <a:t>Nacionalnog okvirnog kurikula</a:t>
            </a:r>
          </a:p>
        </p:txBody>
      </p:sp>
      <p:sp>
        <p:nvSpPr>
          <p:cNvPr id="129" name="Shape 129"/>
          <p:cNvSpPr txBox="1">
            <a:spLocks noGrp="1"/>
          </p:cNvSpPr>
          <p:nvPr>
            <p:ph type="body" idx="1"/>
          </p:nvPr>
        </p:nvSpPr>
        <p:spPr>
          <a:xfrm>
            <a:off x="723381" y="1600200"/>
            <a:ext cx="7963500" cy="4526100"/>
          </a:xfrm>
          <a:prstGeom prst="rect">
            <a:avLst/>
          </a:prstGeom>
          <a:noFill/>
          <a:ln>
            <a:noFill/>
          </a:ln>
        </p:spPr>
        <p:txBody>
          <a:bodyPr lIns="91425" tIns="45700" rIns="91425" bIns="45700" anchor="ctr" anchorCtr="0">
            <a:noAutofit/>
          </a:bodyPr>
          <a:lstStyle/>
          <a:p>
            <a:pPr marL="457200" marR="0" lvl="0" indent="-317500" algn="l" rtl="0">
              <a:lnSpc>
                <a:spcPct val="90000"/>
              </a:lnSpc>
              <a:spcBef>
                <a:spcPts val="0"/>
              </a:spcBef>
              <a:spcAft>
                <a:spcPts val="0"/>
              </a:spcAft>
              <a:buClr>
                <a:schemeClr val="dk1"/>
              </a:buClr>
              <a:buSzPct val="97222"/>
              <a:buFont typeface="Times New Roman"/>
              <a:buChar char="•"/>
            </a:pPr>
            <a:r>
              <a:rPr lang="en" sz="2400" b="0" i="0" u="none" strike="noStrike" cap="none">
                <a:solidFill>
                  <a:schemeClr val="dk1"/>
                </a:solidFill>
              </a:rPr>
              <a:t>osigurati sustavan način poučavanja učenika, poticati i unapređivati njihov intelektualni, tjelesni, estetski, društveni, moralni i duhovni razvoj u skladu s djetetovim sposobnostima i sklonostima</a:t>
            </a:r>
          </a:p>
          <a:p>
            <a:pPr marL="457200" marR="0" lvl="0" indent="-317500" algn="l" rtl="0">
              <a:lnSpc>
                <a:spcPct val="90000"/>
              </a:lnSpc>
              <a:spcBef>
                <a:spcPts val="0"/>
              </a:spcBef>
              <a:spcAft>
                <a:spcPts val="0"/>
              </a:spcAft>
              <a:buClr>
                <a:schemeClr val="dk1"/>
              </a:buClr>
              <a:buSzPct val="97222"/>
              <a:buFont typeface="Times New Roman"/>
              <a:buChar char="•"/>
            </a:pPr>
            <a:r>
              <a:rPr lang="en" sz="2400" b="0" i="0" u="none" strike="noStrike" cap="none">
                <a:solidFill>
                  <a:schemeClr val="dk1"/>
                </a:solidFill>
              </a:rPr>
              <a:t>razvijati kod učenika svijest o očuvanju materijalne i duhovne povijesno-kulturne baštine Republike Hrvatske i nacionalnog identiteta</a:t>
            </a:r>
          </a:p>
          <a:p>
            <a:pPr marL="457200" marR="0" lvl="0" indent="-317500" algn="l" rtl="0">
              <a:lnSpc>
                <a:spcPct val="90000"/>
              </a:lnSpc>
              <a:spcBef>
                <a:spcPts val="0"/>
              </a:spcBef>
              <a:spcAft>
                <a:spcPts val="0"/>
              </a:spcAft>
              <a:buClr>
                <a:schemeClr val="dk1"/>
              </a:buClr>
              <a:buSzPct val="97222"/>
              <a:buFont typeface="Times New Roman"/>
              <a:buChar char="•"/>
            </a:pPr>
            <a:r>
              <a:rPr lang="en" sz="2400" b="0" i="0" u="none" strike="noStrike" cap="none">
                <a:solidFill>
                  <a:schemeClr val="dk1"/>
                </a:solidFill>
              </a:rPr>
              <a:t>odgajati i obrazovati učenike u skladu s općim kulturnim i civilizacijskim vrijednostima, ljudskim pravima i pravima djece, osposobiti ih za življenje u multikulturalnom svijetu, za poštivanje različitosti i snošljivosti, te za djelatno i odgovorno sudjelovanje u demokratskom razvoju društva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aphicFrame>
        <p:nvGraphicFramePr>
          <p:cNvPr id="517" name="Shape 517"/>
          <p:cNvGraphicFramePr/>
          <p:nvPr/>
        </p:nvGraphicFramePr>
        <p:xfrm>
          <a:off x="468312" y="584200"/>
          <a:ext cx="8280400" cy="5612360"/>
        </p:xfrm>
        <a:graphic>
          <a:graphicData uri="http://schemas.openxmlformats.org/drawingml/2006/table">
            <a:tbl>
              <a:tblPr>
                <a:noFill/>
                <a:tableStyleId>{D39A3C89-64FF-49DC-8394-7CA954343BA1}</a:tableStyleId>
              </a:tblPr>
              <a:tblGrid>
                <a:gridCol w="2324100"/>
                <a:gridCol w="5956300"/>
              </a:tblGrid>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ODBOJKA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Upoznavanje učenika sa igrom i pravilima odbojke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Za sve učenike predmetne nastave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latin typeface="Times New Roman"/>
                          <a:ea typeface="Times New Roman"/>
                          <a:cs typeface="Times New Roman"/>
                          <a:sym typeface="Times New Roman"/>
                        </a:rPr>
                        <a:t>Renato Blažeković, prof.</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 školskoj dvorani, pod nadzorom prof. TZK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latin typeface="Times New Roman"/>
                          <a:ea typeface="Times New Roman"/>
                          <a:cs typeface="Times New Roman"/>
                          <a:sym typeface="Times New Roman"/>
                        </a:rPr>
                        <a:t>Dva </a:t>
                      </a:r>
                      <a:r>
                        <a:rPr lang="en" sz="1800" u="none" strike="noStrike" cap="none">
                          <a:solidFill>
                            <a:schemeClr val="dk1"/>
                          </a:solidFill>
                          <a:latin typeface="Times New Roman"/>
                          <a:ea typeface="Times New Roman"/>
                          <a:cs typeface="Times New Roman"/>
                          <a:sym typeface="Times New Roman"/>
                        </a:rPr>
                        <a:t>sata tjedno.</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Nema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 svrhu unapređenja odbojkaške igre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graphicFrame>
        <p:nvGraphicFramePr>
          <p:cNvPr id="523" name="Shape 523"/>
          <p:cNvGraphicFramePr/>
          <p:nvPr/>
        </p:nvGraphicFramePr>
        <p:xfrm>
          <a:off x="468312" y="584200"/>
          <a:ext cx="8280400" cy="5612360"/>
        </p:xfrm>
        <a:graphic>
          <a:graphicData uri="http://schemas.openxmlformats.org/drawingml/2006/table">
            <a:tbl>
              <a:tblPr>
                <a:noFill/>
                <a:tableStyleId>{D39A3C89-64FF-49DC-8394-7CA954343BA1}</a:tableStyleId>
              </a:tblPr>
              <a:tblGrid>
                <a:gridCol w="2324100"/>
                <a:gridCol w="5956300"/>
              </a:tblGrid>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a:solidFill>
                            <a:schemeClr val="dk1"/>
                          </a:solidFill>
                        </a:rPr>
                        <a:t>KOŠARKA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Upoznavanje učenika sa igrom i pravilima košarke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Za sve učenike predmetne nastave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latin typeface="Times New Roman"/>
                          <a:ea typeface="Times New Roman"/>
                          <a:cs typeface="Times New Roman"/>
                          <a:sym typeface="Times New Roman"/>
                        </a:rPr>
                        <a:t>Renato Blažeković, prof.</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 školskoj dvorani, pod nadzorom prof. TZK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latin typeface="Times New Roman"/>
                          <a:ea typeface="Times New Roman"/>
                          <a:cs typeface="Times New Roman"/>
                          <a:sym typeface="Times New Roman"/>
                        </a:rPr>
                        <a:t>Jedan sat tjedno</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Nema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 svrhu unapređenja </a:t>
                      </a:r>
                      <a:r>
                        <a:rPr lang="en" sz="1800">
                          <a:solidFill>
                            <a:schemeClr val="dk1"/>
                          </a:solidFill>
                          <a:latin typeface="Times New Roman"/>
                          <a:ea typeface="Times New Roman"/>
                          <a:cs typeface="Times New Roman"/>
                          <a:sym typeface="Times New Roman"/>
                        </a:rPr>
                        <a:t>košarkaške</a:t>
                      </a:r>
                      <a:r>
                        <a:rPr lang="en" sz="1800" u="none" strike="noStrike" cap="none">
                          <a:solidFill>
                            <a:schemeClr val="dk1"/>
                          </a:solidFill>
                          <a:latin typeface="Times New Roman"/>
                          <a:ea typeface="Times New Roman"/>
                          <a:cs typeface="Times New Roman"/>
                          <a:sym typeface="Times New Roman"/>
                        </a:rPr>
                        <a:t> igre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graphicFrame>
        <p:nvGraphicFramePr>
          <p:cNvPr id="529" name="Shape 529"/>
          <p:cNvGraphicFramePr/>
          <p:nvPr/>
        </p:nvGraphicFramePr>
        <p:xfrm>
          <a:off x="468312" y="584200"/>
          <a:ext cx="8280400" cy="5612360"/>
        </p:xfrm>
        <a:graphic>
          <a:graphicData uri="http://schemas.openxmlformats.org/drawingml/2006/table">
            <a:tbl>
              <a:tblPr>
                <a:noFill/>
                <a:tableStyleId>{D39A3C89-64FF-49DC-8394-7CA954343BA1}</a:tableStyleId>
              </a:tblPr>
              <a:tblGrid>
                <a:gridCol w="2324100"/>
                <a:gridCol w="5956300"/>
              </a:tblGrid>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a:solidFill>
                            <a:schemeClr val="dk1"/>
                          </a:solidFill>
                        </a:rPr>
                        <a:t>STOLNI TENIS</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Upoznavanje učenika sa igrom i pravilima stol</a:t>
                      </a:r>
                      <a:r>
                        <a:rPr lang="en" sz="1800">
                          <a:solidFill>
                            <a:schemeClr val="dk1"/>
                          </a:solidFill>
                          <a:latin typeface="Times New Roman"/>
                          <a:ea typeface="Times New Roman"/>
                          <a:cs typeface="Times New Roman"/>
                          <a:sym typeface="Times New Roman"/>
                        </a:rPr>
                        <a:t>no</a:t>
                      </a:r>
                      <a:r>
                        <a:rPr lang="en" sz="1800" u="none" strike="noStrike" cap="none">
                          <a:solidFill>
                            <a:schemeClr val="dk1"/>
                          </a:solidFill>
                          <a:latin typeface="Times New Roman"/>
                          <a:ea typeface="Times New Roman"/>
                          <a:cs typeface="Times New Roman"/>
                          <a:sym typeface="Times New Roman"/>
                        </a:rPr>
                        <a:t>g tenisa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Za sve učenike predmetne nastave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latin typeface="Times New Roman"/>
                          <a:ea typeface="Times New Roman"/>
                          <a:cs typeface="Times New Roman"/>
                          <a:sym typeface="Times New Roman"/>
                        </a:rPr>
                        <a:t>Renato Blažeković, prof.</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 školskoj dvorani, pod nadzorom prof. TZK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latin typeface="Times New Roman"/>
                          <a:ea typeface="Times New Roman"/>
                          <a:cs typeface="Times New Roman"/>
                          <a:sym typeface="Times New Roman"/>
                        </a:rPr>
                        <a:t>Jedan sat tjedno</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Nema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a:solidFill>
                            <a:schemeClr val="dk1"/>
                          </a:solidFill>
                          <a:latin typeface="Times New Roman"/>
                          <a:ea typeface="Times New Roman"/>
                          <a:cs typeface="Times New Roman"/>
                          <a:sym typeface="Times New Roman"/>
                        </a:rPr>
                        <a:t>U svrhu unapređenja </a:t>
                      </a:r>
                      <a:r>
                        <a:rPr lang="en" sz="1800">
                          <a:solidFill>
                            <a:schemeClr val="dk1"/>
                          </a:solidFill>
                          <a:latin typeface="Times New Roman"/>
                          <a:ea typeface="Times New Roman"/>
                          <a:cs typeface="Times New Roman"/>
                          <a:sym typeface="Times New Roman"/>
                        </a:rPr>
                        <a:t>stolnoteniske</a:t>
                      </a:r>
                      <a:r>
                        <a:rPr lang="en" sz="1800" u="none" strike="noStrike" cap="none">
                          <a:solidFill>
                            <a:schemeClr val="dk1"/>
                          </a:solidFill>
                          <a:latin typeface="Times New Roman"/>
                          <a:ea typeface="Times New Roman"/>
                          <a:cs typeface="Times New Roman"/>
                          <a:sym typeface="Times New Roman"/>
                        </a:rPr>
                        <a:t> igre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graphicFrame>
        <p:nvGraphicFramePr>
          <p:cNvPr id="535" name="Shape 535"/>
          <p:cNvGraphicFramePr/>
          <p:nvPr/>
        </p:nvGraphicFramePr>
        <p:xfrm>
          <a:off x="468312" y="584200"/>
          <a:ext cx="8280400" cy="6103240"/>
        </p:xfrm>
        <a:graphic>
          <a:graphicData uri="http://schemas.openxmlformats.org/drawingml/2006/table">
            <a:tbl>
              <a:tblPr>
                <a:noFill/>
                <a:tableStyleId>{D39A3C89-64FF-49DC-8394-7CA954343BA1}</a:tableStyleId>
              </a:tblPr>
              <a:tblGrid>
                <a:gridCol w="2391350"/>
                <a:gridCol w="5889050"/>
              </a:tblGrid>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a:solidFill>
                            <a:schemeClr val="dk1"/>
                          </a:solidFill>
                        </a:rPr>
                        <a:t>ZIDNE NOVINE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 poticanje na samostalno istraživanje i praćenje aktualnih događaja</a:t>
                      </a:r>
                    </a:p>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 informiranje</a:t>
                      </a:r>
                    </a:p>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 </a:t>
                      </a:r>
                      <a:r>
                        <a:rPr lang="en" sz="1600">
                          <a:latin typeface="Times New Roman"/>
                          <a:ea typeface="Times New Roman"/>
                          <a:cs typeface="Times New Roman"/>
                          <a:sym typeface="Times New Roman"/>
                        </a:rPr>
                        <a:t>sažimanje </a:t>
                      </a:r>
                      <a:r>
                        <a:rPr lang="en" sz="1600" u="none" strike="noStrike" cap="none">
                          <a:latin typeface="Times New Roman"/>
                          <a:ea typeface="Times New Roman"/>
                          <a:cs typeface="Times New Roman"/>
                          <a:sym typeface="Times New Roman"/>
                        </a:rPr>
                        <a:t>tema u zadanoj formi</a:t>
                      </a:r>
                    </a:p>
                    <a:p>
                      <a:pPr marL="0" marR="0" lvl="0" indent="0" algn="l" rtl="0">
                        <a:spcBef>
                          <a:spcPts val="0"/>
                        </a:spcBef>
                        <a:buClr>
                          <a:srgbClr val="000000"/>
                        </a:buClr>
                        <a:buSzPct val="25000"/>
                        <a:buFont typeface="Arial"/>
                        <a:buNone/>
                      </a:pPr>
                      <a:r>
                        <a:rPr lang="en" sz="1600">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uključivanje IP i PP učenika u izvannastavne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 razvijanje kreativnosti</a:t>
                      </a:r>
                    </a:p>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 razvijanje navike praćenja aktualnih događaja</a:t>
                      </a:r>
                    </a:p>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 razvijanje jezične sposobnosti učenika</a:t>
                      </a:r>
                    </a:p>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 poticanje na pravilnu upotrebu hrvatskog standardnog jezika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Sanela Cifer, prof.</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 inicijativa, aktivnost, samostalnost, timski rad</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 jednom tjedno 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 papir u boji, hamer papir, kolaž papir, toner, markeri, flomasteri, ljepilo</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 prezent</a:t>
                      </a:r>
                      <a:r>
                        <a:rPr lang="en" sz="1600">
                          <a:latin typeface="Times New Roman"/>
                          <a:ea typeface="Times New Roman"/>
                          <a:cs typeface="Times New Roman"/>
                          <a:sym typeface="Times New Roman"/>
                        </a:rPr>
                        <a:t>acija</a:t>
                      </a:r>
                      <a:r>
                        <a:rPr lang="en" sz="1600" u="none" strike="noStrike" cap="none">
                          <a:latin typeface="Times New Roman"/>
                          <a:ea typeface="Times New Roman"/>
                          <a:cs typeface="Times New Roman"/>
                          <a:sym typeface="Times New Roman"/>
                        </a:rPr>
                        <a:t> radova na školskom panou</a:t>
                      </a:r>
                    </a:p>
                    <a:p>
                      <a:pPr marL="0" marR="0" lvl="0" indent="0" algn="l" rtl="0">
                        <a:spcBef>
                          <a:spcPts val="0"/>
                        </a:spcBef>
                        <a:buClr>
                          <a:srgbClr val="000000"/>
                        </a:buClr>
                        <a:buSzPct val="25000"/>
                        <a:buFont typeface="Arial"/>
                        <a:buNone/>
                      </a:pPr>
                      <a:r>
                        <a:rPr lang="en" sz="1600" u="none" strike="noStrike" cap="none">
                          <a:latin typeface="Times New Roman"/>
                          <a:ea typeface="Times New Roman"/>
                          <a:cs typeface="Times New Roman"/>
                          <a:sym typeface="Times New Roman"/>
                        </a:rPr>
                        <a:t>- samovrednovanje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graphicFrame>
        <p:nvGraphicFramePr>
          <p:cNvPr id="541" name="Shape 541"/>
          <p:cNvGraphicFramePr/>
          <p:nvPr/>
        </p:nvGraphicFramePr>
        <p:xfrm>
          <a:off x="468312" y="584200"/>
          <a:ext cx="8280400" cy="5971950"/>
        </p:xfrm>
        <a:graphic>
          <a:graphicData uri="http://schemas.openxmlformats.org/drawingml/2006/table">
            <a:tbl>
              <a:tblPr>
                <a:noFill/>
                <a:tableStyleId>{D39A3C89-64FF-49DC-8394-7CA954343BA1}</a:tableStyleId>
              </a:tblPr>
              <a:tblGrid>
                <a:gridCol w="2391350"/>
                <a:gridCol w="5889050"/>
              </a:tblGrid>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spcBef>
                          <a:spcPts val="0"/>
                        </a:spcBef>
                        <a:buClr>
                          <a:schemeClr val="dk1"/>
                        </a:buClr>
                        <a:buSzPct val="25000"/>
                        <a:buFont typeface="Arial"/>
                        <a:buNone/>
                      </a:pPr>
                      <a:r>
                        <a:rPr lang="en" sz="2000" b="1" u="sng">
                          <a:solidFill>
                            <a:schemeClr val="dk1"/>
                          </a:solidFill>
                        </a:rPr>
                        <a:t>KARITATIVNA  GRUPA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018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Senzibilizirati učenike za ljepotu i korisnost humanitarnog rada. Razvijanje empatije i njegovanje kulture ophođenja prema onima koji su drugačiji ili imaju drugačije potrebe. Humanitarne akcije.</a:t>
                      </a:r>
                    </a:p>
                    <a:p>
                      <a:pPr marL="0" marR="0" lvl="0" indent="0" algn="l" rtl="0">
                        <a:spcBef>
                          <a:spcPts val="0"/>
                        </a:spcBef>
                        <a:buClr>
                          <a:srgbClr val="000000"/>
                        </a:buClr>
                        <a:buSzPct val="25000"/>
                        <a:buFont typeface="Arial"/>
                        <a:buNone/>
                      </a:pPr>
                      <a:endParaRPr sz="1600">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617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Za učenike od 4 do 8 razreda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Marija, s. Mariangela Todorić, vjeroučiteljica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Aktivnosti će se provoditi u vidu izvannastavne aktivnosti. Izrada narukvica-krunica; izrada gipsanih kipova, posjeta potrebitih, sudjelovanje u humanitarnim akcijama škole.</a:t>
                      </a:r>
                    </a:p>
                    <a:p>
                      <a:pPr marL="0" marR="0" lvl="0" indent="0" algn="l" rtl="0">
                        <a:spcBef>
                          <a:spcPts val="0"/>
                        </a:spcBef>
                        <a:buClr>
                          <a:srgbClr val="000000"/>
                        </a:buClr>
                        <a:buSzPct val="25000"/>
                        <a:buFont typeface="Arial"/>
                        <a:buNone/>
                      </a:pPr>
                      <a:endParaRPr sz="1600">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solidFill>
                            <a:schemeClr val="dk1"/>
                          </a:solidFill>
                          <a:latin typeface="Times New Roman"/>
                          <a:ea typeface="Times New Roman"/>
                          <a:cs typeface="Times New Roman"/>
                          <a:sym typeface="Times New Roman"/>
                        </a:rPr>
                        <a:t>Tijekom školske godine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171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Nije potrebno dodatno financiranje, samofinanciranje od prigodnih prodajnih izložbi.</a:t>
                      </a:r>
                    </a:p>
                    <a:p>
                      <a:pPr marL="0" marR="0" lvl="0" indent="0" algn="l" rtl="0">
                        <a:spcBef>
                          <a:spcPts val="0"/>
                        </a:spcBef>
                        <a:buClr>
                          <a:srgbClr val="000000"/>
                        </a:buClr>
                        <a:buSzPct val="25000"/>
                        <a:buFont typeface="Arial"/>
                        <a:buNone/>
                      </a:pPr>
                      <a:endParaRPr sz="1600">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600">
                          <a:solidFill>
                            <a:schemeClr val="dk1"/>
                          </a:solidFill>
                          <a:latin typeface="Times New Roman"/>
                          <a:ea typeface="Times New Roman"/>
                          <a:cs typeface="Times New Roman"/>
                          <a:sym typeface="Times New Roman"/>
                        </a:rPr>
                        <a:t>Individualno opisno praćenje uspješnosti učenika. Samovrednovanje sudionika radionice.  Vrednovanje učitelja i roditelja preko sudjelovanja u humanitarnim akcijama.</a:t>
                      </a:r>
                    </a:p>
                    <a:p>
                      <a:pPr marL="0" marR="0" lvl="0" indent="0" algn="l" rtl="0">
                        <a:spcBef>
                          <a:spcPts val="0"/>
                        </a:spcBef>
                        <a:buClr>
                          <a:srgbClr val="000000"/>
                        </a:buClr>
                        <a:buSzPct val="25000"/>
                        <a:buFont typeface="Arial"/>
                        <a:buNone/>
                      </a:pPr>
                      <a:endParaRPr sz="1600">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547" name="Shape 547"/>
          <p:cNvGraphicFramePr/>
          <p:nvPr/>
        </p:nvGraphicFramePr>
        <p:xfrm>
          <a:off x="431541" y="188640"/>
          <a:ext cx="8280925" cy="6508255"/>
        </p:xfrm>
        <a:graphic>
          <a:graphicData uri="http://schemas.openxmlformats.org/drawingml/2006/table">
            <a:tbl>
              <a:tblPr>
                <a:noFill/>
                <a:tableStyleId>{D39A3C89-64FF-49DC-8394-7CA954343BA1}</a:tableStyleId>
              </a:tblPr>
              <a:tblGrid>
                <a:gridCol w="1944225"/>
                <a:gridCol w="6336700"/>
              </a:tblGrid>
              <a:tr h="396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NAZIV AKTIVNOSTI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Arial"/>
                        <a:buNone/>
                      </a:pPr>
                      <a:r>
                        <a:rPr lang="en" sz="1800" b="1">
                          <a:solidFill>
                            <a:schemeClr val="dk1"/>
                          </a:solidFill>
                          <a:latin typeface="Times New Roman"/>
                          <a:ea typeface="Times New Roman"/>
                          <a:cs typeface="Times New Roman"/>
                          <a:sym typeface="Times New Roman"/>
                        </a:rPr>
                        <a:t>MLADI GEOGRAFI</a:t>
                      </a:r>
                      <a:r>
                        <a:rPr lang="en" sz="1800" b="1" u="none" strike="noStrike" cap="none">
                          <a:solidFill>
                            <a:schemeClr val="dk1"/>
                          </a:solidFill>
                          <a:latin typeface="Times New Roman"/>
                          <a:ea typeface="Times New Roman"/>
                          <a:cs typeface="Times New Roman"/>
                          <a:sym typeface="Times New Roman"/>
                        </a:rPr>
                        <a:t> </a:t>
                      </a:r>
                      <a:r>
                        <a:rPr lang="en" sz="1800" b="1">
                          <a:solidFill>
                            <a:schemeClr val="dk1"/>
                          </a:solidFill>
                          <a:latin typeface="Times New Roman"/>
                          <a:ea typeface="Times New Roman"/>
                          <a:cs typeface="Times New Roman"/>
                          <a:sym typeface="Times New Roman"/>
                        </a:rPr>
                        <a:t>5.</a:t>
                      </a:r>
                      <a:r>
                        <a:rPr lang="en" sz="1800" b="1" u="none" strike="noStrike" cap="none">
                          <a:solidFill>
                            <a:schemeClr val="dk1"/>
                          </a:solidFill>
                          <a:latin typeface="Times New Roman"/>
                          <a:ea typeface="Times New Roman"/>
                          <a:cs typeface="Times New Roman"/>
                          <a:sym typeface="Times New Roman"/>
                        </a:rPr>
                        <a:t> RAZRED</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0081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CILJ AKTIVNOSTI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b="0" u="none" strike="noStrike" cap="none">
                          <a:solidFill>
                            <a:schemeClr val="dk1"/>
                          </a:solidFill>
                          <a:latin typeface="Times New Roman"/>
                          <a:ea typeface="Times New Roman"/>
                          <a:cs typeface="Times New Roman"/>
                          <a:sym typeface="Times New Roman"/>
                        </a:rPr>
                        <a:t>Proširiti sadržaje obveznog nastavnog programa, razvijati interes za predmet, poticati veći interes učenika za samostalan i timski rad, primjenjivati usvojena znanja iz drugih predmeta</a:t>
                      </a:r>
                      <a:r>
                        <a:rPr lang="en" sz="1800">
                          <a:solidFill>
                            <a:schemeClr val="dk1"/>
                          </a:solidFill>
                          <a:latin typeface="Times New Roman"/>
                          <a:ea typeface="Times New Roman"/>
                          <a:cs typeface="Times New Roman"/>
                          <a:sym typeface="Times New Roman"/>
                        </a:rPr>
                        <a:t> i</a:t>
                      </a:r>
                      <a:r>
                        <a:rPr lang="en" sz="1800" b="0" u="none" strike="noStrike" cap="none">
                          <a:solidFill>
                            <a:schemeClr val="dk1"/>
                          </a:solidFill>
                          <a:latin typeface="Times New Roman"/>
                          <a:ea typeface="Times New Roman"/>
                          <a:cs typeface="Times New Roman"/>
                          <a:sym typeface="Times New Roman"/>
                        </a:rPr>
                        <a:t> usmjeravati učenike na istraživački rad.</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281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NAMJENA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b="0" u="none" strike="noStrike" cap="none">
                          <a:solidFill>
                            <a:schemeClr val="dk1"/>
                          </a:solidFill>
                          <a:latin typeface="Times New Roman"/>
                          <a:ea typeface="Times New Roman"/>
                          <a:cs typeface="Times New Roman"/>
                          <a:sym typeface="Times New Roman"/>
                        </a:rPr>
                        <a:t>Potaknuti interes, objasniti i prilagoditi sadržaje te učenike pripremati za natjecanje iz geografije. </a:t>
                      </a:r>
                      <a:r>
                        <a:rPr lang="en" sz="1800">
                          <a:solidFill>
                            <a:schemeClr val="dk1"/>
                          </a:solidFill>
                          <a:latin typeface="Times New Roman"/>
                          <a:ea typeface="Times New Roman"/>
                          <a:cs typeface="Times New Roman"/>
                          <a:sym typeface="Times New Roman"/>
                        </a:rPr>
                        <a:t>Motivirati učenike za stjecanje novih znanja i vještina. Poticati učenike na samostalan rad i istraživanje. Upoznati učenike s dodatnim izvorima znanja.</a:t>
                      </a:r>
                    </a:p>
                    <a:p>
                      <a:pPr marL="0" marR="0" lvl="0" indent="-69850" algn="l" rtl="0">
                        <a:spcBef>
                          <a:spcPts val="0"/>
                        </a:spcBef>
                        <a:spcAft>
                          <a:spcPts val="0"/>
                        </a:spcAft>
                        <a:buClr>
                          <a:schemeClr val="dk1"/>
                        </a:buClr>
                        <a:buSzPct val="61111"/>
                        <a:buFont typeface="Arial"/>
                        <a:buNone/>
                      </a:pPr>
                      <a:r>
                        <a:rPr lang="en" sz="1800">
                          <a:solidFill>
                            <a:schemeClr val="dk1"/>
                          </a:solidFill>
                          <a:latin typeface="Times New Roman"/>
                          <a:ea typeface="Times New Roman"/>
                          <a:cs typeface="Times New Roman"/>
                          <a:sym typeface="Times New Roman"/>
                        </a:rPr>
                        <a:t>Razvijati timski rad i suradnju.</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607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NOSITELJI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a:solidFill>
                            <a:schemeClr val="dk1"/>
                          </a:solidFill>
                          <a:latin typeface="Times New Roman"/>
                          <a:ea typeface="Times New Roman"/>
                          <a:cs typeface="Times New Roman"/>
                          <a:sym typeface="Times New Roman"/>
                        </a:rPr>
                        <a:t>Tanja Pavelić, prof.</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NAČIN REALIZACIJE</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b="0" u="none" strike="noStrike" cap="none">
                          <a:solidFill>
                            <a:schemeClr val="dk1"/>
                          </a:solidFill>
                          <a:latin typeface="Times New Roman"/>
                          <a:ea typeface="Times New Roman"/>
                          <a:cs typeface="Times New Roman"/>
                          <a:sym typeface="Times New Roman"/>
                        </a:rPr>
                        <a:t>individualni rad, rad u parovima, grupni rad</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VREMENIK</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solidFill>
                            <a:schemeClr val="dk1"/>
                          </a:solidFill>
                          <a:latin typeface="Times New Roman"/>
                          <a:ea typeface="Times New Roman"/>
                          <a:cs typeface="Times New Roman"/>
                          <a:sym typeface="Times New Roman"/>
                        </a:rPr>
                        <a:t>jedan sat tjedno tijekom školske godine</a:t>
                      </a:r>
                      <a:r>
                        <a:rPr lang="en" sz="1800" b="0" u="none" strike="noStrike" cap="none">
                          <a:solidFill>
                            <a:schemeClr val="dk1"/>
                          </a:solidFill>
                          <a:latin typeface="Times New Roman"/>
                          <a:ea typeface="Times New Roman"/>
                          <a:cs typeface="Times New Roman"/>
                          <a:sym typeface="Times New Roman"/>
                        </a:rPr>
                        <a:t> 201</a:t>
                      </a:r>
                      <a:r>
                        <a:rPr lang="en" sz="1800">
                          <a:solidFill>
                            <a:schemeClr val="dk1"/>
                          </a:solidFill>
                          <a:latin typeface="Times New Roman"/>
                          <a:ea typeface="Times New Roman"/>
                          <a:cs typeface="Times New Roman"/>
                          <a:sym typeface="Times New Roman"/>
                        </a:rPr>
                        <a:t>6</a:t>
                      </a:r>
                      <a:r>
                        <a:rPr lang="en" sz="1800" b="0" u="none" strike="noStrike" cap="none">
                          <a:solidFill>
                            <a:schemeClr val="dk1"/>
                          </a:solidFill>
                          <a:latin typeface="Times New Roman"/>
                          <a:ea typeface="Times New Roman"/>
                          <a:cs typeface="Times New Roman"/>
                          <a:sym typeface="Times New Roman"/>
                        </a:rPr>
                        <a:t>./201</a:t>
                      </a:r>
                      <a:r>
                        <a:rPr lang="en" sz="1800">
                          <a:solidFill>
                            <a:schemeClr val="dk1"/>
                          </a:solidFill>
                          <a:latin typeface="Times New Roman"/>
                          <a:ea typeface="Times New Roman"/>
                          <a:cs typeface="Times New Roman"/>
                          <a:sym typeface="Times New Roman"/>
                        </a:rPr>
                        <a:t>7</a:t>
                      </a:r>
                      <a:r>
                        <a:rPr lang="en" sz="1800" b="0" u="none" strike="noStrike" cap="none">
                          <a:solidFill>
                            <a:schemeClr val="dk1"/>
                          </a:solidFill>
                          <a:latin typeface="Times New Roman"/>
                          <a:ea typeface="Times New Roman"/>
                          <a:cs typeface="Times New Roman"/>
                          <a:sym typeface="Times New Roman"/>
                        </a:rPr>
                        <a:t>.</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TROŠKOVNIK</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b="0" u="none" strike="noStrike" cap="none">
                          <a:solidFill>
                            <a:schemeClr val="dk1"/>
                          </a:solidFill>
                          <a:latin typeface="Times New Roman"/>
                          <a:ea typeface="Times New Roman"/>
                          <a:cs typeface="Times New Roman"/>
                          <a:sym typeface="Times New Roman"/>
                        </a:rPr>
                        <a:t>potrošni materijal za rad učenika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2655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VREDNOVANJE I KORIŠTENJE REZULTATA RADA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I</a:t>
                      </a:r>
                      <a:r>
                        <a:rPr lang="en" sz="1800" b="0" u="none" strike="noStrike" cap="none">
                          <a:solidFill>
                            <a:schemeClr val="dk1"/>
                          </a:solidFill>
                          <a:latin typeface="Times New Roman"/>
                          <a:ea typeface="Times New Roman"/>
                          <a:cs typeface="Times New Roman"/>
                          <a:sym typeface="Times New Roman"/>
                        </a:rPr>
                        <a:t>ndividualno praćenje uspješnosti usvajanja planiranih i dodatnih sadržaja.</a:t>
                      </a:r>
                    </a:p>
                    <a:p>
                      <a:pPr marL="0" marR="0" lvl="0" indent="0" algn="l" rtl="0">
                        <a:spcBef>
                          <a:spcPts val="0"/>
                        </a:spcBef>
                        <a:spcAft>
                          <a:spcPts val="0"/>
                        </a:spcAft>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K</a:t>
                      </a:r>
                      <a:r>
                        <a:rPr lang="en" sz="1800" b="0" u="none" strike="noStrike" cap="none">
                          <a:solidFill>
                            <a:schemeClr val="dk1"/>
                          </a:solidFill>
                          <a:latin typeface="Times New Roman"/>
                          <a:ea typeface="Times New Roman"/>
                          <a:cs typeface="Times New Roman"/>
                          <a:sym typeface="Times New Roman"/>
                        </a:rPr>
                        <a:t>orištenje rezultata u svrhu postizanja što boljih rezultata u nastavi geografije.</a:t>
                      </a:r>
                    </a:p>
                    <a:p>
                      <a:pPr marL="0" marR="0" lvl="0" indent="0" algn="l" rtl="0">
                        <a:spcBef>
                          <a:spcPts val="0"/>
                        </a:spcBef>
                        <a:spcAft>
                          <a:spcPts val="0"/>
                        </a:spcAft>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K</a:t>
                      </a:r>
                      <a:r>
                        <a:rPr lang="en" sz="1800" b="0" u="none" strike="noStrike" cap="none">
                          <a:solidFill>
                            <a:schemeClr val="dk1"/>
                          </a:solidFill>
                          <a:latin typeface="Times New Roman"/>
                          <a:ea typeface="Times New Roman"/>
                          <a:cs typeface="Times New Roman"/>
                          <a:sym typeface="Times New Roman"/>
                        </a:rPr>
                        <a:t>roz rad adekvatno valorizirati zalaganja i interes  te ga sukladno tome primijeniti i u samoj nastavi geografije.</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graphicFrame>
        <p:nvGraphicFramePr>
          <p:cNvPr id="553" name="Shape 553"/>
          <p:cNvGraphicFramePr/>
          <p:nvPr/>
        </p:nvGraphicFramePr>
        <p:xfrm>
          <a:off x="431541" y="188640"/>
          <a:ext cx="8280925" cy="5964755"/>
        </p:xfrm>
        <a:graphic>
          <a:graphicData uri="http://schemas.openxmlformats.org/drawingml/2006/table">
            <a:tbl>
              <a:tblPr>
                <a:noFill/>
                <a:tableStyleId>{D39A3C89-64FF-49DC-8394-7CA954343BA1}</a:tableStyleId>
              </a:tblPr>
              <a:tblGrid>
                <a:gridCol w="1944225"/>
                <a:gridCol w="6336700"/>
              </a:tblGrid>
              <a:tr h="396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NAZIV AKTIVNOSTI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Arial"/>
                        <a:buNone/>
                      </a:pPr>
                      <a:r>
                        <a:rPr lang="en" sz="1800" b="1">
                          <a:solidFill>
                            <a:schemeClr val="dk1"/>
                          </a:solidFill>
                          <a:latin typeface="Times New Roman"/>
                          <a:ea typeface="Times New Roman"/>
                          <a:cs typeface="Times New Roman"/>
                          <a:sym typeface="Times New Roman"/>
                        </a:rPr>
                        <a:t>GRUPA BIOZNALAC</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0081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CILJ AKTIVNOSTI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a:solidFill>
                            <a:schemeClr val="dk1"/>
                          </a:solidFill>
                          <a:latin typeface="Times New Roman"/>
                          <a:ea typeface="Times New Roman"/>
                          <a:cs typeface="Times New Roman"/>
                          <a:sym typeface="Times New Roman"/>
                        </a:rPr>
                        <a:t>Spoznati važnost pravilne prehrane na zdravlje. Shvatiti što se događa u organizmu pri nedostatku pojedinih mineralnih tvari i vitamina. Naučiti kako se pravilno hraniti da bi se izbjegli nedostatci koji mogu biti uzrokom nekih zdravstvenih problema.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281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NAMJENA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a:solidFill>
                            <a:schemeClr val="dk1"/>
                          </a:solidFill>
                          <a:latin typeface="Times New Roman"/>
                          <a:ea typeface="Times New Roman"/>
                          <a:cs typeface="Times New Roman"/>
                          <a:sym typeface="Times New Roman"/>
                        </a:rPr>
                        <a:t>Učenici 7. i 8. razreda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607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NOSITELJI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a:solidFill>
                            <a:schemeClr val="dk1"/>
                          </a:solidFill>
                          <a:latin typeface="Times New Roman"/>
                          <a:ea typeface="Times New Roman"/>
                          <a:cs typeface="Times New Roman"/>
                          <a:sym typeface="Times New Roman"/>
                        </a:rPr>
                        <a:t>Gordana Pintar, učitelj savjetnik</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NAČIN REALIZACIJE</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b="0" u="none" strike="noStrike" cap="none">
                          <a:solidFill>
                            <a:schemeClr val="dk1"/>
                          </a:solidFill>
                          <a:latin typeface="Times New Roman"/>
                          <a:ea typeface="Times New Roman"/>
                          <a:cs typeface="Times New Roman"/>
                          <a:sym typeface="Times New Roman"/>
                        </a:rPr>
                        <a:t>individualni rad, rad u parovima, grupni rad</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VREMENIK</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a:solidFill>
                            <a:schemeClr val="dk1"/>
                          </a:solidFill>
                          <a:latin typeface="Times New Roman"/>
                          <a:ea typeface="Times New Roman"/>
                          <a:cs typeface="Times New Roman"/>
                          <a:sym typeface="Times New Roman"/>
                        </a:rPr>
                        <a:t>jedan sat tjedno tijekom školske godine</a:t>
                      </a:r>
                      <a:r>
                        <a:rPr lang="en" sz="1800" b="0" u="none" strike="noStrike" cap="none">
                          <a:solidFill>
                            <a:schemeClr val="dk1"/>
                          </a:solidFill>
                          <a:latin typeface="Times New Roman"/>
                          <a:ea typeface="Times New Roman"/>
                          <a:cs typeface="Times New Roman"/>
                          <a:sym typeface="Times New Roman"/>
                        </a:rPr>
                        <a:t> 201</a:t>
                      </a:r>
                      <a:r>
                        <a:rPr lang="en" sz="1800">
                          <a:solidFill>
                            <a:schemeClr val="dk1"/>
                          </a:solidFill>
                          <a:latin typeface="Times New Roman"/>
                          <a:ea typeface="Times New Roman"/>
                          <a:cs typeface="Times New Roman"/>
                          <a:sym typeface="Times New Roman"/>
                        </a:rPr>
                        <a:t>6</a:t>
                      </a:r>
                      <a:r>
                        <a:rPr lang="en" sz="1800" b="0" u="none" strike="noStrike" cap="none">
                          <a:solidFill>
                            <a:schemeClr val="dk1"/>
                          </a:solidFill>
                          <a:latin typeface="Times New Roman"/>
                          <a:ea typeface="Times New Roman"/>
                          <a:cs typeface="Times New Roman"/>
                          <a:sym typeface="Times New Roman"/>
                        </a:rPr>
                        <a:t>./201</a:t>
                      </a:r>
                      <a:r>
                        <a:rPr lang="en" sz="1800">
                          <a:solidFill>
                            <a:schemeClr val="dk1"/>
                          </a:solidFill>
                          <a:latin typeface="Times New Roman"/>
                          <a:ea typeface="Times New Roman"/>
                          <a:cs typeface="Times New Roman"/>
                          <a:sym typeface="Times New Roman"/>
                        </a:rPr>
                        <a:t>7</a:t>
                      </a:r>
                      <a:r>
                        <a:rPr lang="en" sz="1800" b="0" u="none" strike="noStrike" cap="none">
                          <a:solidFill>
                            <a:schemeClr val="dk1"/>
                          </a:solidFill>
                          <a:latin typeface="Times New Roman"/>
                          <a:ea typeface="Times New Roman"/>
                          <a:cs typeface="Times New Roman"/>
                          <a:sym typeface="Times New Roman"/>
                        </a:rPr>
                        <a:t>.</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TROŠKOVNIK</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800" b="0" u="none" strike="noStrike" cap="none">
                          <a:solidFill>
                            <a:schemeClr val="dk1"/>
                          </a:solidFill>
                          <a:latin typeface="Times New Roman"/>
                          <a:ea typeface="Times New Roman"/>
                          <a:cs typeface="Times New Roman"/>
                          <a:sym typeface="Times New Roman"/>
                        </a:rPr>
                        <a:t>potrošni materijal za rad učenika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2655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VREDNOVANJE I KORIŠTENJE REZULTATA RADA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I</a:t>
                      </a:r>
                      <a:r>
                        <a:rPr lang="en" sz="1800" b="0" u="none" strike="noStrike" cap="none">
                          <a:solidFill>
                            <a:schemeClr val="dk1"/>
                          </a:solidFill>
                          <a:latin typeface="Times New Roman"/>
                          <a:ea typeface="Times New Roman"/>
                          <a:cs typeface="Times New Roman"/>
                          <a:sym typeface="Times New Roman"/>
                        </a:rPr>
                        <a:t>ndividualno praćenje uspješnosti usvajanja planiranih i dodatnih sadržaja.</a:t>
                      </a:r>
                    </a:p>
                    <a:p>
                      <a:pPr marL="0" marR="0" lvl="0" indent="0" algn="l" rtl="0">
                        <a:spcBef>
                          <a:spcPts val="0"/>
                        </a:spcBef>
                        <a:spcAft>
                          <a:spcPts val="0"/>
                        </a:spcAft>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K</a:t>
                      </a:r>
                      <a:r>
                        <a:rPr lang="en" sz="1800" b="0" u="none" strike="noStrike" cap="none">
                          <a:solidFill>
                            <a:schemeClr val="dk1"/>
                          </a:solidFill>
                          <a:latin typeface="Times New Roman"/>
                          <a:ea typeface="Times New Roman"/>
                          <a:cs typeface="Times New Roman"/>
                          <a:sym typeface="Times New Roman"/>
                        </a:rPr>
                        <a:t>orištenje rezultata u svrhu postizanja što boljih rezultata u nastavi </a:t>
                      </a:r>
                      <a:r>
                        <a:rPr lang="en" sz="1800">
                          <a:solidFill>
                            <a:schemeClr val="dk1"/>
                          </a:solidFill>
                          <a:latin typeface="Times New Roman"/>
                          <a:ea typeface="Times New Roman"/>
                          <a:cs typeface="Times New Roman"/>
                          <a:sym typeface="Times New Roman"/>
                        </a:rPr>
                        <a:t>biologije</a:t>
                      </a:r>
                      <a:r>
                        <a:rPr lang="en" sz="1800" b="0" u="none" strike="noStrike" cap="none">
                          <a:solidFill>
                            <a:schemeClr val="dk1"/>
                          </a:solidFill>
                          <a:latin typeface="Times New Roman"/>
                          <a:ea typeface="Times New Roman"/>
                          <a:cs typeface="Times New Roman"/>
                          <a:sym typeface="Times New Roman"/>
                        </a:rPr>
                        <a:t>.</a:t>
                      </a:r>
                    </a:p>
                    <a:p>
                      <a:pPr marL="0" marR="0" lvl="0" indent="0" algn="l" rtl="0">
                        <a:spcBef>
                          <a:spcPts val="0"/>
                        </a:spcBef>
                        <a:spcAft>
                          <a:spcPts val="0"/>
                        </a:spcAft>
                        <a:buClr>
                          <a:schemeClr val="dk1"/>
                        </a:buClr>
                        <a:buSzPct val="25000"/>
                        <a:buFont typeface="Calibri"/>
                        <a:buNone/>
                      </a:pPr>
                      <a:r>
                        <a:rPr lang="en" sz="1800" u="none" strike="noStrike" cap="none">
                          <a:solidFill>
                            <a:schemeClr val="dk1"/>
                          </a:solidFill>
                          <a:latin typeface="Times New Roman"/>
                          <a:ea typeface="Times New Roman"/>
                          <a:cs typeface="Times New Roman"/>
                          <a:sym typeface="Times New Roman"/>
                        </a:rPr>
                        <a:t>K</a:t>
                      </a:r>
                      <a:r>
                        <a:rPr lang="en" sz="1800" b="0" u="none" strike="noStrike" cap="none">
                          <a:solidFill>
                            <a:schemeClr val="dk1"/>
                          </a:solidFill>
                          <a:latin typeface="Times New Roman"/>
                          <a:ea typeface="Times New Roman"/>
                          <a:cs typeface="Times New Roman"/>
                          <a:sym typeface="Times New Roman"/>
                        </a:rPr>
                        <a:t>roz rad adekvatno valorizirati zalaganja i interes  te ga sukladno tome primijeniti i u samoj nastavi </a:t>
                      </a:r>
                      <a:r>
                        <a:rPr lang="en" sz="1800">
                          <a:solidFill>
                            <a:schemeClr val="dk1"/>
                          </a:solidFill>
                          <a:latin typeface="Times New Roman"/>
                          <a:ea typeface="Times New Roman"/>
                          <a:cs typeface="Times New Roman"/>
                          <a:sym typeface="Times New Roman"/>
                        </a:rPr>
                        <a:t>biologije</a:t>
                      </a:r>
                      <a:r>
                        <a:rPr lang="en" sz="1800" b="0" u="none" strike="noStrike" cap="none">
                          <a:solidFill>
                            <a:schemeClr val="dk1"/>
                          </a:solidFill>
                          <a:latin typeface="Times New Roman"/>
                          <a:ea typeface="Times New Roman"/>
                          <a:cs typeface="Times New Roman"/>
                          <a:sym typeface="Times New Roman"/>
                        </a:rPr>
                        <a:t>.</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p:nvPr/>
        </p:nvSpPr>
        <p:spPr>
          <a:xfrm>
            <a:off x="2219675" y="939450"/>
            <a:ext cx="5260800" cy="1021499"/>
          </a:xfrm>
          <a:prstGeom prst="roundRect">
            <a:avLst>
              <a:gd name="adj" fmla="val 16667"/>
            </a:avLst>
          </a:prstGeom>
          <a:solidFill>
            <a:schemeClr val="lt1"/>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0" name="Shape 560"/>
          <p:cNvSpPr txBox="1"/>
          <p:nvPr/>
        </p:nvSpPr>
        <p:spPr>
          <a:xfrm>
            <a:off x="2853575" y="1136550"/>
            <a:ext cx="4626898" cy="82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a:solidFill>
                  <a:srgbClr val="000000"/>
                </a:solidFill>
                <a:latin typeface="Arial"/>
                <a:ea typeface="Arial"/>
                <a:cs typeface="Arial"/>
                <a:sym typeface="Arial"/>
              </a:rPr>
              <a:t>III. PRODUŽENI BORAVAK</a:t>
            </a:r>
          </a:p>
        </p:txBody>
      </p:sp>
      <p:sp>
        <p:nvSpPr>
          <p:cNvPr id="561" name="Shape 561"/>
          <p:cNvSpPr txBox="1"/>
          <p:nvPr/>
        </p:nvSpPr>
        <p:spPr>
          <a:xfrm>
            <a:off x="694425" y="2299025"/>
            <a:ext cx="8088000" cy="461661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1800" b="0" i="0" u="none" strike="noStrike" cap="none">
                <a:solidFill>
                  <a:srgbClr val="000000"/>
                </a:solidFill>
                <a:latin typeface="Times New Roman"/>
                <a:ea typeface="Times New Roman"/>
                <a:cs typeface="Times New Roman"/>
                <a:sym typeface="Times New Roman"/>
              </a:rPr>
              <a:t>Produženi boravak namijenjen je učenicima 1. i 2. razreda. Organiziran je neposredno prije (od 7.00 sati) te nakon redovne nastave (do 17.00 sati). Učenicima je omogućeno kvalitetno cjelodnevno provođenje vremena u školi. Organizirano je vrijeme za odmor i igru, obroke, odmor na zraku, kreativno provođenje organiziranog vremena, učenje i ponavljanje te rad na zadaći pod stalnim nadzorom učitelja.</a:t>
            </a: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Arial"/>
              <a:buNone/>
            </a:pPr>
            <a:r>
              <a:rPr lang="en" sz="1800" b="0" i="0" u="none" strike="noStrike" cap="none">
                <a:solidFill>
                  <a:srgbClr val="000000"/>
                </a:solidFill>
                <a:latin typeface="Times New Roman"/>
                <a:ea typeface="Times New Roman"/>
                <a:cs typeface="Times New Roman"/>
                <a:sym typeface="Times New Roman"/>
              </a:rPr>
              <a:t>Grupe učenika, polaznika produženog boravka, organizirane su na dva načina: kao homogene skupine učenika istog razednog odjela (1. razredi) te kao heterogene skupine sastavljene od dvaju razrednih odjela (2. razredi).</a:t>
            </a: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graphicFrame>
        <p:nvGraphicFramePr>
          <p:cNvPr id="567" name="Shape 567"/>
          <p:cNvGraphicFramePr/>
          <p:nvPr/>
        </p:nvGraphicFramePr>
        <p:xfrm>
          <a:off x="165700" y="118237"/>
          <a:ext cx="8812600" cy="6591045"/>
        </p:xfrm>
        <a:graphic>
          <a:graphicData uri="http://schemas.openxmlformats.org/drawingml/2006/table">
            <a:tbl>
              <a:tblPr>
                <a:noFill/>
                <a:tableStyleId>{2AD96F34-8043-4AE9-89AE-B8264F799F19}</a:tableStyleId>
              </a:tblPr>
              <a:tblGrid>
                <a:gridCol w="2163175"/>
                <a:gridCol w="6649425"/>
              </a:tblGrid>
              <a:tr h="497225">
                <a:tc>
                  <a:txBody>
                    <a:bodyPr/>
                    <a:lstStyle/>
                    <a:p>
                      <a:pPr marL="0" marR="0" lvl="0" indent="0" algn="l" rtl="0">
                        <a:spcBef>
                          <a:spcPts val="0"/>
                        </a:spcBef>
                        <a:buClr>
                          <a:schemeClr val="dk1"/>
                        </a:buClr>
                        <a:buSzPct val="25000"/>
                        <a:buFont typeface="Calibri"/>
                        <a:buNone/>
                      </a:pPr>
                      <a:r>
                        <a:rPr lang="en" b="1" u="none" strike="noStrike" cap="none">
                          <a:latin typeface="Times New Roman"/>
                          <a:ea typeface="Times New Roman"/>
                          <a:cs typeface="Times New Roman"/>
                          <a:sym typeface="Times New Roman"/>
                        </a:rPr>
                        <a:t>NAZIV AKTIVNOSTI</a:t>
                      </a:r>
                    </a:p>
                  </a:txBody>
                  <a:tcPr marL="91425" marR="91425" marT="91425" marB="91425"/>
                </a:tc>
                <a:tc>
                  <a:txBody>
                    <a:bodyPr/>
                    <a:lstStyle/>
                    <a:p>
                      <a:pPr marL="0" marR="0" lvl="0" indent="0" algn="ctr" rtl="0">
                        <a:spcBef>
                          <a:spcPts val="0"/>
                        </a:spcBef>
                        <a:buClr>
                          <a:schemeClr val="dk1"/>
                        </a:buClr>
                        <a:buSzPct val="25000"/>
                        <a:buFont typeface="Calibri"/>
                        <a:buNone/>
                      </a:pPr>
                      <a:r>
                        <a:rPr lang="en" sz="1800" b="1" u="none" strike="noStrike" cap="none">
                          <a:latin typeface="Times New Roman"/>
                          <a:ea typeface="Times New Roman"/>
                          <a:cs typeface="Times New Roman"/>
                          <a:sym typeface="Times New Roman"/>
                        </a:rPr>
                        <a:t>PRODUŽENI BORAVAK</a:t>
                      </a:r>
                    </a:p>
                  </a:txBody>
                  <a:tcPr marL="91425" marR="91425" marT="91425" marB="91425"/>
                </a:tc>
              </a:tr>
              <a:tr h="1470225">
                <a:tc>
                  <a:txBody>
                    <a:bodyPr/>
                    <a:lstStyle/>
                    <a:p>
                      <a:pPr marL="0" marR="0" lvl="0" indent="0" algn="l" rtl="0">
                        <a:spcBef>
                          <a:spcPts val="0"/>
                        </a:spcBef>
                        <a:buClr>
                          <a:schemeClr val="dk1"/>
                        </a:buClr>
                        <a:buSzPct val="25000"/>
                        <a:buFont typeface="Calibri"/>
                        <a:buNone/>
                      </a:pPr>
                      <a:r>
                        <a:rPr lang="en" b="1" u="none" strike="noStrike" cap="none">
                          <a:latin typeface="Times New Roman"/>
                          <a:ea typeface="Times New Roman"/>
                          <a:cs typeface="Times New Roman"/>
                          <a:sym typeface="Times New Roman"/>
                        </a:rPr>
                        <a:t>CILJ AKTIVNOSTI</a:t>
                      </a:r>
                    </a:p>
                  </a:txBody>
                  <a:tcPr marL="91425" marR="91425" marT="91425" marB="91425"/>
                </a:tc>
                <a:tc>
                  <a:txBody>
                    <a:bodyPr/>
                    <a:lstStyle/>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Učenici će: </a:t>
                      </a:r>
                    </a:p>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 usvojiti radne navike(pisanje zadaće, učenje, poštivanje i izvršavanje razrednih zaduženja)</a:t>
                      </a:r>
                    </a:p>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 razvijati upornost, spretnost, snalažljivost u igri i radu, razvijati natjecateljski duh i korektan odnos prema drugima</a:t>
                      </a:r>
                    </a:p>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 likovnim, glazbenim, sportskim i drugim izrazima vježbati samokontrolu i jačati samopoštovanje</a:t>
                      </a:r>
                    </a:p>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 razvijati toleranciju, poštivnje pravila igre te kućnog reda škole</a:t>
                      </a:r>
                    </a:p>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 razvijati socijalne oblike ponašanja kao prevenciju neprihvatljivih oblika ponašanja</a:t>
                      </a:r>
                    </a:p>
                  </a:txBody>
                  <a:tcPr marL="91425" marR="91425" marT="91425" marB="91425"/>
                </a:tc>
              </a:tr>
              <a:tr h="649000">
                <a:tc>
                  <a:txBody>
                    <a:bodyPr/>
                    <a:lstStyle/>
                    <a:p>
                      <a:pPr marL="0" marR="0" lvl="0" indent="0" algn="l" rtl="0">
                        <a:spcBef>
                          <a:spcPts val="0"/>
                        </a:spcBef>
                        <a:buClr>
                          <a:schemeClr val="dk1"/>
                        </a:buClr>
                        <a:buSzPct val="25000"/>
                        <a:buFont typeface="Calibri"/>
                        <a:buNone/>
                      </a:pPr>
                      <a:r>
                        <a:rPr lang="en" b="1" u="none" strike="noStrike" cap="none">
                          <a:latin typeface="Times New Roman"/>
                          <a:ea typeface="Times New Roman"/>
                          <a:cs typeface="Times New Roman"/>
                          <a:sym typeface="Times New Roman"/>
                        </a:rPr>
                        <a:t>NAMJENA</a:t>
                      </a:r>
                    </a:p>
                  </a:txBody>
                  <a:tcPr marL="91425" marR="91425" marT="91425" marB="91425"/>
                </a:tc>
                <a:tc>
                  <a:txBody>
                    <a:bodyPr/>
                    <a:lstStyle/>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Omogućiti učenicima 1. i 2. razreda boravak u školi nakon redovne nastave ispunjen različitim odgojno. obrazovnim sadržajima koji povoljno utječu na razvoj učenikove cjelokupne osobnosti.</a:t>
                      </a:r>
                    </a:p>
                  </a:txBody>
                  <a:tcPr marL="91425" marR="91425" marT="91425" marB="91425"/>
                </a:tc>
              </a:tr>
              <a:tr h="435100">
                <a:tc>
                  <a:txBody>
                    <a:bodyPr/>
                    <a:lstStyle/>
                    <a:p>
                      <a:pPr marL="0" marR="0" lvl="0" indent="0" algn="l" rtl="0">
                        <a:spcBef>
                          <a:spcPts val="0"/>
                        </a:spcBef>
                        <a:buClr>
                          <a:schemeClr val="dk1"/>
                        </a:buClr>
                        <a:buSzPct val="25000"/>
                        <a:buFont typeface="Calibri"/>
                        <a:buNone/>
                      </a:pPr>
                      <a:r>
                        <a:rPr lang="en" b="1" u="none" strike="noStrike" cap="none">
                          <a:latin typeface="Times New Roman"/>
                          <a:ea typeface="Times New Roman"/>
                          <a:cs typeface="Times New Roman"/>
                          <a:sym typeface="Times New Roman"/>
                        </a:rPr>
                        <a:t>NOSITELJI</a:t>
                      </a:r>
                    </a:p>
                  </a:txBody>
                  <a:tcPr marL="91425" marR="91425" marT="91425" marB="91425"/>
                </a:tc>
                <a:tc>
                  <a:txBody>
                    <a:bodyPr/>
                    <a:lstStyle/>
                    <a:p>
                      <a:pPr marL="0" marR="0" lvl="0" indent="0" algn="l" rtl="0">
                        <a:spcBef>
                          <a:spcPts val="0"/>
                        </a:spcBef>
                        <a:buClr>
                          <a:schemeClr val="dk1"/>
                        </a:buClr>
                        <a:buSzPct val="25000"/>
                        <a:buFont typeface="Calibri"/>
                        <a:buNone/>
                      </a:pPr>
                      <a:r>
                        <a:rPr lang="en" sz="1300">
                          <a:latin typeface="Times New Roman"/>
                          <a:ea typeface="Times New Roman"/>
                          <a:cs typeface="Times New Roman"/>
                          <a:sym typeface="Times New Roman"/>
                        </a:rPr>
                        <a:t>Ivana Vlajčić, Danijela Crnjac i Katica Gojanović</a:t>
                      </a:r>
                    </a:p>
                  </a:txBody>
                  <a:tcPr marL="91425" marR="91425" marT="91425" marB="91425"/>
                </a:tc>
              </a:tr>
              <a:tr h="849525">
                <a:tc>
                  <a:txBody>
                    <a:bodyPr/>
                    <a:lstStyle/>
                    <a:p>
                      <a:pPr marL="0" marR="0" lvl="0" indent="0" algn="l" rtl="0">
                        <a:spcBef>
                          <a:spcPts val="0"/>
                        </a:spcBef>
                        <a:buClr>
                          <a:schemeClr val="dk1"/>
                        </a:buClr>
                        <a:buSzPct val="25000"/>
                        <a:buFont typeface="Calibri"/>
                        <a:buNone/>
                      </a:pPr>
                      <a:r>
                        <a:rPr lang="en" b="1" u="none" strike="noStrike" cap="none">
                          <a:latin typeface="Times New Roman"/>
                          <a:ea typeface="Times New Roman"/>
                          <a:cs typeface="Times New Roman"/>
                          <a:sym typeface="Times New Roman"/>
                        </a:rPr>
                        <a:t>NAČIN REALIZACIJE</a:t>
                      </a:r>
                    </a:p>
                  </a:txBody>
                  <a:tcPr marL="91425" marR="91425" marT="91425" marB="91425"/>
                </a:tc>
                <a:tc>
                  <a:txBody>
                    <a:bodyPr/>
                    <a:lstStyle/>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Nakon redovne nastave koju vodi učitelj razredne nastave, razredni odjel preuzima učitelj u produženom boravku. Učenici ručaju u školi. Slijedi organizirano vrijeme, ponavljanje i uvježbavanje nastavnih sadržaja te pisanje zadaće i učenje. Organizirano vrijeme se provodi kroz područja: Jezično-komunikacijsko; Matematičko-logičko, Znanstveno-tehnološko, Socijalizacija, odnos prema sebi, zdravlju, okolini; Kulturno-umjetničko; Igre, sport, rekreacija; Aktivnosti prema odabiru škole.</a:t>
                      </a:r>
                    </a:p>
                  </a:txBody>
                  <a:tcPr marL="91425" marR="91425" marT="91425" marB="91425"/>
                </a:tc>
              </a:tr>
              <a:tr h="435100">
                <a:tc>
                  <a:txBody>
                    <a:bodyPr/>
                    <a:lstStyle/>
                    <a:p>
                      <a:pPr marL="0" marR="0" lvl="0" indent="0" algn="l" rtl="0">
                        <a:spcBef>
                          <a:spcPts val="0"/>
                        </a:spcBef>
                        <a:buClr>
                          <a:schemeClr val="dk1"/>
                        </a:buClr>
                        <a:buSzPct val="25000"/>
                        <a:buFont typeface="Calibri"/>
                        <a:buNone/>
                      </a:pPr>
                      <a:r>
                        <a:rPr lang="en" b="1" u="none" strike="noStrike" cap="none">
                          <a:latin typeface="Times New Roman"/>
                          <a:ea typeface="Times New Roman"/>
                          <a:cs typeface="Times New Roman"/>
                          <a:sym typeface="Times New Roman"/>
                        </a:rPr>
                        <a:t>VREMENIK</a:t>
                      </a:r>
                    </a:p>
                  </a:txBody>
                  <a:tcPr marL="91425" marR="91425" marT="91425" marB="91425"/>
                </a:tc>
                <a:tc>
                  <a:txBody>
                    <a:bodyPr/>
                    <a:lstStyle/>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Tijekom školske godine 201</a:t>
                      </a:r>
                      <a:r>
                        <a:rPr lang="en" sz="1300">
                          <a:latin typeface="Times New Roman"/>
                          <a:ea typeface="Times New Roman"/>
                          <a:cs typeface="Times New Roman"/>
                          <a:sym typeface="Times New Roman"/>
                        </a:rPr>
                        <a:t>6</a:t>
                      </a:r>
                      <a:r>
                        <a:rPr lang="en" sz="1300" u="none" strike="noStrike" cap="none">
                          <a:latin typeface="Times New Roman"/>
                          <a:ea typeface="Times New Roman"/>
                          <a:cs typeface="Times New Roman"/>
                          <a:sym typeface="Times New Roman"/>
                        </a:rPr>
                        <a:t>./1</a:t>
                      </a:r>
                      <a:r>
                        <a:rPr lang="en" sz="1300">
                          <a:latin typeface="Times New Roman"/>
                          <a:ea typeface="Times New Roman"/>
                          <a:cs typeface="Times New Roman"/>
                          <a:sym typeface="Times New Roman"/>
                        </a:rPr>
                        <a:t>7</a:t>
                      </a:r>
                      <a:r>
                        <a:rPr lang="en" sz="1300" u="none" strike="noStrike" cap="none">
                          <a:latin typeface="Times New Roman"/>
                          <a:ea typeface="Times New Roman"/>
                          <a:cs typeface="Times New Roman"/>
                          <a:sym typeface="Times New Roman"/>
                        </a:rPr>
                        <a:t>. (25 sati tjedno)</a:t>
                      </a:r>
                    </a:p>
                  </a:txBody>
                  <a:tcPr marL="91425" marR="91425" marT="91425" marB="91425"/>
                </a:tc>
              </a:tr>
              <a:tr h="465450">
                <a:tc>
                  <a:txBody>
                    <a:bodyPr/>
                    <a:lstStyle/>
                    <a:p>
                      <a:pPr marL="0" marR="0" lvl="0" indent="0" algn="l" rtl="0">
                        <a:spcBef>
                          <a:spcPts val="0"/>
                        </a:spcBef>
                        <a:buClr>
                          <a:schemeClr val="dk1"/>
                        </a:buClr>
                        <a:buSzPct val="25000"/>
                        <a:buFont typeface="Calibri"/>
                        <a:buNone/>
                      </a:pPr>
                      <a:r>
                        <a:rPr lang="en" b="1" u="none" strike="noStrike" cap="none">
                          <a:latin typeface="Times New Roman"/>
                          <a:ea typeface="Times New Roman"/>
                          <a:cs typeface="Times New Roman"/>
                          <a:sym typeface="Times New Roman"/>
                        </a:rPr>
                        <a:t>TROŠKOVNIK</a:t>
                      </a:r>
                    </a:p>
                  </a:txBody>
                  <a:tcPr marL="91425" marR="91425" marT="91425" marB="91425"/>
                </a:tc>
                <a:tc>
                  <a:txBody>
                    <a:bodyPr/>
                    <a:lstStyle/>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Produženi boravak sufinanciraju roditelji djece i Grad Zagreb.</a:t>
                      </a:r>
                    </a:p>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Radni materijali: papiri, bojice, škare, ljepila, drvo, žica, društvene igre, sportski rekviziti</a:t>
                      </a:r>
                    </a:p>
                  </a:txBody>
                  <a:tcPr marL="91425" marR="91425" marT="91425" marB="91425"/>
                </a:tc>
              </a:tr>
              <a:tr h="856150">
                <a:tc>
                  <a:txBody>
                    <a:bodyPr/>
                    <a:lstStyle/>
                    <a:p>
                      <a:pPr marL="0" marR="0" lvl="0" indent="0" algn="l" rtl="0">
                        <a:spcBef>
                          <a:spcPts val="0"/>
                        </a:spcBef>
                        <a:buClr>
                          <a:schemeClr val="dk1"/>
                        </a:buClr>
                        <a:buSzPct val="25000"/>
                        <a:buFont typeface="Calibri"/>
                        <a:buNone/>
                      </a:pPr>
                      <a:r>
                        <a:rPr lang="en" b="1" u="none" strike="noStrike" cap="none">
                          <a:latin typeface="Times New Roman"/>
                          <a:ea typeface="Times New Roman"/>
                          <a:cs typeface="Times New Roman"/>
                          <a:sym typeface="Times New Roman"/>
                        </a:rPr>
                        <a:t>VREDNOVANJE I KORIŠTENJE REZULTATA RADA</a:t>
                      </a:r>
                    </a:p>
                  </a:txBody>
                  <a:tcPr marL="91425" marR="91425" marT="91425" marB="91425"/>
                </a:tc>
                <a:tc>
                  <a:txBody>
                    <a:bodyPr/>
                    <a:lstStyle/>
                    <a:p>
                      <a:pPr marL="0" marR="0" lvl="0" indent="0" algn="l" rtl="0">
                        <a:spcBef>
                          <a:spcPts val="0"/>
                        </a:spcBef>
                        <a:buClr>
                          <a:schemeClr val="dk1"/>
                        </a:buClr>
                        <a:buSzPct val="25000"/>
                        <a:buFont typeface="Calibri"/>
                        <a:buNone/>
                      </a:pPr>
                      <a:r>
                        <a:rPr lang="en" sz="1300" u="none" strike="noStrike" cap="none">
                          <a:latin typeface="Times New Roman"/>
                          <a:ea typeface="Times New Roman"/>
                          <a:cs typeface="Times New Roman"/>
                          <a:sym typeface="Times New Roman"/>
                        </a:rPr>
                        <a:t>Uspjeh učenika vidljiv je kroz uspjeh u redovnoj nastavi i kroz zadovoljstvo učenika i roditelja, kroz projekte, sudjelovanju na priredbama, natjecanjima. Izložba likovnih radova na panoima.</a:t>
                      </a:r>
                    </a:p>
                  </a:txBody>
                  <a:tcPr marL="91425" marR="91425" marT="91425" marB="91425"/>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p:nvPr/>
        </p:nvSpPr>
        <p:spPr>
          <a:xfrm>
            <a:off x="863883" y="2060848"/>
            <a:ext cx="7488236" cy="2160588"/>
          </a:xfrm>
          <a:prstGeom prst="rect">
            <a:avLst/>
          </a:prstGeom>
          <a:noFill/>
          <a:ln>
            <a:noFill/>
          </a:ln>
        </p:spPr>
        <p:txBody>
          <a:bodyPr lIns="91425" tIns="45700" rIns="91425" bIns="45700" anchor="t" anchorCtr="0">
            <a:noAutofit/>
          </a:bodyPr>
          <a:lstStyle/>
          <a:p>
            <a:pPr marL="0" marR="0" lvl="0" indent="304800" algn="l" rtl="0">
              <a:lnSpc>
                <a:spcPct val="100000"/>
              </a:lnSpc>
              <a:spcBef>
                <a:spcPts val="0"/>
              </a:spcBef>
              <a:spcAft>
                <a:spcPts val="0"/>
              </a:spcAft>
              <a:buClr>
                <a:schemeClr val="dk1"/>
              </a:buClr>
              <a:buSzPct val="100000"/>
              <a:buFont typeface="Arial"/>
              <a:buAutoNum type="romanUcPeriod"/>
            </a:pPr>
            <a:r>
              <a:rPr lang="en" sz="1800" b="1" i="0" u="none" strike="noStrike" cap="none">
                <a:solidFill>
                  <a:schemeClr val="dk1"/>
                </a:solidFill>
                <a:latin typeface="Arial"/>
                <a:ea typeface="Arial"/>
                <a:cs typeface="Arial"/>
                <a:sym typeface="Arial"/>
              </a:rPr>
              <a:t>DOPUNSKA  NASTAVA</a:t>
            </a:r>
          </a:p>
          <a:p>
            <a:pPr marL="0" marR="0" lvl="0" indent="0" algn="l" rtl="0">
              <a:lnSpc>
                <a:spcPct val="100000"/>
              </a:lnSpc>
              <a:spcBef>
                <a:spcPts val="0"/>
              </a:spcBef>
              <a:spcAft>
                <a:spcPts val="0"/>
              </a:spcAft>
              <a:buClr>
                <a:srgbClr val="000000"/>
              </a:buClr>
              <a:buFont typeface="Arial"/>
              <a:buNone/>
            </a:pPr>
            <a:endParaRPr sz="1800" b="1" i="0" u="none" strike="noStrike" cap="none">
              <a:solidFill>
                <a:schemeClr val="dk1"/>
              </a:solidFill>
              <a:latin typeface="Arial"/>
              <a:ea typeface="Arial"/>
              <a:cs typeface="Arial"/>
              <a:sym typeface="Arial"/>
            </a:endParaRPr>
          </a:p>
          <a:p>
            <a:pPr marL="457200" marR="0" lvl="2" indent="330199" algn="l" rtl="0">
              <a:lnSpc>
                <a:spcPct val="100000"/>
              </a:lnSpc>
              <a:spcBef>
                <a:spcPts val="0"/>
              </a:spcBef>
              <a:spcAft>
                <a:spcPts val="0"/>
              </a:spcAft>
              <a:buClr>
                <a:schemeClr val="dk1"/>
              </a:buClr>
              <a:buSzPct val="97222"/>
              <a:buFont typeface="Arial"/>
              <a:buChar char="•"/>
            </a:pPr>
            <a:r>
              <a:rPr lang="en" sz="1800" b="1" i="0" u="none" strike="noStrike" cap="none">
                <a:solidFill>
                  <a:schemeClr val="dk1"/>
                </a:solidFill>
                <a:latin typeface="Arial"/>
                <a:ea typeface="Arial"/>
                <a:cs typeface="Arial"/>
                <a:sym typeface="Arial"/>
              </a:rPr>
              <a:t>DOPUNSKA NASTAVA RAZREDNE NASTAVE</a:t>
            </a:r>
          </a:p>
          <a:p>
            <a:pPr marL="457200" marR="0" lvl="2" indent="330199" algn="l" rtl="0">
              <a:lnSpc>
                <a:spcPct val="100000"/>
              </a:lnSpc>
              <a:spcBef>
                <a:spcPts val="0"/>
              </a:spcBef>
              <a:spcAft>
                <a:spcPts val="0"/>
              </a:spcAft>
              <a:buClr>
                <a:schemeClr val="dk1"/>
              </a:buClr>
              <a:buSzPct val="97222"/>
              <a:buFont typeface="Arial"/>
              <a:buChar char="•"/>
            </a:pPr>
            <a:r>
              <a:rPr lang="en" sz="1800" b="1" i="0" u="none" strike="noStrike" cap="none">
                <a:solidFill>
                  <a:schemeClr val="dk1"/>
                </a:solidFill>
                <a:latin typeface="Arial"/>
                <a:ea typeface="Arial"/>
                <a:cs typeface="Arial"/>
                <a:sym typeface="Arial"/>
              </a:rPr>
              <a:t>DOPUNSKA NASTAVA PREDMETNE NASTAVE</a:t>
            </a:r>
          </a:p>
          <a:p>
            <a:pPr marL="0" marR="0" lvl="0" indent="0" algn="l" rtl="0">
              <a:lnSpc>
                <a:spcPct val="100000"/>
              </a:lnSpc>
              <a:spcBef>
                <a:spcPts val="0"/>
              </a:spcBef>
              <a:spcAft>
                <a:spcPts val="0"/>
              </a:spcAft>
              <a:buClr>
                <a:srgbClr val="000000"/>
              </a:buClr>
              <a:buFont typeface="Arial"/>
              <a:buNone/>
            </a:pPr>
            <a:endParaRPr sz="1800" b="1" i="0" u="none" strike="noStrike" cap="none">
              <a:solidFill>
                <a:schemeClr val="dk1"/>
              </a:solidFill>
              <a:latin typeface="Arial"/>
              <a:ea typeface="Arial"/>
              <a:cs typeface="Arial"/>
              <a:sym typeface="Arial"/>
            </a:endParaRPr>
          </a:p>
          <a:p>
            <a:pPr marL="0" marR="0" lvl="0" indent="304800" algn="l" rtl="0">
              <a:lnSpc>
                <a:spcPct val="100000"/>
              </a:lnSpc>
              <a:spcBef>
                <a:spcPts val="0"/>
              </a:spcBef>
              <a:spcAft>
                <a:spcPts val="0"/>
              </a:spcAft>
              <a:buClr>
                <a:schemeClr val="dk1"/>
              </a:buClr>
              <a:buSzPct val="100000"/>
              <a:buFont typeface="Arial"/>
              <a:buAutoNum type="romanUcPeriod"/>
            </a:pPr>
            <a:r>
              <a:rPr lang="en" sz="1800" b="1" i="0" u="none" strike="noStrike" cap="none">
                <a:solidFill>
                  <a:schemeClr val="dk1"/>
                </a:solidFill>
                <a:latin typeface="Arial"/>
                <a:ea typeface="Arial"/>
                <a:cs typeface="Arial"/>
                <a:sym typeface="Arial"/>
              </a:rPr>
              <a:t>DODATNA  NASTAVA</a:t>
            </a:r>
          </a:p>
          <a:p>
            <a:pPr marL="0" marR="0" lvl="0" indent="0" algn="l" rtl="0">
              <a:lnSpc>
                <a:spcPct val="100000"/>
              </a:lnSpc>
              <a:spcBef>
                <a:spcPts val="0"/>
              </a:spcBef>
              <a:spcAft>
                <a:spcPts val="0"/>
              </a:spcAft>
              <a:buClr>
                <a:srgbClr val="000000"/>
              </a:buClr>
              <a:buFont typeface="Arial"/>
              <a:buNone/>
            </a:pPr>
            <a:endParaRPr sz="1800" b="1" i="0" u="none" strike="noStrike" cap="none">
              <a:solidFill>
                <a:schemeClr val="dk1"/>
              </a:solidFill>
              <a:latin typeface="Arial"/>
              <a:ea typeface="Arial"/>
              <a:cs typeface="Arial"/>
              <a:sym typeface="Arial"/>
            </a:endParaRPr>
          </a:p>
          <a:p>
            <a:pPr marL="457200" marR="0" lvl="2" indent="330199" algn="l" rtl="0">
              <a:lnSpc>
                <a:spcPct val="100000"/>
              </a:lnSpc>
              <a:spcBef>
                <a:spcPts val="0"/>
              </a:spcBef>
              <a:spcAft>
                <a:spcPts val="0"/>
              </a:spcAft>
              <a:buClr>
                <a:schemeClr val="dk1"/>
              </a:buClr>
              <a:buSzPct val="97222"/>
              <a:buFont typeface="Arial"/>
              <a:buChar char="•"/>
            </a:pPr>
            <a:r>
              <a:rPr lang="en" sz="1800" b="1" i="0" u="none" strike="noStrike" cap="none">
                <a:solidFill>
                  <a:schemeClr val="dk1"/>
                </a:solidFill>
                <a:latin typeface="Arial"/>
                <a:ea typeface="Arial"/>
                <a:cs typeface="Arial"/>
                <a:sym typeface="Arial"/>
              </a:rPr>
              <a:t>DODATNA NASTAVA RAZREDNE  NASTAVE</a:t>
            </a:r>
          </a:p>
          <a:p>
            <a:pPr marL="457200" marR="0" lvl="2" indent="330199" algn="l" rtl="0">
              <a:lnSpc>
                <a:spcPct val="100000"/>
              </a:lnSpc>
              <a:spcBef>
                <a:spcPts val="0"/>
              </a:spcBef>
              <a:spcAft>
                <a:spcPts val="0"/>
              </a:spcAft>
              <a:buClr>
                <a:schemeClr val="dk1"/>
              </a:buClr>
              <a:buSzPct val="97222"/>
              <a:buFont typeface="Arial"/>
              <a:buChar char="•"/>
            </a:pPr>
            <a:r>
              <a:rPr lang="en" sz="1800" b="1" i="0" u="none" strike="noStrike" cap="none">
                <a:solidFill>
                  <a:schemeClr val="dk1"/>
                </a:solidFill>
                <a:latin typeface="Arial"/>
                <a:ea typeface="Arial"/>
                <a:cs typeface="Arial"/>
                <a:sym typeface="Arial"/>
              </a:rPr>
              <a:t>DODATNA NASTAVA PREDMETNE NASTAVE</a:t>
            </a:r>
          </a:p>
          <a:p>
            <a:pPr marL="0" marR="0" lvl="0" indent="0" algn="l" rtl="0">
              <a:lnSpc>
                <a:spcPct val="100000"/>
              </a:lnSpc>
              <a:spcBef>
                <a:spcPts val="0"/>
              </a:spcBef>
              <a:spcAft>
                <a:spcPts val="0"/>
              </a:spcAft>
              <a:buClr>
                <a:srgbClr val="000000"/>
              </a:buClr>
              <a:buFont typeface="Arial"/>
              <a:buNone/>
            </a:pPr>
            <a:endParaRPr sz="1800" b="1" i="0" u="none" strike="noStrike" cap="none">
              <a:solidFill>
                <a:schemeClr val="dk1"/>
              </a:solidFill>
              <a:latin typeface="Arial"/>
              <a:ea typeface="Arial"/>
              <a:cs typeface="Arial"/>
              <a:sym typeface="Arial"/>
            </a:endParaRPr>
          </a:p>
          <a:p>
            <a:pPr marL="0" marR="0" lvl="0" indent="304800" algn="l" rtl="0">
              <a:lnSpc>
                <a:spcPct val="100000"/>
              </a:lnSpc>
              <a:spcBef>
                <a:spcPts val="0"/>
              </a:spcBef>
              <a:spcAft>
                <a:spcPts val="0"/>
              </a:spcAft>
              <a:buClr>
                <a:schemeClr val="dk1"/>
              </a:buClr>
              <a:buSzPct val="100000"/>
              <a:buFont typeface="Arial"/>
              <a:buAutoNum type="romanUcPeriod"/>
            </a:pPr>
            <a:r>
              <a:rPr lang="en" sz="1800" b="1" i="0" u="none" strike="noStrike" cap="none">
                <a:solidFill>
                  <a:schemeClr val="dk1"/>
                </a:solidFill>
                <a:latin typeface="Arial"/>
                <a:ea typeface="Arial"/>
                <a:cs typeface="Arial"/>
                <a:sym typeface="Arial"/>
              </a:rPr>
              <a:t>SAT RAZREDNOG ODJELA</a:t>
            </a:r>
          </a:p>
        </p:txBody>
      </p:sp>
      <p:sp>
        <p:nvSpPr>
          <p:cNvPr id="574" name="Shape 574"/>
          <p:cNvSpPr/>
          <p:nvPr/>
        </p:nvSpPr>
        <p:spPr>
          <a:xfrm>
            <a:off x="2267741" y="260644"/>
            <a:ext cx="4680520" cy="72008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a:solidFill>
                  <a:srgbClr val="000000"/>
                </a:solidFill>
                <a:latin typeface="Arial"/>
                <a:ea typeface="Arial"/>
                <a:cs typeface="Arial"/>
                <a:sym typeface="Arial"/>
              </a:rPr>
              <a:t>ŠKOLSKI KURIKU</a:t>
            </a:r>
            <a:r>
              <a:rPr lang="en" sz="2400"/>
              <a:t>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idx="4294967295"/>
          </p:nvPr>
        </p:nvSpPr>
        <p:spPr>
          <a:xfrm>
            <a:off x="0" y="333375"/>
            <a:ext cx="8229600" cy="9778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a:solidFill>
                  <a:schemeClr val="dk1"/>
                </a:solidFill>
              </a:rPr>
              <a:t>Opći odgojno-obrazovni ciljevi</a:t>
            </a:r>
            <a:br>
              <a:rPr lang="en" sz="3200" b="1" i="0" u="none" strike="noStrike" cap="none">
                <a:solidFill>
                  <a:schemeClr val="dk1"/>
                </a:solidFill>
              </a:rPr>
            </a:br>
            <a:r>
              <a:rPr lang="en" sz="3200" b="1" i="0" u="none" strike="noStrike" cap="none">
                <a:solidFill>
                  <a:schemeClr val="dk1"/>
                </a:solidFill>
              </a:rPr>
              <a:t>Nacionalnog okvirnog kurikula</a:t>
            </a:r>
          </a:p>
        </p:txBody>
      </p:sp>
      <p:sp>
        <p:nvSpPr>
          <p:cNvPr id="136" name="Shape 136"/>
          <p:cNvSpPr txBox="1">
            <a:spLocks noGrp="1"/>
          </p:cNvSpPr>
          <p:nvPr>
            <p:ph type="body" idx="4294967295"/>
          </p:nvPr>
        </p:nvSpPr>
        <p:spPr>
          <a:xfrm>
            <a:off x="677150" y="1936750"/>
            <a:ext cx="7693800" cy="3381300"/>
          </a:xfrm>
          <a:prstGeom prst="rect">
            <a:avLst/>
          </a:prstGeom>
          <a:noFill/>
          <a:ln>
            <a:noFill/>
          </a:ln>
        </p:spPr>
        <p:txBody>
          <a:bodyPr lIns="91425" tIns="45700" rIns="91425" bIns="45700" anchor="ctr" anchorCtr="0">
            <a:noAutofit/>
          </a:bodyPr>
          <a:lstStyle/>
          <a:p>
            <a:pPr marL="457200" marR="0" lvl="0" indent="-381000" algn="l" rtl="0">
              <a:lnSpc>
                <a:spcPct val="115000"/>
              </a:lnSpc>
              <a:spcBef>
                <a:spcPts val="0"/>
              </a:spcBef>
              <a:spcAft>
                <a:spcPts val="0"/>
              </a:spcAft>
              <a:buClr>
                <a:schemeClr val="dk1"/>
              </a:buClr>
              <a:buSzPct val="100000"/>
              <a:buFont typeface="Times New Roman"/>
              <a:buChar char="○"/>
            </a:pPr>
            <a:r>
              <a:rPr lang="en" sz="2400" b="0" i="0" u="none" strike="noStrike" cap="none">
                <a:solidFill>
                  <a:schemeClr val="dk1"/>
                </a:solidFill>
              </a:rPr>
              <a:t>osigurati učenicima stjecanje temeljnih i stručnih kompetencija, osposobiti ih za život i rad u promjenjivom društveno-kulturnom kontekstu prema zahtjevima tržišnog gospodarstva, suvremenih informacijsko-komunikacijskih tehnologija i znanstvenih spoznaja te dostignuća</a:t>
            </a:r>
          </a:p>
          <a:p>
            <a:pPr marL="457200" marR="0" lvl="0" indent="-381000" algn="l" rtl="0">
              <a:lnSpc>
                <a:spcPct val="115000"/>
              </a:lnSpc>
              <a:spcBef>
                <a:spcPts val="0"/>
              </a:spcBef>
              <a:spcAft>
                <a:spcPts val="0"/>
              </a:spcAft>
              <a:buClr>
                <a:schemeClr val="dk1"/>
              </a:buClr>
              <a:buSzPct val="100000"/>
              <a:buFont typeface="Times New Roman"/>
              <a:buChar char="○"/>
            </a:pPr>
            <a:r>
              <a:rPr lang="en" sz="2400" b="0" i="0" u="none" strike="noStrike" cap="none">
                <a:solidFill>
                  <a:schemeClr val="dk1"/>
                </a:solidFill>
              </a:rPr>
              <a:t>osposobiti učenike za cjeloživotno učenje</a:t>
            </a:r>
          </a:p>
          <a:p>
            <a:pPr marL="342900" marR="0" lvl="0" indent="-190500" algn="l" rtl="0">
              <a:spcBef>
                <a:spcPts val="480"/>
              </a:spcBef>
              <a:spcAft>
                <a:spcPts val="600"/>
              </a:spcAft>
              <a:buClr>
                <a:srgbClr val="3F3F3F"/>
              </a:buClr>
              <a:buSzPct val="25000"/>
              <a:buFont typeface="Verdana"/>
              <a:buNone/>
            </a:pPr>
            <a:endParaRPr sz="2400" b="0" i="0" u="none" strike="noStrike" cap="none">
              <a:solidFill>
                <a:schemeClr val="dk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p:nvPr/>
        </p:nvSpPr>
        <p:spPr>
          <a:xfrm>
            <a:off x="917041" y="1988840"/>
            <a:ext cx="5400598" cy="2172914"/>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III. DOPUNSKA NASTAVA </a:t>
            </a:r>
          </a:p>
          <a:p>
            <a:pPr marL="457200" marR="0" lvl="1" indent="0" algn="l" rtl="0">
              <a:lnSpc>
                <a:spcPct val="100000"/>
              </a:lnSpc>
              <a:spcBef>
                <a:spcPts val="0"/>
              </a:spcBef>
              <a:spcAft>
                <a:spcPts val="0"/>
              </a:spcAft>
              <a:buClr>
                <a:schemeClr val="dk1"/>
              </a:buClr>
              <a:buSzPct val="25000"/>
              <a:buFont typeface="Arial"/>
              <a:buNone/>
            </a:pPr>
            <a:r>
              <a:rPr lang="en" sz="2400" b="0" i="0" u="none" strike="noStrike" cap="none">
                <a:solidFill>
                  <a:schemeClr val="dk1"/>
                </a:solidFill>
                <a:latin typeface="Arial"/>
                <a:ea typeface="Arial"/>
                <a:cs typeface="Arial"/>
                <a:sym typeface="Arial"/>
              </a:rPr>
              <a:t>    RAZREDNA</a:t>
            </a:r>
          </a:p>
          <a:p>
            <a:pPr marL="457200" marR="0" lvl="1" indent="0" algn="l" rtl="0">
              <a:lnSpc>
                <a:spcPct val="100000"/>
              </a:lnSpc>
              <a:spcBef>
                <a:spcPts val="0"/>
              </a:spcBef>
              <a:spcAft>
                <a:spcPts val="0"/>
              </a:spcAft>
              <a:buClr>
                <a:schemeClr val="dk1"/>
              </a:buClr>
              <a:buSzPct val="25000"/>
              <a:buFont typeface="Arial"/>
              <a:buNone/>
            </a:pPr>
            <a:r>
              <a:rPr lang="en" sz="2400" b="0" i="0" u="none" strike="noStrike" cap="none">
                <a:solidFill>
                  <a:schemeClr val="dk1"/>
                </a:solidFill>
                <a:latin typeface="Arial"/>
                <a:ea typeface="Arial"/>
                <a:cs typeface="Arial"/>
                <a:sym typeface="Arial"/>
              </a:rPr>
              <a:t>    PREDMETNA</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IV. DODATNA NASTAVA</a:t>
            </a:r>
          </a:p>
          <a:p>
            <a:pPr marL="638175" marR="0" lvl="1" indent="-3175" algn="l" rtl="0">
              <a:lnSpc>
                <a:spcPct val="100000"/>
              </a:lnSpc>
              <a:spcBef>
                <a:spcPts val="0"/>
              </a:spcBef>
              <a:spcAft>
                <a:spcPts val="0"/>
              </a:spcAft>
              <a:buClr>
                <a:schemeClr val="dk1"/>
              </a:buClr>
              <a:buSzPct val="25000"/>
              <a:buFont typeface="Arial"/>
              <a:buNone/>
            </a:pPr>
            <a:r>
              <a:rPr lang="en" sz="2400" b="0" i="0" u="none" strike="noStrike" cap="none">
                <a:solidFill>
                  <a:schemeClr val="dk1"/>
                </a:solidFill>
                <a:latin typeface="Arial"/>
                <a:ea typeface="Arial"/>
                <a:cs typeface="Arial"/>
                <a:sym typeface="Arial"/>
              </a:rPr>
              <a:t>RAZREDNA</a:t>
            </a:r>
          </a:p>
          <a:p>
            <a:pPr marL="638175" marR="0" lvl="1" indent="-3175" algn="l" rtl="0">
              <a:lnSpc>
                <a:spcPct val="100000"/>
              </a:lnSpc>
              <a:spcBef>
                <a:spcPts val="0"/>
              </a:spcBef>
              <a:spcAft>
                <a:spcPts val="0"/>
              </a:spcAft>
              <a:buClr>
                <a:schemeClr val="dk1"/>
              </a:buClr>
              <a:buSzPct val="25000"/>
              <a:buFont typeface="Arial"/>
              <a:buNone/>
            </a:pPr>
            <a:r>
              <a:rPr lang="en" sz="2400" b="0" i="0" u="none" strike="noStrike" cap="none">
                <a:solidFill>
                  <a:schemeClr val="dk1"/>
                </a:solidFill>
                <a:latin typeface="Arial"/>
                <a:ea typeface="Arial"/>
                <a:cs typeface="Arial"/>
                <a:sym typeface="Arial"/>
              </a:rPr>
              <a:t>PREDMETNA</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a:p>
            <a:pPr marL="0" marR="0" lvl="1" indent="0" algn="l" rtl="0">
              <a:lnSpc>
                <a:spcPct val="100000"/>
              </a:lnSpc>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V. SAT RAZREDNOG ODJELA</a:t>
            </a:r>
          </a:p>
          <a:p>
            <a:pPr marL="0" marR="0" lvl="0" indent="0" algn="l" rtl="0">
              <a:lnSpc>
                <a:spcPct val="100000"/>
              </a:lnSpc>
              <a:spcBef>
                <a:spcPts val="0"/>
              </a:spcBef>
              <a:spcAft>
                <a:spcPts val="0"/>
              </a:spcAft>
              <a:buClr>
                <a:srgbClr val="000000"/>
              </a:buClr>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1" i="0" u="none" strike="noStrike" cap="none">
              <a:solidFill>
                <a:schemeClr val="dk1"/>
              </a:solidFill>
              <a:latin typeface="Arial"/>
              <a:ea typeface="Arial"/>
              <a:cs typeface="Arial"/>
              <a:sym typeface="Arial"/>
            </a:endParaRPr>
          </a:p>
        </p:txBody>
      </p:sp>
      <p:sp>
        <p:nvSpPr>
          <p:cNvPr id="582" name="Shape 582"/>
          <p:cNvSpPr/>
          <p:nvPr/>
        </p:nvSpPr>
        <p:spPr>
          <a:xfrm>
            <a:off x="310327" y="260644"/>
            <a:ext cx="4680520" cy="72008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a:solidFill>
                  <a:srgbClr val="000000"/>
                </a:solidFill>
                <a:latin typeface="Arial"/>
                <a:ea typeface="Arial"/>
                <a:cs typeface="Arial"/>
                <a:sym typeface="Arial"/>
              </a:rPr>
              <a:t>ŠKOLSKI KURIKULUM</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589" name="Shape 589"/>
          <p:cNvSpPr/>
          <p:nvPr/>
        </p:nvSpPr>
        <p:spPr>
          <a:xfrm>
            <a:off x="2411758" y="2708916"/>
            <a:ext cx="4320480" cy="144016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a:solidFill>
                  <a:schemeClr val="dk1"/>
                </a:solidFill>
                <a:latin typeface="Arial"/>
                <a:ea typeface="Arial"/>
                <a:cs typeface="Arial"/>
                <a:sym typeface="Arial"/>
              </a:rPr>
              <a:t>III. </a:t>
            </a:r>
            <a:r>
              <a:rPr lang="en" sz="2400" b="1" i="0" u="none" strike="noStrike" cap="none">
                <a:solidFill>
                  <a:srgbClr val="000000"/>
                </a:solidFill>
                <a:latin typeface="Arial"/>
                <a:ea typeface="Arial"/>
                <a:cs typeface="Arial"/>
                <a:sym typeface="Arial"/>
              </a:rPr>
              <a:t>DOPUNSKA NASTAVA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grpSp>
        <p:nvGrpSpPr>
          <p:cNvPr id="595" name="Shape 595"/>
          <p:cNvGrpSpPr/>
          <p:nvPr/>
        </p:nvGrpSpPr>
        <p:grpSpPr>
          <a:xfrm>
            <a:off x="2389164" y="3582158"/>
            <a:ext cx="4415080" cy="1142986"/>
            <a:chOff x="3078158" y="3998912"/>
            <a:chExt cx="2987672" cy="1017587"/>
          </a:xfrm>
        </p:grpSpPr>
        <p:sp>
          <p:nvSpPr>
            <p:cNvPr id="596" name="Shape 596"/>
            <p:cNvSpPr/>
            <p:nvPr/>
          </p:nvSpPr>
          <p:spPr>
            <a:xfrm>
              <a:off x="3078158" y="3998912"/>
              <a:ext cx="2987672" cy="1017587"/>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7" name="Shape 597"/>
            <p:cNvSpPr txBox="1"/>
            <p:nvPr/>
          </p:nvSpPr>
          <p:spPr>
            <a:xfrm>
              <a:off x="3132133" y="4076700"/>
              <a:ext cx="2879724" cy="758825"/>
            </a:xfrm>
            <a:prstGeom prst="rect">
              <a:avLst/>
            </a:prstGeom>
            <a:noFill/>
            <a:ln>
              <a:noFill/>
            </a:ln>
          </p:spPr>
          <p:txBody>
            <a:bodyPr lIns="32375" tIns="32375" rIns="32375" bIns="32375" anchor="ctr" anchorCtr="0">
              <a:noAutofit/>
            </a:bodyPr>
            <a:lstStyle/>
            <a:p>
              <a:pPr marL="0" marR="0" lvl="0" indent="0" algn="ctr" rtl="0">
                <a:lnSpc>
                  <a:spcPct val="90000"/>
                </a:lnSpc>
                <a:spcBef>
                  <a:spcPts val="0"/>
                </a:spcBef>
                <a:spcAft>
                  <a:spcPts val="0"/>
                </a:spcAft>
                <a:buClr>
                  <a:srgbClr val="000000"/>
                </a:buClr>
                <a:buSzPct val="25000"/>
                <a:buFont typeface="Arial"/>
                <a:buNone/>
              </a:pPr>
              <a:r>
                <a:rPr lang="en" sz="2000" b="1" i="0" u="none" strike="noStrike" cap="none">
                  <a:solidFill>
                    <a:srgbClr val="000000"/>
                  </a:solidFill>
                  <a:latin typeface="Arial"/>
                  <a:ea typeface="Arial"/>
                  <a:cs typeface="Arial"/>
                  <a:sym typeface="Arial"/>
                </a:rPr>
                <a:t>RAZREDNA</a:t>
              </a:r>
            </a:p>
            <a:p>
              <a:pPr marL="0" marR="0" lvl="0" indent="0" algn="ctr" rtl="0">
                <a:lnSpc>
                  <a:spcPct val="90000"/>
                </a:lnSpc>
                <a:spcBef>
                  <a:spcPts val="700"/>
                </a:spcBef>
                <a:spcAft>
                  <a:spcPts val="700"/>
                </a:spcAft>
                <a:buClr>
                  <a:srgbClr val="000000"/>
                </a:buClr>
                <a:buSzPct val="25000"/>
                <a:buFont typeface="Arial"/>
                <a:buNone/>
              </a:pPr>
              <a:r>
                <a:rPr lang="en" sz="2000" b="1" i="0" u="none" strike="noStrike" cap="none">
                  <a:solidFill>
                    <a:srgbClr val="000000"/>
                  </a:solidFill>
                  <a:latin typeface="Arial"/>
                  <a:ea typeface="Arial"/>
                  <a:cs typeface="Arial"/>
                  <a:sym typeface="Arial"/>
                </a:rPr>
                <a:t> NASTAVA</a:t>
              </a:r>
            </a:p>
          </p:txBody>
        </p:sp>
      </p:grpSp>
      <p:sp>
        <p:nvSpPr>
          <p:cNvPr id="598" name="Shape 598"/>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599" name="Shape 599"/>
          <p:cNvSpPr/>
          <p:nvPr/>
        </p:nvSpPr>
        <p:spPr>
          <a:xfrm>
            <a:off x="2434350" y="1988840"/>
            <a:ext cx="4320480" cy="144016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a:solidFill>
                  <a:schemeClr val="dk1"/>
                </a:solidFill>
                <a:latin typeface="Arial"/>
                <a:ea typeface="Arial"/>
                <a:cs typeface="Arial"/>
                <a:sym typeface="Arial"/>
              </a:rPr>
              <a:t>III. </a:t>
            </a:r>
            <a:r>
              <a:rPr lang="en" sz="2400" b="1" i="0" u="none" strike="noStrike" cap="none">
                <a:solidFill>
                  <a:srgbClr val="000000"/>
                </a:solidFill>
                <a:latin typeface="Arial"/>
                <a:ea typeface="Arial"/>
                <a:cs typeface="Arial"/>
                <a:sym typeface="Arial"/>
              </a:rPr>
              <a:t>DOPUNSKA NASTAVA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aphicFrame>
        <p:nvGraphicFramePr>
          <p:cNvPr id="605" name="Shape 605"/>
          <p:cNvGraphicFramePr/>
          <p:nvPr/>
        </p:nvGraphicFramePr>
        <p:xfrm>
          <a:off x="251516" y="548679"/>
          <a:ext cx="8640975" cy="5946645"/>
        </p:xfrm>
        <a:graphic>
          <a:graphicData uri="http://schemas.openxmlformats.org/drawingml/2006/table">
            <a:tbl>
              <a:tblPr>
                <a:noFill/>
                <a:tableStyleId>{D39A3C89-64FF-49DC-8394-7CA954343BA1}</a:tableStyleId>
              </a:tblPr>
              <a:tblGrid>
                <a:gridCol w="2160250"/>
                <a:gridCol w="6480725"/>
              </a:tblGrid>
              <a:tr h="693625">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NAZIV AKTIVNOSTI</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DOPUNSKA NASTAVA – 1. RAZRED</a:t>
                      </a:r>
                    </a:p>
                    <a:p>
                      <a:pPr marL="0" marR="0" lvl="0" indent="0" algn="ctr"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(Hrvatski jezik)</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58875">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CILJ AKTIVNOSTI</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Nadoknaditi znanje koje učeniku nedostaje ili ga teže usvaja redovnim putem. Pomoć u učenju, savladavanju predviđenog nastavnog gradiva. </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Poticanje interesa za rad, upornost, samostalnost i točnost u radu, razvijanje radnih navika.</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117475">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NAMJENA</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Pomoć učenicima prvih razreda koji ne prate redovni nastavni program s očekivanom razinom uspjeha, učenicima koji zbog odsutnosti nisu uspjeli usvojiti pojedine sadržaje. </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Olakšati usvajanje gradiva primjerenim zadacima, metodama i nastavnim sredstvima.</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Omogućiti učenicima napredovanje u skladu s njihovim sposobnostima.</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40750">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NOSITELJI </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buClr>
                          <a:schemeClr val="dk1"/>
                        </a:buClr>
                        <a:buSzPct val="25000"/>
                        <a:buFont typeface="Calibri"/>
                        <a:buNone/>
                      </a:pPr>
                      <a:r>
                        <a:rPr lang="en" sz="1600">
                          <a:latin typeface="Times New Roman"/>
                          <a:ea typeface="Times New Roman"/>
                          <a:cs typeface="Times New Roman"/>
                          <a:sym typeface="Times New Roman"/>
                        </a:rPr>
                        <a:t>Aktiv prvih razreda; Mirta Grgić Mešić, Zorka Brekalo, Irena Koružnjak, Marija Krijan</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94250">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NAČIN REALIACIJE</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Kroz sate dopunske nastave korištenjem različitih nastavnih metoda (metoda čitanja, odgovaranja na pitanja, usmenog i pismenog individualnog rada, rad u paru i manjim skupinama, rad s učenicima prema potrebi).</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04275">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VREMENIK</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Tijekom </a:t>
                      </a:r>
                      <a:r>
                        <a:rPr lang="en" sz="1600">
                          <a:latin typeface="Times New Roman"/>
                          <a:ea typeface="Times New Roman"/>
                          <a:cs typeface="Times New Roman"/>
                          <a:sym typeface="Times New Roman"/>
                        </a:rPr>
                        <a:t>nastavne </a:t>
                      </a:r>
                      <a:r>
                        <a:rPr lang="en" sz="1600" u="none" strike="noStrike" cap="none">
                          <a:latin typeface="Times New Roman"/>
                          <a:ea typeface="Times New Roman"/>
                          <a:cs typeface="Times New Roman"/>
                          <a:sym typeface="Times New Roman"/>
                        </a:rPr>
                        <a:t>godine 201</a:t>
                      </a:r>
                      <a:r>
                        <a:rPr lang="en" sz="1600">
                          <a:latin typeface="Times New Roman"/>
                          <a:ea typeface="Times New Roman"/>
                          <a:cs typeface="Times New Roman"/>
                          <a:sym typeface="Times New Roman"/>
                        </a:rPr>
                        <a:t>6</a:t>
                      </a:r>
                      <a:r>
                        <a:rPr lang="en" sz="1600" u="none" strike="noStrike" cap="none">
                          <a:latin typeface="Times New Roman"/>
                          <a:ea typeface="Times New Roman"/>
                          <a:cs typeface="Times New Roman"/>
                          <a:sym typeface="Times New Roman"/>
                        </a:rPr>
                        <a:t>./201</a:t>
                      </a:r>
                      <a:r>
                        <a:rPr lang="en" sz="1600">
                          <a:latin typeface="Times New Roman"/>
                          <a:ea typeface="Times New Roman"/>
                          <a:cs typeface="Times New Roman"/>
                          <a:sym typeface="Times New Roman"/>
                        </a:rPr>
                        <a:t>7</a:t>
                      </a:r>
                      <a:r>
                        <a:rPr lang="en" sz="1600" u="none" strike="noStrike" cap="none">
                          <a:latin typeface="Times New Roman"/>
                          <a:ea typeface="Times New Roman"/>
                          <a:cs typeface="Times New Roman"/>
                          <a:sym typeface="Times New Roman"/>
                        </a:rPr>
                        <a:t>.</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59625">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TROŠKOVNIK</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Nema troškova.</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03000">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VREDNOVANJE I KORIŠTENJE REZULTATA RADA</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Unapređenje individualnog razvoja učeničkih sposobnosti.  . </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Određivanje smjernica daljnjeg rada na redovnoj i dopunskoj nastavi.  </a:t>
                      </a:r>
                    </a:p>
                  </a:txBody>
                  <a:tcPr marL="54975" marR="54975"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graphicFrame>
        <p:nvGraphicFramePr>
          <p:cNvPr id="611" name="Shape 611"/>
          <p:cNvGraphicFramePr/>
          <p:nvPr/>
        </p:nvGraphicFramePr>
        <p:xfrm>
          <a:off x="251516" y="548681"/>
          <a:ext cx="8640975" cy="5738450"/>
        </p:xfrm>
        <a:graphic>
          <a:graphicData uri="http://schemas.openxmlformats.org/drawingml/2006/table">
            <a:tbl>
              <a:tblPr>
                <a:noFill/>
                <a:tableStyleId>{D39A3C89-64FF-49DC-8394-7CA954343BA1}</a:tableStyleId>
              </a:tblPr>
              <a:tblGrid>
                <a:gridCol w="2160250"/>
                <a:gridCol w="6480725"/>
              </a:tblGrid>
              <a:tr h="690950">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NAZIV AKTIVNOSTI</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DOPUNSKA NASTAVA – 1. RAZRED</a:t>
                      </a:r>
                    </a:p>
                    <a:p>
                      <a:pPr marL="0" marR="0" lvl="0" indent="0" algn="ctr"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(Matematika)</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71675">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CILJ AKTIVNOSTI</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Nadoknaditi znanje koje učeniku nedostaje ili ga teže usvaja redovnim putem. Pomoć u učenju, savladavanju predviđenog nastavnog gradiva.Poticanje samopouzdanja učenika i radnih navika kako u školi tako i kod kuće.</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40625">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NAMJENA</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Pomoć učenicima 1. razreda koji ne prate redovni nastavni program s očekivanom razinom uspjeha, učenicima koji zbog odsutnosti nisu uspjeli usvojiti pojedine sadržaje.</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Omogućiti učenicima napredovanje u skladu s njihovim sposobnostima.</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538175">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NOSITELJI </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a:latin typeface="Times New Roman"/>
                          <a:ea typeface="Times New Roman"/>
                          <a:cs typeface="Times New Roman"/>
                          <a:sym typeface="Times New Roman"/>
                        </a:rPr>
                        <a:t>Aktiv prvih razreda; Mirta Grgić Mešić, Zorka Brekalo, Irena Koružnjak, Marija Krijan</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803400">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NAČIN REALIACIJE</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Individualni rad s pojedinim učenicima prema potrebi. Rad u parovima, učenje kroz igru. </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Rad sa skupinom učenika koji imaju iste potrebe. </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Individualizirani pristup učeniku u savladavanju gradiva koje nije uspješno savladao na satu.</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534850">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VREMENIK</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Tijekom </a:t>
                      </a:r>
                      <a:r>
                        <a:rPr lang="en" sz="1600">
                          <a:latin typeface="Times New Roman"/>
                          <a:ea typeface="Times New Roman"/>
                          <a:cs typeface="Times New Roman"/>
                          <a:sym typeface="Times New Roman"/>
                        </a:rPr>
                        <a:t>nastavne </a:t>
                      </a:r>
                      <a:r>
                        <a:rPr lang="en" sz="1600" u="none" strike="noStrike" cap="none">
                          <a:latin typeface="Times New Roman"/>
                          <a:ea typeface="Times New Roman"/>
                          <a:cs typeface="Times New Roman"/>
                          <a:sym typeface="Times New Roman"/>
                        </a:rPr>
                        <a:t>godine 201</a:t>
                      </a:r>
                      <a:r>
                        <a:rPr lang="en" sz="1600">
                          <a:latin typeface="Times New Roman"/>
                          <a:ea typeface="Times New Roman"/>
                          <a:cs typeface="Times New Roman"/>
                          <a:sym typeface="Times New Roman"/>
                        </a:rPr>
                        <a:t>6</a:t>
                      </a:r>
                      <a:r>
                        <a:rPr lang="en" sz="1600" u="none" strike="noStrike" cap="none">
                          <a:latin typeface="Times New Roman"/>
                          <a:ea typeface="Times New Roman"/>
                          <a:cs typeface="Times New Roman"/>
                          <a:sym typeface="Times New Roman"/>
                        </a:rPr>
                        <a:t>/201</a:t>
                      </a:r>
                      <a:r>
                        <a:rPr lang="en" sz="1600">
                          <a:latin typeface="Times New Roman"/>
                          <a:ea typeface="Times New Roman"/>
                          <a:cs typeface="Times New Roman"/>
                          <a:sym typeface="Times New Roman"/>
                        </a:rPr>
                        <a:t>7</a:t>
                      </a:r>
                      <a:r>
                        <a:rPr lang="en" sz="1600" u="none" strike="noStrike" cap="none">
                          <a:latin typeface="Times New Roman"/>
                          <a:ea typeface="Times New Roman"/>
                          <a:cs typeface="Times New Roman"/>
                          <a:sym typeface="Times New Roman"/>
                        </a:rPr>
                        <a:t>. </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316875">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TROŠKOVNIK</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Nema troškova.</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r h="622225">
                <a:tc>
                  <a:txBody>
                    <a:bodyPr/>
                    <a:lstStyle/>
                    <a:p>
                      <a:pPr marL="0" marR="0" lvl="0" indent="0" algn="l" rtl="0">
                        <a:lnSpc>
                          <a:spcPct val="100000"/>
                        </a:lnSpc>
                        <a:spcBef>
                          <a:spcPts val="0"/>
                        </a:spcBef>
                        <a:spcAft>
                          <a:spcPts val="0"/>
                        </a:spcAft>
                        <a:buClr>
                          <a:srgbClr val="000000"/>
                        </a:buClr>
                        <a:buSzPct val="25000"/>
                        <a:buFont typeface="Verdana"/>
                        <a:buNone/>
                      </a:pPr>
                      <a:r>
                        <a:rPr lang="en" sz="1600" b="1" u="none" strike="noStrike" cap="none">
                          <a:latin typeface="Times New Roman"/>
                          <a:ea typeface="Times New Roman"/>
                          <a:cs typeface="Times New Roman"/>
                          <a:sym typeface="Times New Roman"/>
                        </a:rPr>
                        <a:t>VREDNOVANJE I KORIŠTENJE REZULTATA RADA</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Unapređenje individualnog razvoja učeničkih sposobnosti.  . </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Određivanje smjernica daljnjeg rada na redovnoj i dopunskoj nastavi.  </a:t>
                      </a:r>
                    </a:p>
                  </a:txBody>
                  <a:tcPr marL="56275" marR="56275" marT="0" marB="0"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p:nvPr/>
        </p:nvSpPr>
        <p:spPr>
          <a:xfrm>
            <a:off x="707866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618" name="Shape 618"/>
          <p:cNvGraphicFramePr/>
          <p:nvPr/>
        </p:nvGraphicFramePr>
        <p:xfrm>
          <a:off x="251519" y="138150"/>
          <a:ext cx="8614150" cy="6136725"/>
        </p:xfrm>
        <a:graphic>
          <a:graphicData uri="http://schemas.openxmlformats.org/drawingml/2006/table">
            <a:tbl>
              <a:tblPr>
                <a:noFill/>
                <a:tableStyleId>{D39A3C89-64FF-49DC-8394-7CA954343BA1}</a:tableStyleId>
              </a:tblPr>
              <a:tblGrid>
                <a:gridCol w="1656425"/>
                <a:gridCol w="6957725"/>
              </a:tblGrid>
              <a:tr h="514350">
                <a:tc>
                  <a:txBody>
                    <a:bodyPr/>
                    <a:lstStyle/>
                    <a:p>
                      <a:pPr marL="0" marR="0" lvl="0" indent="0" algn="l" rtl="0">
                        <a:spcBef>
                          <a:spcPts val="0"/>
                        </a:spcBef>
                        <a:buClr>
                          <a:srgbClr val="000000"/>
                        </a:buClr>
                        <a:buSzPct val="25000"/>
                        <a:buFont typeface="Times New Roman"/>
                        <a:buNone/>
                      </a:pPr>
                      <a:r>
                        <a:rPr lang="en" sz="1500" b="1" u="none" strike="noStrike" cap="none">
                          <a:solidFill>
                            <a:schemeClr val="dk1"/>
                          </a:solidFill>
                          <a:latin typeface="Times New Roman"/>
                          <a:ea typeface="Times New Roman"/>
                          <a:cs typeface="Times New Roman"/>
                          <a:sym typeface="Times New Roman"/>
                        </a:rPr>
                        <a:t>NAZIV AKTIVNOSTI</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500" b="1" u="none" strike="noStrike" cap="none">
                          <a:solidFill>
                            <a:schemeClr val="dk1"/>
                          </a:solidFill>
                          <a:latin typeface="Times New Roman"/>
                          <a:ea typeface="Times New Roman"/>
                          <a:cs typeface="Times New Roman"/>
                          <a:sym typeface="Times New Roman"/>
                        </a:rPr>
                        <a:t>DOPUNSKA NASTAVA IZ HRVATSKOG JEZIKA I MATEMATIKE – </a:t>
                      </a:r>
                      <a:r>
                        <a:rPr lang="en" sz="1500" b="1">
                          <a:solidFill>
                            <a:schemeClr val="dk1"/>
                          </a:solidFill>
                          <a:latin typeface="Times New Roman"/>
                          <a:ea typeface="Times New Roman"/>
                          <a:cs typeface="Times New Roman"/>
                          <a:sym typeface="Times New Roman"/>
                        </a:rPr>
                        <a:t>2</a:t>
                      </a:r>
                      <a:r>
                        <a:rPr lang="en" sz="1500" b="1" u="none" strike="noStrike" cap="none">
                          <a:solidFill>
                            <a:schemeClr val="dk1"/>
                          </a:solidFill>
                          <a:latin typeface="Times New Roman"/>
                          <a:ea typeface="Times New Roman"/>
                          <a:cs typeface="Times New Roman"/>
                          <a:sym typeface="Times New Roman"/>
                        </a:rPr>
                        <a:t>.  RAZREDI</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500" b="1" u="none" strike="noStrike" cap="none">
                          <a:solidFill>
                            <a:schemeClr val="dk1"/>
                          </a:solidFill>
                          <a:latin typeface="Times New Roman"/>
                          <a:ea typeface="Times New Roman"/>
                          <a:cs typeface="Times New Roman"/>
                          <a:sym typeface="Times New Roman"/>
                        </a:rPr>
                        <a:t>CILJ AKTIVNOSTI</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500" b="0" i="0" u="none" strike="noStrike" cap="none">
                          <a:solidFill>
                            <a:schemeClr val="dk1"/>
                          </a:solidFill>
                          <a:latin typeface="Times New Roman"/>
                          <a:ea typeface="Times New Roman"/>
                          <a:cs typeface="Times New Roman"/>
                          <a:sym typeface="Times New Roman"/>
                        </a:rPr>
                        <a:t>Nadoknaditi znanje koje učeniku nedostaje ili ga teže usvaja redovnim putem. Pomoć u učenju, savladavanju predviđenog nastavnog sadržaja, osposobljavanje učenika za samostalni rad. Poticanje samopouzdanja učenika i radnih navika kako u školi tako i kod kuće.</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27150">
                <a:tc>
                  <a:txBody>
                    <a:bodyPr/>
                    <a:lstStyle/>
                    <a:p>
                      <a:pPr marL="0" marR="0" lvl="0" indent="0" algn="l" rtl="0">
                        <a:spcBef>
                          <a:spcPts val="0"/>
                        </a:spcBef>
                        <a:buClr>
                          <a:srgbClr val="000000"/>
                        </a:buClr>
                        <a:buSzPct val="25000"/>
                        <a:buFont typeface="Times New Roman"/>
                        <a:buNone/>
                      </a:pPr>
                      <a:r>
                        <a:rPr lang="en" sz="1500" b="1" u="none" strike="noStrike" cap="none">
                          <a:solidFill>
                            <a:schemeClr val="dk1"/>
                          </a:solidFill>
                          <a:latin typeface="Times New Roman"/>
                          <a:ea typeface="Times New Roman"/>
                          <a:cs typeface="Times New Roman"/>
                          <a:sym typeface="Times New Roman"/>
                        </a:rPr>
                        <a:t>NAMJENA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500" b="0" i="0" u="none" strike="noStrike" cap="none">
                          <a:solidFill>
                            <a:schemeClr val="dk1"/>
                          </a:solidFill>
                          <a:latin typeface="Times New Roman"/>
                          <a:ea typeface="Times New Roman"/>
                          <a:cs typeface="Times New Roman"/>
                          <a:sym typeface="Times New Roman"/>
                        </a:rPr>
                        <a:t>Pomoć učenicima </a:t>
                      </a:r>
                      <a:r>
                        <a:rPr lang="en" sz="1500">
                          <a:solidFill>
                            <a:schemeClr val="dk1"/>
                          </a:solidFill>
                          <a:latin typeface="Times New Roman"/>
                          <a:ea typeface="Times New Roman"/>
                          <a:cs typeface="Times New Roman"/>
                          <a:sym typeface="Times New Roman"/>
                        </a:rPr>
                        <a:t>drugih</a:t>
                      </a:r>
                      <a:r>
                        <a:rPr lang="en" sz="1500" b="0" i="0" u="none" strike="noStrike" cap="none">
                          <a:solidFill>
                            <a:schemeClr val="dk1"/>
                          </a:solidFill>
                          <a:latin typeface="Times New Roman"/>
                          <a:ea typeface="Times New Roman"/>
                          <a:cs typeface="Times New Roman"/>
                          <a:sym typeface="Times New Roman"/>
                        </a:rPr>
                        <a:t> razreda koji ne prate redovni nastavni program s očekivanom razinom uspjeha, učenicima koji zbog odsutnosti nisu uspjeli usvojiti pojedine sadržaje.</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0050">
                <a:tc>
                  <a:txBody>
                    <a:bodyPr/>
                    <a:lstStyle/>
                    <a:p>
                      <a:pPr marL="0" marR="0" lvl="0" indent="0" algn="l" rtl="0">
                        <a:spcBef>
                          <a:spcPts val="0"/>
                        </a:spcBef>
                        <a:buClr>
                          <a:srgbClr val="000000"/>
                        </a:buClr>
                        <a:buSzPct val="25000"/>
                        <a:buFont typeface="Times New Roman"/>
                        <a:buNone/>
                      </a:pPr>
                      <a:r>
                        <a:rPr lang="en" sz="1500" b="1">
                          <a:solidFill>
                            <a:schemeClr val="dk1"/>
                          </a:solidFill>
                          <a:latin typeface="Times New Roman"/>
                          <a:ea typeface="Times New Roman"/>
                          <a:cs typeface="Times New Roman"/>
                          <a:sym typeface="Times New Roman"/>
                        </a:rPr>
                        <a:t>NOSITELJI</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500">
                          <a:solidFill>
                            <a:schemeClr val="dk1"/>
                          </a:solidFill>
                          <a:latin typeface="Times New Roman"/>
                          <a:ea typeface="Times New Roman"/>
                          <a:cs typeface="Times New Roman"/>
                          <a:sym typeface="Times New Roman"/>
                        </a:rPr>
                        <a:t>Aktiv učitelja 2. razreda: Ksenija Borović, Jasminka Španić, Ljerka Ivković</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500" b="1" u="none" strike="noStrike" cap="none">
                          <a:solidFill>
                            <a:schemeClr val="dk1"/>
                          </a:solidFill>
                          <a:latin typeface="Times New Roman"/>
                          <a:ea typeface="Times New Roman"/>
                          <a:cs typeface="Times New Roman"/>
                          <a:sym typeface="Times New Roman"/>
                        </a:rPr>
                        <a:t>NAČIN REALIZACIJE</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500" b="0" i="0" u="none" strike="noStrike" cap="none">
                          <a:solidFill>
                            <a:schemeClr val="dk1"/>
                          </a:solidFill>
                          <a:latin typeface="Times New Roman"/>
                          <a:ea typeface="Times New Roman"/>
                          <a:cs typeface="Times New Roman"/>
                          <a:sym typeface="Times New Roman"/>
                        </a:rPr>
                        <a:t>Individualni rad s pojedinim učenicima prema potrebi. Rad u parovima, učenje kroz igru. </a:t>
                      </a:r>
                    </a:p>
                    <a:p>
                      <a:pPr marL="0" marR="0" lvl="0" indent="0" algn="l" rtl="0">
                        <a:lnSpc>
                          <a:spcPct val="100000"/>
                        </a:lnSpc>
                        <a:spcBef>
                          <a:spcPts val="0"/>
                        </a:spcBef>
                        <a:spcAft>
                          <a:spcPts val="0"/>
                        </a:spcAft>
                        <a:buClr>
                          <a:srgbClr val="000000"/>
                        </a:buClr>
                        <a:buSzPct val="25000"/>
                        <a:buFont typeface="Times New Roman"/>
                        <a:buNone/>
                      </a:pPr>
                      <a:r>
                        <a:rPr lang="en" sz="1500" b="0" i="0" u="none" strike="noStrike" cap="none">
                          <a:solidFill>
                            <a:schemeClr val="dk1"/>
                          </a:solidFill>
                          <a:latin typeface="Times New Roman"/>
                          <a:ea typeface="Times New Roman"/>
                          <a:cs typeface="Times New Roman"/>
                          <a:sym typeface="Times New Roman"/>
                        </a:rPr>
                        <a:t>Rad sa skupinom učenika koji imaju iste potrebe. </a:t>
                      </a:r>
                    </a:p>
                    <a:p>
                      <a:pPr marL="0" marR="0" lvl="0" indent="0" algn="l" rtl="0">
                        <a:lnSpc>
                          <a:spcPct val="100000"/>
                        </a:lnSpc>
                        <a:spcBef>
                          <a:spcPts val="0"/>
                        </a:spcBef>
                        <a:spcAft>
                          <a:spcPts val="0"/>
                        </a:spcAft>
                        <a:buClr>
                          <a:srgbClr val="000000"/>
                        </a:buClr>
                        <a:buSzPct val="25000"/>
                        <a:buFont typeface="Times New Roman"/>
                        <a:buNone/>
                      </a:pPr>
                      <a:r>
                        <a:rPr lang="en" sz="1500" b="0" i="0" u="none" strike="noStrike" cap="none">
                          <a:solidFill>
                            <a:schemeClr val="dk1"/>
                          </a:solidFill>
                          <a:latin typeface="Times New Roman"/>
                          <a:ea typeface="Times New Roman"/>
                          <a:cs typeface="Times New Roman"/>
                          <a:sym typeface="Times New Roman"/>
                        </a:rPr>
                        <a:t>Individualizirani pristup učeniku u svladavanju gradiva koje nije uspješno savladao na satu. </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Times New Roman"/>
                        <a:buNone/>
                      </a:pPr>
                      <a:r>
                        <a:rPr lang="en" sz="1500" b="1" u="none" strike="noStrike" cap="none">
                          <a:solidFill>
                            <a:schemeClr val="dk1"/>
                          </a:solidFill>
                          <a:latin typeface="Times New Roman"/>
                          <a:ea typeface="Times New Roman"/>
                          <a:cs typeface="Times New Roman"/>
                          <a:sym typeface="Times New Roman"/>
                        </a:rPr>
                        <a:t>VREMENIK</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500" u="none" strike="noStrike" cap="none">
                          <a:solidFill>
                            <a:schemeClr val="dk1"/>
                          </a:solidFill>
                          <a:latin typeface="Times New Roman"/>
                          <a:ea typeface="Times New Roman"/>
                          <a:cs typeface="Times New Roman"/>
                          <a:sym typeface="Times New Roman"/>
                        </a:rPr>
                        <a:t>Tijekom školske godine 2016./17. (jedan sat tjedno)</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6900">
                <a:tc>
                  <a:txBody>
                    <a:bodyPr/>
                    <a:lstStyle/>
                    <a:p>
                      <a:pPr marL="0" marR="0" lvl="0" indent="0" algn="l" rtl="0">
                        <a:spcBef>
                          <a:spcPts val="0"/>
                        </a:spcBef>
                        <a:buClr>
                          <a:srgbClr val="000000"/>
                        </a:buClr>
                        <a:buSzPct val="25000"/>
                        <a:buFont typeface="Times New Roman"/>
                        <a:buNone/>
                      </a:pPr>
                      <a:r>
                        <a:rPr lang="en" sz="1500" b="1" u="none" strike="noStrike" cap="none">
                          <a:solidFill>
                            <a:schemeClr val="dk1"/>
                          </a:solidFill>
                          <a:latin typeface="Times New Roman"/>
                          <a:ea typeface="Times New Roman"/>
                          <a:cs typeface="Times New Roman"/>
                          <a:sym typeface="Times New Roman"/>
                        </a:rPr>
                        <a:t>TROŠKOVNIK</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500" u="none" strike="noStrike" cap="none">
                          <a:solidFill>
                            <a:schemeClr val="dk1"/>
                          </a:solidFill>
                          <a:latin typeface="Times New Roman"/>
                          <a:ea typeface="Times New Roman"/>
                          <a:cs typeface="Times New Roman"/>
                          <a:sym typeface="Times New Roman"/>
                        </a:rPr>
                        <a:t>Bez troškova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850">
                <a:tc>
                  <a:txBody>
                    <a:bodyPr/>
                    <a:lstStyle/>
                    <a:p>
                      <a:pPr marL="0" marR="0" lvl="0" indent="0" algn="l" rtl="0">
                        <a:spcBef>
                          <a:spcPts val="0"/>
                        </a:spcBef>
                        <a:buClr>
                          <a:srgbClr val="000000"/>
                        </a:buClr>
                        <a:buSzPct val="25000"/>
                        <a:buFont typeface="Times New Roman"/>
                        <a:buNone/>
                      </a:pPr>
                      <a:r>
                        <a:rPr lang="en" sz="1500" b="1" u="none" strike="noStrike" cap="none">
                          <a:solidFill>
                            <a:schemeClr val="dk1"/>
                          </a:solidFill>
                          <a:latin typeface="Times New Roman"/>
                          <a:ea typeface="Times New Roman"/>
                          <a:cs typeface="Times New Roman"/>
                          <a:sym typeface="Times New Roman"/>
                        </a:rPr>
                        <a:t>VREDNOVANJE I KORIŠTENJE REZULTATA RADA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Times New Roman"/>
                        <a:buNone/>
                      </a:pPr>
                      <a:r>
                        <a:rPr lang="en" sz="1500" u="none" strike="noStrike" cap="none">
                          <a:solidFill>
                            <a:srgbClr val="000000"/>
                          </a:solidFill>
                          <a:latin typeface="Times New Roman"/>
                          <a:ea typeface="Times New Roman"/>
                          <a:cs typeface="Times New Roman"/>
                          <a:sym typeface="Times New Roman"/>
                        </a:rPr>
                        <a:t>Samovrjednovanje. Kontinuirano se prati individualni napredak učenika u odnosu na početno stanje - Evidencijski list za dopunsku nastavu i opisne zabilješke na listi praćenja učenika. Kratke provjere tijekom dopunske nastave.</a:t>
                      </a:r>
                    </a:p>
                    <a:p>
                      <a:pPr marL="0" marR="0" lvl="0" indent="0" algn="l" rtl="0">
                        <a:spcBef>
                          <a:spcPts val="0"/>
                        </a:spcBef>
                        <a:spcAft>
                          <a:spcPts val="0"/>
                        </a:spcAft>
                        <a:buClr>
                          <a:srgbClr val="000000"/>
                        </a:buClr>
                        <a:buSzPct val="25000"/>
                        <a:buFont typeface="Times New Roman"/>
                        <a:buNone/>
                      </a:pPr>
                      <a:r>
                        <a:rPr lang="en" sz="1500" u="none" strike="noStrike" cap="none">
                          <a:solidFill>
                            <a:srgbClr val="000000"/>
                          </a:solidFill>
                          <a:latin typeface="Times New Roman"/>
                          <a:ea typeface="Times New Roman"/>
                          <a:cs typeface="Times New Roman"/>
                          <a:sym typeface="Times New Roman"/>
                        </a:rPr>
                        <a:t>Unapređenje individualnog razvoja učeničkih sposobnosti.  </a:t>
                      </a:r>
                    </a:p>
                    <a:p>
                      <a:pPr marL="0" marR="0" lvl="0" indent="0" algn="l" rtl="0">
                        <a:spcBef>
                          <a:spcPts val="0"/>
                        </a:spcBef>
                        <a:spcAft>
                          <a:spcPts val="0"/>
                        </a:spcAft>
                        <a:buClr>
                          <a:srgbClr val="000000"/>
                        </a:buClr>
                        <a:buSzPct val="25000"/>
                        <a:buFont typeface="Times New Roman"/>
                        <a:buNone/>
                      </a:pPr>
                      <a:r>
                        <a:rPr lang="en" sz="1500" u="none" strike="noStrike" cap="none">
                          <a:solidFill>
                            <a:srgbClr val="000000"/>
                          </a:solidFill>
                          <a:latin typeface="Times New Roman"/>
                          <a:ea typeface="Times New Roman"/>
                          <a:cs typeface="Times New Roman"/>
                          <a:sym typeface="Times New Roman"/>
                        </a:rPr>
                        <a:t>Poticanje za daljnji rad, upoznavanje stručne službe o većim teškoćama svladavanja matematičkog gradiva, kao i o poboljšanju usvajanja gradiva uz informiranje roditelja. </a:t>
                      </a:r>
                    </a:p>
                    <a:p>
                      <a:pPr marL="0" marR="0" lvl="0" indent="0" algn="l" rtl="0">
                        <a:spcBef>
                          <a:spcPts val="0"/>
                        </a:spcBef>
                        <a:spcAft>
                          <a:spcPts val="0"/>
                        </a:spcAft>
                        <a:buClr>
                          <a:srgbClr val="000000"/>
                        </a:buClr>
                        <a:buSzPct val="25000"/>
                        <a:buFont typeface="Times New Roman"/>
                        <a:buNone/>
                      </a:pPr>
                      <a:r>
                        <a:rPr lang="en" sz="1500" u="none" strike="noStrike" cap="none">
                          <a:solidFill>
                            <a:srgbClr val="000000"/>
                          </a:solidFill>
                          <a:latin typeface="Times New Roman"/>
                          <a:ea typeface="Times New Roman"/>
                          <a:cs typeface="Times New Roman"/>
                          <a:sym typeface="Times New Roman"/>
                        </a:rPr>
                        <a:t>Određivanje smjernica daljnjeg rada na redovnoj i dopunskoj nastavi.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625" name="Shape 625"/>
          <p:cNvGraphicFramePr/>
          <p:nvPr/>
        </p:nvGraphicFramePr>
        <p:xfrm>
          <a:off x="395287" y="456587"/>
          <a:ext cx="8497175" cy="6009085"/>
        </p:xfrm>
        <a:graphic>
          <a:graphicData uri="http://schemas.openxmlformats.org/drawingml/2006/table">
            <a:tbl>
              <a:tblPr>
                <a:noFill/>
                <a:tableStyleId>{D39A3C89-64FF-49DC-8394-7CA954343BA1}</a:tableStyleId>
              </a:tblPr>
              <a:tblGrid>
                <a:gridCol w="1656425"/>
                <a:gridCol w="6840750"/>
              </a:tblGrid>
              <a:tr h="424475">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NAZIV AKTIVNOSTI</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DOPUNSKA NASTAVA IZ HRVATSKOG JEZIKA – </a:t>
                      </a:r>
                      <a:r>
                        <a:rPr lang="en" b="1">
                          <a:solidFill>
                            <a:schemeClr val="dk1"/>
                          </a:solidFill>
                          <a:latin typeface="Times New Roman"/>
                          <a:ea typeface="Times New Roman"/>
                          <a:cs typeface="Times New Roman"/>
                          <a:sym typeface="Times New Roman"/>
                        </a:rPr>
                        <a:t>3</a:t>
                      </a:r>
                      <a:r>
                        <a:rPr lang="en" b="1" u="none" strike="noStrike" cap="none">
                          <a:solidFill>
                            <a:schemeClr val="dk1"/>
                          </a:solidFill>
                          <a:latin typeface="Times New Roman"/>
                          <a:ea typeface="Times New Roman"/>
                          <a:cs typeface="Times New Roman"/>
                          <a:sym typeface="Times New Roman"/>
                        </a:rPr>
                        <a:t>.  RAZRED</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CILJ AKTIVNOSTI</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b="0" i="0" u="none" strike="noStrike" cap="none">
                          <a:solidFill>
                            <a:schemeClr val="dk1"/>
                          </a:solidFill>
                          <a:latin typeface="Times New Roman"/>
                          <a:ea typeface="Times New Roman"/>
                          <a:cs typeface="Times New Roman"/>
                          <a:sym typeface="Times New Roman"/>
                        </a:rPr>
                        <a:t>Nadoknaditi znanje koje učeniku nedostaje ili ga teže usvaja redovnim putem. Pomoć u učenju, savladavanju predviđenog nastavnog sadržaja, osposobljavanje učenika za samostalni rad. Poticanje samopouzdanja učenika i radnih navika kako u školi tako i kod kuće.</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27150">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NAMJENA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b="0" i="0" u="none" strike="noStrike" cap="none">
                          <a:solidFill>
                            <a:schemeClr val="dk1"/>
                          </a:solidFill>
                          <a:latin typeface="Times New Roman"/>
                          <a:ea typeface="Times New Roman"/>
                          <a:cs typeface="Times New Roman"/>
                          <a:sym typeface="Times New Roman"/>
                        </a:rPr>
                        <a:t>Pomoć učenicima</a:t>
                      </a:r>
                      <a:r>
                        <a:rPr lang="en" u="none" strike="noStrike" cap="none">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trećih </a:t>
                      </a:r>
                      <a:r>
                        <a:rPr lang="en" b="0" i="0" u="none" strike="noStrike" cap="none">
                          <a:solidFill>
                            <a:schemeClr val="dk1"/>
                          </a:solidFill>
                          <a:latin typeface="Times New Roman"/>
                          <a:ea typeface="Times New Roman"/>
                          <a:cs typeface="Times New Roman"/>
                          <a:sym typeface="Times New Roman"/>
                        </a:rPr>
                        <a:t>razreda koji ne prate redovni nastavni program s očekivanom razinom uspjeha, učenicima koji zbog odsutnosti nisu uspijeli usvojiti pojedine sadržaje.</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0050">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NOSITELJI </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Aktiv trećih razreda:Helena Ćurić, Valerija Ivanović Skender, Jasmina Kostelac Pervan, Iva Penava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NAČIN REALIZACIJE</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b="0" i="0" u="none" strike="noStrike" cap="none">
                          <a:solidFill>
                            <a:schemeClr val="dk1"/>
                          </a:solidFill>
                          <a:latin typeface="Times New Roman"/>
                          <a:ea typeface="Times New Roman"/>
                          <a:cs typeface="Times New Roman"/>
                          <a:sym typeface="Times New Roman"/>
                        </a:rPr>
                        <a:t>Individualni rad s pojedinim učenicima prema potrebi. Rad u parovima, učenje kroz igru. </a:t>
                      </a:r>
                    </a:p>
                    <a:p>
                      <a:pPr marL="0" marR="0" lvl="0" indent="0" algn="l" rtl="0">
                        <a:lnSpc>
                          <a:spcPct val="100000"/>
                        </a:lnSpc>
                        <a:spcBef>
                          <a:spcPts val="0"/>
                        </a:spcBef>
                        <a:spcAft>
                          <a:spcPts val="0"/>
                        </a:spcAft>
                        <a:buClr>
                          <a:srgbClr val="000000"/>
                        </a:buClr>
                        <a:buSzPct val="25000"/>
                        <a:buFont typeface="Times New Roman"/>
                        <a:buNone/>
                      </a:pPr>
                      <a:r>
                        <a:rPr lang="en" b="0" i="0" u="none" strike="noStrike" cap="none">
                          <a:solidFill>
                            <a:schemeClr val="dk1"/>
                          </a:solidFill>
                          <a:latin typeface="Times New Roman"/>
                          <a:ea typeface="Times New Roman"/>
                          <a:cs typeface="Times New Roman"/>
                          <a:sym typeface="Times New Roman"/>
                        </a:rPr>
                        <a:t>Rad sa skupinom učenika koji imaju iste potrebe. </a:t>
                      </a:r>
                    </a:p>
                    <a:p>
                      <a:pPr marL="0" marR="0" lvl="0" indent="0" algn="l" rtl="0">
                        <a:lnSpc>
                          <a:spcPct val="100000"/>
                        </a:lnSpc>
                        <a:spcBef>
                          <a:spcPts val="0"/>
                        </a:spcBef>
                        <a:spcAft>
                          <a:spcPts val="0"/>
                        </a:spcAft>
                        <a:buClr>
                          <a:srgbClr val="000000"/>
                        </a:buClr>
                        <a:buSzPct val="25000"/>
                        <a:buFont typeface="Times New Roman"/>
                        <a:buNone/>
                      </a:pPr>
                      <a:r>
                        <a:rPr lang="en" b="0" i="0" u="none" strike="noStrike" cap="none">
                          <a:solidFill>
                            <a:schemeClr val="dk1"/>
                          </a:solidFill>
                          <a:latin typeface="Times New Roman"/>
                          <a:ea typeface="Times New Roman"/>
                          <a:cs typeface="Times New Roman"/>
                          <a:sym typeface="Times New Roman"/>
                        </a:rPr>
                        <a:t>Individualizirani pristup učeniku u svladavanju gradiva koje nije uspješno savladao na satu. </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VREMENIK</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a:solidFill>
                            <a:schemeClr val="dk1"/>
                          </a:solidFill>
                          <a:latin typeface="Times New Roman"/>
                          <a:ea typeface="Times New Roman"/>
                          <a:cs typeface="Times New Roman"/>
                          <a:sym typeface="Times New Roman"/>
                        </a:rPr>
                        <a:t>Tijekom školske godine</a:t>
                      </a:r>
                      <a:r>
                        <a:rPr lang="en" u="none" strike="noStrike" cap="none">
                          <a:latin typeface="Times New Roman"/>
                          <a:ea typeface="Times New Roman"/>
                          <a:cs typeface="Times New Roman"/>
                          <a:sym typeface="Times New Roman"/>
                        </a:rPr>
                        <a:t> 201</a:t>
                      </a:r>
                      <a:r>
                        <a:rPr lang="en">
                          <a:latin typeface="Times New Roman"/>
                          <a:ea typeface="Times New Roman"/>
                          <a:cs typeface="Times New Roman"/>
                          <a:sym typeface="Times New Roman"/>
                        </a:rPr>
                        <a:t>6</a:t>
                      </a:r>
                      <a:r>
                        <a:rPr lang="en" u="none" strike="noStrike" cap="none">
                          <a:latin typeface="Times New Roman"/>
                          <a:ea typeface="Times New Roman"/>
                          <a:cs typeface="Times New Roman"/>
                          <a:sym typeface="Times New Roman"/>
                        </a:rPr>
                        <a:t>./201</a:t>
                      </a:r>
                      <a:r>
                        <a:rPr lang="en">
                          <a:latin typeface="Times New Roman"/>
                          <a:ea typeface="Times New Roman"/>
                          <a:cs typeface="Times New Roman"/>
                          <a:sym typeface="Times New Roman"/>
                        </a:rPr>
                        <a:t>7</a:t>
                      </a:r>
                      <a:r>
                        <a:rPr lang="en" u="none" strike="noStrike" cap="none">
                          <a:latin typeface="Times New Roman"/>
                          <a:ea typeface="Times New Roman"/>
                          <a:cs typeface="Times New Roman"/>
                          <a:sym typeface="Times New Roman"/>
                        </a:rPr>
                        <a:t>.,</a:t>
                      </a:r>
                      <a:r>
                        <a:rPr lang="en" b="0" i="0" u="none" strike="noStrike" cap="none">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svaki drugi tjedan po jedan školski sat</a:t>
                      </a:r>
                      <a:r>
                        <a:rPr lang="en" u="none" strike="noStrike" cap="none">
                          <a:solidFill>
                            <a:schemeClr val="dk1"/>
                          </a:solidFill>
                          <a:latin typeface="Times New Roman"/>
                          <a:ea typeface="Times New Roman"/>
                          <a:cs typeface="Times New Roman"/>
                          <a:sym typeface="Times New Roman"/>
                        </a:rPr>
                        <a:t>.</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6900">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TROŠKOVNIK</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b="0" i="0" u="none" strike="noStrike" cap="none">
                          <a:solidFill>
                            <a:schemeClr val="dk1"/>
                          </a:solidFill>
                          <a:latin typeface="Times New Roman"/>
                          <a:ea typeface="Times New Roman"/>
                          <a:cs typeface="Times New Roman"/>
                          <a:sym typeface="Times New Roman"/>
                        </a:rPr>
                        <a:t>Eventualni troškovi za kopiranje nastavnih listića.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850">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Times New Roman"/>
                        <a:buNone/>
                      </a:pPr>
                      <a:r>
                        <a:rPr lang="en" u="none" strike="noStrike" cap="none">
                          <a:solidFill>
                            <a:srgbClr val="000000"/>
                          </a:solidFill>
                          <a:latin typeface="Times New Roman"/>
                          <a:ea typeface="Times New Roman"/>
                          <a:cs typeface="Times New Roman"/>
                          <a:sym typeface="Times New Roman"/>
                        </a:rPr>
                        <a:t>Samovrednovanje. Kontinuirano se prati individualni napredak učenika u odnosu na početno stanje - Evidencijski list za dopunsku nastavu i opisne zabilješke na listi praćenja učenika. Kratke provjere tijekom dopunske nastave.</a:t>
                      </a:r>
                    </a:p>
                    <a:p>
                      <a:pPr marL="0" marR="0" lvl="0" indent="0" algn="l" rtl="0">
                        <a:spcBef>
                          <a:spcPts val="0"/>
                        </a:spcBef>
                        <a:spcAft>
                          <a:spcPts val="0"/>
                        </a:spcAft>
                        <a:buClr>
                          <a:srgbClr val="000000"/>
                        </a:buClr>
                        <a:buSzPct val="25000"/>
                        <a:buFont typeface="Times New Roman"/>
                        <a:buNone/>
                      </a:pPr>
                      <a:r>
                        <a:rPr lang="en" u="none" strike="noStrike" cap="none">
                          <a:solidFill>
                            <a:srgbClr val="000000"/>
                          </a:solidFill>
                          <a:latin typeface="Times New Roman"/>
                          <a:ea typeface="Times New Roman"/>
                          <a:cs typeface="Times New Roman"/>
                          <a:sym typeface="Times New Roman"/>
                        </a:rPr>
                        <a:t>Unapređenje individualnog razvoja učeničkih sposobnosti.  </a:t>
                      </a:r>
                    </a:p>
                    <a:p>
                      <a:pPr marL="0" marR="0" lvl="0" indent="0" algn="l" rtl="0">
                        <a:spcBef>
                          <a:spcPts val="0"/>
                        </a:spcBef>
                        <a:spcAft>
                          <a:spcPts val="0"/>
                        </a:spcAft>
                        <a:buClr>
                          <a:srgbClr val="000000"/>
                        </a:buClr>
                        <a:buSzPct val="25000"/>
                        <a:buFont typeface="Times New Roman"/>
                        <a:buNone/>
                      </a:pPr>
                      <a:r>
                        <a:rPr lang="en" u="none" strike="noStrike" cap="none">
                          <a:solidFill>
                            <a:srgbClr val="000000"/>
                          </a:solidFill>
                          <a:latin typeface="Times New Roman"/>
                          <a:ea typeface="Times New Roman"/>
                          <a:cs typeface="Times New Roman"/>
                          <a:sym typeface="Times New Roman"/>
                        </a:rPr>
                        <a:t>Poticanje za daljnji rad, upoznavanje stručne službe o većim teškoćama svladavanja matematičkog gradiva, kao i o poboljšanju usvajanja gradiva uz informiranje roditelja. </a:t>
                      </a:r>
                    </a:p>
                    <a:p>
                      <a:pPr marL="0" marR="0" lvl="0" indent="0" algn="l" rtl="0">
                        <a:spcBef>
                          <a:spcPts val="0"/>
                        </a:spcBef>
                        <a:spcAft>
                          <a:spcPts val="0"/>
                        </a:spcAft>
                        <a:buClr>
                          <a:srgbClr val="000000"/>
                        </a:buClr>
                        <a:buSzPct val="25000"/>
                        <a:buFont typeface="Times New Roman"/>
                        <a:buNone/>
                      </a:pPr>
                      <a:r>
                        <a:rPr lang="en" u="none" strike="noStrike" cap="none">
                          <a:solidFill>
                            <a:srgbClr val="000000"/>
                          </a:solidFill>
                          <a:latin typeface="Times New Roman"/>
                          <a:ea typeface="Times New Roman"/>
                          <a:cs typeface="Times New Roman"/>
                          <a:sym typeface="Times New Roman"/>
                        </a:rPr>
                        <a:t>Određivanje smjernica daljnjeg rada na redovnoj i dopunskoj nastavi.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632" name="Shape 632"/>
          <p:cNvGraphicFramePr/>
          <p:nvPr/>
        </p:nvGraphicFramePr>
        <p:xfrm>
          <a:off x="395287" y="328612"/>
          <a:ext cx="8280400" cy="6158970"/>
        </p:xfrm>
        <a:graphic>
          <a:graphicData uri="http://schemas.openxmlformats.org/drawingml/2006/table">
            <a:tbl>
              <a:tblPr>
                <a:noFill/>
                <a:tableStyleId>{D39A3C89-64FF-49DC-8394-7CA954343BA1}</a:tableStyleId>
              </a:tblPr>
              <a:tblGrid>
                <a:gridCol w="1665525"/>
                <a:gridCol w="6614875"/>
              </a:tblGrid>
              <a:tr h="514350">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NAZIV AKTIVNOSTI</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DOPUNSKA NASTAVA MATEMATIKE – </a:t>
                      </a:r>
                      <a:r>
                        <a:rPr lang="en" b="1">
                          <a:solidFill>
                            <a:schemeClr val="dk1"/>
                          </a:solidFill>
                          <a:latin typeface="Times New Roman"/>
                          <a:ea typeface="Times New Roman"/>
                          <a:cs typeface="Times New Roman"/>
                          <a:sym typeface="Times New Roman"/>
                        </a:rPr>
                        <a:t>3</a:t>
                      </a:r>
                      <a:r>
                        <a:rPr lang="en" b="1" u="none" strike="noStrike" cap="none">
                          <a:solidFill>
                            <a:schemeClr val="dk1"/>
                          </a:solidFill>
                          <a:latin typeface="Times New Roman"/>
                          <a:ea typeface="Times New Roman"/>
                          <a:cs typeface="Times New Roman"/>
                          <a:sym typeface="Times New Roman"/>
                        </a:rPr>
                        <a:t>.  RAZRED</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85850">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CILJ AKTIVNOSTI</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u="none" strike="noStrike" cap="none">
                          <a:solidFill>
                            <a:schemeClr val="dk1"/>
                          </a:solidFill>
                          <a:latin typeface="Times New Roman"/>
                          <a:ea typeface="Times New Roman"/>
                          <a:cs typeface="Times New Roman"/>
                          <a:sym typeface="Times New Roman"/>
                        </a:rPr>
                        <a:t>Postizanje boljih rezultata u nastavi matematik</a:t>
                      </a:r>
                      <a:r>
                        <a:rPr lang="en">
                          <a:solidFill>
                            <a:schemeClr val="dk1"/>
                          </a:solidFill>
                          <a:latin typeface="Times New Roman"/>
                          <a:ea typeface="Times New Roman"/>
                          <a:cs typeface="Times New Roman"/>
                          <a:sym typeface="Times New Roman"/>
                        </a:rPr>
                        <a:t>e - u skladu s učenikovim mogućnostima.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01825">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NAMJENA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u="none" strike="noStrike" cap="none">
                          <a:solidFill>
                            <a:schemeClr val="dk1"/>
                          </a:solidFill>
                          <a:latin typeface="Times New Roman"/>
                          <a:ea typeface="Times New Roman"/>
                          <a:cs typeface="Times New Roman"/>
                          <a:sym typeface="Times New Roman"/>
                        </a:rPr>
                        <a:t>Utvrđivanje stečenog znanja </a:t>
                      </a:r>
                      <a:r>
                        <a:rPr lang="en">
                          <a:solidFill>
                            <a:schemeClr val="dk1"/>
                          </a:solidFill>
                          <a:latin typeface="Times New Roman"/>
                          <a:ea typeface="Times New Roman"/>
                          <a:cs typeface="Times New Roman"/>
                          <a:sym typeface="Times New Roman"/>
                        </a:rPr>
                        <a:t>2</a:t>
                      </a:r>
                      <a:r>
                        <a:rPr lang="en" u="none" strike="noStrike" cap="none">
                          <a:solidFill>
                            <a:schemeClr val="dk1"/>
                          </a:solidFill>
                          <a:latin typeface="Times New Roman"/>
                          <a:ea typeface="Times New Roman"/>
                          <a:cs typeface="Times New Roman"/>
                          <a:sym typeface="Times New Roman"/>
                        </a:rPr>
                        <a:t>. razreda</a:t>
                      </a:r>
                      <a:r>
                        <a:rPr lang="en">
                          <a:solidFill>
                            <a:schemeClr val="dk1"/>
                          </a:solidFill>
                          <a:latin typeface="Times New Roman"/>
                          <a:ea typeface="Times New Roman"/>
                          <a:cs typeface="Times New Roman"/>
                          <a:sym typeface="Times New Roman"/>
                        </a:rPr>
                        <a:t>-</a:t>
                      </a:r>
                      <a:r>
                        <a:rPr lang="en" u="none" strike="noStrike" cap="none">
                          <a:solidFill>
                            <a:schemeClr val="dk1"/>
                          </a:solidFill>
                          <a:latin typeface="Times New Roman"/>
                          <a:ea typeface="Times New Roman"/>
                          <a:cs typeface="Times New Roman"/>
                          <a:sym typeface="Times New Roman"/>
                        </a:rPr>
                        <a:t>zbrajanje i oduzimanje do </a:t>
                      </a:r>
                      <a:r>
                        <a:rPr lang="en">
                          <a:solidFill>
                            <a:schemeClr val="dk1"/>
                          </a:solidFill>
                          <a:latin typeface="Times New Roman"/>
                          <a:ea typeface="Times New Roman"/>
                          <a:cs typeface="Times New Roman"/>
                          <a:sym typeface="Times New Roman"/>
                        </a:rPr>
                        <a:t>100</a:t>
                      </a:r>
                      <a:r>
                        <a:rPr lang="en" u="none" strike="noStrike" cap="none">
                          <a:solidFill>
                            <a:schemeClr val="dk1"/>
                          </a:solidFill>
                          <a:latin typeface="Times New Roman"/>
                          <a:ea typeface="Times New Roman"/>
                          <a:cs typeface="Times New Roman"/>
                          <a:sym typeface="Times New Roman"/>
                        </a:rPr>
                        <a:t>,</a:t>
                      </a:r>
                      <a:r>
                        <a:rPr lang="en">
                          <a:solidFill>
                            <a:schemeClr val="dk1"/>
                          </a:solidFill>
                          <a:latin typeface="Times New Roman"/>
                          <a:ea typeface="Times New Roman"/>
                          <a:cs typeface="Times New Roman"/>
                          <a:sym typeface="Times New Roman"/>
                        </a:rPr>
                        <a:t>m</a:t>
                      </a:r>
                      <a:r>
                        <a:rPr lang="en" u="none" strike="noStrike" cap="none">
                          <a:solidFill>
                            <a:schemeClr val="dk1"/>
                          </a:solidFill>
                          <a:latin typeface="Times New Roman"/>
                          <a:ea typeface="Times New Roman"/>
                          <a:cs typeface="Times New Roman"/>
                          <a:sym typeface="Times New Roman"/>
                        </a:rPr>
                        <a:t>noženje i dijeljenje do 100</a:t>
                      </a:r>
                      <a:r>
                        <a:rPr lang="en">
                          <a:solidFill>
                            <a:schemeClr val="dk1"/>
                          </a:solidFill>
                          <a:latin typeface="Times New Roman"/>
                          <a:ea typeface="Times New Roman"/>
                          <a:cs typeface="Times New Roman"/>
                          <a:sym typeface="Times New Roman"/>
                        </a:rPr>
                        <a:t>.</a:t>
                      </a:r>
                    </a:p>
                    <a:p>
                      <a:pPr marL="0" marR="0" lvl="0" indent="0" algn="l" rtl="0">
                        <a:spcBef>
                          <a:spcPts val="0"/>
                        </a:spcBef>
                        <a:buClr>
                          <a:srgbClr val="000000"/>
                        </a:buClr>
                        <a:buSzPct val="25000"/>
                        <a:buFont typeface="Times New Roman"/>
                        <a:buNone/>
                      </a:pPr>
                      <a:r>
                        <a:rPr lang="en">
                          <a:solidFill>
                            <a:schemeClr val="dk1"/>
                          </a:solidFill>
                          <a:latin typeface="Times New Roman"/>
                          <a:ea typeface="Times New Roman"/>
                          <a:cs typeface="Times New Roman"/>
                          <a:sym typeface="Times New Roman"/>
                        </a:rPr>
                        <a:t>P</a:t>
                      </a:r>
                      <a:r>
                        <a:rPr lang="en" u="none" strike="noStrike" cap="none">
                          <a:solidFill>
                            <a:schemeClr val="dk1"/>
                          </a:solidFill>
                          <a:latin typeface="Times New Roman"/>
                          <a:ea typeface="Times New Roman"/>
                          <a:cs typeface="Times New Roman"/>
                          <a:sym typeface="Times New Roman"/>
                        </a:rPr>
                        <a:t>roširivanje postojećeg znanja na brojevni niz do 1000 .</a:t>
                      </a:r>
                    </a:p>
                    <a:p>
                      <a:pPr lvl="0" rtl="0">
                        <a:spcBef>
                          <a:spcPts val="0"/>
                        </a:spcBef>
                        <a:buClr>
                          <a:schemeClr val="dk1"/>
                        </a:buClr>
                        <a:buSzPct val="25000"/>
                        <a:buFont typeface="Verdana"/>
                        <a:buNone/>
                      </a:pPr>
                      <a:r>
                        <a:rPr lang="en">
                          <a:solidFill>
                            <a:schemeClr val="dk1"/>
                          </a:solidFill>
                          <a:latin typeface="Times New Roman"/>
                          <a:ea typeface="Times New Roman"/>
                          <a:cs typeface="Times New Roman"/>
                          <a:sym typeface="Times New Roman"/>
                        </a:rPr>
                        <a:t>Pomoć učenicima koji ne prate redovni nastavni program s očekivanom razinom uspjeha, učenicima koji zbog odsutnosti nisu uspjeli usvojiti pojedine sadržaje.</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30275">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NOSITELJI </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Aktiv trećih razreda: Helena Ćurić. Valerija Ivanović Skender, Jasmina Kostelac Pervan, Iva Penava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NAČIN REALIZACIJE</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b="0" i="0" u="none" strike="noStrike" cap="none">
                          <a:solidFill>
                            <a:schemeClr val="dk1"/>
                          </a:solidFill>
                          <a:latin typeface="Times New Roman"/>
                          <a:ea typeface="Times New Roman"/>
                          <a:cs typeface="Times New Roman"/>
                          <a:sym typeface="Times New Roman"/>
                        </a:rPr>
                        <a:t>Individualni rad s pojedinim učenicima prema potrebi. Rad u parovima, učenje kroz igru. </a:t>
                      </a:r>
                    </a:p>
                    <a:p>
                      <a:pPr marL="0" marR="0" lvl="0" indent="0" algn="l" rtl="0">
                        <a:lnSpc>
                          <a:spcPct val="100000"/>
                        </a:lnSpc>
                        <a:spcBef>
                          <a:spcPts val="0"/>
                        </a:spcBef>
                        <a:spcAft>
                          <a:spcPts val="0"/>
                        </a:spcAft>
                        <a:buClr>
                          <a:srgbClr val="000000"/>
                        </a:buClr>
                        <a:buSzPct val="25000"/>
                        <a:buFont typeface="Times New Roman"/>
                        <a:buNone/>
                      </a:pPr>
                      <a:r>
                        <a:rPr lang="en" b="0" i="0" u="none" strike="noStrike" cap="none">
                          <a:solidFill>
                            <a:schemeClr val="dk1"/>
                          </a:solidFill>
                          <a:latin typeface="Times New Roman"/>
                          <a:ea typeface="Times New Roman"/>
                          <a:cs typeface="Times New Roman"/>
                          <a:sym typeface="Times New Roman"/>
                        </a:rPr>
                        <a:t>Rad sa skupinom učenika koji imaju iste potrebe. </a:t>
                      </a:r>
                    </a:p>
                    <a:p>
                      <a:pPr marL="0" marR="0" lvl="0" indent="0" algn="l" rtl="0">
                        <a:lnSpc>
                          <a:spcPct val="100000"/>
                        </a:lnSpc>
                        <a:spcBef>
                          <a:spcPts val="0"/>
                        </a:spcBef>
                        <a:spcAft>
                          <a:spcPts val="0"/>
                        </a:spcAft>
                        <a:buClr>
                          <a:srgbClr val="000000"/>
                        </a:buClr>
                        <a:buSzPct val="25000"/>
                        <a:buFont typeface="Times New Roman"/>
                        <a:buNone/>
                      </a:pPr>
                      <a:r>
                        <a:rPr lang="en" b="0" i="0" u="none" strike="noStrike" cap="none">
                          <a:solidFill>
                            <a:schemeClr val="dk1"/>
                          </a:solidFill>
                          <a:latin typeface="Times New Roman"/>
                          <a:ea typeface="Times New Roman"/>
                          <a:cs typeface="Times New Roman"/>
                          <a:sym typeface="Times New Roman"/>
                        </a:rPr>
                        <a:t>Individualizirani pristup učeniku u svladavanju gradiva koje nije uspješno savladao na satu. </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VREMENIK</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u="none" strike="noStrike" cap="none">
                          <a:solidFill>
                            <a:schemeClr val="dk1"/>
                          </a:solidFill>
                          <a:latin typeface="Times New Roman"/>
                          <a:ea typeface="Times New Roman"/>
                          <a:cs typeface="Times New Roman"/>
                          <a:sym typeface="Times New Roman"/>
                        </a:rPr>
                        <a:t>Tijekom školske godine 2016./2017.</a:t>
                      </a:r>
                      <a:r>
                        <a:rPr lang="en">
                          <a:solidFill>
                            <a:schemeClr val="dk1"/>
                          </a:solidFill>
                          <a:latin typeface="Times New Roman"/>
                          <a:ea typeface="Times New Roman"/>
                          <a:cs typeface="Times New Roman"/>
                          <a:sym typeface="Times New Roman"/>
                        </a:rPr>
                        <a:t>, svaki drugi tjedan po jedan školski sat.</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6900">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TROŠKOVNIK</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u="none" strike="noStrike" cap="none">
                          <a:solidFill>
                            <a:schemeClr val="dk1"/>
                          </a:solidFill>
                          <a:latin typeface="Times New Roman"/>
                          <a:ea typeface="Times New Roman"/>
                          <a:cs typeface="Times New Roman"/>
                          <a:sym typeface="Times New Roman"/>
                        </a:rPr>
                        <a:t>Nema troškova.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850">
                <a:tc>
                  <a:txBody>
                    <a:bodyPr/>
                    <a:lstStyle/>
                    <a:p>
                      <a:pPr marL="0" marR="0" lvl="0" indent="0" algn="l" rtl="0">
                        <a:spcBef>
                          <a:spcPts val="0"/>
                        </a:spcBef>
                        <a:buClr>
                          <a:srgbClr val="000000"/>
                        </a:buClr>
                        <a:buSzPct val="25000"/>
                        <a:buFont typeface="Times New Roman"/>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Times New Roman"/>
                        <a:buNone/>
                      </a:pPr>
                      <a:r>
                        <a:rPr lang="en" u="none" strike="noStrike" cap="none">
                          <a:solidFill>
                            <a:srgbClr val="000000"/>
                          </a:solidFill>
                          <a:latin typeface="Times New Roman"/>
                          <a:ea typeface="Times New Roman"/>
                          <a:cs typeface="Times New Roman"/>
                          <a:sym typeface="Times New Roman"/>
                        </a:rPr>
                        <a:t>Samov</a:t>
                      </a:r>
                      <a:r>
                        <a:rPr lang="en">
                          <a:latin typeface="Times New Roman"/>
                          <a:ea typeface="Times New Roman"/>
                          <a:cs typeface="Times New Roman"/>
                          <a:sym typeface="Times New Roman"/>
                        </a:rPr>
                        <a:t>r</a:t>
                      </a:r>
                      <a:r>
                        <a:rPr lang="en" u="none" strike="noStrike" cap="none">
                          <a:solidFill>
                            <a:srgbClr val="000000"/>
                          </a:solidFill>
                          <a:latin typeface="Times New Roman"/>
                          <a:ea typeface="Times New Roman"/>
                          <a:cs typeface="Times New Roman"/>
                          <a:sym typeface="Times New Roman"/>
                        </a:rPr>
                        <a:t>ednovanje. Kontinuirano se prati individualni napredak učenika u odnosu na početno stanje - Evidencijski list za dopunsku nastavu i opisne zabilješke na listi praćenja učenika. Kratke provjere tijekom dopunske nastave.</a:t>
                      </a:r>
                    </a:p>
                    <a:p>
                      <a:pPr marL="0" marR="0" lvl="0" indent="0" algn="l" rtl="0">
                        <a:spcBef>
                          <a:spcPts val="0"/>
                        </a:spcBef>
                        <a:spcAft>
                          <a:spcPts val="0"/>
                        </a:spcAft>
                        <a:buClr>
                          <a:srgbClr val="000000"/>
                        </a:buClr>
                        <a:buSzPct val="25000"/>
                        <a:buFont typeface="Times New Roman"/>
                        <a:buNone/>
                      </a:pPr>
                      <a:r>
                        <a:rPr lang="en" u="none" strike="noStrike" cap="none">
                          <a:solidFill>
                            <a:srgbClr val="000000"/>
                          </a:solidFill>
                          <a:latin typeface="Times New Roman"/>
                          <a:ea typeface="Times New Roman"/>
                          <a:cs typeface="Times New Roman"/>
                          <a:sym typeface="Times New Roman"/>
                        </a:rPr>
                        <a:t>Unapređenje individualnog razvoja učeničkih sposobnosti.  </a:t>
                      </a:r>
                    </a:p>
                    <a:p>
                      <a:pPr marL="0" marR="0" lvl="0" indent="0" algn="l" rtl="0">
                        <a:spcBef>
                          <a:spcPts val="0"/>
                        </a:spcBef>
                        <a:spcAft>
                          <a:spcPts val="0"/>
                        </a:spcAft>
                        <a:buClr>
                          <a:srgbClr val="000000"/>
                        </a:buClr>
                        <a:buSzPct val="25000"/>
                        <a:buFont typeface="Times New Roman"/>
                        <a:buNone/>
                      </a:pPr>
                      <a:r>
                        <a:rPr lang="en" u="none" strike="noStrike" cap="none">
                          <a:solidFill>
                            <a:srgbClr val="000000"/>
                          </a:solidFill>
                          <a:latin typeface="Times New Roman"/>
                          <a:ea typeface="Times New Roman"/>
                          <a:cs typeface="Times New Roman"/>
                          <a:sym typeface="Times New Roman"/>
                        </a:rPr>
                        <a:t>Poticanje za daljnji rad, upoznavanje stručne službe o većim teškoćama svladavanja matematičkog gradiva, kao i o poboljšanju usvajanja gradiva uz informiranje roditelja. </a:t>
                      </a:r>
                    </a:p>
                    <a:p>
                      <a:pPr marL="0" marR="0" lvl="0" indent="0" algn="l" rtl="0">
                        <a:spcBef>
                          <a:spcPts val="0"/>
                        </a:spcBef>
                        <a:spcAft>
                          <a:spcPts val="0"/>
                        </a:spcAft>
                        <a:buClr>
                          <a:srgbClr val="000000"/>
                        </a:buClr>
                        <a:buSzPct val="25000"/>
                        <a:buFont typeface="Times New Roman"/>
                        <a:buNone/>
                      </a:pPr>
                      <a:r>
                        <a:rPr lang="en" u="none" strike="noStrike" cap="none">
                          <a:solidFill>
                            <a:srgbClr val="000000"/>
                          </a:solidFill>
                          <a:latin typeface="Times New Roman"/>
                          <a:ea typeface="Times New Roman"/>
                          <a:cs typeface="Times New Roman"/>
                          <a:sym typeface="Times New Roman"/>
                        </a:rPr>
                        <a:t>Određivanje smjernica daljnjeg rada na redovnoj i dopunskoj nastavi.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p:nvPr/>
        </p:nvSpPr>
        <p:spPr>
          <a:xfrm>
            <a:off x="707866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639" name="Shape 639"/>
          <p:cNvGraphicFramePr/>
          <p:nvPr/>
        </p:nvGraphicFramePr>
        <p:xfrm>
          <a:off x="395287" y="328612"/>
          <a:ext cx="8280400" cy="6174945"/>
        </p:xfrm>
        <a:graphic>
          <a:graphicData uri="http://schemas.openxmlformats.org/drawingml/2006/table">
            <a:tbl>
              <a:tblPr>
                <a:noFill/>
                <a:tableStyleId>{D39A3C89-64FF-49DC-8394-7CA954343BA1}</a:tableStyleId>
              </a:tblPr>
              <a:tblGrid>
                <a:gridCol w="1944475"/>
                <a:gridCol w="6335925"/>
              </a:tblGrid>
              <a:tr h="51435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Calibri"/>
                          <a:ea typeface="Calibri"/>
                          <a:cs typeface="Calibri"/>
                          <a:sym typeface="Calibri"/>
                        </a:rPr>
                        <a:t>NAZIV AKTIVNOSTI</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a:solidFill>
                            <a:schemeClr val="dk1"/>
                          </a:solidFill>
                          <a:latin typeface="Calibri"/>
                          <a:ea typeface="Calibri"/>
                          <a:cs typeface="Calibri"/>
                          <a:sym typeface="Calibri"/>
                        </a:rPr>
                        <a:t>DOPUNSKA NASTAVA MATEMATIKE I HRVATSKOG JEZIKA – </a:t>
                      </a:r>
                      <a:r>
                        <a:rPr lang="en" b="1">
                          <a:solidFill>
                            <a:schemeClr val="dk1"/>
                          </a:solidFill>
                          <a:latin typeface="Calibri"/>
                          <a:ea typeface="Calibri"/>
                          <a:cs typeface="Calibri"/>
                          <a:sym typeface="Calibri"/>
                        </a:rPr>
                        <a:t>4</a:t>
                      </a:r>
                      <a:r>
                        <a:rPr lang="en" sz="1400" b="1" u="none" strike="noStrike" cap="none">
                          <a:solidFill>
                            <a:schemeClr val="dk1"/>
                          </a:solidFill>
                          <a:latin typeface="Calibri"/>
                          <a:ea typeface="Calibri"/>
                          <a:cs typeface="Calibri"/>
                          <a:sym typeface="Calibri"/>
                        </a:rPr>
                        <a:t>.  RAZREDI</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Calibri"/>
                          <a:ea typeface="Calibri"/>
                          <a:cs typeface="Calibri"/>
                          <a:sym typeface="Calibri"/>
                        </a:rPr>
                        <a:t>CILJ AKTIVNOSTI</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b="0" i="0" u="none" strike="noStrike" cap="none">
                          <a:solidFill>
                            <a:schemeClr val="dk1"/>
                          </a:solidFill>
                          <a:latin typeface="Times New Roman"/>
                          <a:ea typeface="Times New Roman"/>
                          <a:cs typeface="Times New Roman"/>
                          <a:sym typeface="Times New Roman"/>
                        </a:rPr>
                        <a:t>Nadoknaditi znanje koje učeniku nedostaje ili ga teže usvaja redovnim putem. Pomoć u učenju, savladavanju predviđenog nastavnog gradiva, osposobljavanje učenika za samostalno rješavanje i razumijevanje računskih priča. Poticanje samopouzdanja učenika i radnih navika kako u školi tako i kod kuće.</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0182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Calibri"/>
                          <a:ea typeface="Calibri"/>
                          <a:cs typeface="Calibri"/>
                          <a:sym typeface="Calibri"/>
                        </a:rPr>
                        <a:t>NAMJENA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b="0" i="0" u="none" strike="noStrike" cap="none">
                          <a:solidFill>
                            <a:schemeClr val="dk1"/>
                          </a:solidFill>
                          <a:latin typeface="Times New Roman"/>
                          <a:ea typeface="Times New Roman"/>
                          <a:cs typeface="Times New Roman"/>
                          <a:sym typeface="Times New Roman"/>
                        </a:rPr>
                        <a:t>Pomoć učenicima </a:t>
                      </a:r>
                      <a:r>
                        <a:rPr lang="en">
                          <a:solidFill>
                            <a:schemeClr val="dk1"/>
                          </a:solidFill>
                          <a:latin typeface="Times New Roman"/>
                          <a:ea typeface="Times New Roman"/>
                          <a:cs typeface="Times New Roman"/>
                          <a:sym typeface="Times New Roman"/>
                        </a:rPr>
                        <a:t>4.</a:t>
                      </a:r>
                      <a:r>
                        <a:rPr lang="en" sz="1400" b="0" i="0" u="none" strike="noStrike" cap="none">
                          <a:solidFill>
                            <a:schemeClr val="dk1"/>
                          </a:solidFill>
                          <a:latin typeface="Times New Roman"/>
                          <a:ea typeface="Times New Roman"/>
                          <a:cs typeface="Times New Roman"/>
                          <a:sym typeface="Times New Roman"/>
                        </a:rPr>
                        <a:t> razreda koji ne prate redovni nastavni program s očekivanom razinom uspjeha, učenicima koji zbog odsutnosti nisu uspjeli usvojiti pojedine sadržaje.</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3027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Calibri"/>
                          <a:ea typeface="Calibri"/>
                          <a:cs typeface="Calibri"/>
                          <a:sym typeface="Calibri"/>
                        </a:rPr>
                        <a:t>NOSITELJI </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Učiteljice četvrtog razreda: Natalija Kovač, Martina Delišimunović Čmigović, Danijela Divna Dujić</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Calibri"/>
                          <a:ea typeface="Calibri"/>
                          <a:cs typeface="Calibri"/>
                          <a:sym typeface="Calibri"/>
                        </a:rPr>
                        <a:t>NAČIN REALIZACIJE</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a:solidFill>
                            <a:schemeClr val="dk1"/>
                          </a:solidFill>
                          <a:latin typeface="Times New Roman"/>
                          <a:ea typeface="Times New Roman"/>
                          <a:cs typeface="Times New Roman"/>
                          <a:sym typeface="Times New Roman"/>
                        </a:rPr>
                        <a:t>Individualni rad s pojedinim učenicima prema potrebi. Rad u parovima, učenje kroz igru. </a:t>
                      </a:r>
                    </a:p>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a:solidFill>
                            <a:schemeClr val="dk1"/>
                          </a:solidFill>
                          <a:latin typeface="Times New Roman"/>
                          <a:ea typeface="Times New Roman"/>
                          <a:cs typeface="Times New Roman"/>
                          <a:sym typeface="Times New Roman"/>
                        </a:rPr>
                        <a:t>Rad sa skupinom učenika koji imaju iste potrebe. </a:t>
                      </a:r>
                    </a:p>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a:solidFill>
                            <a:schemeClr val="dk1"/>
                          </a:solidFill>
                          <a:latin typeface="Times New Roman"/>
                          <a:ea typeface="Times New Roman"/>
                          <a:cs typeface="Times New Roman"/>
                          <a:sym typeface="Times New Roman"/>
                        </a:rPr>
                        <a:t>Individualizirani pristup učeniku u svladavanju gradiva koje nije uspješno savladao na satu. </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Calibri"/>
                          <a:ea typeface="Calibri"/>
                          <a:cs typeface="Calibri"/>
                          <a:sym typeface="Calibri"/>
                        </a:rPr>
                        <a:t>VREMENIK</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a:solidFill>
                            <a:schemeClr val="dk1"/>
                          </a:solidFill>
                          <a:latin typeface="Times New Roman"/>
                          <a:ea typeface="Times New Roman"/>
                          <a:cs typeface="Times New Roman"/>
                          <a:sym typeface="Times New Roman"/>
                        </a:rPr>
                        <a:t>Kroz cijelu š</a:t>
                      </a:r>
                      <a:r>
                        <a:rPr lang="en" sz="1400" u="none" strike="noStrike" cap="none">
                          <a:latin typeface="Times New Roman"/>
                          <a:ea typeface="Times New Roman"/>
                          <a:cs typeface="Times New Roman"/>
                          <a:sym typeface="Times New Roman"/>
                        </a:rPr>
                        <a:t>k. god. 201</a:t>
                      </a:r>
                      <a:r>
                        <a:rPr lang="en">
                          <a:latin typeface="Times New Roman"/>
                          <a:ea typeface="Times New Roman"/>
                          <a:cs typeface="Times New Roman"/>
                          <a:sym typeface="Times New Roman"/>
                        </a:rPr>
                        <a:t>6</a:t>
                      </a:r>
                      <a:r>
                        <a:rPr lang="en" sz="1400" u="none" strike="noStrike" cap="none">
                          <a:latin typeface="Times New Roman"/>
                          <a:ea typeface="Times New Roman"/>
                          <a:cs typeface="Times New Roman"/>
                          <a:sym typeface="Times New Roman"/>
                        </a:rPr>
                        <a:t>./201</a:t>
                      </a:r>
                      <a:r>
                        <a:rPr lang="en">
                          <a:latin typeface="Times New Roman"/>
                          <a:ea typeface="Times New Roman"/>
                          <a:cs typeface="Times New Roman"/>
                          <a:sym typeface="Times New Roman"/>
                        </a:rPr>
                        <a:t>7</a:t>
                      </a:r>
                      <a:r>
                        <a:rPr lang="en" sz="1400" u="none" strike="noStrike" cap="none">
                          <a:latin typeface="Times New Roman"/>
                          <a:ea typeface="Times New Roman"/>
                          <a:cs typeface="Times New Roman"/>
                          <a:sym typeface="Times New Roman"/>
                        </a:rPr>
                        <a:t>.,</a:t>
                      </a:r>
                      <a:r>
                        <a:rPr lang="en" sz="1400" b="0" i="0" u="none" strike="noStrike" cap="none">
                          <a:solidFill>
                            <a:schemeClr val="dk1"/>
                          </a:solidFill>
                          <a:latin typeface="Times New Roman"/>
                          <a:ea typeface="Times New Roman"/>
                          <a:cs typeface="Times New Roman"/>
                          <a:sym typeface="Times New Roman"/>
                        </a:rPr>
                        <a:t> jedan put tjedno:</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690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Calibri"/>
                          <a:ea typeface="Calibri"/>
                          <a:cs typeface="Calibri"/>
                          <a:sym typeface="Calibri"/>
                        </a:rPr>
                        <a:t>TROŠKOVNIK</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a:solidFill>
                            <a:schemeClr val="dk1"/>
                          </a:solidFill>
                          <a:latin typeface="Times New Roman"/>
                          <a:ea typeface="Times New Roman"/>
                          <a:cs typeface="Times New Roman"/>
                          <a:sym typeface="Times New Roman"/>
                        </a:rPr>
                        <a:t>Nema troškova.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850">
                <a:tc>
                  <a:txBody>
                    <a:bodyPr/>
                    <a:lstStyle/>
                    <a:p>
                      <a:pPr marL="0" marR="0" lvl="0" indent="0" algn="l" rtl="0">
                        <a:spcBef>
                          <a:spcPts val="0"/>
                        </a:spcBef>
                        <a:buClr>
                          <a:srgbClr val="000000"/>
                        </a:buClr>
                        <a:buSzPct val="25000"/>
                        <a:buFont typeface="Times New Roman"/>
                        <a:buNone/>
                      </a:pPr>
                      <a:r>
                        <a:rPr lang="en" sz="1400" b="1" u="none" strike="noStrike" cap="none">
                          <a:solidFill>
                            <a:schemeClr val="dk1"/>
                          </a:solidFill>
                          <a:latin typeface="Calibri"/>
                          <a:ea typeface="Calibri"/>
                          <a:cs typeface="Calibri"/>
                          <a:sym typeface="Calibri"/>
                        </a:rPr>
                        <a:t>VREDNOVANJE I KORIŠTENJE REZULTATA RADA</a:t>
                      </a:r>
                    </a:p>
                  </a:txBody>
                  <a:tcPr marL="63825" marR="638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Times New Roman"/>
                        <a:buNone/>
                      </a:pPr>
                      <a:r>
                        <a:rPr lang="en" sz="1400" u="none" strike="noStrike" cap="none">
                          <a:solidFill>
                            <a:srgbClr val="000000"/>
                          </a:solidFill>
                          <a:latin typeface="Times New Roman"/>
                          <a:ea typeface="Times New Roman"/>
                          <a:cs typeface="Times New Roman"/>
                          <a:sym typeface="Times New Roman"/>
                        </a:rPr>
                        <a:t>Samovrjednovanje. Kontinuirano se prati individualni napredak učenika u odnosu na početno stanje - Evidencijski list za dopunsku nastavu i opisne zabilješke na listi praćenja učenika. Kratke provjere tijekom dopunske nastave.</a:t>
                      </a:r>
                    </a:p>
                    <a:p>
                      <a:pPr marL="0" marR="0" lvl="0" indent="0" algn="l" rtl="0">
                        <a:spcBef>
                          <a:spcPts val="0"/>
                        </a:spcBef>
                        <a:spcAft>
                          <a:spcPts val="0"/>
                        </a:spcAft>
                        <a:buClr>
                          <a:srgbClr val="000000"/>
                        </a:buClr>
                        <a:buSzPct val="25000"/>
                        <a:buFont typeface="Times New Roman"/>
                        <a:buNone/>
                      </a:pPr>
                      <a:r>
                        <a:rPr lang="en" sz="1400" u="none" strike="noStrike" cap="none">
                          <a:solidFill>
                            <a:srgbClr val="000000"/>
                          </a:solidFill>
                          <a:latin typeface="Times New Roman"/>
                          <a:ea typeface="Times New Roman"/>
                          <a:cs typeface="Times New Roman"/>
                          <a:sym typeface="Times New Roman"/>
                        </a:rPr>
                        <a:t>Unapređenje individualnog razvoja učeničkih sposobnosti.  </a:t>
                      </a:r>
                    </a:p>
                    <a:p>
                      <a:pPr marL="0" marR="0" lvl="0" indent="0" algn="l" rtl="0">
                        <a:spcBef>
                          <a:spcPts val="0"/>
                        </a:spcBef>
                        <a:spcAft>
                          <a:spcPts val="0"/>
                        </a:spcAft>
                        <a:buClr>
                          <a:srgbClr val="000000"/>
                        </a:buClr>
                        <a:buSzPct val="25000"/>
                        <a:buFont typeface="Times New Roman"/>
                        <a:buNone/>
                      </a:pPr>
                      <a:r>
                        <a:rPr lang="en" sz="1400" u="none" strike="noStrike" cap="none">
                          <a:solidFill>
                            <a:srgbClr val="000000"/>
                          </a:solidFill>
                          <a:latin typeface="Times New Roman"/>
                          <a:ea typeface="Times New Roman"/>
                          <a:cs typeface="Times New Roman"/>
                          <a:sym typeface="Times New Roman"/>
                        </a:rPr>
                        <a:t>Poticanje za daljnji rad, upoznavanje stručne službe o većim teškoćama svladavanja matematičkog gradiva, kao i o poboljšanju usvajanja gradiva uz informiranje roditelja. </a:t>
                      </a:r>
                    </a:p>
                    <a:p>
                      <a:pPr marL="0" marR="0" lvl="0" indent="0" algn="l" rtl="0">
                        <a:spcBef>
                          <a:spcPts val="0"/>
                        </a:spcBef>
                        <a:spcAft>
                          <a:spcPts val="0"/>
                        </a:spcAft>
                        <a:buClr>
                          <a:srgbClr val="000000"/>
                        </a:buClr>
                        <a:buSzPct val="25000"/>
                        <a:buFont typeface="Times New Roman"/>
                        <a:buNone/>
                      </a:pPr>
                      <a:r>
                        <a:rPr lang="en" sz="1400" u="none" strike="noStrike" cap="none">
                          <a:solidFill>
                            <a:srgbClr val="000000"/>
                          </a:solidFill>
                          <a:latin typeface="Times New Roman"/>
                          <a:ea typeface="Times New Roman"/>
                          <a:cs typeface="Times New Roman"/>
                          <a:sym typeface="Times New Roman"/>
                        </a:rPr>
                        <a:t>Određivanje smjernica daljnjeg rada na redovnoj i dopunskoj nastavi.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646" name="Shape 646"/>
          <p:cNvGraphicFramePr/>
          <p:nvPr/>
        </p:nvGraphicFramePr>
        <p:xfrm>
          <a:off x="539750" y="549275"/>
          <a:ext cx="7993050" cy="5871520"/>
        </p:xfrm>
        <a:graphic>
          <a:graphicData uri="http://schemas.openxmlformats.org/drawingml/2006/table">
            <a:tbl>
              <a:tblPr>
                <a:noFill/>
                <a:tableStyleId>{D39A3C89-64FF-49DC-8394-7CA954343BA1}</a:tableStyleId>
              </a:tblPr>
              <a:tblGrid>
                <a:gridCol w="1871650"/>
                <a:gridCol w="6121400"/>
              </a:tblGrid>
              <a:tr h="5175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DOPUNSKA NASTAVA ENGLESKOG JEZIKA ZA </a:t>
                      </a:r>
                      <a:r>
                        <a:rPr lang="en" sz="1800" b="1">
                          <a:solidFill>
                            <a:schemeClr val="dk1"/>
                          </a:solidFill>
                        </a:rPr>
                        <a:t>4</a:t>
                      </a:r>
                      <a:r>
                        <a:rPr lang="en" sz="1800" b="1" u="none" strike="noStrike" cap="none">
                          <a:solidFill>
                            <a:schemeClr val="dk1"/>
                          </a:solidFill>
                          <a:latin typeface="Arial"/>
                          <a:ea typeface="Arial"/>
                          <a:cs typeface="Arial"/>
                          <a:sym typeface="Arial"/>
                        </a:rPr>
                        <a:t>. RAZREDE</a:t>
                      </a:r>
                      <a:r>
                        <a:rPr lang="en" b="1"/>
                        <a:t> (4.a i 4.b)</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Osposobiti učenike za samostalan rad. Nadoknaditi i utvrditi znanje radi lakšeg savladavanja nastavnog programa. Uputiti učenike kako savladati poteškoće u savladavanju nastavnog gradiva.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239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Učenicima koji ne prate redoviti nastavni program s očekivanom razinom uspjeha pomoći u učenju i svladavanju nastavnog sadržaja.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69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latin typeface="Times New Roman"/>
                          <a:ea typeface="Times New Roman"/>
                          <a:cs typeface="Times New Roman"/>
                          <a:sym typeface="Times New Roman"/>
                        </a:rPr>
                        <a:t> Valentina Ćosić, prof.</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40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Individualizirani pristup svakom učeniku u skladu s njegovim potrebama i grupni rad u skladu s potrebama i mogućnostima uključenih učenika.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191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Tijekom nastavne godine po jedan sat tjedno za </a:t>
                      </a:r>
                      <a:r>
                        <a:rPr lang="en" sz="1600">
                          <a:solidFill>
                            <a:schemeClr val="dk1"/>
                          </a:solidFill>
                          <a:latin typeface="Times New Roman"/>
                          <a:ea typeface="Times New Roman"/>
                          <a:cs typeface="Times New Roman"/>
                          <a:sym typeface="Times New Roman"/>
                        </a:rPr>
                        <a:t>4</a:t>
                      </a:r>
                      <a:r>
                        <a:rPr lang="en" sz="1600" u="none" strike="noStrike" cap="none">
                          <a:solidFill>
                            <a:schemeClr val="dk1"/>
                          </a:solidFill>
                          <a:latin typeface="Times New Roman"/>
                          <a:ea typeface="Times New Roman"/>
                          <a:cs typeface="Times New Roman"/>
                          <a:sym typeface="Times New Roman"/>
                        </a:rPr>
                        <a:t>. razrede.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76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Troškovi umnožavanja potrebnih nastavnih materijala.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445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Opisno praćenje napredovanja učenika. </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Prepoznavanje i uočavanje napretka učenika u </a:t>
                      </a:r>
                      <a:r>
                        <a:rPr lang="en" sz="1600">
                          <a:solidFill>
                            <a:schemeClr val="dk1"/>
                          </a:solidFill>
                          <a:latin typeface="Times New Roman"/>
                          <a:ea typeface="Times New Roman"/>
                          <a:cs typeface="Times New Roman"/>
                          <a:sym typeface="Times New Roman"/>
                        </a:rPr>
                        <a:t>savladavanje</a:t>
                      </a:r>
                      <a:r>
                        <a:rPr lang="en" sz="1600" u="none" strike="noStrike" cap="none">
                          <a:solidFill>
                            <a:schemeClr val="dk1"/>
                          </a:solidFill>
                          <a:latin typeface="Times New Roman"/>
                          <a:ea typeface="Times New Roman"/>
                          <a:cs typeface="Times New Roman"/>
                          <a:sym typeface="Times New Roman"/>
                        </a:rPr>
                        <a:t> određenih nastavnih sadržaja. Rezultati potiču razvoj učenikova samopouzdanja i usmjeravaju u daljnjem radu.</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356788"/>
            <a:ext cx="8229600" cy="97868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a:solidFill>
                  <a:schemeClr val="dk1"/>
                </a:solidFill>
              </a:rPr>
              <a:t>Temeljne kompetencije za cjeloživotno obrazovanje:</a:t>
            </a:r>
          </a:p>
        </p:txBody>
      </p:sp>
      <p:sp>
        <p:nvSpPr>
          <p:cNvPr id="144" name="Shape 144"/>
          <p:cNvSpPr txBox="1">
            <a:spLocks noGrp="1"/>
          </p:cNvSpPr>
          <p:nvPr>
            <p:ph type="body" idx="1"/>
          </p:nvPr>
        </p:nvSpPr>
        <p:spPr>
          <a:xfrm>
            <a:off x="739031" y="1787741"/>
            <a:ext cx="7947900" cy="3530097"/>
          </a:xfrm>
          <a:prstGeom prst="rect">
            <a:avLst/>
          </a:prstGeom>
          <a:noFill/>
          <a:ln>
            <a:noFill/>
          </a:ln>
        </p:spPr>
        <p:txBody>
          <a:bodyPr lIns="91425" tIns="45700" rIns="91425" bIns="45700" anchor="ctr" anchorCtr="0">
            <a:noAutofit/>
          </a:bodyPr>
          <a:lstStyle/>
          <a:p>
            <a:pPr marL="457200" marR="0" lvl="0" indent="-317500" algn="l" rtl="0">
              <a:lnSpc>
                <a:spcPct val="90000"/>
              </a:lnSpc>
              <a:spcBef>
                <a:spcPts val="0"/>
              </a:spcBef>
              <a:spcAft>
                <a:spcPts val="0"/>
              </a:spcAft>
              <a:buClr>
                <a:schemeClr val="dk1"/>
              </a:buClr>
              <a:buSzPct val="97222"/>
              <a:buFont typeface="Times New Roman"/>
              <a:buChar char="•"/>
            </a:pPr>
            <a:r>
              <a:rPr lang="en" sz="2400" b="0" i="0" u="none" strike="noStrike" cap="none">
                <a:solidFill>
                  <a:schemeClr val="dk1"/>
                </a:solidFill>
              </a:rPr>
              <a:t>sporazumijevanje na materinskom jeziku</a:t>
            </a:r>
          </a:p>
          <a:p>
            <a:pPr marL="457200" marR="0" lvl="0" indent="-317500" algn="l" rtl="0">
              <a:lnSpc>
                <a:spcPct val="90000"/>
              </a:lnSpc>
              <a:spcBef>
                <a:spcPts val="0"/>
              </a:spcBef>
              <a:spcAft>
                <a:spcPts val="0"/>
              </a:spcAft>
              <a:buClr>
                <a:schemeClr val="dk1"/>
              </a:buClr>
              <a:buSzPct val="97222"/>
              <a:buFont typeface="Times New Roman"/>
              <a:buChar char="•"/>
            </a:pPr>
            <a:r>
              <a:rPr lang="en" sz="2400" b="0" i="0" u="none" strike="noStrike" cap="none">
                <a:solidFill>
                  <a:schemeClr val="dk1"/>
                </a:solidFill>
              </a:rPr>
              <a:t>sporazumijevanje na stranim jezicima</a:t>
            </a:r>
          </a:p>
          <a:p>
            <a:pPr marL="457200" marR="0" lvl="0" indent="-317500" algn="l" rtl="0">
              <a:lnSpc>
                <a:spcPct val="90000"/>
              </a:lnSpc>
              <a:spcBef>
                <a:spcPts val="0"/>
              </a:spcBef>
              <a:spcAft>
                <a:spcPts val="0"/>
              </a:spcAft>
              <a:buClr>
                <a:schemeClr val="dk1"/>
              </a:buClr>
              <a:buSzPct val="97222"/>
              <a:buFont typeface="Times New Roman"/>
              <a:buChar char="•"/>
            </a:pPr>
            <a:r>
              <a:rPr lang="en" sz="2400" b="0" i="0" u="none" strike="noStrike" cap="none">
                <a:solidFill>
                  <a:schemeClr val="dk1"/>
                </a:solidFill>
              </a:rPr>
              <a:t>matematička kompetencija i osnovne kompetencije u znanosti i tehnologiji</a:t>
            </a:r>
          </a:p>
          <a:p>
            <a:pPr marL="457200" marR="0" lvl="0" indent="-317500" algn="l" rtl="0">
              <a:lnSpc>
                <a:spcPct val="90000"/>
              </a:lnSpc>
              <a:spcBef>
                <a:spcPts val="0"/>
              </a:spcBef>
              <a:spcAft>
                <a:spcPts val="0"/>
              </a:spcAft>
              <a:buClr>
                <a:schemeClr val="dk1"/>
              </a:buClr>
              <a:buSzPct val="97222"/>
              <a:buFont typeface="Times New Roman"/>
              <a:buChar char="•"/>
            </a:pPr>
            <a:r>
              <a:rPr lang="en" sz="2400" b="0" i="0" u="none" strike="noStrike" cap="none">
                <a:solidFill>
                  <a:schemeClr val="dk1"/>
                </a:solidFill>
              </a:rPr>
              <a:t>digitalna kompetencija</a:t>
            </a:r>
          </a:p>
          <a:p>
            <a:pPr marL="457200" marR="0" lvl="0" indent="-317500" algn="l" rtl="0">
              <a:lnSpc>
                <a:spcPct val="90000"/>
              </a:lnSpc>
              <a:spcBef>
                <a:spcPts val="0"/>
              </a:spcBef>
              <a:spcAft>
                <a:spcPts val="0"/>
              </a:spcAft>
              <a:buClr>
                <a:schemeClr val="dk1"/>
              </a:buClr>
              <a:buSzPct val="97222"/>
              <a:buFont typeface="Times New Roman"/>
              <a:buChar char="•"/>
            </a:pPr>
            <a:r>
              <a:rPr lang="en" sz="2400" b="0" i="0" u="none" strike="noStrike" cap="none">
                <a:solidFill>
                  <a:schemeClr val="dk1"/>
                </a:solidFill>
              </a:rPr>
              <a:t>kompetencija samostalnog učenja (učiti kako učiti)</a:t>
            </a:r>
          </a:p>
          <a:p>
            <a:pPr marL="457200" marR="0" lvl="0" indent="-317500" algn="l" rtl="0">
              <a:lnSpc>
                <a:spcPct val="90000"/>
              </a:lnSpc>
              <a:spcBef>
                <a:spcPts val="0"/>
              </a:spcBef>
              <a:spcAft>
                <a:spcPts val="0"/>
              </a:spcAft>
              <a:buClr>
                <a:schemeClr val="dk1"/>
              </a:buClr>
              <a:buSzPct val="97222"/>
              <a:buFont typeface="Times New Roman"/>
              <a:buChar char="•"/>
            </a:pPr>
            <a:r>
              <a:rPr lang="en" sz="2400" b="0" i="0" u="none" strike="noStrike" cap="none">
                <a:solidFill>
                  <a:schemeClr val="dk1"/>
                </a:solidFill>
              </a:rPr>
              <a:t>socijalna i građanska kompetencija</a:t>
            </a:r>
          </a:p>
          <a:p>
            <a:pPr marL="457200" marR="0" lvl="0" indent="-317500" algn="l" rtl="0">
              <a:lnSpc>
                <a:spcPct val="90000"/>
              </a:lnSpc>
              <a:spcBef>
                <a:spcPts val="0"/>
              </a:spcBef>
              <a:spcAft>
                <a:spcPts val="0"/>
              </a:spcAft>
              <a:buClr>
                <a:schemeClr val="dk1"/>
              </a:buClr>
              <a:buSzPct val="97222"/>
              <a:buFont typeface="Times New Roman"/>
              <a:buChar char="•"/>
            </a:pPr>
            <a:r>
              <a:rPr lang="en" sz="2400" b="0" i="0" u="none" strike="noStrike" cap="none">
                <a:solidFill>
                  <a:schemeClr val="dk1"/>
                </a:solidFill>
              </a:rPr>
              <a:t>inicijativnost i poduzetnost</a:t>
            </a:r>
          </a:p>
          <a:p>
            <a:pPr marL="457200" marR="0" lvl="0" indent="-317500" algn="l" rtl="0">
              <a:lnSpc>
                <a:spcPct val="90000"/>
              </a:lnSpc>
              <a:spcBef>
                <a:spcPts val="0"/>
              </a:spcBef>
              <a:spcAft>
                <a:spcPts val="0"/>
              </a:spcAft>
              <a:buClr>
                <a:schemeClr val="dk1"/>
              </a:buClr>
              <a:buSzPct val="97222"/>
              <a:buFont typeface="Times New Roman"/>
              <a:buChar char="•"/>
            </a:pPr>
            <a:r>
              <a:rPr lang="en" sz="2400" b="0" i="0" u="none" strike="noStrike" cap="none">
                <a:solidFill>
                  <a:schemeClr val="dk1"/>
                </a:solidFill>
              </a:rPr>
              <a:t>kulturna svijest i izražavanje</a:t>
            </a:r>
          </a:p>
          <a:p>
            <a:pPr marL="342900" marR="0" lvl="0" indent="-190500" algn="l" rtl="0">
              <a:spcBef>
                <a:spcPts val="480"/>
              </a:spcBef>
              <a:spcAft>
                <a:spcPts val="600"/>
              </a:spcAft>
              <a:buClr>
                <a:srgbClr val="3F3F3F"/>
              </a:buClr>
              <a:buSzPct val="25000"/>
              <a:buFont typeface="Verdana"/>
              <a:buNone/>
            </a:pPr>
            <a:endParaRPr sz="2400" b="0" i="0" u="none" strike="noStrike" cap="none">
              <a:solidFill>
                <a:schemeClr val="dk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graphicFrame>
        <p:nvGraphicFramePr>
          <p:cNvPr id="652" name="Shape 652"/>
          <p:cNvGraphicFramePr/>
          <p:nvPr/>
        </p:nvGraphicFramePr>
        <p:xfrm>
          <a:off x="539750" y="549275"/>
          <a:ext cx="7993050" cy="5871520"/>
        </p:xfrm>
        <a:graphic>
          <a:graphicData uri="http://schemas.openxmlformats.org/drawingml/2006/table">
            <a:tbl>
              <a:tblPr>
                <a:noFill/>
                <a:tableStyleId>{D39A3C89-64FF-49DC-8394-7CA954343BA1}</a:tableStyleId>
              </a:tblPr>
              <a:tblGrid>
                <a:gridCol w="1871650"/>
                <a:gridCol w="6121400"/>
              </a:tblGrid>
              <a:tr h="5175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NAZIV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a:solidFill>
                            <a:schemeClr val="dk1"/>
                          </a:solidFill>
                          <a:latin typeface="Arial"/>
                          <a:ea typeface="Arial"/>
                          <a:cs typeface="Arial"/>
                          <a:sym typeface="Arial"/>
                        </a:rPr>
                        <a:t>DOPUNSKA NASTAVA ENGLESKOG JEZIKA ZA </a:t>
                      </a:r>
                      <a:r>
                        <a:rPr lang="en" sz="1800" b="1">
                          <a:solidFill>
                            <a:schemeClr val="dk1"/>
                          </a:solidFill>
                        </a:rPr>
                        <a:t>3</a:t>
                      </a:r>
                      <a:r>
                        <a:rPr lang="en" sz="1800" b="1" u="none" strike="noStrike" cap="none">
                          <a:solidFill>
                            <a:schemeClr val="dk1"/>
                          </a:solidFill>
                          <a:latin typeface="Arial"/>
                          <a:ea typeface="Arial"/>
                          <a:cs typeface="Arial"/>
                          <a:sym typeface="Arial"/>
                        </a:rPr>
                        <a:t>. RAZREDE</a:t>
                      </a:r>
                      <a:r>
                        <a:rPr lang="en" b="1"/>
                        <a:t> (3.b, 3.c i 3.d))</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CILJ AKTIVNOSTI</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Osposobiti učenike za samostalan rad. Nadoknaditi i utvrditi znanje radi lakšeg savladavanja nastavnog programa. Uputiti učenike kako savladati poteškoće u savladavanju nastavnog gradiva.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2392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NAMJENA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Učenicima koji ne prate redoviti nastavni program s očekivanom razinom uspjeha pomoći u učenju i svladavanju nastavnog sadržaja.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969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NOSITELJI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latin typeface="Times New Roman"/>
                          <a:ea typeface="Times New Roman"/>
                          <a:cs typeface="Times New Roman"/>
                          <a:sym typeface="Times New Roman"/>
                        </a:rPr>
                        <a:t> Dubravka Špančić.</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40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NAČIN REALIZACIJE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Individualizirani pristup svakom učeniku u skladu s njegovim potrebama i grupni rad u skladu s potrebama i mogućnostima uključenih učenika. </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1910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VREMENIK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Tijekom nastavne godine po jedan sat tjedno za </a:t>
                      </a:r>
                      <a:r>
                        <a:rPr lang="en" sz="1600">
                          <a:solidFill>
                            <a:schemeClr val="dk1"/>
                          </a:solidFill>
                          <a:latin typeface="Times New Roman"/>
                          <a:ea typeface="Times New Roman"/>
                          <a:cs typeface="Times New Roman"/>
                          <a:sym typeface="Times New Roman"/>
                        </a:rPr>
                        <a:t>3</a:t>
                      </a:r>
                      <a:r>
                        <a:rPr lang="en" sz="1600" u="none" strike="noStrike" cap="none">
                          <a:solidFill>
                            <a:schemeClr val="dk1"/>
                          </a:solidFill>
                          <a:latin typeface="Times New Roman"/>
                          <a:ea typeface="Times New Roman"/>
                          <a:cs typeface="Times New Roman"/>
                          <a:sym typeface="Times New Roman"/>
                        </a:rPr>
                        <a:t>. razrede.</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47675">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TROŠKOVNIK</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Troškovi umnožavanja potrebnih nastavnih materijala.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44550">
                <a:tc>
                  <a:txBody>
                    <a:bodyPr/>
                    <a:lstStyle/>
                    <a:p>
                      <a:pPr marL="0" marR="0" lvl="0" indent="0" algn="l" rtl="0">
                        <a:spcBef>
                          <a:spcPts val="0"/>
                        </a:spcBef>
                        <a:buClr>
                          <a:srgbClr val="000000"/>
                        </a:buClr>
                        <a:buSzPct val="25000"/>
                        <a:buFont typeface="Arial"/>
                        <a:buNone/>
                      </a:pPr>
                      <a:r>
                        <a:rPr lang="en" sz="1400" b="1" u="none" strike="noStrike" cap="none">
                          <a:solidFill>
                            <a:schemeClr val="dk1"/>
                          </a:solidFill>
                          <a:latin typeface="Arial"/>
                          <a:ea typeface="Arial"/>
                          <a:cs typeface="Arial"/>
                          <a:sym typeface="Arial"/>
                        </a:rPr>
                        <a:t>VREDNOVANJE I KORIŠTENJE REZULTATA RADA</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Opisno praćenje napredovanja učenika. </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Prepoznavanje i uočavanje napretka učenika u </a:t>
                      </a:r>
                      <a:r>
                        <a:rPr lang="en" sz="1600">
                          <a:solidFill>
                            <a:schemeClr val="dk1"/>
                          </a:solidFill>
                          <a:latin typeface="Times New Roman"/>
                          <a:ea typeface="Times New Roman"/>
                          <a:cs typeface="Times New Roman"/>
                          <a:sym typeface="Times New Roman"/>
                        </a:rPr>
                        <a:t>savladavanje</a:t>
                      </a:r>
                      <a:r>
                        <a:rPr lang="en" sz="1600" u="none" strike="noStrike" cap="none">
                          <a:solidFill>
                            <a:schemeClr val="dk1"/>
                          </a:solidFill>
                          <a:latin typeface="Times New Roman"/>
                          <a:ea typeface="Times New Roman"/>
                          <a:cs typeface="Times New Roman"/>
                          <a:sym typeface="Times New Roman"/>
                        </a:rPr>
                        <a:t> određenih nastavnih sadržaja. Rezultati potiču razvoj učenikova samopouzdanja i usmjeravaju u daljnjem radu.</a:t>
                      </a:r>
                    </a:p>
                  </a:txBody>
                  <a:tcPr marL="0" marR="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grpSp>
        <p:nvGrpSpPr>
          <p:cNvPr id="658" name="Shape 658"/>
          <p:cNvGrpSpPr/>
          <p:nvPr/>
        </p:nvGrpSpPr>
        <p:grpSpPr>
          <a:xfrm>
            <a:off x="2360743" y="3679031"/>
            <a:ext cx="4443500" cy="1017587"/>
            <a:chOff x="3078158" y="3346450"/>
            <a:chExt cx="2987672" cy="1017587"/>
          </a:xfrm>
        </p:grpSpPr>
        <p:sp>
          <p:nvSpPr>
            <p:cNvPr id="659" name="Shape 659"/>
            <p:cNvSpPr/>
            <p:nvPr/>
          </p:nvSpPr>
          <p:spPr>
            <a:xfrm>
              <a:off x="3078158" y="3346450"/>
              <a:ext cx="2987672" cy="1017587"/>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0" name="Shape 660"/>
            <p:cNvSpPr txBox="1"/>
            <p:nvPr/>
          </p:nvSpPr>
          <p:spPr>
            <a:xfrm>
              <a:off x="3132133" y="3429000"/>
              <a:ext cx="2879724" cy="758825"/>
            </a:xfrm>
            <a:prstGeom prst="rect">
              <a:avLst/>
            </a:prstGeom>
            <a:noFill/>
            <a:ln>
              <a:noFill/>
            </a:ln>
          </p:spPr>
          <p:txBody>
            <a:bodyPr lIns="32375" tIns="32375" rIns="32375" bIns="32375" anchor="ctr" anchorCtr="0">
              <a:noAutofit/>
            </a:bodyPr>
            <a:lstStyle/>
            <a:p>
              <a:pPr marL="0" marR="0" lvl="0" indent="0" algn="ctr" rtl="0">
                <a:lnSpc>
                  <a:spcPct val="90000"/>
                </a:lnSpc>
                <a:spcBef>
                  <a:spcPts val="0"/>
                </a:spcBef>
                <a:spcAft>
                  <a:spcPts val="0"/>
                </a:spcAft>
                <a:buClr>
                  <a:srgbClr val="000000"/>
                </a:buClr>
                <a:buSzPct val="25000"/>
                <a:buFont typeface="Arial"/>
                <a:buNone/>
              </a:pPr>
              <a:r>
                <a:rPr lang="en" sz="2000" b="1" i="0" u="none" strike="noStrike" cap="none">
                  <a:solidFill>
                    <a:srgbClr val="000000"/>
                  </a:solidFill>
                  <a:latin typeface="Arial"/>
                  <a:ea typeface="Arial"/>
                  <a:cs typeface="Arial"/>
                  <a:sym typeface="Arial"/>
                </a:rPr>
                <a:t>PREDMETNA</a:t>
              </a:r>
            </a:p>
            <a:p>
              <a:pPr marL="0" marR="0" lvl="0" indent="0" algn="ctr" rtl="0">
                <a:lnSpc>
                  <a:spcPct val="90000"/>
                </a:lnSpc>
                <a:spcBef>
                  <a:spcPts val="700"/>
                </a:spcBef>
                <a:spcAft>
                  <a:spcPts val="700"/>
                </a:spcAft>
                <a:buClr>
                  <a:srgbClr val="000000"/>
                </a:buClr>
                <a:buSzPct val="25000"/>
                <a:buFont typeface="Arial"/>
                <a:buNone/>
              </a:pPr>
              <a:r>
                <a:rPr lang="en" sz="2000" b="1" i="0" u="none" strike="noStrike" cap="none">
                  <a:solidFill>
                    <a:srgbClr val="000000"/>
                  </a:solidFill>
                  <a:latin typeface="Arial"/>
                  <a:ea typeface="Arial"/>
                  <a:cs typeface="Arial"/>
                  <a:sym typeface="Arial"/>
                </a:rPr>
                <a:t> NASTAVA</a:t>
              </a:r>
            </a:p>
          </p:txBody>
        </p:sp>
      </p:grpSp>
      <p:sp>
        <p:nvSpPr>
          <p:cNvPr id="661" name="Shape 661"/>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sp>
        <p:nvSpPr>
          <p:cNvPr id="662" name="Shape 662"/>
          <p:cNvSpPr/>
          <p:nvPr/>
        </p:nvSpPr>
        <p:spPr>
          <a:xfrm>
            <a:off x="2411758" y="1988840"/>
            <a:ext cx="4320480" cy="144016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a:solidFill>
                  <a:srgbClr val="000000"/>
                </a:solidFill>
                <a:latin typeface="Arial"/>
                <a:ea typeface="Arial"/>
                <a:cs typeface="Arial"/>
                <a:sym typeface="Arial"/>
              </a:rPr>
              <a:t>DOPUNSKA NASTAVA</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669" name="Shape 669"/>
          <p:cNvGraphicFramePr/>
          <p:nvPr/>
        </p:nvGraphicFramePr>
        <p:xfrm>
          <a:off x="250825" y="336550"/>
          <a:ext cx="8569300" cy="6408700"/>
        </p:xfrm>
        <a:graphic>
          <a:graphicData uri="http://schemas.openxmlformats.org/drawingml/2006/table">
            <a:tbl>
              <a:tblPr>
                <a:noFill/>
                <a:tableStyleId>{D39A3C89-64FF-49DC-8394-7CA954343BA1}</a:tableStyleId>
              </a:tblPr>
              <a:tblGrid>
                <a:gridCol w="2045200"/>
                <a:gridCol w="6524100"/>
              </a:tblGrid>
              <a:tr h="39687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NAZIV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DOPUNSKA NASTAVA IZ HRVATSKOGA JEZIKA </a:t>
                      </a:r>
                    </a:p>
                    <a:p>
                      <a:pPr marL="0" marR="0" lvl="0" indent="0" algn="ctr"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ZA UČENIKE 5. </a:t>
                      </a:r>
                      <a:r>
                        <a:rPr lang="en" b="1">
                          <a:solidFill>
                            <a:schemeClr val="dk1"/>
                          </a:solidFill>
                          <a:latin typeface="Times New Roman"/>
                          <a:ea typeface="Times New Roman"/>
                          <a:cs typeface="Times New Roman"/>
                          <a:sym typeface="Times New Roman"/>
                        </a:rPr>
                        <a:t>c</a:t>
                      </a:r>
                      <a:r>
                        <a:rPr lang="en" b="1" u="none" strike="noStrike" cap="none">
                          <a:solidFill>
                            <a:schemeClr val="dk1"/>
                          </a:solidFill>
                          <a:latin typeface="Times New Roman"/>
                          <a:ea typeface="Times New Roman"/>
                          <a:cs typeface="Times New Roman"/>
                          <a:sym typeface="Times New Roman"/>
                        </a:rPr>
                        <a:t>, 5. </a:t>
                      </a:r>
                      <a:r>
                        <a:rPr lang="en" b="1">
                          <a:solidFill>
                            <a:schemeClr val="dk1"/>
                          </a:solidFill>
                          <a:latin typeface="Times New Roman"/>
                          <a:ea typeface="Times New Roman"/>
                          <a:cs typeface="Times New Roman"/>
                          <a:sym typeface="Times New Roman"/>
                        </a:rPr>
                        <a:t>d</a:t>
                      </a:r>
                      <a:r>
                        <a:rPr lang="en" b="1" u="none" strike="noStrike" cap="none">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7</a:t>
                      </a:r>
                      <a:r>
                        <a:rPr lang="en" b="1" u="none" strike="noStrike" cap="none">
                          <a:solidFill>
                            <a:schemeClr val="dk1"/>
                          </a:solidFill>
                          <a:latin typeface="Times New Roman"/>
                          <a:ea typeface="Times New Roman"/>
                          <a:cs typeface="Times New Roman"/>
                          <a:sym typeface="Times New Roman"/>
                        </a:rPr>
                        <a:t>. a, </a:t>
                      </a:r>
                      <a:r>
                        <a:rPr lang="en" b="1">
                          <a:solidFill>
                            <a:schemeClr val="dk1"/>
                          </a:solidFill>
                          <a:latin typeface="Times New Roman"/>
                          <a:ea typeface="Times New Roman"/>
                          <a:cs typeface="Times New Roman"/>
                          <a:sym typeface="Times New Roman"/>
                        </a:rPr>
                        <a:t>7</a:t>
                      </a:r>
                      <a:r>
                        <a:rPr lang="en" b="1" u="none" strike="noStrike" cap="none">
                          <a:solidFill>
                            <a:schemeClr val="dk1"/>
                          </a:solidFill>
                          <a:latin typeface="Times New Roman"/>
                          <a:ea typeface="Times New Roman"/>
                          <a:cs typeface="Times New Roman"/>
                          <a:sym typeface="Times New Roman"/>
                        </a:rPr>
                        <a:t>. b</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CILJ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poticati učenike na pravilnu uporabu hrvatskoga standardnog jezika u govoru i pismu</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jezične sposobnosti te interes za primjenu pravopisnih pravila</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potrebu primjene gramatičke norme u govoru i pismu</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samopouzdanje učenika te </a:t>
                      </a:r>
                      <a:r>
                        <a:rPr lang="en">
                          <a:solidFill>
                            <a:schemeClr val="dk1"/>
                          </a:solidFill>
                          <a:latin typeface="Times New Roman"/>
                          <a:ea typeface="Times New Roman"/>
                          <a:cs typeface="Times New Roman"/>
                          <a:sym typeface="Times New Roman"/>
                        </a:rPr>
                        <a:t>p</a:t>
                      </a:r>
                      <a:r>
                        <a:rPr lang="en" u="none" strike="noStrike" cap="none">
                          <a:solidFill>
                            <a:schemeClr val="dk1"/>
                          </a:solidFill>
                          <a:latin typeface="Times New Roman"/>
                          <a:ea typeface="Times New Roman"/>
                          <a:cs typeface="Times New Roman"/>
                          <a:sym typeface="Times New Roman"/>
                        </a:rPr>
                        <a:t>oboljšati umijeće komunikacije</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svijest o izražajnim mogućnostima hrvatskoga jezika</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spoznaju o važnosti, vrijednosti i ljepoti hrvatskoga jezika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NAMJENA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za učenike koji puno izostaju te zbog toga ne mogu pratiti gradivo</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225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NOSITELJ</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Renata Kovačićek, prof.</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NAČIN REALIZACIJE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38666" algn="l" rtl="0">
                        <a:spcBef>
                          <a:spcPts val="0"/>
                        </a:spcBef>
                        <a:buClr>
                          <a:srgbClr val="000000"/>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individualizirani pristup</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159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VREMENIK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38666" algn="l" rtl="0">
                        <a:spcBef>
                          <a:spcPts val="0"/>
                        </a:spcBef>
                        <a:buClr>
                          <a:srgbClr val="000000"/>
                        </a:buClr>
                        <a:buSzPct val="100000"/>
                        <a:buFont typeface="Times New Roman"/>
                        <a:buChar char="•"/>
                      </a:pPr>
                      <a:r>
                        <a:rPr lang="en" u="none" strike="noStrike" cap="none">
                          <a:solidFill>
                            <a:schemeClr val="dk1"/>
                          </a:solidFill>
                          <a:latin typeface="Times New Roman"/>
                          <a:ea typeface="Times New Roman"/>
                          <a:cs typeface="Times New Roman"/>
                          <a:sym typeface="Times New Roman"/>
                        </a:rPr>
                        <a:t>jedan sat tjedno tijekom školske godine 201</a:t>
                      </a:r>
                      <a:r>
                        <a:rPr lang="en">
                          <a:solidFill>
                            <a:schemeClr val="dk1"/>
                          </a:solidFill>
                          <a:latin typeface="Times New Roman"/>
                          <a:ea typeface="Times New Roman"/>
                          <a:cs typeface="Times New Roman"/>
                          <a:sym typeface="Times New Roman"/>
                        </a:rPr>
                        <a:t>6</a:t>
                      </a:r>
                      <a:r>
                        <a:rPr lang="en" u="none" strike="noStrike" cap="none">
                          <a:solidFill>
                            <a:schemeClr val="dk1"/>
                          </a:solidFill>
                          <a:latin typeface="Times New Roman"/>
                          <a:ea typeface="Times New Roman"/>
                          <a:cs typeface="Times New Roman"/>
                          <a:sym typeface="Times New Roman"/>
                        </a:rPr>
                        <a:t>./2017.</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355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TROŠKOVNIK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oko 30 kn (papir za kopiranje i troškovi ispisa, bijela kreda i kreda u boji)</a:t>
                      </a:r>
                    </a:p>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troškove snosi škola.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9372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Times New Roman"/>
                          <a:ea typeface="Times New Roman"/>
                          <a:cs typeface="Times New Roman"/>
                          <a:sym typeface="Times New Roman"/>
                        </a:rPr>
                        <a:t>VREDNOVANJE I KORIŠTENJE REZULTATA RADA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opisno ocjenjivanje sa svrhom poboljšanja konačne ocjene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p:nvPr/>
        </p:nvSpPr>
        <p:spPr>
          <a:xfrm>
            <a:off x="7078660" y="0"/>
            <a:ext cx="2046298" cy="274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676" name="Shape 676"/>
          <p:cNvGraphicFramePr/>
          <p:nvPr/>
        </p:nvGraphicFramePr>
        <p:xfrm>
          <a:off x="250825" y="336550"/>
          <a:ext cx="8569300" cy="6334100"/>
        </p:xfrm>
        <a:graphic>
          <a:graphicData uri="http://schemas.openxmlformats.org/drawingml/2006/table">
            <a:tbl>
              <a:tblPr>
                <a:noFill/>
                <a:tableStyleId>{D39A3C89-64FF-49DC-8394-7CA954343BA1}</a:tableStyleId>
              </a:tblPr>
              <a:tblGrid>
                <a:gridCol w="2045200"/>
                <a:gridCol w="6524100"/>
              </a:tblGrid>
              <a:tr h="3968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NAZIV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DOPUNSKA NA</a:t>
                      </a:r>
                      <a:r>
                        <a:rPr lang="en" sz="1300" b="1">
                          <a:solidFill>
                            <a:schemeClr val="dk1"/>
                          </a:solidFill>
                        </a:rPr>
                        <a:t>S</a:t>
                      </a:r>
                      <a:r>
                        <a:rPr lang="en" sz="1300" b="1" u="none" strike="noStrike" cap="none">
                          <a:solidFill>
                            <a:schemeClr val="dk1"/>
                          </a:solidFill>
                          <a:latin typeface="Arial"/>
                          <a:ea typeface="Arial"/>
                          <a:cs typeface="Arial"/>
                          <a:sym typeface="Arial"/>
                        </a:rPr>
                        <a:t>TAVA IZ HRVATSKOGA JEZIKA </a:t>
                      </a:r>
                    </a:p>
                    <a:p>
                      <a:pPr marL="0" marR="0" lvl="0" indent="0" algn="ctr"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ZA UČENIKE </a:t>
                      </a:r>
                      <a:r>
                        <a:rPr lang="en" sz="1300" b="1" u="none" strike="noStrike" cap="none">
                          <a:solidFill>
                            <a:schemeClr val="dk1"/>
                          </a:solidFill>
                        </a:rPr>
                        <a:t>5. </a:t>
                      </a:r>
                      <a:r>
                        <a:rPr lang="en" sz="1300" b="1">
                          <a:solidFill>
                            <a:schemeClr val="dk1"/>
                          </a:solidFill>
                        </a:rPr>
                        <a:t>a, 5. b, 5. d</a:t>
                      </a:r>
                      <a:r>
                        <a:rPr lang="en" sz="1300" b="1" u="none" strike="noStrike" cap="none">
                          <a:solidFill>
                            <a:schemeClr val="dk1"/>
                          </a:solidFill>
                        </a:rPr>
                        <a:t>  i 7.c </a:t>
                      </a:r>
                      <a:r>
                        <a:rPr lang="en" sz="1300" b="1" u="none" strike="noStrike" cap="none">
                          <a:solidFill>
                            <a:schemeClr val="dk1"/>
                          </a:solidFill>
                          <a:latin typeface="Arial"/>
                          <a:ea typeface="Arial"/>
                          <a:cs typeface="Arial"/>
                          <a:sym typeface="Arial"/>
                        </a:rPr>
                        <a:t>RAZRED</a:t>
                      </a:r>
                      <a:r>
                        <a:rPr lang="en" sz="1300" b="1">
                          <a:solidFill>
                            <a:schemeClr val="dk1"/>
                          </a:solidFill>
                        </a:rPr>
                        <a:t>NOG ODJELA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CILJ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poticati učenike na pravilnu uporabu hrvatskoga standardnog jezika u govoru i pismu</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jezične sposobnosti učenika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interes za primjenu pravopisnih pravila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potrebu primjene gramatičke norme u govoru i pismu</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samopouzdanje učenika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poboljšati umijeće komunikacije</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svijest o izražajnim mogućnostima hrvatskoga jezika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spoznaju o važnosti, vrijednosti i ljepoti hrvatskoga jezika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NAMJENA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za učenike koji puno izostaju te zbog toga ne mogu pratiti gradivo</a:t>
                      </a:r>
                    </a:p>
                    <a:p>
                      <a:pPr marL="0" marR="0" lvl="0" indent="0" algn="l" rtl="0">
                        <a:spcBef>
                          <a:spcPts val="600"/>
                        </a:spcBef>
                        <a:spcAft>
                          <a:spcPts val="200"/>
                        </a:spcAft>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nastava se organizira prema potrebi, tj. za učenike 5. razreda u okviru jednog sata tjedno</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225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NOSITELJI </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300" u="none" strike="noStrike" cap="none">
                          <a:solidFill>
                            <a:schemeClr val="dk1"/>
                          </a:solidFill>
                          <a:latin typeface="Times New Roman"/>
                          <a:ea typeface="Times New Roman"/>
                          <a:cs typeface="Times New Roman"/>
                          <a:sym typeface="Times New Roman"/>
                        </a:rPr>
                        <a:t> </a:t>
                      </a:r>
                      <a:r>
                        <a:rPr lang="en" sz="1300">
                          <a:solidFill>
                            <a:schemeClr val="dk1"/>
                          </a:solidFill>
                          <a:latin typeface="Times New Roman"/>
                          <a:ea typeface="Times New Roman"/>
                          <a:cs typeface="Times New Roman"/>
                          <a:sym typeface="Times New Roman"/>
                        </a:rPr>
                        <a:t>Olgica Pavičić-Čović, prof. </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NAČIN REALIZACIJE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4"/>
                        <a:buFont typeface="Times New Roman"/>
                        <a:buChar char="•"/>
                      </a:pPr>
                      <a:r>
                        <a:rPr lang="en" sz="1300" u="none" strike="noStrike" cap="none">
                          <a:solidFill>
                            <a:schemeClr val="dk1"/>
                          </a:solidFill>
                          <a:latin typeface="Times New Roman"/>
                          <a:ea typeface="Times New Roman"/>
                          <a:cs typeface="Times New Roman"/>
                          <a:sym typeface="Times New Roman"/>
                        </a:rPr>
                        <a:t>individualizirani pristup</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1590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VREMENIK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4"/>
                        <a:buFont typeface="Times New Roman"/>
                        <a:buChar char="•"/>
                      </a:pPr>
                      <a:r>
                        <a:rPr lang="en" sz="1300" u="none" strike="noStrike" cap="none">
                          <a:solidFill>
                            <a:schemeClr val="dk1"/>
                          </a:solidFill>
                          <a:latin typeface="Times New Roman"/>
                          <a:ea typeface="Times New Roman"/>
                          <a:cs typeface="Times New Roman"/>
                          <a:sym typeface="Times New Roman"/>
                        </a:rPr>
                        <a:t>jedan sat tjedno tijekom školske godine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355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TROŠKOVNIK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oko 30 kn (papir za kopiranje i troškovi ispisa, bijela kreda i kreda u boji)</a:t>
                      </a:r>
                    </a:p>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troškove snosi škola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9372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VREDNOVANJE I KORIŠTENJE REZULTATA RADA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opisno ocjenjivanje sa svrhom poboljšanja konačne ocjene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p:nvPr/>
        </p:nvSpPr>
        <p:spPr>
          <a:xfrm>
            <a:off x="7078660" y="0"/>
            <a:ext cx="2046299" cy="2744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683" name="Shape 683"/>
          <p:cNvGraphicFramePr/>
          <p:nvPr/>
        </p:nvGraphicFramePr>
        <p:xfrm>
          <a:off x="250825" y="336550"/>
          <a:ext cx="8569300" cy="6334100"/>
        </p:xfrm>
        <a:graphic>
          <a:graphicData uri="http://schemas.openxmlformats.org/drawingml/2006/table">
            <a:tbl>
              <a:tblPr>
                <a:noFill/>
                <a:tableStyleId>{D39A3C89-64FF-49DC-8394-7CA954343BA1}</a:tableStyleId>
              </a:tblPr>
              <a:tblGrid>
                <a:gridCol w="2045200"/>
                <a:gridCol w="6524100"/>
              </a:tblGrid>
              <a:tr h="3968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NAZIV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DOPUNSKA NASTAVA IZ HRVATSKOGA JEZIKA 2016./2017.</a:t>
                      </a:r>
                    </a:p>
                    <a:p>
                      <a:pPr marL="0" marR="0" lvl="0" indent="0" algn="ctr"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ZA UČENIKE </a:t>
                      </a:r>
                      <a:r>
                        <a:rPr lang="en" sz="1300" b="1">
                          <a:solidFill>
                            <a:schemeClr val="dk1"/>
                          </a:solidFill>
                        </a:rPr>
                        <a:t>6</a:t>
                      </a:r>
                      <a:r>
                        <a:rPr lang="en" sz="1300" b="1" u="none" strike="noStrike" cap="none">
                          <a:solidFill>
                            <a:schemeClr val="dk1"/>
                          </a:solidFill>
                        </a:rPr>
                        <a:t>.a, 6.b, 6 c i 6.d </a:t>
                      </a:r>
                      <a:r>
                        <a:rPr lang="en" sz="1300" b="1" u="none" strike="noStrike" cap="none">
                          <a:solidFill>
                            <a:schemeClr val="dk1"/>
                          </a:solidFill>
                          <a:latin typeface="Arial"/>
                          <a:ea typeface="Arial"/>
                          <a:cs typeface="Arial"/>
                          <a:sym typeface="Arial"/>
                        </a:rPr>
                        <a:t>RAZREDA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CILJ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poticati učenike na pravilnu uporabu hrvatskoga standardnog jezika u govoru i pismu</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jezične sposobnosti učenika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interes za primjenu pravopisnih pravila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potrebu primjene gramatičke norme u govoru i pismu</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samopouzdanje učenika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poboljšati umijeće komunikacije</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svijest o izražajnim mogućnostima hrvatskoga jezika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spoznaju o važnosti, vrijednosti i ljepoti hrvatskoga jezika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NAMJENA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za učenike koji puno izostaju te zbog toga ne mogu pratiti gradivo</a:t>
                      </a:r>
                    </a:p>
                    <a:p>
                      <a:pPr marL="0" marR="0" lvl="0" indent="0" algn="l" rtl="0">
                        <a:spcBef>
                          <a:spcPts val="600"/>
                        </a:spcBef>
                        <a:spcAft>
                          <a:spcPts val="200"/>
                        </a:spcAft>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nastava se organizira prema potrebi, tj. za učenike </a:t>
                      </a:r>
                      <a:r>
                        <a:rPr lang="en" sz="1300">
                          <a:solidFill>
                            <a:schemeClr val="dk1"/>
                          </a:solidFill>
                          <a:latin typeface="Times New Roman"/>
                          <a:ea typeface="Times New Roman"/>
                          <a:cs typeface="Times New Roman"/>
                          <a:sym typeface="Times New Roman"/>
                        </a:rPr>
                        <a:t>6</a:t>
                      </a:r>
                      <a:r>
                        <a:rPr lang="en" sz="1300" u="none" strike="noStrike" cap="none">
                          <a:solidFill>
                            <a:schemeClr val="dk1"/>
                          </a:solidFill>
                          <a:latin typeface="Times New Roman"/>
                          <a:ea typeface="Times New Roman"/>
                          <a:cs typeface="Times New Roman"/>
                          <a:sym typeface="Times New Roman"/>
                        </a:rPr>
                        <a:t>. razreda u okviru jednog sata tjedno</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225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NOSITELJI </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300" u="none" strike="noStrike" cap="none">
                          <a:solidFill>
                            <a:schemeClr val="dk1"/>
                          </a:solidFill>
                          <a:latin typeface="Times New Roman"/>
                          <a:ea typeface="Times New Roman"/>
                          <a:cs typeface="Times New Roman"/>
                          <a:sym typeface="Times New Roman"/>
                        </a:rPr>
                        <a:t> Olgica Pavičić Čović, prof., Božica Ruganec, prof.</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NAČIN REALIZACIJE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3"/>
                        <a:buFont typeface="Times New Roman"/>
                        <a:buChar char="•"/>
                      </a:pPr>
                      <a:r>
                        <a:rPr lang="en" sz="1300" u="none" strike="noStrike" cap="none">
                          <a:solidFill>
                            <a:schemeClr val="dk1"/>
                          </a:solidFill>
                          <a:latin typeface="Times New Roman"/>
                          <a:ea typeface="Times New Roman"/>
                          <a:cs typeface="Times New Roman"/>
                          <a:sym typeface="Times New Roman"/>
                        </a:rPr>
                        <a:t>individualizirani pristup</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1590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VREMENIK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3"/>
                        <a:buFont typeface="Times New Roman"/>
                        <a:buChar char="•"/>
                      </a:pPr>
                      <a:r>
                        <a:rPr lang="en" sz="1300" u="none" strike="noStrike" cap="none">
                          <a:solidFill>
                            <a:schemeClr val="dk1"/>
                          </a:solidFill>
                          <a:latin typeface="Times New Roman"/>
                          <a:ea typeface="Times New Roman"/>
                          <a:cs typeface="Times New Roman"/>
                          <a:sym typeface="Times New Roman"/>
                        </a:rPr>
                        <a:t>jedan sat tjedno tijekom školske godine 2016./2017.</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355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TROŠKOVNIK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oko 30 kn (papir za kopiranje i troškovi ispisa, bijela kreda i kreda u boji)</a:t>
                      </a:r>
                    </a:p>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troškove snosi škola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9372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VREDNOVANJE I KORIŠTENJE REZULTATA RADA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opisno ocjenjivanje sa svrhom poboljšanja konačne ocjene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aphicFrame>
        <p:nvGraphicFramePr>
          <p:cNvPr id="689" name="Shape 689"/>
          <p:cNvGraphicFramePr/>
          <p:nvPr/>
        </p:nvGraphicFramePr>
        <p:xfrm>
          <a:off x="250849" y="169885"/>
          <a:ext cx="8642325" cy="6529680"/>
        </p:xfrm>
        <a:graphic>
          <a:graphicData uri="http://schemas.openxmlformats.org/drawingml/2006/table">
            <a:tbl>
              <a:tblPr>
                <a:noFill/>
                <a:tableStyleId>{D39A3C89-64FF-49DC-8394-7CA954343BA1}</a:tableStyleId>
              </a:tblPr>
              <a:tblGrid>
                <a:gridCol w="1859975"/>
                <a:gridCol w="6782350"/>
              </a:tblGrid>
              <a:tr h="42702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Arial"/>
                          <a:ea typeface="Arial"/>
                          <a:cs typeface="Arial"/>
                          <a:sym typeface="Arial"/>
                        </a:rPr>
                        <a:t>NAZIV AKTIVNOSTI</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u="none" strike="noStrike" cap="none">
                          <a:solidFill>
                            <a:schemeClr val="dk1"/>
                          </a:solidFill>
                          <a:latin typeface="Arial"/>
                          <a:ea typeface="Arial"/>
                          <a:cs typeface="Arial"/>
                          <a:sym typeface="Arial"/>
                        </a:rPr>
                        <a:t>DOPUNSKA NASTAVA IZ HRVATSKOGA JEZIKA 2015./16.</a:t>
                      </a:r>
                    </a:p>
                    <a:p>
                      <a:pPr marL="0" marR="0" lvl="0" indent="0" algn="ctr" rtl="0">
                        <a:spcBef>
                          <a:spcPts val="0"/>
                        </a:spcBef>
                        <a:buClr>
                          <a:srgbClr val="000000"/>
                        </a:buClr>
                        <a:buSzPct val="25000"/>
                        <a:buFont typeface="Arial"/>
                        <a:buNone/>
                      </a:pPr>
                      <a:r>
                        <a:rPr lang="en" b="1" u="none" strike="noStrike" cap="none">
                          <a:solidFill>
                            <a:schemeClr val="dk1"/>
                          </a:solidFill>
                          <a:latin typeface="Arial"/>
                          <a:ea typeface="Arial"/>
                          <a:cs typeface="Arial"/>
                          <a:sym typeface="Arial"/>
                        </a:rPr>
                        <a:t>ZA UČENIKE </a:t>
                      </a:r>
                      <a:r>
                        <a:rPr lang="en" b="1" u="none" strike="noStrike" cap="none">
                          <a:solidFill>
                            <a:schemeClr val="dk1"/>
                          </a:solidFill>
                        </a:rPr>
                        <a:t>6. </a:t>
                      </a:r>
                      <a:r>
                        <a:rPr lang="en" b="1">
                          <a:solidFill>
                            <a:schemeClr val="dk1"/>
                          </a:solidFill>
                        </a:rPr>
                        <a:t>c RAZREDA</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Arial"/>
                          <a:ea typeface="Arial"/>
                          <a:cs typeface="Arial"/>
                          <a:sym typeface="Arial"/>
                        </a:rPr>
                        <a:t>CILJ AKTIVNOSTI</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poticati učenike na pravilnu uporabu hrvatskoga standardnog jezika u govoru i pismu</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jezične sposobnosti učenika</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interes za primjenu pravopisnih pravila</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potrebu primjene gramatičke norme u govoru i pismu</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samopouzdanje učenika</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poboljšati umijeće komunikacije</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svijest o izražajnim mogućnostima hrvatskoga jezika</a:t>
                      </a:r>
                    </a:p>
                    <a:p>
                      <a:pPr marL="0" marR="0" lvl="0" indent="0" algn="l" rtl="0">
                        <a:spcBef>
                          <a:spcPts val="40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razvijati spoznaju o važnosti, vrijednosti i ljepoti hrvatskoga jezika</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Arial"/>
                          <a:ea typeface="Arial"/>
                          <a:cs typeface="Arial"/>
                          <a:sym typeface="Arial"/>
                        </a:rPr>
                        <a:t>NAMJENA</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za učenike koji imaju poteškoće u savladavanju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za učenike koji puno izostaju te zbog toga ne mogu pratiti gradivo</a:t>
                      </a:r>
                    </a:p>
                    <a:p>
                      <a:pPr marL="0" marR="0" lvl="0" indent="0" algn="l" rtl="0">
                        <a:spcBef>
                          <a:spcPts val="600"/>
                        </a:spcBef>
                        <a:spcAft>
                          <a:spcPts val="200"/>
                        </a:spcAft>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nastava se organizira </a:t>
                      </a:r>
                      <a:r>
                        <a:rPr lang="en">
                          <a:solidFill>
                            <a:schemeClr val="dk1"/>
                          </a:solidFill>
                          <a:latin typeface="Times New Roman"/>
                          <a:ea typeface="Times New Roman"/>
                          <a:cs typeface="Times New Roman"/>
                          <a:sym typeface="Times New Roman"/>
                        </a:rPr>
                        <a:t>u A i B turnusu,</a:t>
                      </a:r>
                      <a:r>
                        <a:rPr lang="en" u="none" strike="noStrike" cap="none">
                          <a:solidFill>
                            <a:schemeClr val="dk1"/>
                          </a:solidFill>
                          <a:latin typeface="Times New Roman"/>
                          <a:ea typeface="Times New Roman"/>
                          <a:cs typeface="Times New Roman"/>
                          <a:sym typeface="Times New Roman"/>
                        </a:rPr>
                        <a:t> po jedan sat tjedno</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0795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Arial"/>
                          <a:ea typeface="Arial"/>
                          <a:cs typeface="Arial"/>
                          <a:sym typeface="Arial"/>
                        </a:rPr>
                        <a:t>NOSITELJI </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Sanela Cifer, prof.</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Arial"/>
                          <a:ea typeface="Arial"/>
                          <a:cs typeface="Arial"/>
                          <a:sym typeface="Arial"/>
                        </a:rPr>
                        <a:t>NAČIN REALIZACIJE</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individualizirani pristup</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07950">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Arial"/>
                          <a:ea typeface="Arial"/>
                          <a:cs typeface="Arial"/>
                          <a:sym typeface="Arial"/>
                        </a:rPr>
                        <a:t>VREMENIK</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jedan sat tjedno tijekom školske godine</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9687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Arial"/>
                          <a:ea typeface="Arial"/>
                          <a:cs typeface="Arial"/>
                          <a:sym typeface="Arial"/>
                        </a:rPr>
                        <a:t>TROŠKOVNIK</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oko 30 kn (papir za kopiranje i troškovi ispisa, bijela kreda i kreda u boji)</a:t>
                      </a:r>
                    </a:p>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troškove snosi škola</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7375">
                <a:tc>
                  <a:txBody>
                    <a:bodyPr/>
                    <a:lstStyle/>
                    <a:p>
                      <a:pPr marL="0" marR="0" lvl="0" indent="0" algn="l" rtl="0">
                        <a:spcBef>
                          <a:spcPts val="0"/>
                        </a:spcBef>
                        <a:buClr>
                          <a:srgbClr val="000000"/>
                        </a:buClr>
                        <a:buSzPct val="25000"/>
                        <a:buFont typeface="Arial"/>
                        <a:buNone/>
                      </a:pPr>
                      <a:r>
                        <a:rPr lang="en" b="1" u="none" strike="noStrike" cap="none">
                          <a:solidFill>
                            <a:schemeClr val="dk1"/>
                          </a:solidFill>
                          <a:latin typeface="Arial"/>
                          <a:ea typeface="Arial"/>
                          <a:cs typeface="Arial"/>
                          <a:sym typeface="Arial"/>
                        </a:rPr>
                        <a:t>VREDNOVANJE I KORIŠTENJE REZULTATA RADA</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Arial"/>
                        <a:buNone/>
                      </a:pPr>
                      <a:r>
                        <a:rPr lang="en" u="none" strike="noStrike" cap="none">
                          <a:solidFill>
                            <a:schemeClr val="dk1"/>
                          </a:solidFill>
                          <a:latin typeface="Times New Roman"/>
                          <a:ea typeface="Times New Roman"/>
                          <a:cs typeface="Times New Roman"/>
                          <a:sym typeface="Times New Roman"/>
                        </a:rPr>
                        <a:t>- opisno ocjenjivanje sa svrhom poboljšanja konačne ocjene</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aphicFrame>
        <p:nvGraphicFramePr>
          <p:cNvPr id="700" name="Shape 700"/>
          <p:cNvGraphicFramePr/>
          <p:nvPr/>
        </p:nvGraphicFramePr>
        <p:xfrm>
          <a:off x="250837" y="315960"/>
          <a:ext cx="8642325" cy="6380760"/>
        </p:xfrm>
        <a:graphic>
          <a:graphicData uri="http://schemas.openxmlformats.org/drawingml/2006/table">
            <a:tbl>
              <a:tblPr>
                <a:noFill/>
                <a:tableStyleId>{D39A3C89-64FF-49DC-8394-7CA954343BA1}</a:tableStyleId>
              </a:tblPr>
              <a:tblGrid>
                <a:gridCol w="1572000"/>
                <a:gridCol w="7070325"/>
              </a:tblGrid>
              <a:tr h="42702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NAZIV AKTIVNOSTI</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DOPUNSKA NA</a:t>
                      </a:r>
                      <a:r>
                        <a:rPr lang="en" sz="1300" b="1">
                          <a:solidFill>
                            <a:schemeClr val="dk1"/>
                          </a:solidFill>
                        </a:rPr>
                        <a:t>S</a:t>
                      </a:r>
                      <a:r>
                        <a:rPr lang="en" sz="1300" b="1" u="none" strike="noStrike" cap="none">
                          <a:solidFill>
                            <a:schemeClr val="dk1"/>
                          </a:solidFill>
                          <a:latin typeface="Arial"/>
                          <a:ea typeface="Arial"/>
                          <a:cs typeface="Arial"/>
                          <a:sym typeface="Arial"/>
                        </a:rPr>
                        <a:t>TAVA IZ HRVATSKOGA JEZIKA </a:t>
                      </a:r>
                    </a:p>
                    <a:p>
                      <a:pPr marL="0" marR="0" lvl="0" indent="0" algn="ctr"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ZA UČENIKE</a:t>
                      </a:r>
                      <a:r>
                        <a:rPr lang="en" sz="1300" b="1">
                          <a:solidFill>
                            <a:schemeClr val="dk1"/>
                          </a:solidFill>
                        </a:rPr>
                        <a:t> </a:t>
                      </a:r>
                      <a:r>
                        <a:rPr lang="en" sz="1300" b="1" u="none" strike="noStrike" cap="none">
                          <a:solidFill>
                            <a:schemeClr val="dk1"/>
                          </a:solidFill>
                        </a:rPr>
                        <a:t>8.</a:t>
                      </a:r>
                      <a:r>
                        <a:rPr lang="en" sz="1300" b="1">
                          <a:solidFill>
                            <a:schemeClr val="dk1"/>
                          </a:solidFill>
                        </a:rPr>
                        <a:t>a, 8. b, 8.c </a:t>
                      </a:r>
                      <a:r>
                        <a:rPr lang="en" sz="1300" b="1" u="none" strike="noStrike" cap="none">
                          <a:solidFill>
                            <a:schemeClr val="dk1"/>
                          </a:solidFill>
                        </a:rPr>
                        <a:t>i 8. </a:t>
                      </a:r>
                      <a:r>
                        <a:rPr lang="en" sz="1300" b="1">
                          <a:solidFill>
                            <a:schemeClr val="dk1"/>
                          </a:solidFill>
                        </a:rPr>
                        <a:t>d</a:t>
                      </a:r>
                      <a:r>
                        <a:rPr lang="en" sz="1300" b="1" u="none" strike="noStrike" cap="none">
                          <a:solidFill>
                            <a:schemeClr val="dk1"/>
                          </a:solidFill>
                        </a:rPr>
                        <a:t> </a:t>
                      </a:r>
                      <a:r>
                        <a:rPr lang="en" sz="1300" b="1">
                          <a:solidFill>
                            <a:schemeClr val="dk1"/>
                          </a:solidFill>
                        </a:rPr>
                        <a:t>RAZREDNOG ODJELA</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CILJ AKTIVNOSTI</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poticati učenike na pravilnu uporabu hrvatskoga standardnog jezika u govoru i pismu</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jezične sposobnosti učenika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interes za primjenu pravopisnih pravila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potrebu primjene gramatičke norme u govoru i pismu</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samopouzdanje učenika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poboljšati umijeće komunikacije</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svijest o izražajnim mogućnostima hrvatskoga jezika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spoznaju o važnosti, vrijednosti i ljepoti hrvatskoga jezika</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NAMJENA</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za učenike koji puno izostaju te zbog toga ne mogu pratiti gradivo</a:t>
                      </a:r>
                    </a:p>
                    <a:p>
                      <a:pPr marL="0" marR="0" lvl="0" indent="0" algn="l" rtl="0">
                        <a:spcBef>
                          <a:spcPts val="600"/>
                        </a:spcBef>
                        <a:spcAft>
                          <a:spcPts val="200"/>
                        </a:spcAft>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nastava se organizira prema potrebi, tj. za učenike </a:t>
                      </a:r>
                      <a:r>
                        <a:rPr lang="en" sz="1300">
                          <a:solidFill>
                            <a:schemeClr val="dk1"/>
                          </a:solidFill>
                          <a:latin typeface="Times New Roman"/>
                          <a:ea typeface="Times New Roman"/>
                          <a:cs typeface="Times New Roman"/>
                          <a:sym typeface="Times New Roman"/>
                        </a:rPr>
                        <a:t>8</a:t>
                      </a:r>
                      <a:r>
                        <a:rPr lang="en" sz="1300" u="none" strike="noStrike" cap="none">
                          <a:solidFill>
                            <a:schemeClr val="dk1"/>
                          </a:solidFill>
                          <a:latin typeface="Times New Roman"/>
                          <a:ea typeface="Times New Roman"/>
                          <a:cs typeface="Times New Roman"/>
                          <a:sym typeface="Times New Roman"/>
                        </a:rPr>
                        <a:t>. raz. po jedan sat tjedno</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0795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NOSITELJI </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300">
                          <a:solidFill>
                            <a:schemeClr val="dk1"/>
                          </a:solidFill>
                          <a:latin typeface="Times New Roman"/>
                          <a:ea typeface="Times New Roman"/>
                          <a:cs typeface="Times New Roman"/>
                          <a:sym typeface="Times New Roman"/>
                        </a:rPr>
                        <a:t> Olgica Pavičić-Čović, prof., Božica  Ruganec, prof.</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NAČIN REALIZACIJE</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individualizirani pristup</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0795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VREMENIK</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jedan sat tjedno tijekom školske godine 2016./2017.</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968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TROŠKOVNIK</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oko 30 kn (papir za kopiranje i troškovi ispisa, bijela kreda i kreda u boji)</a:t>
                      </a:r>
                    </a:p>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troškove snosi škola</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73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VREDNOVANJE I KORIŠTENJE REZULTATA RADA</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opisno ocjenjivanje sa svrhom poboljšanja konačne ocjene</a:t>
                      </a:r>
                    </a:p>
                  </a:txBody>
                  <a:tcPr marL="42925" marR="429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graphicFrame>
        <p:nvGraphicFramePr>
          <p:cNvPr id="706" name="Shape 706"/>
          <p:cNvGraphicFramePr/>
          <p:nvPr/>
        </p:nvGraphicFramePr>
        <p:xfrm>
          <a:off x="204375" y="336550"/>
          <a:ext cx="8615750" cy="6334100"/>
        </p:xfrm>
        <a:graphic>
          <a:graphicData uri="http://schemas.openxmlformats.org/drawingml/2006/table">
            <a:tbl>
              <a:tblPr>
                <a:noFill/>
                <a:tableStyleId>{D39A3C89-64FF-49DC-8394-7CA954343BA1}</a:tableStyleId>
              </a:tblPr>
              <a:tblGrid>
                <a:gridCol w="2091650"/>
                <a:gridCol w="6524100"/>
              </a:tblGrid>
              <a:tr h="3968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NAZIV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DOPUNSKA NASTAVA IZ HRVATSKOGA JEZIKA </a:t>
                      </a:r>
                    </a:p>
                    <a:p>
                      <a:pPr marL="0" marR="0" lvl="0" indent="0" algn="ctr"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ZA UČENIKE 7. </a:t>
                      </a:r>
                      <a:r>
                        <a:rPr lang="en" sz="1300" b="1">
                          <a:solidFill>
                            <a:schemeClr val="dk1"/>
                          </a:solidFill>
                        </a:rPr>
                        <a:t>a, 7. b i 7.d</a:t>
                      </a:r>
                      <a:r>
                        <a:rPr lang="en" sz="1300" b="1" u="none" strike="noStrike" cap="none">
                          <a:solidFill>
                            <a:schemeClr val="dk1"/>
                          </a:solidFill>
                          <a:latin typeface="Arial"/>
                          <a:ea typeface="Arial"/>
                          <a:cs typeface="Arial"/>
                          <a:sym typeface="Arial"/>
                        </a:rPr>
                        <a:t>  RAZRED</a:t>
                      </a:r>
                      <a:r>
                        <a:rPr lang="en" sz="1300" b="1" u="none" strike="noStrike" cap="none">
                          <a:solidFill>
                            <a:schemeClr val="dk1"/>
                          </a:solidFill>
                        </a:rPr>
                        <a:t>N</a:t>
                      </a:r>
                      <a:r>
                        <a:rPr lang="en" sz="1300" b="1">
                          <a:solidFill>
                            <a:schemeClr val="dk1"/>
                          </a:solidFill>
                        </a:rPr>
                        <a:t>OG ODJELA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CILJ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poticati učenike na pravilnu uporabu hrvatskoga standardnog jezika u govoru i pismu</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jezične sposobnosti učenika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interes za primjenu pravopisnih pravila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potrebu primjene gramatičke norme u govoru i pismu</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samopouzdanje učenika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poboljšati umijeće komunikacije</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svijest o izražajnim mogućnostima hrvatskoga jezika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spoznaju o važnosti, vrijednosti i ljepoti hrvatskoga jezika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NAMJENA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za učenike koji puno izostaju te zbog toga ne mogu pratiti gradivo</a:t>
                      </a:r>
                    </a:p>
                    <a:p>
                      <a:pPr marL="0" marR="0" lvl="0" indent="0" algn="l" rtl="0">
                        <a:spcBef>
                          <a:spcPts val="600"/>
                        </a:spcBef>
                        <a:spcAft>
                          <a:spcPts val="200"/>
                        </a:spcAft>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nastava se organizira prema potrebi, tj. za učenike 6. i 8. razreda u okviru jednog sata tjedno i za učenike 7. razreda u okviru jednog sata tjedno</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225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NOSITELJI </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300">
                          <a:solidFill>
                            <a:schemeClr val="dk1"/>
                          </a:solidFill>
                          <a:latin typeface="Times New Roman"/>
                          <a:ea typeface="Times New Roman"/>
                          <a:cs typeface="Times New Roman"/>
                          <a:sym typeface="Times New Roman"/>
                        </a:rPr>
                        <a:t>  Monika Cvrelin, prof.,  Božica Ruganec, prof.</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NAČIN REALIZACIJE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3"/>
                        <a:buFont typeface="Times New Roman"/>
                        <a:buChar char="•"/>
                      </a:pPr>
                      <a:r>
                        <a:rPr lang="en" sz="1300" u="none" strike="noStrike" cap="none">
                          <a:solidFill>
                            <a:schemeClr val="dk1"/>
                          </a:solidFill>
                          <a:latin typeface="Times New Roman"/>
                          <a:ea typeface="Times New Roman"/>
                          <a:cs typeface="Times New Roman"/>
                          <a:sym typeface="Times New Roman"/>
                        </a:rPr>
                        <a:t>individualizirani pristup</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1590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VREMENIK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3"/>
                        <a:buFont typeface="Times New Roman"/>
                        <a:buChar char="•"/>
                      </a:pPr>
                      <a:r>
                        <a:rPr lang="en" sz="1300" u="none" strike="noStrike" cap="none">
                          <a:solidFill>
                            <a:schemeClr val="dk1"/>
                          </a:solidFill>
                          <a:latin typeface="Times New Roman"/>
                          <a:ea typeface="Times New Roman"/>
                          <a:cs typeface="Times New Roman"/>
                          <a:sym typeface="Times New Roman"/>
                        </a:rPr>
                        <a:t>dva sat tjedno tijekom školske godine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355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TROŠKOVNIK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oko 30 kn (papir za kopiranje i troškovi ispisa, bijela kreda i kreda u boji)</a:t>
                      </a:r>
                    </a:p>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troškove snosi škola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9372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VREDNOVANJE I KORIŠTENJE REZULTATA RADA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opisno ocjenjivanje sa svrhom poboljšanja konačne ocjene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graphicFrame>
        <p:nvGraphicFramePr>
          <p:cNvPr id="712" name="Shape 712"/>
          <p:cNvGraphicFramePr/>
          <p:nvPr/>
        </p:nvGraphicFramePr>
        <p:xfrm>
          <a:off x="250825" y="336550"/>
          <a:ext cx="8569300" cy="6334100"/>
        </p:xfrm>
        <a:graphic>
          <a:graphicData uri="http://schemas.openxmlformats.org/drawingml/2006/table">
            <a:tbl>
              <a:tblPr>
                <a:noFill/>
                <a:tableStyleId>{D39A3C89-64FF-49DC-8394-7CA954343BA1}</a:tableStyleId>
              </a:tblPr>
              <a:tblGrid>
                <a:gridCol w="2045200"/>
                <a:gridCol w="6524100"/>
              </a:tblGrid>
              <a:tr h="3968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NAZIV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DOPUNSKA NA</a:t>
                      </a:r>
                      <a:r>
                        <a:rPr lang="en" sz="1300" b="1">
                          <a:solidFill>
                            <a:schemeClr val="dk1"/>
                          </a:solidFill>
                        </a:rPr>
                        <a:t>S</a:t>
                      </a:r>
                      <a:r>
                        <a:rPr lang="en" sz="1300" b="1" u="none" strike="noStrike" cap="none">
                          <a:solidFill>
                            <a:schemeClr val="dk1"/>
                          </a:solidFill>
                          <a:latin typeface="Arial"/>
                          <a:ea typeface="Arial"/>
                          <a:cs typeface="Arial"/>
                          <a:sym typeface="Arial"/>
                        </a:rPr>
                        <a:t>TAVA IZ HRVATSKOGA JEZIKA </a:t>
                      </a:r>
                    </a:p>
                    <a:p>
                      <a:pPr marL="0" marR="0" lvl="0" indent="0" algn="ctr"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ZA UČENIKE </a:t>
                      </a:r>
                      <a:r>
                        <a:rPr lang="en" sz="1300" b="1" u="none" strike="noStrike" cap="none">
                          <a:solidFill>
                            <a:schemeClr val="dk1"/>
                          </a:solidFill>
                        </a:rPr>
                        <a:t>5.</a:t>
                      </a:r>
                      <a:r>
                        <a:rPr lang="en" sz="1300" b="1">
                          <a:solidFill>
                            <a:schemeClr val="dk1"/>
                          </a:solidFill>
                        </a:rPr>
                        <a:t>b </a:t>
                      </a:r>
                      <a:r>
                        <a:rPr lang="en" sz="1300" b="1" u="none" strike="noStrike" cap="none">
                          <a:solidFill>
                            <a:schemeClr val="dk1"/>
                          </a:solidFill>
                          <a:latin typeface="Arial"/>
                          <a:ea typeface="Arial"/>
                          <a:cs typeface="Arial"/>
                          <a:sym typeface="Arial"/>
                        </a:rPr>
                        <a:t>RAZRED</a:t>
                      </a:r>
                      <a:r>
                        <a:rPr lang="en" sz="1300" b="1">
                          <a:solidFill>
                            <a:schemeClr val="dk1"/>
                          </a:solidFill>
                        </a:rPr>
                        <a:t>NOG ODJELA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CILJ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poticati učenike na pravilnu uporabu hrvatskoga standardnog jezika u govoru i pismu</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jezične sposobnosti učenika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interes za primjenu pravopisnih pravila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potrebu primjene gramatičke norme u govoru i pismu</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samopouzdanje učenika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poboljšati umijeće komunikacije</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svijest o izražajnim mogućnostima hrvatskoga jezika</a:t>
                      </a:r>
                    </a:p>
                    <a:p>
                      <a:pPr marL="0" marR="0" lvl="0" indent="0" algn="l" rtl="0">
                        <a:spcBef>
                          <a:spcPts val="40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razvijati spoznaju o važnosti, vrijednosti i ljepoti hrvatskoga jezika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NAMJENA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za učenike koji imaju poteškoće u svladavanju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za učenike koji puno izostaju te zbog toga ne mogu pratiti gradivo</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225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NOSITELJI </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300" u="none" strike="noStrike" cap="none">
                          <a:solidFill>
                            <a:schemeClr val="dk1"/>
                          </a:solidFill>
                          <a:latin typeface="Times New Roman"/>
                          <a:ea typeface="Times New Roman"/>
                          <a:cs typeface="Times New Roman"/>
                          <a:sym typeface="Times New Roman"/>
                        </a:rPr>
                        <a:t> </a:t>
                      </a:r>
                      <a:r>
                        <a:rPr lang="en" sz="1300">
                          <a:solidFill>
                            <a:schemeClr val="dk1"/>
                          </a:solidFill>
                          <a:latin typeface="Times New Roman"/>
                          <a:ea typeface="Times New Roman"/>
                          <a:cs typeface="Times New Roman"/>
                          <a:sym typeface="Times New Roman"/>
                        </a:rPr>
                        <a:t>Antonija Barišić, prof. </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NAČIN REALIZACIJE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3"/>
                        <a:buFont typeface="Times New Roman"/>
                        <a:buChar char="•"/>
                      </a:pPr>
                      <a:r>
                        <a:rPr lang="en" sz="1300" u="none" strike="noStrike" cap="none">
                          <a:solidFill>
                            <a:schemeClr val="dk1"/>
                          </a:solidFill>
                          <a:latin typeface="Times New Roman"/>
                          <a:ea typeface="Times New Roman"/>
                          <a:cs typeface="Times New Roman"/>
                          <a:sym typeface="Times New Roman"/>
                        </a:rPr>
                        <a:t>individualizirani pristup</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1590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VREMENIK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3"/>
                        <a:buFont typeface="Times New Roman"/>
                        <a:buChar char="•"/>
                      </a:pPr>
                      <a:r>
                        <a:rPr lang="en" sz="1300" u="none" strike="noStrike" cap="none">
                          <a:solidFill>
                            <a:schemeClr val="dk1"/>
                          </a:solidFill>
                          <a:latin typeface="Times New Roman"/>
                          <a:ea typeface="Times New Roman"/>
                          <a:cs typeface="Times New Roman"/>
                          <a:sym typeface="Times New Roman"/>
                        </a:rPr>
                        <a:t>jedan sat </a:t>
                      </a:r>
                      <a:r>
                        <a:rPr lang="en" sz="1300">
                          <a:solidFill>
                            <a:schemeClr val="dk1"/>
                          </a:solidFill>
                          <a:latin typeface="Times New Roman"/>
                          <a:ea typeface="Times New Roman"/>
                          <a:cs typeface="Times New Roman"/>
                          <a:sym typeface="Times New Roman"/>
                        </a:rPr>
                        <a:t>svaki drugi tjedan tijekom nastavne godine 2016./2017.</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63550">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TROŠKOVNIK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oko 30 kn (papir za kopiranje i troškovi ispisa, bijela kreda i kreda u boji)</a:t>
                      </a:r>
                    </a:p>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troškove snosi škola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93725">
                <a:tc>
                  <a:txBody>
                    <a:bodyPr/>
                    <a:lstStyle/>
                    <a:p>
                      <a:pPr marL="0" marR="0" lvl="0" indent="0" algn="l" rtl="0">
                        <a:spcBef>
                          <a:spcPts val="0"/>
                        </a:spcBef>
                        <a:buClr>
                          <a:srgbClr val="000000"/>
                        </a:buClr>
                        <a:buSzPct val="25000"/>
                        <a:buFont typeface="Arial"/>
                        <a:buNone/>
                      </a:pPr>
                      <a:r>
                        <a:rPr lang="en" sz="1300" b="1" u="none" strike="noStrike" cap="none">
                          <a:solidFill>
                            <a:schemeClr val="dk1"/>
                          </a:solidFill>
                          <a:latin typeface="Arial"/>
                          <a:ea typeface="Arial"/>
                          <a:cs typeface="Arial"/>
                          <a:sym typeface="Arial"/>
                        </a:rPr>
                        <a:t>VREDNOVANJE I KORIŠTENJE REZULTATA RADA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Arial"/>
                        <a:buNone/>
                      </a:pPr>
                      <a:r>
                        <a:rPr lang="en" sz="1300" u="none" strike="noStrike" cap="none">
                          <a:solidFill>
                            <a:schemeClr val="dk1"/>
                          </a:solidFill>
                          <a:latin typeface="Times New Roman"/>
                          <a:ea typeface="Times New Roman"/>
                          <a:cs typeface="Times New Roman"/>
                          <a:sym typeface="Times New Roman"/>
                        </a:rPr>
                        <a:t>- opisno ocjenjivanje sa svrhom poboljšanja konačne ocjene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p:nvPr/>
        </p:nvSpPr>
        <p:spPr>
          <a:xfrm>
            <a:off x="1304374" y="1440075"/>
            <a:ext cx="7222198" cy="1512599"/>
          </a:xfrm>
          <a:prstGeom prst="rect">
            <a:avLst/>
          </a:prstGeom>
          <a:noFill/>
          <a:ln>
            <a:noFill/>
          </a:ln>
        </p:spPr>
        <p:txBody>
          <a:bodyPr lIns="91425" tIns="45700" rIns="91425" bIns="45700" anchor="t" anchorCtr="0">
            <a:noAutofit/>
          </a:bodyPr>
          <a:lstStyle/>
          <a:p>
            <a:pPr marL="457200" marR="0" lvl="0" indent="-419100" algn="l" rtl="0">
              <a:lnSpc>
                <a:spcPct val="150000"/>
              </a:lnSpc>
              <a:spcBef>
                <a:spcPts val="0"/>
              </a:spcBef>
              <a:spcAft>
                <a:spcPts val="0"/>
              </a:spcAft>
              <a:buClr>
                <a:schemeClr val="dk1"/>
              </a:buClr>
              <a:buSzPct val="100000"/>
              <a:buFont typeface="Arial"/>
              <a:buAutoNum type="arabicPeriod"/>
            </a:pPr>
            <a:r>
              <a:rPr lang="en" sz="3000" b="1" i="0" u="none" strike="noStrike" cap="none">
                <a:solidFill>
                  <a:schemeClr val="dk1"/>
                </a:solidFill>
                <a:latin typeface="Arial"/>
                <a:ea typeface="Arial"/>
                <a:cs typeface="Arial"/>
                <a:sym typeface="Arial"/>
              </a:rPr>
              <a:t>IZBORNA NASTAVA</a:t>
            </a:r>
          </a:p>
          <a:p>
            <a:pPr marL="457200" marR="0" lvl="0" indent="-419100" algn="l" rtl="0">
              <a:lnSpc>
                <a:spcPct val="150000"/>
              </a:lnSpc>
              <a:spcBef>
                <a:spcPts val="0"/>
              </a:spcBef>
              <a:spcAft>
                <a:spcPts val="0"/>
              </a:spcAft>
              <a:buClr>
                <a:schemeClr val="dk1"/>
              </a:buClr>
              <a:buSzPct val="100000"/>
              <a:buFont typeface="Arial"/>
              <a:buAutoNum type="arabicPeriod"/>
            </a:pPr>
            <a:r>
              <a:rPr lang="en" sz="3000" b="1" i="0" u="none" strike="noStrike" cap="none">
                <a:solidFill>
                  <a:schemeClr val="dk1"/>
                </a:solidFill>
                <a:latin typeface="Arial"/>
                <a:ea typeface="Arial"/>
                <a:cs typeface="Arial"/>
                <a:sym typeface="Arial"/>
              </a:rPr>
              <a:t>IZVANNASTAVNE AKTIVNOSTI</a:t>
            </a:r>
          </a:p>
          <a:p>
            <a:pPr marL="914400" marR="0" lvl="1" indent="-419100" algn="l" rtl="0">
              <a:lnSpc>
                <a:spcPct val="150000"/>
              </a:lnSpc>
              <a:spcBef>
                <a:spcPts val="0"/>
              </a:spcBef>
              <a:spcAft>
                <a:spcPts val="0"/>
              </a:spcAft>
              <a:buClr>
                <a:schemeClr val="dk1"/>
              </a:buClr>
              <a:buSzPct val="100000"/>
              <a:buFont typeface="Arial"/>
              <a:buChar char="○"/>
            </a:pPr>
            <a:r>
              <a:rPr lang="en" sz="3000" b="1" i="0" u="none" strike="noStrike" cap="none">
                <a:solidFill>
                  <a:schemeClr val="dk1"/>
                </a:solidFill>
                <a:latin typeface="Arial"/>
                <a:ea typeface="Arial"/>
                <a:cs typeface="Arial"/>
                <a:sym typeface="Arial"/>
              </a:rPr>
              <a:t>IZVANNASTAVNE AKTIVNOSTI RAZREDNE NASTAVE</a:t>
            </a:r>
          </a:p>
          <a:p>
            <a:pPr marL="914400" marR="0" lvl="1" indent="-419100" algn="l" rtl="0">
              <a:lnSpc>
                <a:spcPct val="150000"/>
              </a:lnSpc>
              <a:spcBef>
                <a:spcPts val="0"/>
              </a:spcBef>
              <a:spcAft>
                <a:spcPts val="0"/>
              </a:spcAft>
              <a:buClr>
                <a:schemeClr val="dk1"/>
              </a:buClr>
              <a:buSzPct val="100000"/>
              <a:buFont typeface="Arial"/>
              <a:buChar char="○"/>
            </a:pPr>
            <a:r>
              <a:rPr lang="en" sz="3000" b="1" i="0" u="none" strike="noStrike" cap="none">
                <a:solidFill>
                  <a:schemeClr val="dk1"/>
                </a:solidFill>
                <a:latin typeface="Arial"/>
                <a:ea typeface="Arial"/>
                <a:cs typeface="Arial"/>
                <a:sym typeface="Arial"/>
              </a:rPr>
              <a:t>IZVANNASTAVNE AKTIVNOSTI PREDMETNE NASTAVE</a:t>
            </a:r>
          </a:p>
          <a:p>
            <a:pPr marL="457200" marR="0" lvl="0" indent="-419100" algn="l" rtl="0">
              <a:lnSpc>
                <a:spcPct val="150000"/>
              </a:lnSpc>
              <a:spcBef>
                <a:spcPts val="0"/>
              </a:spcBef>
              <a:spcAft>
                <a:spcPts val="0"/>
              </a:spcAft>
              <a:buClr>
                <a:schemeClr val="dk1"/>
              </a:buClr>
              <a:buSzPct val="100000"/>
              <a:buFont typeface="Arial"/>
              <a:buAutoNum type="arabicPeriod"/>
            </a:pPr>
            <a:r>
              <a:rPr lang="en" sz="3000" b="1" i="0" u="none" strike="noStrike" cap="none">
                <a:solidFill>
                  <a:schemeClr val="dk1"/>
                </a:solidFill>
                <a:latin typeface="Arial"/>
                <a:ea typeface="Arial"/>
                <a:cs typeface="Arial"/>
                <a:sym typeface="Arial"/>
              </a:rPr>
              <a:t>PRODUŽENI BORAVAK</a:t>
            </a:r>
          </a:p>
          <a:p>
            <a:pPr marL="0" marR="0" lvl="0" indent="0" algn="l" rtl="0">
              <a:lnSpc>
                <a:spcPct val="100000"/>
              </a:lnSpc>
              <a:spcBef>
                <a:spcPts val="0"/>
              </a:spcBef>
              <a:spcAft>
                <a:spcPts val="0"/>
              </a:spcAft>
              <a:buClr>
                <a:srgbClr val="000000"/>
              </a:buClr>
              <a:buFont typeface="Arial"/>
              <a:buNone/>
            </a:pPr>
            <a:endParaRPr sz="3200" b="1" i="0" u="none" strike="noStrike" cap="none">
              <a:solidFill>
                <a:schemeClr val="dk1"/>
              </a:solidFill>
              <a:latin typeface="Arial"/>
              <a:ea typeface="Arial"/>
              <a:cs typeface="Arial"/>
              <a:sym typeface="Arial"/>
            </a:endParaRPr>
          </a:p>
        </p:txBody>
      </p:sp>
      <p:sp>
        <p:nvSpPr>
          <p:cNvPr id="151" name="Shape 151"/>
          <p:cNvSpPr/>
          <p:nvPr/>
        </p:nvSpPr>
        <p:spPr>
          <a:xfrm>
            <a:off x="2267741" y="260644"/>
            <a:ext cx="4680520" cy="720080"/>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a:solidFill>
                  <a:srgbClr val="000000"/>
                </a:solidFill>
                <a:latin typeface="Arial"/>
                <a:ea typeface="Arial"/>
                <a:cs typeface="Arial"/>
                <a:sym typeface="Arial"/>
              </a:rPr>
              <a:t>ŠKOLSKI KURIKUL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Shape 718"/>
          <p:cNvGraphicFramePr/>
          <p:nvPr/>
        </p:nvGraphicFramePr>
        <p:xfrm>
          <a:off x="264125" y="0"/>
          <a:ext cx="8615750" cy="6633000"/>
        </p:xfrm>
        <a:graphic>
          <a:graphicData uri="http://schemas.openxmlformats.org/drawingml/2006/table">
            <a:tbl>
              <a:tblPr>
                <a:noFill/>
                <a:tableStyleId>{D39A3C89-64FF-49DC-8394-7CA954343BA1}</a:tableStyleId>
              </a:tblPr>
              <a:tblGrid>
                <a:gridCol w="2091650"/>
                <a:gridCol w="6524100"/>
              </a:tblGrid>
              <a:tr h="771600">
                <a:tc>
                  <a:txBody>
                    <a:bodyPr/>
                    <a:lstStyle/>
                    <a:p>
                      <a:pPr marL="0" marR="0" lvl="0" indent="0" algn="l" rtl="0">
                        <a:spcBef>
                          <a:spcPts val="0"/>
                        </a:spcBef>
                        <a:buClr>
                          <a:srgbClr val="000000"/>
                        </a:buClr>
                        <a:buSzPct val="25000"/>
                        <a:buFont typeface="Arial"/>
                        <a:buNone/>
                      </a:pPr>
                      <a:r>
                        <a:rPr lang="en" sz="1500" b="1" u="none" strike="noStrike" cap="none">
                          <a:solidFill>
                            <a:schemeClr val="dk1"/>
                          </a:solidFill>
                          <a:latin typeface="Times New Roman"/>
                          <a:ea typeface="Times New Roman"/>
                          <a:cs typeface="Times New Roman"/>
                          <a:sym typeface="Times New Roman"/>
                        </a:rPr>
                        <a:t>NAZIV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500" b="1" u="none" strike="noStrike" cap="none">
                          <a:solidFill>
                            <a:schemeClr val="dk1"/>
                          </a:solidFill>
                          <a:latin typeface="Times New Roman"/>
                          <a:ea typeface="Times New Roman"/>
                          <a:cs typeface="Times New Roman"/>
                          <a:sym typeface="Times New Roman"/>
                        </a:rPr>
                        <a:t>DOPUNSKA NASTAVA IZ HRVATSKOGA JEZIKA </a:t>
                      </a:r>
                    </a:p>
                    <a:p>
                      <a:pPr marL="0" marR="0" lvl="0" indent="0" algn="ctr" rtl="0">
                        <a:spcBef>
                          <a:spcPts val="0"/>
                        </a:spcBef>
                        <a:buClr>
                          <a:srgbClr val="000000"/>
                        </a:buClr>
                        <a:buSzPct val="25000"/>
                        <a:buFont typeface="Arial"/>
                        <a:buNone/>
                      </a:pPr>
                      <a:r>
                        <a:rPr lang="en" sz="1500" b="1" u="none" strike="noStrike" cap="none">
                          <a:solidFill>
                            <a:schemeClr val="dk1"/>
                          </a:solidFill>
                          <a:latin typeface="Times New Roman"/>
                          <a:ea typeface="Times New Roman"/>
                          <a:cs typeface="Times New Roman"/>
                          <a:sym typeface="Times New Roman"/>
                        </a:rPr>
                        <a:t>ZA UČENIKE </a:t>
                      </a:r>
                      <a:r>
                        <a:rPr lang="en" sz="1500" b="1">
                          <a:solidFill>
                            <a:schemeClr val="dk1"/>
                          </a:solidFill>
                          <a:latin typeface="Times New Roman"/>
                          <a:ea typeface="Times New Roman"/>
                          <a:cs typeface="Times New Roman"/>
                          <a:sym typeface="Times New Roman"/>
                        </a:rPr>
                        <a:t>KOJI NE ZNAJU ILI NEDOSTATNO ZNAJU HRVATSKI JEZIK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sz="1500" b="1" u="none" strike="noStrike" cap="none">
                          <a:solidFill>
                            <a:schemeClr val="dk1"/>
                          </a:solidFill>
                          <a:latin typeface="Times New Roman"/>
                          <a:ea typeface="Times New Roman"/>
                          <a:cs typeface="Times New Roman"/>
                          <a:sym typeface="Times New Roman"/>
                        </a:rPr>
                        <a:t>CILJ AKTIVNOSTI</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69850" algn="l" rtl="0">
                        <a:spcBef>
                          <a:spcPts val="0"/>
                        </a:spcBef>
                        <a:buClr>
                          <a:schemeClr val="dk1"/>
                        </a:buClr>
                        <a:buSzPct val="73333"/>
                        <a:buFont typeface="Arial"/>
                        <a:buNone/>
                      </a:pPr>
                      <a:r>
                        <a:rPr lang="en" sz="1500">
                          <a:solidFill>
                            <a:schemeClr val="dk1"/>
                          </a:solidFill>
                          <a:latin typeface="Times New Roman"/>
                          <a:ea typeface="Times New Roman"/>
                          <a:cs typeface="Times New Roman"/>
                          <a:sym typeface="Times New Roman"/>
                        </a:rPr>
                        <a:t>- Razvijati pozitivan odnos prema hrvatskom jeziku i književnosti, ovladati temeljnim jezičnim djelatnostima, osposobiti učenike za uspješno komuniciranje i aktivnu uporabu hrvatskoga standardnog jezika</a:t>
                      </a:r>
                    </a:p>
                    <a:p>
                      <a:pPr marL="0" marR="0" lvl="0" indent="-69850" algn="l" rtl="0">
                        <a:spcBef>
                          <a:spcPts val="0"/>
                        </a:spcBef>
                        <a:buClr>
                          <a:schemeClr val="dk1"/>
                        </a:buClr>
                        <a:buSzPct val="73333"/>
                        <a:buFont typeface="Arial"/>
                        <a:buNone/>
                      </a:pPr>
                      <a:r>
                        <a:rPr lang="en" sz="1500">
                          <a:solidFill>
                            <a:schemeClr val="dk1"/>
                          </a:solidFill>
                          <a:latin typeface="Times New Roman"/>
                          <a:ea typeface="Times New Roman"/>
                          <a:cs typeface="Times New Roman"/>
                          <a:sym typeface="Times New Roman"/>
                        </a:rPr>
                        <a:t>- Razvijati gramatičko-pravopisnu pismenost</a:t>
                      </a:r>
                    </a:p>
                    <a:p>
                      <a:pPr marL="0" marR="0" lvl="0" indent="-69850" algn="l" rtl="0">
                        <a:spcBef>
                          <a:spcPts val="0"/>
                        </a:spcBef>
                        <a:buClr>
                          <a:schemeClr val="dk1"/>
                        </a:buClr>
                        <a:buSzPct val="73333"/>
                        <a:buFont typeface="Arial"/>
                        <a:buNone/>
                      </a:pPr>
                      <a:r>
                        <a:rPr lang="en" sz="1500">
                          <a:solidFill>
                            <a:schemeClr val="dk1"/>
                          </a:solidFill>
                          <a:latin typeface="Times New Roman"/>
                          <a:ea typeface="Times New Roman"/>
                          <a:cs typeface="Times New Roman"/>
                          <a:sym typeface="Times New Roman"/>
                        </a:rPr>
                        <a:t>- Nadoknaditi znanje hrvatskoga jezika koje učenicima nedostaje</a:t>
                      </a:r>
                    </a:p>
                    <a:p>
                      <a:pPr marL="0" marR="0" lvl="0" indent="-69850" algn="l" rtl="0">
                        <a:spcBef>
                          <a:spcPts val="0"/>
                        </a:spcBef>
                        <a:buClr>
                          <a:schemeClr val="dk1"/>
                        </a:buClr>
                        <a:buSzPct val="73333"/>
                        <a:buFont typeface="Arial"/>
                        <a:buNone/>
                      </a:pPr>
                      <a:r>
                        <a:rPr lang="en" sz="1500">
                          <a:solidFill>
                            <a:schemeClr val="dk1"/>
                          </a:solidFill>
                          <a:latin typeface="Times New Roman"/>
                          <a:ea typeface="Times New Roman"/>
                          <a:cs typeface="Times New Roman"/>
                          <a:sym typeface="Times New Roman"/>
                        </a:rPr>
                        <a:t>-</a:t>
                      </a:r>
                      <a:r>
                        <a:rPr lang="en" sz="1500" u="none" strike="noStrike" cap="none">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P</a:t>
                      </a:r>
                      <a:r>
                        <a:rPr lang="en" sz="1500" u="none" strike="noStrike" cap="none">
                          <a:solidFill>
                            <a:schemeClr val="dk1"/>
                          </a:solidFill>
                          <a:latin typeface="Times New Roman"/>
                          <a:ea typeface="Times New Roman"/>
                          <a:cs typeface="Times New Roman"/>
                          <a:sym typeface="Times New Roman"/>
                        </a:rPr>
                        <a:t>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sz="1500" u="none" strike="noStrike" cap="none">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P</a:t>
                      </a:r>
                      <a:r>
                        <a:rPr lang="en" sz="1500" u="none" strike="noStrike" cap="none">
                          <a:solidFill>
                            <a:schemeClr val="dk1"/>
                          </a:solidFill>
                          <a:latin typeface="Times New Roman"/>
                          <a:ea typeface="Times New Roman"/>
                          <a:cs typeface="Times New Roman"/>
                          <a:sym typeface="Times New Roman"/>
                        </a:rPr>
                        <a:t>oticati učenike na pravilnu uporabu hrvatskoga standardnog jezika u govoru i pismu</a:t>
                      </a:r>
                    </a:p>
                    <a:p>
                      <a:pPr marL="0" marR="0" lvl="0" indent="0" algn="l" rtl="0">
                        <a:spcBef>
                          <a:spcPts val="400"/>
                        </a:spcBef>
                        <a:buClr>
                          <a:srgbClr val="000000"/>
                        </a:buClr>
                        <a:buSzPct val="25000"/>
                        <a:buFont typeface="Arial"/>
                        <a:buNone/>
                      </a:pPr>
                      <a:r>
                        <a:rPr lang="en" sz="1500" u="none" strike="noStrike" cap="none">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R</a:t>
                      </a:r>
                      <a:r>
                        <a:rPr lang="en" sz="1500" u="none" strike="noStrike" cap="none">
                          <a:solidFill>
                            <a:schemeClr val="dk1"/>
                          </a:solidFill>
                          <a:latin typeface="Times New Roman"/>
                          <a:ea typeface="Times New Roman"/>
                          <a:cs typeface="Times New Roman"/>
                          <a:sym typeface="Times New Roman"/>
                        </a:rPr>
                        <a:t>azvijati jezične sposobnosti učenika</a:t>
                      </a:r>
                    </a:p>
                    <a:p>
                      <a:pPr marL="0" marR="0" lvl="0" indent="0" algn="l" rtl="0">
                        <a:spcBef>
                          <a:spcPts val="400"/>
                        </a:spcBef>
                        <a:buClr>
                          <a:srgbClr val="000000"/>
                        </a:buClr>
                        <a:buSzPct val="25000"/>
                        <a:buFont typeface="Arial"/>
                        <a:buNone/>
                      </a:pPr>
                      <a:r>
                        <a:rPr lang="en" sz="1500" u="none" strike="noStrike" cap="none">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R</a:t>
                      </a:r>
                      <a:r>
                        <a:rPr lang="en" sz="1500" u="none" strike="noStrike" cap="none">
                          <a:solidFill>
                            <a:schemeClr val="dk1"/>
                          </a:solidFill>
                          <a:latin typeface="Times New Roman"/>
                          <a:ea typeface="Times New Roman"/>
                          <a:cs typeface="Times New Roman"/>
                          <a:sym typeface="Times New Roman"/>
                        </a:rPr>
                        <a:t>azvijati interes za primjenu pravopisnih pravila</a:t>
                      </a:r>
                    </a:p>
                    <a:p>
                      <a:pPr marL="0" marR="0" lvl="0" indent="0" algn="l" rtl="0">
                        <a:spcBef>
                          <a:spcPts val="400"/>
                        </a:spcBef>
                        <a:buClr>
                          <a:srgbClr val="000000"/>
                        </a:buClr>
                        <a:buSzPct val="25000"/>
                        <a:buFont typeface="Arial"/>
                        <a:buNone/>
                      </a:pPr>
                      <a:r>
                        <a:rPr lang="en" sz="1500" u="none" strike="noStrike" cap="none">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P</a:t>
                      </a:r>
                      <a:r>
                        <a:rPr lang="en" sz="1500" u="none" strike="noStrike" cap="none">
                          <a:solidFill>
                            <a:schemeClr val="dk1"/>
                          </a:solidFill>
                          <a:latin typeface="Times New Roman"/>
                          <a:ea typeface="Times New Roman"/>
                          <a:cs typeface="Times New Roman"/>
                          <a:sym typeface="Times New Roman"/>
                        </a:rPr>
                        <a:t>oboljšati umijeće komunikacije</a:t>
                      </a:r>
                    </a:p>
                    <a:p>
                      <a:pPr marL="0" marR="0" lvl="0" indent="0" algn="l" rtl="0">
                        <a:spcBef>
                          <a:spcPts val="400"/>
                        </a:spcBef>
                        <a:buClr>
                          <a:srgbClr val="000000"/>
                        </a:buClr>
                        <a:buSzPct val="25000"/>
                        <a:buFont typeface="Arial"/>
                        <a:buNone/>
                      </a:pPr>
                      <a:endParaRPr sz="1500">
                        <a:latin typeface="Times New Roman"/>
                        <a:ea typeface="Times New Roman"/>
                        <a:cs typeface="Times New Roman"/>
                        <a:sym typeface="Times New Roman"/>
                      </a:endParaRP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94050">
                <a:tc>
                  <a:txBody>
                    <a:bodyPr/>
                    <a:lstStyle/>
                    <a:p>
                      <a:pPr marL="0" marR="0" lvl="0" indent="0" algn="l" rtl="0">
                        <a:spcBef>
                          <a:spcPts val="0"/>
                        </a:spcBef>
                        <a:buClr>
                          <a:srgbClr val="000000"/>
                        </a:buClr>
                        <a:buSzPct val="25000"/>
                        <a:buFont typeface="Arial"/>
                        <a:buNone/>
                      </a:pPr>
                      <a:r>
                        <a:rPr lang="en" sz="1500" b="1" u="none" strike="noStrike" cap="none">
                          <a:solidFill>
                            <a:schemeClr val="dk1"/>
                          </a:solidFill>
                          <a:latin typeface="Times New Roman"/>
                          <a:ea typeface="Times New Roman"/>
                          <a:cs typeface="Times New Roman"/>
                          <a:sym typeface="Times New Roman"/>
                        </a:rPr>
                        <a:t>NAMJENA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500" u="none" strike="noStrike" cap="none">
                          <a:solidFill>
                            <a:schemeClr val="dk1"/>
                          </a:solidFill>
                          <a:latin typeface="Times New Roman"/>
                          <a:ea typeface="Times New Roman"/>
                          <a:cs typeface="Times New Roman"/>
                          <a:sym typeface="Times New Roman"/>
                        </a:rPr>
                        <a:t>- </a:t>
                      </a:r>
                      <a:r>
                        <a:rPr lang="en" sz="1500">
                          <a:solidFill>
                            <a:schemeClr val="dk1"/>
                          </a:solidFill>
                          <a:latin typeface="Times New Roman"/>
                          <a:ea typeface="Times New Roman"/>
                          <a:cs typeface="Times New Roman"/>
                          <a:sym typeface="Times New Roman"/>
                        </a:rPr>
                        <a:t>Pomoći učenicima koji ne znaju ili nedostatno znaju hrvatski jezik u svladavanju komunikacijskih vještina na hrvatskom jeziku te u svladavanju gramatičkih i pravopisnih pravila.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2250">
                <a:tc>
                  <a:txBody>
                    <a:bodyPr/>
                    <a:lstStyle/>
                    <a:p>
                      <a:pPr marL="0" marR="0" lvl="0" indent="0" algn="l" rtl="0">
                        <a:spcBef>
                          <a:spcPts val="0"/>
                        </a:spcBef>
                        <a:buClr>
                          <a:srgbClr val="000000"/>
                        </a:buClr>
                        <a:buSzPct val="25000"/>
                        <a:buFont typeface="Arial"/>
                        <a:buNone/>
                      </a:pPr>
                      <a:r>
                        <a:rPr lang="en" sz="1500" b="1" u="none" strike="noStrike" cap="none">
                          <a:solidFill>
                            <a:schemeClr val="dk1"/>
                          </a:solidFill>
                          <a:latin typeface="Times New Roman"/>
                          <a:ea typeface="Times New Roman"/>
                          <a:cs typeface="Times New Roman"/>
                          <a:sym typeface="Times New Roman"/>
                        </a:rPr>
                        <a:t>NOSITELJI </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500">
                          <a:solidFill>
                            <a:schemeClr val="dk1"/>
                          </a:solidFill>
                          <a:latin typeface="Times New Roman"/>
                          <a:ea typeface="Times New Roman"/>
                          <a:cs typeface="Times New Roman"/>
                          <a:sym typeface="Times New Roman"/>
                        </a:rPr>
                        <a:t> Antonija Barišić, prof.</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Arial"/>
                        <a:buNone/>
                      </a:pPr>
                      <a:r>
                        <a:rPr lang="en" sz="1500" b="1" u="none" strike="noStrike" cap="none">
                          <a:solidFill>
                            <a:schemeClr val="dk1"/>
                          </a:solidFill>
                          <a:latin typeface="Times New Roman"/>
                          <a:ea typeface="Times New Roman"/>
                          <a:cs typeface="Times New Roman"/>
                          <a:sym typeface="Times New Roman"/>
                        </a:rPr>
                        <a:t>NAČIN REALIZACIJE</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R="0" lvl="0" algn="l" rtl="0">
                        <a:spcBef>
                          <a:spcPts val="0"/>
                        </a:spcBef>
                        <a:buNone/>
                      </a:pPr>
                      <a:r>
                        <a:rPr lang="en" sz="1500">
                          <a:solidFill>
                            <a:schemeClr val="dk1"/>
                          </a:solidFill>
                          <a:latin typeface="Times New Roman"/>
                          <a:ea typeface="Times New Roman"/>
                          <a:cs typeface="Times New Roman"/>
                          <a:sym typeface="Times New Roman"/>
                        </a:rPr>
                        <a:t>In</a:t>
                      </a:r>
                      <a:r>
                        <a:rPr lang="en" sz="1500" u="none" strike="noStrike" cap="none">
                          <a:solidFill>
                            <a:schemeClr val="dk1"/>
                          </a:solidFill>
                          <a:latin typeface="Times New Roman"/>
                          <a:ea typeface="Times New Roman"/>
                          <a:cs typeface="Times New Roman"/>
                          <a:sym typeface="Times New Roman"/>
                        </a:rPr>
                        <a:t>dividualizirani pristup</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15900">
                <a:tc>
                  <a:txBody>
                    <a:bodyPr/>
                    <a:lstStyle/>
                    <a:p>
                      <a:pPr marL="0" marR="0" lvl="0" indent="0" algn="l" rtl="0">
                        <a:spcBef>
                          <a:spcPts val="0"/>
                        </a:spcBef>
                        <a:buClr>
                          <a:srgbClr val="000000"/>
                        </a:buClr>
                        <a:buSzPct val="25000"/>
                        <a:buFont typeface="Arial"/>
                        <a:buNone/>
                      </a:pPr>
                      <a:r>
                        <a:rPr lang="en" sz="1500" b="1" u="none" strike="noStrike" cap="none">
                          <a:solidFill>
                            <a:schemeClr val="dk1"/>
                          </a:solidFill>
                          <a:latin typeface="Times New Roman"/>
                          <a:ea typeface="Times New Roman"/>
                          <a:cs typeface="Times New Roman"/>
                          <a:sym typeface="Times New Roman"/>
                        </a:rPr>
                        <a:t>VREMENIK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R="0" lvl="0" algn="l" rtl="0">
                        <a:spcBef>
                          <a:spcPts val="0"/>
                        </a:spcBef>
                        <a:buNone/>
                      </a:pPr>
                      <a:r>
                        <a:rPr lang="en" sz="1500">
                          <a:solidFill>
                            <a:schemeClr val="dk1"/>
                          </a:solidFill>
                          <a:latin typeface="Times New Roman"/>
                          <a:ea typeface="Times New Roman"/>
                          <a:cs typeface="Times New Roman"/>
                          <a:sym typeface="Times New Roman"/>
                        </a:rPr>
                        <a:t>D</a:t>
                      </a:r>
                      <a:r>
                        <a:rPr lang="en" sz="1500" u="none" strike="noStrike" cap="none">
                          <a:solidFill>
                            <a:schemeClr val="dk1"/>
                          </a:solidFill>
                          <a:latin typeface="Times New Roman"/>
                          <a:ea typeface="Times New Roman"/>
                          <a:cs typeface="Times New Roman"/>
                          <a:sym typeface="Times New Roman"/>
                        </a:rPr>
                        <a:t>va sat</a:t>
                      </a:r>
                      <a:r>
                        <a:rPr lang="en" sz="1500">
                          <a:solidFill>
                            <a:schemeClr val="dk1"/>
                          </a:solidFill>
                          <a:latin typeface="Times New Roman"/>
                          <a:ea typeface="Times New Roman"/>
                          <a:cs typeface="Times New Roman"/>
                          <a:sym typeface="Times New Roman"/>
                        </a:rPr>
                        <a:t>a tjedno tijekom nastavne godine 2016./2017.</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24225">
                <a:tc>
                  <a:txBody>
                    <a:bodyPr/>
                    <a:lstStyle/>
                    <a:p>
                      <a:pPr marL="0" marR="0" lvl="0" indent="0" algn="l" rtl="0">
                        <a:spcBef>
                          <a:spcPts val="0"/>
                        </a:spcBef>
                        <a:buClr>
                          <a:srgbClr val="000000"/>
                        </a:buClr>
                        <a:buSzPct val="25000"/>
                        <a:buFont typeface="Arial"/>
                        <a:buNone/>
                      </a:pPr>
                      <a:r>
                        <a:rPr lang="en" sz="1500" b="1" u="none" strike="noStrike" cap="none">
                          <a:solidFill>
                            <a:schemeClr val="dk1"/>
                          </a:solidFill>
                          <a:latin typeface="Times New Roman"/>
                          <a:ea typeface="Times New Roman"/>
                          <a:cs typeface="Times New Roman"/>
                          <a:sym typeface="Times New Roman"/>
                        </a:rPr>
                        <a:t>TROŠKOVNIK</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23850" algn="l" rtl="0">
                        <a:spcBef>
                          <a:spcPts val="0"/>
                        </a:spcBef>
                        <a:buClr>
                          <a:schemeClr val="dk1"/>
                        </a:buClr>
                        <a:buSzPct val="100000"/>
                        <a:buFont typeface="Times New Roman"/>
                        <a:buChar char="-"/>
                      </a:pPr>
                      <a:r>
                        <a:rPr lang="en" sz="1500">
                          <a:solidFill>
                            <a:schemeClr val="dk1"/>
                          </a:solidFill>
                          <a:latin typeface="Times New Roman"/>
                          <a:ea typeface="Times New Roman"/>
                          <a:cs typeface="Times New Roman"/>
                          <a:sym typeface="Times New Roman"/>
                        </a:rPr>
                        <a:t>umnožavanje potrebnih materijala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08400">
                <a:tc>
                  <a:txBody>
                    <a:bodyPr/>
                    <a:lstStyle/>
                    <a:p>
                      <a:pPr marL="0" marR="0" lvl="0" indent="0" algn="l" rtl="0">
                        <a:spcBef>
                          <a:spcPts val="0"/>
                        </a:spcBef>
                        <a:buClr>
                          <a:srgbClr val="000000"/>
                        </a:buClr>
                        <a:buSzPct val="25000"/>
                        <a:buFont typeface="Arial"/>
                        <a:buNone/>
                      </a:pPr>
                      <a:r>
                        <a:rPr lang="en" sz="1500" b="1" u="none" strike="noStrike" cap="none">
                          <a:solidFill>
                            <a:schemeClr val="dk1"/>
                          </a:solidFill>
                          <a:latin typeface="Times New Roman"/>
                          <a:ea typeface="Times New Roman"/>
                          <a:cs typeface="Times New Roman"/>
                          <a:sym typeface="Times New Roman"/>
                        </a:rPr>
                        <a:t>VREDNOVANJE I KORIŠTENJE REZULTATA RADA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500" u="none" strike="noStrike" cap="none">
                          <a:solidFill>
                            <a:schemeClr val="dk1"/>
                          </a:solidFill>
                          <a:latin typeface="Times New Roman"/>
                          <a:ea typeface="Times New Roman"/>
                          <a:cs typeface="Times New Roman"/>
                          <a:sym typeface="Times New Roman"/>
                        </a:rPr>
                        <a:t>- opisno praćenje postignuća učenik</a:t>
                      </a:r>
                      <a:r>
                        <a:rPr lang="en" sz="1500">
                          <a:solidFill>
                            <a:schemeClr val="dk1"/>
                          </a:solidFill>
                          <a:latin typeface="Times New Roman"/>
                          <a:ea typeface="Times New Roman"/>
                          <a:cs typeface="Times New Roman"/>
                          <a:sym typeface="Times New Roman"/>
                        </a:rPr>
                        <a:t>a</a:t>
                      </a:r>
                    </a:p>
                    <a:p>
                      <a:pPr marL="0" marR="0" lvl="0" indent="0" algn="l" rtl="0">
                        <a:spcBef>
                          <a:spcPts val="0"/>
                        </a:spcBef>
                        <a:buClr>
                          <a:srgbClr val="000000"/>
                        </a:buClr>
                        <a:buSzPct val="25000"/>
                        <a:buFont typeface="Arial"/>
                        <a:buNone/>
                      </a:pPr>
                      <a:r>
                        <a:rPr lang="en" sz="1500">
                          <a:solidFill>
                            <a:schemeClr val="dk1"/>
                          </a:solidFill>
                          <a:latin typeface="Times New Roman"/>
                          <a:ea typeface="Times New Roman"/>
                          <a:cs typeface="Times New Roman"/>
                          <a:sym typeface="Times New Roman"/>
                        </a:rPr>
                        <a:t>- bolje razumijevanje nastavnoga gradiva</a:t>
                      </a:r>
                    </a:p>
                  </a:txBody>
                  <a:tcPr marL="39525" marR="39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p:nvPr/>
        </p:nvSpPr>
        <p:spPr>
          <a:xfrm>
            <a:off x="7078660" y="0"/>
            <a:ext cx="2065337"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725" name="Shape 725"/>
          <p:cNvGraphicFramePr/>
          <p:nvPr/>
        </p:nvGraphicFramePr>
        <p:xfrm>
          <a:off x="323850" y="649287"/>
          <a:ext cx="8424850" cy="5627320"/>
        </p:xfrm>
        <a:graphic>
          <a:graphicData uri="http://schemas.openxmlformats.org/drawingml/2006/table">
            <a:tbl>
              <a:tblPr>
                <a:noFill/>
                <a:tableStyleId>{D39A3C89-64FF-49DC-8394-7CA954343BA1}</a:tableStyleId>
              </a:tblPr>
              <a:tblGrid>
                <a:gridCol w="2087550"/>
                <a:gridCol w="6337300"/>
              </a:tblGrid>
              <a:tr h="576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DOPUNSKA </a:t>
                      </a:r>
                      <a:r>
                        <a:rPr lang="en" sz="1600" b="1" u="none" strike="noStrike" cap="none">
                          <a:solidFill>
                            <a:schemeClr val="dk1"/>
                          </a:solidFill>
                        </a:rPr>
                        <a:t>NASTAVA  IZ  </a:t>
                      </a:r>
                      <a:r>
                        <a:rPr lang="en" sz="1600" b="1" u="none" strike="noStrike" cap="none">
                          <a:solidFill>
                            <a:schemeClr val="dk1"/>
                          </a:solidFill>
                          <a:latin typeface="Arial"/>
                          <a:ea typeface="Arial"/>
                          <a:cs typeface="Arial"/>
                          <a:sym typeface="Arial"/>
                        </a:rPr>
                        <a:t>MATEMATIK</a:t>
                      </a:r>
                      <a:r>
                        <a:rPr lang="en" sz="1600" b="1" u="none" strike="noStrike" cap="none">
                          <a:solidFill>
                            <a:schemeClr val="dk1"/>
                          </a:solidFill>
                        </a:rPr>
                        <a:t>E </a:t>
                      </a:r>
                      <a:r>
                        <a:rPr lang="en" sz="1600" b="1" u="none" strike="noStrike" cap="none">
                          <a:solidFill>
                            <a:schemeClr val="dk1"/>
                          </a:solidFill>
                          <a:latin typeface="Arial"/>
                          <a:ea typeface="Arial"/>
                          <a:cs typeface="Arial"/>
                          <a:sym typeface="Arial"/>
                        </a:rPr>
                        <a:t> </a:t>
                      </a:r>
                    </a:p>
                    <a:p>
                      <a:pPr marL="0" marR="0" lvl="0" indent="0" algn="ctr" rtl="0">
                        <a:spcBef>
                          <a:spcPts val="1200"/>
                        </a:spcBef>
                        <a:buClr>
                          <a:srgbClr val="000000"/>
                        </a:buClr>
                        <a:buSzPct val="25000"/>
                        <a:buFont typeface="Arial"/>
                        <a:buNone/>
                      </a:pPr>
                      <a:r>
                        <a:rPr lang="en" sz="1600" b="1" u="none" strike="noStrike" cap="none">
                          <a:solidFill>
                            <a:schemeClr val="dk1"/>
                          </a:solidFill>
                          <a:latin typeface="Arial"/>
                          <a:ea typeface="Arial"/>
                          <a:cs typeface="Arial"/>
                          <a:sym typeface="Arial"/>
                        </a:rPr>
                        <a:t>ZA UČENIKE  </a:t>
                      </a:r>
                      <a:r>
                        <a:rPr lang="en" sz="1600" b="1">
                          <a:solidFill>
                            <a:schemeClr val="dk1"/>
                          </a:solidFill>
                        </a:rPr>
                        <a:t>6</a:t>
                      </a:r>
                      <a:r>
                        <a:rPr lang="en" sz="1600" b="1" u="none" strike="noStrike" cap="none">
                          <a:solidFill>
                            <a:schemeClr val="dk1"/>
                          </a:solidFill>
                          <a:latin typeface="Arial"/>
                          <a:ea typeface="Arial"/>
                          <a:cs typeface="Arial"/>
                          <a:sym typeface="Arial"/>
                        </a:rPr>
                        <a:t>. </a:t>
                      </a:r>
                      <a:r>
                        <a:rPr lang="en" sz="1600" b="1" u="none" strike="noStrike" cap="none">
                          <a:solidFill>
                            <a:schemeClr val="dk1"/>
                          </a:solidFill>
                        </a:rPr>
                        <a:t>RAZREDA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Usvojiti sadržaje koji nisu usvojeni na redovnom satu, vježbom utvrditi usvojene sadržaje.</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Naučiti osnovne matematičke pojmove i metode i primijeniti ih na osnovnim zadacima.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24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učenike koji imaju poteškoće u praćenju i svladavanju gradiva te one učenike koji sami osjećaju potrebu za poboljšanjem svoga znanja.</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Razvoj samostalnosti kod učenja, razumijevanje naučenih sadržaja i njihova primjena.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Kristina Gazić</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Usmeno izlaganje, pisanje, ponavljanje, rješavanje zadataka. </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Individualni i grupni rad.</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Jedan školski sat tjedno tijekom nastavne godine.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Kopiranje nastavnih listića, papir, kreda, kreda u boji.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Opisno praćenje učenika na redovnoj i dopunskoj nastavi.</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Zadovoljstvo učenika, učitelja i roditelja naučenim  gradivom te napretkom učenika.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p:nvPr/>
        </p:nvSpPr>
        <p:spPr>
          <a:xfrm>
            <a:off x="7078660" y="0"/>
            <a:ext cx="2065200"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732" name="Shape 732"/>
          <p:cNvGraphicFramePr/>
          <p:nvPr/>
        </p:nvGraphicFramePr>
        <p:xfrm>
          <a:off x="323850" y="649287"/>
          <a:ext cx="8424850" cy="5627320"/>
        </p:xfrm>
        <a:graphic>
          <a:graphicData uri="http://schemas.openxmlformats.org/drawingml/2006/table">
            <a:tbl>
              <a:tblPr>
                <a:noFill/>
                <a:tableStyleId>{D39A3C89-64FF-49DC-8394-7CA954343BA1}</a:tableStyleId>
              </a:tblPr>
              <a:tblGrid>
                <a:gridCol w="2087550"/>
                <a:gridCol w="6337300"/>
              </a:tblGrid>
              <a:tr h="576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DOPUNSKA </a:t>
                      </a:r>
                      <a:r>
                        <a:rPr lang="en" sz="1600" b="1" u="none" strike="noStrike" cap="none">
                          <a:solidFill>
                            <a:schemeClr val="dk1"/>
                          </a:solidFill>
                        </a:rPr>
                        <a:t>NASTAVA  IZ  </a:t>
                      </a:r>
                      <a:r>
                        <a:rPr lang="en" sz="1600" b="1" u="none" strike="noStrike" cap="none">
                          <a:solidFill>
                            <a:schemeClr val="dk1"/>
                          </a:solidFill>
                          <a:latin typeface="Arial"/>
                          <a:ea typeface="Arial"/>
                          <a:cs typeface="Arial"/>
                          <a:sym typeface="Arial"/>
                        </a:rPr>
                        <a:t>MATEMATIK</a:t>
                      </a:r>
                      <a:r>
                        <a:rPr lang="en" sz="1600" b="1" u="none" strike="noStrike" cap="none">
                          <a:solidFill>
                            <a:schemeClr val="dk1"/>
                          </a:solidFill>
                        </a:rPr>
                        <a:t>E </a:t>
                      </a:r>
                      <a:r>
                        <a:rPr lang="en" sz="1600" b="1" u="none" strike="noStrike" cap="none">
                          <a:solidFill>
                            <a:schemeClr val="dk1"/>
                          </a:solidFill>
                          <a:latin typeface="Arial"/>
                          <a:ea typeface="Arial"/>
                          <a:cs typeface="Arial"/>
                          <a:sym typeface="Arial"/>
                        </a:rPr>
                        <a:t> </a:t>
                      </a:r>
                    </a:p>
                    <a:p>
                      <a:pPr marL="0" marR="0" lvl="0" indent="0" algn="ctr" rtl="0">
                        <a:spcBef>
                          <a:spcPts val="1200"/>
                        </a:spcBef>
                        <a:buClr>
                          <a:srgbClr val="000000"/>
                        </a:buClr>
                        <a:buSzPct val="25000"/>
                        <a:buFont typeface="Arial"/>
                        <a:buNone/>
                      </a:pPr>
                      <a:r>
                        <a:rPr lang="en" sz="1600" b="1" u="none" strike="noStrike" cap="none">
                          <a:solidFill>
                            <a:schemeClr val="dk1"/>
                          </a:solidFill>
                          <a:latin typeface="Arial"/>
                          <a:ea typeface="Arial"/>
                          <a:cs typeface="Arial"/>
                          <a:sym typeface="Arial"/>
                        </a:rPr>
                        <a:t>ZA UČENIKE  </a:t>
                      </a:r>
                      <a:r>
                        <a:rPr lang="en" sz="1600" b="1">
                          <a:solidFill>
                            <a:schemeClr val="dk1"/>
                          </a:solidFill>
                        </a:rPr>
                        <a:t>8</a:t>
                      </a:r>
                      <a:r>
                        <a:rPr lang="en" sz="1600" b="1" u="none" strike="noStrike" cap="none">
                          <a:solidFill>
                            <a:schemeClr val="dk1"/>
                          </a:solidFill>
                          <a:latin typeface="Arial"/>
                          <a:ea typeface="Arial"/>
                          <a:cs typeface="Arial"/>
                          <a:sym typeface="Arial"/>
                        </a:rPr>
                        <a:t>. </a:t>
                      </a:r>
                      <a:r>
                        <a:rPr lang="en" sz="1600" b="1" u="none" strike="noStrike" cap="none">
                          <a:solidFill>
                            <a:schemeClr val="dk1"/>
                          </a:solidFill>
                        </a:rPr>
                        <a:t>RAZREDA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Usvojiti sadržaje koji nisu usvojeni na redovnom satu, vježbom utvrditi usvojene sadržaje.</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Naučiti osnovne matematičke pojmove i metode i primijeniti ih na osnovnim zadacima.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24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 učenike koji imaju poteškoće u praćenju i svladavanju gradiva te one učenike koji sami osjećaju potrebu za poboljšanjem svoga znanja.</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Razvoj samostalnosti kod učenja, razumijevanje naučenih sadržaja i njihova primjena.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Verdana"/>
                        <a:buNone/>
                      </a:pPr>
                      <a:r>
                        <a:rPr lang="en" sz="1600">
                          <a:solidFill>
                            <a:schemeClr val="dk1"/>
                          </a:solidFill>
                          <a:latin typeface="Times New Roman"/>
                          <a:ea typeface="Times New Roman"/>
                          <a:cs typeface="Times New Roman"/>
                          <a:sym typeface="Times New Roman"/>
                        </a:rPr>
                        <a:t>Kristina Gazić</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Usmeno izlaganje, pisanje, ponavljanje, rješavanje zadataka. </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Individualni i grupni rad.</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Jedan školski sat tjedno tijekom nastavne godine.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Kopiranje nastavnih listića, papir, kreda, kreda u boji.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Opisno praćenje učenika na redovnoj i dopunskoj nastavi.</a:t>
                      </a:r>
                    </a:p>
                    <a:p>
                      <a:pPr marL="0" marR="0" lvl="0" indent="0" algn="l" rtl="0">
                        <a:spcBef>
                          <a:spcPts val="0"/>
                        </a:spcBef>
                        <a:buClr>
                          <a:srgbClr val="000000"/>
                        </a:buClr>
                        <a:buSzPct val="25000"/>
                        <a:buFont typeface="Arial"/>
                        <a:buNone/>
                      </a:pPr>
                      <a:r>
                        <a:rPr lang="en" sz="1600" u="none" strike="noStrike" cap="none">
                          <a:solidFill>
                            <a:schemeClr val="dk1"/>
                          </a:solidFill>
                          <a:latin typeface="Times New Roman"/>
                          <a:ea typeface="Times New Roman"/>
                          <a:cs typeface="Times New Roman"/>
                          <a:sym typeface="Times New Roman"/>
                        </a:rPr>
                        <a:t>Zadovoljstvo učenika, učitelja i roditelja naučenim  gradivom te napretkom učenika.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p:nvPr/>
        </p:nvSpPr>
        <p:spPr>
          <a:xfrm>
            <a:off x="707866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739" name="Shape 739"/>
          <p:cNvGraphicFramePr/>
          <p:nvPr/>
        </p:nvGraphicFramePr>
        <p:xfrm>
          <a:off x="323850" y="981075"/>
          <a:ext cx="8496275" cy="4899000"/>
        </p:xfrm>
        <a:graphic>
          <a:graphicData uri="http://schemas.openxmlformats.org/drawingml/2006/table">
            <a:tbl>
              <a:tblPr>
                <a:noFill/>
                <a:tableStyleId>{D39A3C89-64FF-49DC-8394-7CA954343BA1}</a:tableStyleId>
              </a:tblPr>
              <a:tblGrid>
                <a:gridCol w="2311675"/>
                <a:gridCol w="6184600"/>
              </a:tblGrid>
              <a:tr h="539750">
                <a:tc>
                  <a:txBody>
                    <a:bodyPr/>
                    <a:lstStyle/>
                    <a:p>
                      <a:pPr marL="0" marR="0" lvl="0" indent="0" algn="l" rtl="0">
                        <a:lnSpc>
                          <a:spcPct val="115000"/>
                        </a:lnSpc>
                        <a:spcBef>
                          <a:spcPts val="0"/>
                        </a:spcBef>
                        <a:buClr>
                          <a:srgbClr val="000000"/>
                        </a:buClr>
                        <a:buSzPct val="25000"/>
                        <a:buFont typeface="Arial"/>
                        <a:buNone/>
                      </a:pPr>
                      <a:r>
                        <a:rPr lang="en" sz="1600" b="1" u="none" strike="noStrike" cap="none">
                          <a:solidFill>
                            <a:srgbClr val="000000"/>
                          </a:solidFill>
                          <a:latin typeface="Arial"/>
                          <a:ea typeface="Arial"/>
                          <a:cs typeface="Arial"/>
                          <a:sym typeface="Arial"/>
                        </a:rPr>
                        <a:t>AKTIVNOST</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b="1" u="none" strike="noStrike" cap="none">
                          <a:solidFill>
                            <a:srgbClr val="000000"/>
                          </a:solidFill>
                          <a:latin typeface="Arial"/>
                          <a:ea typeface="Arial"/>
                          <a:cs typeface="Arial"/>
                          <a:sym typeface="Arial"/>
                        </a:rPr>
                        <a:t>DOPUNSKA NASTAVA IZ MATEMATIKE ZA </a:t>
                      </a:r>
                      <a:r>
                        <a:rPr lang="en" sz="1600" b="1" u="none" strike="noStrike" cap="none"/>
                        <a:t>6</a:t>
                      </a:r>
                      <a:r>
                        <a:rPr lang="en" sz="1600" b="1" u="none" strike="noStrike" cap="none">
                          <a:solidFill>
                            <a:srgbClr val="000000"/>
                          </a:solidFill>
                          <a:latin typeface="Arial"/>
                          <a:ea typeface="Arial"/>
                          <a:cs typeface="Arial"/>
                          <a:sym typeface="Arial"/>
                        </a:rPr>
                        <a:t>. RAZRED</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600" b="1" u="none" strike="noStrike" cap="none">
                          <a:solidFill>
                            <a:srgbClr val="000000"/>
                          </a:solidFill>
                          <a:latin typeface="Arial"/>
                          <a:ea typeface="Arial"/>
                          <a:cs typeface="Arial"/>
                          <a:sym typeface="Arial"/>
                        </a:rPr>
                        <a:t>CILJEVI </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a:solidFill>
                            <a:srgbClr val="000000"/>
                          </a:solidFill>
                          <a:latin typeface="Times New Roman"/>
                          <a:ea typeface="Times New Roman"/>
                          <a:cs typeface="Times New Roman"/>
                          <a:sym typeface="Times New Roman"/>
                        </a:rPr>
                        <a:t>Nadopunjavanje usvojenosti gradiva redovne nastave</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8375">
                <a:tc>
                  <a:txBody>
                    <a:bodyPr/>
                    <a:lstStyle/>
                    <a:p>
                      <a:pPr marL="0" marR="0" lvl="0" indent="0" algn="l" rtl="0">
                        <a:lnSpc>
                          <a:spcPct val="115000"/>
                        </a:lnSpc>
                        <a:spcBef>
                          <a:spcPts val="0"/>
                        </a:spcBef>
                        <a:buClr>
                          <a:srgbClr val="000000"/>
                        </a:buClr>
                        <a:buSzPct val="25000"/>
                        <a:buFont typeface="Arial"/>
                        <a:buNone/>
                      </a:pPr>
                      <a:r>
                        <a:rPr lang="en" sz="1600" b="1" u="none" strike="noStrike" cap="none">
                          <a:solidFill>
                            <a:srgbClr val="000000"/>
                          </a:solidFill>
                          <a:latin typeface="Arial"/>
                          <a:ea typeface="Arial"/>
                          <a:cs typeface="Arial"/>
                          <a:sym typeface="Arial"/>
                        </a:rPr>
                        <a:t>NAMJENA</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a:solidFill>
                            <a:srgbClr val="000000"/>
                          </a:solidFill>
                          <a:latin typeface="Times New Roman"/>
                          <a:ea typeface="Times New Roman"/>
                          <a:cs typeface="Times New Roman"/>
                          <a:sym typeface="Times New Roman"/>
                        </a:rPr>
                        <a:t>Program je </a:t>
                      </a:r>
                      <a:r>
                        <a:rPr lang="en" sz="1600" u="none" strike="noStrike" cap="none">
                          <a:latin typeface="Times New Roman"/>
                          <a:ea typeface="Times New Roman"/>
                          <a:cs typeface="Times New Roman"/>
                          <a:sym typeface="Times New Roman"/>
                        </a:rPr>
                        <a:t>namijenjen</a:t>
                      </a:r>
                      <a:r>
                        <a:rPr lang="en" sz="1600" u="none" strike="noStrike" cap="none">
                          <a:solidFill>
                            <a:srgbClr val="000000"/>
                          </a:solidFill>
                          <a:latin typeface="Times New Roman"/>
                          <a:ea typeface="Times New Roman"/>
                          <a:cs typeface="Times New Roman"/>
                          <a:sym typeface="Times New Roman"/>
                        </a:rPr>
                        <a:t> učenicima kao pomoć u učenju te </a:t>
                      </a:r>
                    </a:p>
                    <a:p>
                      <a:pPr marL="0" marR="0" lvl="0" indent="0" algn="l" rtl="0">
                        <a:lnSpc>
                          <a:spcPct val="115000"/>
                        </a:lnSpc>
                        <a:spcBef>
                          <a:spcPts val="0"/>
                        </a:spcBef>
                        <a:buClr>
                          <a:srgbClr val="000000"/>
                        </a:buClr>
                        <a:buSzPct val="25000"/>
                        <a:buFont typeface="Arial"/>
                        <a:buNone/>
                      </a:pPr>
                      <a:r>
                        <a:rPr lang="en" sz="1600" u="none" strike="noStrike" cap="none">
                          <a:solidFill>
                            <a:srgbClr val="000000"/>
                          </a:solidFill>
                          <a:latin typeface="Times New Roman"/>
                          <a:ea typeface="Times New Roman"/>
                          <a:cs typeface="Times New Roman"/>
                          <a:sym typeface="Times New Roman"/>
                        </a:rPr>
                        <a:t>da ovladaju temeljnim znanjima kao preduvjetom uspješnosti nastavka školovanja</a:t>
                      </a:r>
                      <a:r>
                        <a:rPr lang="en" sz="1600">
                          <a:latin typeface="Times New Roman"/>
                          <a:ea typeface="Times New Roman"/>
                          <a:cs typeface="Times New Roman"/>
                          <a:sym typeface="Times New Roman"/>
                        </a:rPr>
                        <a:t>. Razvijanje upornosti i radnih navika.</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600" b="1" u="none" strike="noStrike" cap="none">
                          <a:solidFill>
                            <a:srgbClr val="000000"/>
                          </a:solidFill>
                          <a:latin typeface="Arial"/>
                          <a:ea typeface="Arial"/>
                          <a:cs typeface="Arial"/>
                          <a:sym typeface="Arial"/>
                        </a:rPr>
                        <a:t>NOSITELJI</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a:latin typeface="Times New Roman"/>
                          <a:ea typeface="Times New Roman"/>
                          <a:cs typeface="Times New Roman"/>
                          <a:sym typeface="Times New Roman"/>
                        </a:rPr>
                        <a:t>Kornelija Branimira Bojanić</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600" b="1" u="none" strike="noStrike" cap="none">
                          <a:solidFill>
                            <a:srgbClr val="000000"/>
                          </a:solidFill>
                          <a:latin typeface="Arial"/>
                          <a:ea typeface="Arial"/>
                          <a:cs typeface="Arial"/>
                          <a:sym typeface="Arial"/>
                        </a:rPr>
                        <a:t>NAČIN REALIZACIJE</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a:solidFill>
                            <a:srgbClr val="000000"/>
                          </a:solidFill>
                          <a:latin typeface="Times New Roman"/>
                          <a:ea typeface="Times New Roman"/>
                          <a:cs typeface="Times New Roman"/>
                          <a:sym typeface="Times New Roman"/>
                        </a:rPr>
                        <a:t>Individualni rad</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600" b="1" u="none" strike="noStrike" cap="none">
                          <a:solidFill>
                            <a:srgbClr val="000000"/>
                          </a:solidFill>
                          <a:latin typeface="Arial"/>
                          <a:ea typeface="Arial"/>
                          <a:cs typeface="Arial"/>
                          <a:sym typeface="Arial"/>
                        </a:rPr>
                        <a:t>VREMENIK</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a:solidFill>
                            <a:srgbClr val="000000"/>
                          </a:solidFill>
                          <a:latin typeface="Times New Roman"/>
                          <a:ea typeface="Times New Roman"/>
                          <a:cs typeface="Times New Roman"/>
                          <a:sym typeface="Times New Roman"/>
                        </a:rPr>
                        <a:t>Jedan školski sat tjedno tijekom nastavne godine 2015./2016.</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600" b="1" u="none" strike="noStrike" cap="none">
                          <a:solidFill>
                            <a:srgbClr val="000000"/>
                          </a:solidFill>
                          <a:latin typeface="Arial"/>
                          <a:ea typeface="Arial"/>
                          <a:cs typeface="Arial"/>
                          <a:sym typeface="Arial"/>
                        </a:rPr>
                        <a:t>TROŠKOVNIK</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a:solidFill>
                            <a:srgbClr val="000000"/>
                          </a:solidFill>
                          <a:latin typeface="Times New Roman"/>
                          <a:ea typeface="Times New Roman"/>
                          <a:cs typeface="Times New Roman"/>
                          <a:sym typeface="Times New Roman"/>
                        </a:rPr>
                        <a:t>Kopiranje nastavnih listića, papir, kreda, kreda u boji</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8375">
                <a:tc>
                  <a:txBody>
                    <a:bodyPr/>
                    <a:lstStyle/>
                    <a:p>
                      <a:pPr marL="0" marR="0" lvl="0" indent="0" algn="l" rtl="0">
                        <a:lnSpc>
                          <a:spcPct val="115000"/>
                        </a:lnSpc>
                        <a:spcBef>
                          <a:spcPts val="0"/>
                        </a:spcBef>
                        <a:buClr>
                          <a:srgbClr val="000000"/>
                        </a:buClr>
                        <a:buSzPct val="25000"/>
                        <a:buFont typeface="Arial"/>
                        <a:buNone/>
                      </a:pPr>
                      <a:r>
                        <a:rPr lang="en" sz="1600" b="1" u="none" strike="noStrike" cap="none">
                          <a:solidFill>
                            <a:srgbClr val="000000"/>
                          </a:solidFill>
                          <a:latin typeface="Arial"/>
                          <a:ea typeface="Arial"/>
                          <a:cs typeface="Arial"/>
                          <a:sym typeface="Arial"/>
                        </a:rPr>
                        <a:t>VREDNOVANJE I NAČIN KORIŠTENJA REZULTATA RADA</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a:solidFill>
                            <a:srgbClr val="000000"/>
                          </a:solidFill>
                          <a:latin typeface="Times New Roman"/>
                          <a:ea typeface="Times New Roman"/>
                          <a:cs typeface="Times New Roman"/>
                          <a:sym typeface="Times New Roman"/>
                        </a:rPr>
                        <a:t>Opisno praćenje učenika te informiranje roditelja i razrednika o napretku učenika </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graphicFrame>
        <p:nvGraphicFramePr>
          <p:cNvPr id="745" name="Shape 745"/>
          <p:cNvGraphicFramePr/>
          <p:nvPr/>
        </p:nvGraphicFramePr>
        <p:xfrm>
          <a:off x="180975" y="140986"/>
          <a:ext cx="8782050" cy="6276382"/>
        </p:xfrm>
        <a:graphic>
          <a:graphicData uri="http://schemas.openxmlformats.org/drawingml/2006/table">
            <a:tbl>
              <a:tblPr>
                <a:noFill/>
                <a:tableStyleId>{D39A3C89-64FF-49DC-8394-7CA954343BA1}</a:tableStyleId>
              </a:tblPr>
              <a:tblGrid>
                <a:gridCol w="1926700"/>
                <a:gridCol w="6855350"/>
              </a:tblGrid>
              <a:tr h="54947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NAZIV AKTIVNOSTI</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DOPUNSKA NASTAVA IZ MATEMATIKE</a:t>
                      </a:r>
                    </a:p>
                    <a:p>
                      <a:pPr marL="0" marR="0" lvl="0" indent="0" algn="ctr" rtl="0">
                        <a:lnSpc>
                          <a:spcPct val="115000"/>
                        </a:lnSpc>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 za učenike sedmog razreda - 201</a:t>
                      </a:r>
                      <a:r>
                        <a:rPr lang="en" b="1">
                          <a:latin typeface="Times New Roman"/>
                          <a:ea typeface="Times New Roman"/>
                          <a:cs typeface="Times New Roman"/>
                          <a:sym typeface="Times New Roman"/>
                        </a:rPr>
                        <a:t>6</a:t>
                      </a:r>
                      <a:r>
                        <a:rPr lang="en" b="1" u="none" strike="noStrike" cap="none">
                          <a:latin typeface="Times New Roman"/>
                          <a:ea typeface="Times New Roman"/>
                          <a:cs typeface="Times New Roman"/>
                          <a:sym typeface="Times New Roman"/>
                        </a:rPr>
                        <a:t>. / 201</a:t>
                      </a:r>
                      <a:r>
                        <a:rPr lang="en" b="1">
                          <a:latin typeface="Times New Roman"/>
                          <a:ea typeface="Times New Roman"/>
                          <a:cs typeface="Times New Roman"/>
                          <a:sym typeface="Times New Roman"/>
                        </a:rPr>
                        <a:t>7</a:t>
                      </a:r>
                      <a:r>
                        <a:rPr lang="en" b="1" u="none" strike="noStrike" cap="none">
                          <a:latin typeface="Times New Roman"/>
                          <a:ea typeface="Times New Roman"/>
                          <a:cs typeface="Times New Roman"/>
                          <a:sym typeface="Times New Roman"/>
                        </a:rPr>
                        <a:t>.</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8155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CILJ AKTIVNOSTI</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latin typeface="Times New Roman"/>
                          <a:ea typeface="Times New Roman"/>
                          <a:cs typeface="Times New Roman"/>
                          <a:sym typeface="Times New Roman"/>
                        </a:rPr>
                        <a:t>Pomoći u učenju i nadoknađivanju znanja kako bi stekli sposobnosti i vještine iz određenih nastavnih cjelina (izostanak s nastave, slabije predznanje  i sl.)</a:t>
                      </a:r>
                    </a:p>
                    <a:p>
                      <a:pPr lvl="0" rtl="0">
                        <a:spcBef>
                          <a:spcPts val="0"/>
                        </a:spcBef>
                        <a:buClr>
                          <a:schemeClr val="dk1"/>
                        </a:buClr>
                        <a:buSzPct val="78571"/>
                        <a:buFont typeface="Arial"/>
                        <a:buNone/>
                      </a:pPr>
                      <a:r>
                        <a:rPr lang="en">
                          <a:latin typeface="Times New Roman"/>
                          <a:ea typeface="Times New Roman"/>
                          <a:cs typeface="Times New Roman"/>
                          <a:sym typeface="Times New Roman"/>
                        </a:rPr>
                        <a:t>Podržati učenike u želji da savladaju gradivo koje nisu savladali na satu</a:t>
                      </a:r>
                    </a:p>
                    <a:p>
                      <a:pPr lvl="0" rtl="0">
                        <a:spcBef>
                          <a:spcPts val="0"/>
                        </a:spcBef>
                        <a:buClr>
                          <a:srgbClr val="000000"/>
                        </a:buClr>
                        <a:buSzPct val="25000"/>
                        <a:buFont typeface="Verdana"/>
                        <a:buNone/>
                      </a:pPr>
                      <a:r>
                        <a:rPr lang="en">
                          <a:latin typeface="Times New Roman"/>
                          <a:ea typeface="Times New Roman"/>
                          <a:cs typeface="Times New Roman"/>
                          <a:sym typeface="Times New Roman"/>
                        </a:rPr>
                        <a:t>pomoći učenicima da isprave nedovoljne ocjene iz matematike</a:t>
                      </a:r>
                    </a:p>
                  </a:txBody>
                  <a:tcPr marL="63500" marR="63500"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7552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NAMJENA</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latin typeface="Times New Roman"/>
                          <a:ea typeface="Times New Roman"/>
                          <a:cs typeface="Times New Roman"/>
                          <a:sym typeface="Times New Roman"/>
                        </a:rPr>
                        <a:t>Razvijanje upornosti i radnih navika</a:t>
                      </a:r>
                    </a:p>
                    <a:p>
                      <a:pPr lvl="0" rtl="0">
                        <a:spcBef>
                          <a:spcPts val="0"/>
                        </a:spcBef>
                        <a:buClr>
                          <a:schemeClr val="dk1"/>
                        </a:buClr>
                        <a:buSzPct val="78571"/>
                        <a:buFont typeface="Arial"/>
                        <a:buNone/>
                      </a:pPr>
                      <a:r>
                        <a:rPr lang="en">
                          <a:latin typeface="Times New Roman"/>
                          <a:ea typeface="Times New Roman"/>
                          <a:cs typeface="Times New Roman"/>
                          <a:sym typeface="Times New Roman"/>
                        </a:rPr>
                        <a:t>Savladavanje poteškoća u praćenju nastavnog programa matematike ili samo određenog dijela gradiva za učenike koji imaju poteškoće u svladavanju gradiva Za učenike koji puno izostaju te za one koji sami osjećaju potrebu poboljšati svoje znanje</a:t>
                      </a:r>
                    </a:p>
                  </a:txBody>
                  <a:tcPr marL="63500" marR="63500"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0025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NOSITELJI</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a:latin typeface="Times New Roman"/>
                          <a:ea typeface="Times New Roman"/>
                          <a:cs typeface="Times New Roman"/>
                          <a:sym typeface="Times New Roman"/>
                        </a:rPr>
                        <a:t>Jelena Beštak</a:t>
                      </a:r>
                    </a:p>
                  </a:txBody>
                  <a:tcPr marL="63500" marR="63500" marT="91450" marB="9145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5382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NAČIN REALIZACIJE</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Clr>
                          <a:schemeClr val="dk1"/>
                        </a:buClr>
                        <a:buSzPct val="78571"/>
                        <a:buFont typeface="Arial"/>
                        <a:buNone/>
                      </a:pPr>
                      <a:r>
                        <a:rPr lang="en">
                          <a:latin typeface="Times New Roman"/>
                          <a:ea typeface="Times New Roman"/>
                          <a:cs typeface="Times New Roman"/>
                          <a:sym typeface="Times New Roman"/>
                        </a:rPr>
                        <a:t>Individualni rad uz neposrednu pomoć učiteljice u računanju, pisanju i objašnjavanju matematičkih zadataka</a:t>
                      </a:r>
                    </a:p>
                    <a:p>
                      <a:pPr lvl="0" rtl="0">
                        <a:spcBef>
                          <a:spcPts val="0"/>
                        </a:spcBef>
                        <a:buNone/>
                      </a:pPr>
                      <a:r>
                        <a:rPr lang="en">
                          <a:latin typeface="Times New Roman"/>
                          <a:ea typeface="Times New Roman"/>
                          <a:cs typeface="Times New Roman"/>
                          <a:sym typeface="Times New Roman"/>
                        </a:rPr>
                        <a:t>Redovito praćenje rada i napredovanja svakog učenika</a:t>
                      </a:r>
                    </a:p>
                  </a:txBody>
                  <a:tcPr marL="63500" marR="63500" marT="91425" marB="914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8280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VREMENIK</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a:latin typeface="Times New Roman"/>
                          <a:ea typeface="Times New Roman"/>
                          <a:cs typeface="Times New Roman"/>
                          <a:sym typeface="Times New Roman"/>
                        </a:rPr>
                        <a:t>Jedan sat tjedno tijekom školske godine</a:t>
                      </a:r>
                    </a:p>
                  </a:txBody>
                  <a:tcPr marL="63500" marR="63500" marT="91450" marB="9145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9325">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TROŠKOVNIK</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a:latin typeface="Times New Roman"/>
                          <a:ea typeface="Times New Roman"/>
                          <a:cs typeface="Times New Roman"/>
                          <a:sym typeface="Times New Roman"/>
                        </a:rPr>
                        <a:t>Troškove potrebnih i dodatnih radnih materijala snosi škola (kopiranje radnih listića i vježbi za učenike)</a:t>
                      </a:r>
                    </a:p>
                  </a:txBody>
                  <a:tcPr marL="63500" marR="63500" marT="91450" marB="9145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13950">
                <a:tc>
                  <a:txBody>
                    <a:bodyPr/>
                    <a:lstStyle/>
                    <a:p>
                      <a:pPr marL="0" marR="0" lvl="0" indent="0" algn="l" rtl="0">
                        <a:spcBef>
                          <a:spcPts val="0"/>
                        </a:spcBef>
                        <a:buClr>
                          <a:srgbClr val="000000"/>
                        </a:buClr>
                        <a:buSzPct val="25000"/>
                        <a:buFont typeface="Verdana"/>
                        <a:buNone/>
                      </a:pPr>
                      <a:r>
                        <a:rPr lang="en" b="1" u="none" strike="noStrike" cap="none">
                          <a:latin typeface="Times New Roman"/>
                          <a:ea typeface="Times New Roman"/>
                          <a:cs typeface="Times New Roman"/>
                          <a:sym typeface="Times New Roman"/>
                        </a:rPr>
                        <a:t>VREDNOVANJE I KORIŠTENJE REZULTATA RADA</a:t>
                      </a:r>
                    </a:p>
                    <a:p>
                      <a:pPr marL="0" marR="0" lvl="0" indent="0" algn="l" rtl="0">
                        <a:spcBef>
                          <a:spcPts val="0"/>
                        </a:spcBef>
                        <a:buClr>
                          <a:schemeClr val="dk1"/>
                        </a:buClr>
                        <a:buSzPct val="25000"/>
                        <a:buFont typeface="Calibri"/>
                        <a:buNone/>
                      </a:pPr>
                      <a:endParaRPr b="1" u="none" strike="noStrike" cap="none">
                        <a:latin typeface="Times New Roman"/>
                        <a:ea typeface="Times New Roman"/>
                        <a:cs typeface="Times New Roman"/>
                        <a:sym typeface="Times New Roman"/>
                      </a:endParaRP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a:latin typeface="Times New Roman"/>
                          <a:ea typeface="Times New Roman"/>
                          <a:cs typeface="Times New Roman"/>
                          <a:sym typeface="Times New Roman"/>
                        </a:rPr>
                        <a:t>Zadovoljstvo učenika, učitelja i roditelja</a:t>
                      </a:r>
                    </a:p>
                    <a:p>
                      <a:pPr lvl="0" rtl="0">
                        <a:spcBef>
                          <a:spcPts val="0"/>
                        </a:spcBef>
                        <a:buNone/>
                      </a:pPr>
                      <a:r>
                        <a:rPr lang="en">
                          <a:latin typeface="Times New Roman"/>
                          <a:ea typeface="Times New Roman"/>
                          <a:cs typeface="Times New Roman"/>
                          <a:sym typeface="Times New Roman"/>
                        </a:rPr>
                        <a:t>Opisno praćenje napredovanja učenika sa svrhom boljeg usvajanja gradiva </a:t>
                      </a:r>
                    </a:p>
                    <a:p>
                      <a:pPr lvl="0" rtl="0">
                        <a:spcBef>
                          <a:spcPts val="0"/>
                        </a:spcBef>
                        <a:buNone/>
                      </a:pPr>
                      <a:r>
                        <a:rPr lang="en">
                          <a:latin typeface="Times New Roman"/>
                          <a:ea typeface="Times New Roman"/>
                          <a:cs typeface="Times New Roman"/>
                          <a:sym typeface="Times New Roman"/>
                        </a:rPr>
                        <a:t>Ispravljanje negativnih ocjena i ocjena kojima učenici nisu zadovoljni </a:t>
                      </a:r>
                    </a:p>
                  </a:txBody>
                  <a:tcPr marL="63500" marR="63500"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p:nvPr/>
        </p:nvSpPr>
        <p:spPr>
          <a:xfrm>
            <a:off x="7078660" y="0"/>
            <a:ext cx="2065199" cy="27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752" name="Shape 752"/>
          <p:cNvGraphicFramePr/>
          <p:nvPr/>
        </p:nvGraphicFramePr>
        <p:xfrm>
          <a:off x="323862" y="600075"/>
          <a:ext cx="8496275" cy="6170375"/>
        </p:xfrm>
        <a:graphic>
          <a:graphicData uri="http://schemas.openxmlformats.org/drawingml/2006/table">
            <a:tbl>
              <a:tblPr>
                <a:noFill/>
                <a:tableStyleId>{D39A3C89-64FF-49DC-8394-7CA954343BA1}</a:tableStyleId>
              </a:tblPr>
              <a:tblGrid>
                <a:gridCol w="2670250"/>
                <a:gridCol w="5826025"/>
              </a:tblGrid>
              <a:tr h="539750">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rgbClr val="000000"/>
                          </a:solidFill>
                          <a:latin typeface="Arial"/>
                          <a:ea typeface="Arial"/>
                          <a:cs typeface="Arial"/>
                          <a:sym typeface="Arial"/>
                        </a:rPr>
                        <a:t>AKTIVNOST</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rgbClr val="000000"/>
                          </a:solidFill>
                          <a:latin typeface="Arial"/>
                          <a:ea typeface="Arial"/>
                          <a:cs typeface="Arial"/>
                          <a:sym typeface="Arial"/>
                        </a:rPr>
                        <a:t>DOPUNSKA NASTAVA IZ MATEMATIKE </a:t>
                      </a:r>
                    </a:p>
                    <a:p>
                      <a:pPr marL="0" marR="0" lvl="0" indent="0" algn="l" rtl="0">
                        <a:lnSpc>
                          <a:spcPct val="115000"/>
                        </a:lnSpc>
                        <a:spcBef>
                          <a:spcPts val="0"/>
                        </a:spcBef>
                        <a:buClr>
                          <a:srgbClr val="000000"/>
                        </a:buClr>
                        <a:buSzPct val="25000"/>
                        <a:buFont typeface="Arial"/>
                        <a:buNone/>
                      </a:pPr>
                      <a:r>
                        <a:rPr lang="en" sz="1800" b="1" u="none" strike="noStrike" cap="none">
                          <a:solidFill>
                            <a:srgbClr val="000000"/>
                          </a:solidFill>
                          <a:latin typeface="Arial"/>
                          <a:ea typeface="Arial"/>
                          <a:cs typeface="Arial"/>
                          <a:sym typeface="Arial"/>
                        </a:rPr>
                        <a:t>ZA </a:t>
                      </a:r>
                      <a:r>
                        <a:rPr lang="en" sz="1800" b="1"/>
                        <a:t>5</a:t>
                      </a:r>
                      <a:r>
                        <a:rPr lang="en" sz="1800" b="1" u="none" strike="noStrike" cap="none">
                          <a:solidFill>
                            <a:srgbClr val="000000"/>
                          </a:solidFill>
                          <a:latin typeface="Arial"/>
                          <a:ea typeface="Arial"/>
                          <a:cs typeface="Arial"/>
                          <a:sym typeface="Arial"/>
                        </a:rPr>
                        <a:t>. RAZRED</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rgbClr val="000000"/>
                          </a:solidFill>
                          <a:latin typeface="Arial"/>
                          <a:ea typeface="Arial"/>
                          <a:cs typeface="Arial"/>
                          <a:sym typeface="Arial"/>
                        </a:rPr>
                        <a:t>CILJEVI </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chemeClr val="dk1"/>
                        </a:buClr>
                        <a:buSzPct val="61111"/>
                        <a:buFont typeface="Arial"/>
                        <a:buNone/>
                      </a:pPr>
                      <a:r>
                        <a:rPr lang="en" sz="1800" u="none" strike="noStrike" cap="none">
                          <a:solidFill>
                            <a:srgbClr val="000000"/>
                          </a:solidFill>
                          <a:latin typeface="Times New Roman"/>
                          <a:ea typeface="Times New Roman"/>
                          <a:cs typeface="Times New Roman"/>
                          <a:sym typeface="Times New Roman"/>
                        </a:rPr>
                        <a:t>Nadopunjavanje usvojenosti gradiva redovne nastave.</a:t>
                      </a:r>
                      <a:r>
                        <a:rPr lang="en">
                          <a:solidFill>
                            <a:schemeClr val="dk1"/>
                          </a:solidFill>
                          <a:latin typeface="Times New Roman"/>
                          <a:ea typeface="Times New Roman"/>
                          <a:cs typeface="Times New Roman"/>
                          <a:sym typeface="Times New Roman"/>
                        </a:rPr>
                        <a:t>Pomoći u učenju i nadoknađivanju znanja kako bi stekli sposobnosti i vještine iz određenih nastavnih cjelina (izostanak s nastave, slabije predznanje  i sl.)</a:t>
                      </a:r>
                    </a:p>
                    <a:p>
                      <a:pPr marL="0" marR="0" lvl="0" indent="-69850" algn="l" rtl="0">
                        <a:lnSpc>
                          <a:spcPct val="100000"/>
                        </a:lnSpc>
                        <a:spcBef>
                          <a:spcPts val="0"/>
                        </a:spcBef>
                        <a:spcAft>
                          <a:spcPts val="0"/>
                        </a:spcAft>
                        <a:buClr>
                          <a:schemeClr val="dk1"/>
                        </a:buClr>
                        <a:buSzPct val="61111"/>
                        <a:buFont typeface="Arial"/>
                        <a:buNone/>
                      </a:pPr>
                      <a:endParaRPr sz="1800">
                        <a:latin typeface="Times New Roman"/>
                        <a:ea typeface="Times New Roman"/>
                        <a:cs typeface="Times New Roman"/>
                        <a:sym typeface="Times New Roman"/>
                      </a:endParaRP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8375">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rgbClr val="000000"/>
                          </a:solidFill>
                          <a:latin typeface="Arial"/>
                          <a:ea typeface="Arial"/>
                          <a:cs typeface="Arial"/>
                          <a:sym typeface="Arial"/>
                        </a:rPr>
                        <a:t>NAMJENA</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69850" algn="l" rtl="0">
                        <a:lnSpc>
                          <a:spcPct val="100000"/>
                        </a:lnSpc>
                        <a:spcBef>
                          <a:spcPts val="0"/>
                        </a:spcBef>
                        <a:spcAft>
                          <a:spcPts val="0"/>
                        </a:spcAft>
                        <a:buClr>
                          <a:schemeClr val="dk1"/>
                        </a:buClr>
                        <a:buSzPct val="61111"/>
                        <a:buFont typeface="Arial"/>
                        <a:buNone/>
                      </a:pPr>
                      <a:r>
                        <a:rPr lang="en" sz="1800" u="none" strike="noStrike" cap="none">
                          <a:solidFill>
                            <a:srgbClr val="000000"/>
                          </a:solidFill>
                          <a:latin typeface="Times New Roman"/>
                          <a:ea typeface="Times New Roman"/>
                          <a:cs typeface="Times New Roman"/>
                          <a:sym typeface="Times New Roman"/>
                        </a:rPr>
                        <a:t>Program je </a:t>
                      </a:r>
                      <a:r>
                        <a:rPr lang="en" sz="1800" u="none" strike="noStrike" cap="none">
                          <a:latin typeface="Times New Roman"/>
                          <a:ea typeface="Times New Roman"/>
                          <a:cs typeface="Times New Roman"/>
                          <a:sym typeface="Times New Roman"/>
                        </a:rPr>
                        <a:t>namijenjen</a:t>
                      </a:r>
                      <a:r>
                        <a:rPr lang="en" sz="1800" u="none" strike="noStrike" cap="none">
                          <a:solidFill>
                            <a:srgbClr val="000000"/>
                          </a:solidFill>
                          <a:latin typeface="Times New Roman"/>
                          <a:ea typeface="Times New Roman"/>
                          <a:cs typeface="Times New Roman"/>
                          <a:sym typeface="Times New Roman"/>
                        </a:rPr>
                        <a:t> učenicima kao pomoć u učenju te da ovladaju temeljnim znanjima kao preduvjetom uspješnosti nastavka školovanja</a:t>
                      </a:r>
                      <a:r>
                        <a:rPr lang="en" sz="1800">
                          <a:latin typeface="Times New Roman"/>
                          <a:ea typeface="Times New Roman"/>
                          <a:cs typeface="Times New Roman"/>
                          <a:sym typeface="Times New Roman"/>
                        </a:rPr>
                        <a:t>. Razvijanje upornosti i radnih navika.</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rgbClr val="000000"/>
                          </a:solidFill>
                          <a:latin typeface="Arial"/>
                          <a:ea typeface="Arial"/>
                          <a:cs typeface="Arial"/>
                          <a:sym typeface="Arial"/>
                        </a:rPr>
                        <a:t>NOSITELJI</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800">
                          <a:latin typeface="Times New Roman"/>
                          <a:ea typeface="Times New Roman"/>
                          <a:cs typeface="Times New Roman"/>
                          <a:sym typeface="Times New Roman"/>
                        </a:rPr>
                        <a:t>Snježana Lažeta</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rgbClr val="000000"/>
                          </a:solidFill>
                          <a:latin typeface="Arial"/>
                          <a:ea typeface="Arial"/>
                          <a:cs typeface="Arial"/>
                          <a:sym typeface="Arial"/>
                        </a:rPr>
                        <a:t>NAČIN REALIZACIJE</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u="none" strike="noStrike" cap="none">
                          <a:solidFill>
                            <a:srgbClr val="000000"/>
                          </a:solidFill>
                          <a:latin typeface="Times New Roman"/>
                          <a:ea typeface="Times New Roman"/>
                          <a:cs typeface="Times New Roman"/>
                          <a:sym typeface="Times New Roman"/>
                        </a:rPr>
                        <a:t>Individualni rad uz neposrednu pomoć učiteljice u pisanju, čitanju i </a:t>
                      </a:r>
                      <a:r>
                        <a:rPr lang="en" sz="1800">
                          <a:latin typeface="Times New Roman"/>
                          <a:ea typeface="Times New Roman"/>
                          <a:cs typeface="Times New Roman"/>
                          <a:sym typeface="Times New Roman"/>
                        </a:rPr>
                        <a:t>objašnjavanju matematičkih </a:t>
                      </a:r>
                      <a:r>
                        <a:rPr lang="en" sz="1800" u="none" strike="noStrike" cap="none">
                          <a:solidFill>
                            <a:srgbClr val="000000"/>
                          </a:solidFill>
                          <a:latin typeface="Times New Roman"/>
                          <a:ea typeface="Times New Roman"/>
                          <a:cs typeface="Times New Roman"/>
                          <a:sym typeface="Times New Roman"/>
                        </a:rPr>
                        <a:t> zadataka</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rgbClr val="000000"/>
                          </a:solidFill>
                          <a:latin typeface="Arial"/>
                          <a:ea typeface="Arial"/>
                          <a:cs typeface="Arial"/>
                          <a:sym typeface="Arial"/>
                        </a:rPr>
                        <a:t>VREMENIK</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u="none" strike="noStrike" cap="none">
                          <a:solidFill>
                            <a:srgbClr val="000000"/>
                          </a:solidFill>
                          <a:latin typeface="Times New Roman"/>
                          <a:ea typeface="Times New Roman"/>
                          <a:cs typeface="Times New Roman"/>
                          <a:sym typeface="Times New Roman"/>
                        </a:rPr>
                        <a:t>Jedan školski sat tjedno tijekom nastavne godine</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rgbClr val="000000"/>
                          </a:solidFill>
                          <a:latin typeface="Arial"/>
                          <a:ea typeface="Arial"/>
                          <a:cs typeface="Arial"/>
                          <a:sym typeface="Arial"/>
                        </a:rPr>
                        <a:t>TROŠKOVNIK</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u="none" strike="noStrike" cap="none">
                          <a:solidFill>
                            <a:srgbClr val="000000"/>
                          </a:solidFill>
                          <a:latin typeface="Times New Roman"/>
                          <a:ea typeface="Times New Roman"/>
                          <a:cs typeface="Times New Roman"/>
                          <a:sym typeface="Times New Roman"/>
                        </a:rPr>
                        <a:t>Kopiranje nastavnih listića, papir, kreda, kreda u boji. Troškove snosi škol</a:t>
                      </a:r>
                      <a:r>
                        <a:rPr lang="en" sz="1800">
                          <a:latin typeface="Times New Roman"/>
                          <a:ea typeface="Times New Roman"/>
                          <a:cs typeface="Times New Roman"/>
                          <a:sym typeface="Times New Roman"/>
                        </a:rPr>
                        <a:t>a.</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068375">
                <a:tc>
                  <a:txBody>
                    <a:bodyPr/>
                    <a:lstStyle/>
                    <a:p>
                      <a:pPr marL="0" marR="0" lvl="0" indent="0" algn="l" rtl="0">
                        <a:lnSpc>
                          <a:spcPct val="115000"/>
                        </a:lnSpc>
                        <a:spcBef>
                          <a:spcPts val="0"/>
                        </a:spcBef>
                        <a:buClr>
                          <a:srgbClr val="000000"/>
                        </a:buClr>
                        <a:buSzPct val="25000"/>
                        <a:buFont typeface="Arial"/>
                        <a:buNone/>
                      </a:pPr>
                      <a:r>
                        <a:rPr lang="en" sz="1800" b="1" u="none" strike="noStrike" cap="none">
                          <a:solidFill>
                            <a:srgbClr val="000000"/>
                          </a:solidFill>
                          <a:latin typeface="Arial"/>
                          <a:ea typeface="Arial"/>
                          <a:cs typeface="Arial"/>
                          <a:sym typeface="Arial"/>
                        </a:rPr>
                        <a:t>VREDNOVANJE I NAČIN KORIŠTENJA REZULTATA RADA</a:t>
                      </a:r>
                    </a:p>
                  </a:txBody>
                  <a:tcPr marL="88450" marR="88450" marT="44225" marB="442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u="none" strike="noStrike" cap="none">
                          <a:solidFill>
                            <a:srgbClr val="000000"/>
                          </a:solidFill>
                          <a:latin typeface="Times New Roman"/>
                          <a:ea typeface="Times New Roman"/>
                          <a:cs typeface="Times New Roman"/>
                          <a:sym typeface="Times New Roman"/>
                        </a:rPr>
                        <a:t>Opisno praćenje učenika te informiranje roditelja i razrednika o napretku učenika</a:t>
                      </a:r>
                      <a:r>
                        <a:rPr lang="en" sz="1800">
                          <a:latin typeface="Times New Roman"/>
                          <a:ea typeface="Times New Roman"/>
                          <a:cs typeface="Times New Roman"/>
                          <a:sym typeface="Times New Roman"/>
                        </a:rPr>
                        <a:t>. Zadovoljstvo učenika, učitelja i roditelja.</a:t>
                      </a:r>
                    </a:p>
                  </a:txBody>
                  <a:tcPr marL="88450" marR="88450" marT="44225" marB="442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graphicFrame>
        <p:nvGraphicFramePr>
          <p:cNvPr id="758" name="Shape 758"/>
          <p:cNvGraphicFramePr/>
          <p:nvPr/>
        </p:nvGraphicFramePr>
        <p:xfrm>
          <a:off x="323528" y="332656"/>
          <a:ext cx="8496950" cy="6155940"/>
        </p:xfrm>
        <a:graphic>
          <a:graphicData uri="http://schemas.openxmlformats.org/drawingml/2006/table">
            <a:tbl>
              <a:tblPr>
                <a:noFill/>
                <a:tableStyleId>{D39A3C89-64FF-49DC-8394-7CA954343BA1}</a:tableStyleId>
              </a:tblPr>
              <a:tblGrid>
                <a:gridCol w="2361225"/>
                <a:gridCol w="6135725"/>
              </a:tblGrid>
              <a:tr h="57607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NAZIV AKTIVNOSTI</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DOPUNSKA NASTAVA IZ GEOGRAFIJE ZA </a:t>
                      </a:r>
                      <a:r>
                        <a:rPr lang="en" sz="1800" b="1">
                          <a:solidFill>
                            <a:schemeClr val="dk1"/>
                          </a:solidFill>
                          <a:latin typeface="Times New Roman"/>
                          <a:ea typeface="Times New Roman"/>
                          <a:cs typeface="Times New Roman"/>
                          <a:sym typeface="Times New Roman"/>
                        </a:rPr>
                        <a:t>6</a:t>
                      </a:r>
                      <a:r>
                        <a:rPr lang="en" sz="1800" b="1" u="none" strike="noStrike" cap="none">
                          <a:solidFill>
                            <a:schemeClr val="dk1"/>
                          </a:solidFill>
                          <a:latin typeface="Times New Roman"/>
                          <a:ea typeface="Times New Roman"/>
                          <a:cs typeface="Times New Roman"/>
                          <a:sym typeface="Times New Roman"/>
                        </a:rPr>
                        <a:t>.</a:t>
                      </a:r>
                      <a:r>
                        <a:rPr lang="en" sz="1800" b="1">
                          <a:solidFill>
                            <a:schemeClr val="dk1"/>
                          </a:solidFill>
                          <a:latin typeface="Times New Roman"/>
                          <a:ea typeface="Times New Roman"/>
                          <a:cs typeface="Times New Roman"/>
                          <a:sym typeface="Times New Roman"/>
                        </a:rPr>
                        <a:t>C I 8. A,B,C,D RAZRED</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41737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CILJ AKTIVNOSTI</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I</a:t>
                      </a:r>
                      <a:r>
                        <a:rPr lang="en" sz="1600" b="0" u="none" strike="noStrike" cap="none">
                          <a:solidFill>
                            <a:schemeClr val="dk1"/>
                          </a:solidFill>
                          <a:latin typeface="Times New Roman"/>
                          <a:ea typeface="Times New Roman"/>
                          <a:cs typeface="Times New Roman"/>
                          <a:sym typeface="Times New Roman"/>
                        </a:rPr>
                        <a:t>ndividualna pomoć učenicima koji imaju poteškoća u savladavanju nastavnih sadržaja iz geografije.</a:t>
                      </a:r>
                    </a:p>
                    <a:p>
                      <a:pPr marL="0" marR="0" lvl="0" indent="0" algn="l" rtl="0">
                        <a:spcBef>
                          <a:spcPts val="0"/>
                        </a:spcBef>
                        <a:buClr>
                          <a:schemeClr val="dk1"/>
                        </a:buClr>
                        <a:buSzPct val="25000"/>
                        <a:buFont typeface="Verdana"/>
                        <a:buNone/>
                      </a:pPr>
                      <a:r>
                        <a:rPr lang="en" sz="1600" u="none" strike="noStrike" cap="none">
                          <a:solidFill>
                            <a:schemeClr val="dk1"/>
                          </a:solidFill>
                          <a:latin typeface="Times New Roman"/>
                          <a:ea typeface="Times New Roman"/>
                          <a:cs typeface="Times New Roman"/>
                          <a:sym typeface="Times New Roman"/>
                        </a:rPr>
                        <a:t>Koristiti prilagođene metode u objašnjavanju i pojednostavljivanju gradiva.</a:t>
                      </a:r>
                    </a:p>
                    <a:p>
                      <a:pPr marL="0" marR="0" lvl="0" indent="0" algn="l" rtl="0">
                        <a:spcBef>
                          <a:spcPts val="0"/>
                        </a:spcBef>
                        <a:buClr>
                          <a:schemeClr val="dk1"/>
                        </a:buClr>
                        <a:buSzPct val="25000"/>
                        <a:buFont typeface="Verdana"/>
                        <a:buNone/>
                      </a:pPr>
                      <a:r>
                        <a:rPr lang="en" sz="1600" u="none" strike="noStrike" cap="none">
                          <a:solidFill>
                            <a:schemeClr val="dk1"/>
                          </a:solidFill>
                          <a:latin typeface="Times New Roman"/>
                          <a:ea typeface="Times New Roman"/>
                          <a:cs typeface="Times New Roman"/>
                          <a:sym typeface="Times New Roman"/>
                        </a:rPr>
                        <a:t>Razvijati tehnike učenja i rješavanja zadataka.</a:t>
                      </a:r>
                    </a:p>
                    <a:p>
                      <a:pPr marL="0" marR="0" lvl="0" indent="0" algn="l" rtl="0">
                        <a:spcBef>
                          <a:spcPts val="0"/>
                        </a:spcBef>
                        <a:buClr>
                          <a:schemeClr val="dk1"/>
                        </a:buClr>
                        <a:buSzPct val="25000"/>
                        <a:buFont typeface="Verdana"/>
                        <a:buNone/>
                      </a:pPr>
                      <a:r>
                        <a:rPr lang="en" sz="1600" u="none" strike="noStrike" cap="none">
                          <a:solidFill>
                            <a:schemeClr val="dk1"/>
                          </a:solidFill>
                          <a:latin typeface="Times New Roman"/>
                          <a:ea typeface="Times New Roman"/>
                          <a:cs typeface="Times New Roman"/>
                          <a:sym typeface="Times New Roman"/>
                        </a:rPr>
                        <a:t>Nadoknaditi propušteno gradivo.</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1273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NAMJENA</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a:t>
                      </a:r>
                    </a:p>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U</a:t>
                      </a:r>
                      <a:r>
                        <a:rPr lang="en" sz="1600" b="0" u="none" strike="noStrike" cap="none">
                          <a:solidFill>
                            <a:schemeClr val="dk1"/>
                          </a:solidFill>
                          <a:latin typeface="Times New Roman"/>
                          <a:ea typeface="Times New Roman"/>
                          <a:cs typeface="Times New Roman"/>
                          <a:sym typeface="Times New Roman"/>
                        </a:rPr>
                        <a:t>svojiti gradivo koje učenici teže savladavaju na redovnoj nastavi</a:t>
                      </a:r>
                      <a:r>
                        <a:rPr lang="en" sz="1600" u="none" strike="noStrike" cap="none">
                          <a:solidFill>
                            <a:schemeClr val="dk1"/>
                          </a:solidFill>
                          <a:latin typeface="Times New Roman"/>
                          <a:ea typeface="Times New Roman"/>
                          <a:cs typeface="Times New Roman"/>
                          <a:sym typeface="Times New Roman"/>
                        </a:rPr>
                        <a:t>.</a:t>
                      </a:r>
                    </a:p>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R</a:t>
                      </a:r>
                      <a:r>
                        <a:rPr lang="en" sz="1600" b="0" u="none" strike="noStrike" cap="none">
                          <a:solidFill>
                            <a:schemeClr val="dk1"/>
                          </a:solidFill>
                          <a:latin typeface="Times New Roman"/>
                          <a:ea typeface="Times New Roman"/>
                          <a:cs typeface="Times New Roman"/>
                          <a:sym typeface="Times New Roman"/>
                        </a:rPr>
                        <a:t>azvijati umijeće snalaženja na geografskoj karti i u geografskim atlasima te</a:t>
                      </a:r>
                      <a:r>
                        <a:rPr lang="en" sz="1600" u="none" strike="noStrike" cap="none">
                          <a:latin typeface="Times New Roman"/>
                          <a:ea typeface="Times New Roman"/>
                          <a:cs typeface="Times New Roman"/>
                          <a:sym typeface="Times New Roman"/>
                        </a:rPr>
                        <a:t> </a:t>
                      </a:r>
                      <a:r>
                        <a:rPr lang="en" sz="1600" b="0" u="none" strike="noStrike" cap="none">
                          <a:solidFill>
                            <a:schemeClr val="dk1"/>
                          </a:solidFill>
                          <a:latin typeface="Times New Roman"/>
                          <a:ea typeface="Times New Roman"/>
                          <a:cs typeface="Times New Roman"/>
                          <a:sym typeface="Times New Roman"/>
                        </a:rPr>
                        <a:t>njihova primjena u svakodnevnom  životu.</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 </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417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NOSITELJI </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a:solidFill>
                            <a:schemeClr val="dk1"/>
                          </a:solidFill>
                          <a:latin typeface="Times New Roman"/>
                          <a:ea typeface="Times New Roman"/>
                          <a:cs typeface="Times New Roman"/>
                          <a:sym typeface="Times New Roman"/>
                        </a:rPr>
                        <a:t>Katarina Komljenović, mag.edu.geog.et.hist.</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32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NAČIN REALIZACIJE</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Individualizirani pristup.</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967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VREMENIK</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Jedan sat tjedno 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1762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TROŠKOVNIK</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N</a:t>
                      </a:r>
                      <a:r>
                        <a:rPr lang="en" sz="1600" b="0" u="none" strike="noStrike" cap="none">
                          <a:solidFill>
                            <a:schemeClr val="dk1"/>
                          </a:solidFill>
                          <a:latin typeface="Times New Roman"/>
                          <a:ea typeface="Times New Roman"/>
                          <a:cs typeface="Times New Roman"/>
                          <a:sym typeface="Times New Roman"/>
                        </a:rPr>
                        <a:t>ema dodatnih troškova</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18537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VREDNOVANJE I KORIŠTENJE REZULTATA RADA</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Praćenje postignuća učenika.</a:t>
                      </a:r>
                    </a:p>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B</a:t>
                      </a:r>
                      <a:r>
                        <a:rPr lang="en" sz="1600" b="0" u="none" strike="noStrike" cap="none">
                          <a:solidFill>
                            <a:schemeClr val="dk1"/>
                          </a:solidFill>
                          <a:latin typeface="Times New Roman"/>
                          <a:ea typeface="Times New Roman"/>
                          <a:cs typeface="Times New Roman"/>
                          <a:sym typeface="Times New Roman"/>
                        </a:rPr>
                        <a:t>olje razumijevanje nastavnog gradiva te samostalno snalaženje na geografskoj karti i u prostoru.</a:t>
                      </a:r>
                    </a:p>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P</a:t>
                      </a:r>
                      <a:r>
                        <a:rPr lang="en" sz="1600" b="0" u="none" strike="noStrike" cap="none">
                          <a:solidFill>
                            <a:schemeClr val="dk1"/>
                          </a:solidFill>
                          <a:latin typeface="Times New Roman"/>
                          <a:ea typeface="Times New Roman"/>
                          <a:cs typeface="Times New Roman"/>
                          <a:sym typeface="Times New Roman"/>
                        </a:rPr>
                        <a:t>oboljšanje uspjeha u nastavnom predmetu. </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graphicFrame>
        <p:nvGraphicFramePr>
          <p:cNvPr id="764" name="Shape 764"/>
          <p:cNvGraphicFramePr/>
          <p:nvPr/>
        </p:nvGraphicFramePr>
        <p:xfrm>
          <a:off x="323528" y="332656"/>
          <a:ext cx="8496950" cy="6841795"/>
        </p:xfrm>
        <a:graphic>
          <a:graphicData uri="http://schemas.openxmlformats.org/drawingml/2006/table">
            <a:tbl>
              <a:tblPr>
                <a:noFill/>
                <a:tableStyleId>{D39A3C89-64FF-49DC-8394-7CA954343BA1}</a:tableStyleId>
              </a:tblPr>
              <a:tblGrid>
                <a:gridCol w="2361225"/>
                <a:gridCol w="6135725"/>
              </a:tblGrid>
              <a:tr h="57607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NAZIV AKTIVNOSTI</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DOPUNSKA NASTAVA IZ</a:t>
                      </a:r>
                      <a:r>
                        <a:rPr lang="en" sz="1800" b="1">
                          <a:solidFill>
                            <a:schemeClr val="dk1"/>
                          </a:solidFill>
                          <a:latin typeface="Times New Roman"/>
                          <a:ea typeface="Times New Roman"/>
                          <a:cs typeface="Times New Roman"/>
                          <a:sym typeface="Times New Roman"/>
                        </a:rPr>
                        <a:t> BIOLOGIJE</a:t>
                      </a:r>
                      <a:r>
                        <a:rPr lang="en" sz="1800" b="1" u="none" strike="noStrike" cap="none">
                          <a:solidFill>
                            <a:schemeClr val="dk1"/>
                          </a:solidFill>
                          <a:latin typeface="Times New Roman"/>
                          <a:ea typeface="Times New Roman"/>
                          <a:cs typeface="Times New Roman"/>
                          <a:sym typeface="Times New Roman"/>
                        </a:rPr>
                        <a:t> ZA </a:t>
                      </a:r>
                      <a:r>
                        <a:rPr lang="en" sz="1800" b="1">
                          <a:solidFill>
                            <a:schemeClr val="dk1"/>
                          </a:solidFill>
                          <a:latin typeface="Times New Roman"/>
                          <a:ea typeface="Times New Roman"/>
                          <a:cs typeface="Times New Roman"/>
                          <a:sym typeface="Times New Roman"/>
                        </a:rPr>
                        <a:t> 7. I 8.  RAZRED</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41737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CILJ AKTIVNOSTI</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a:solidFill>
                            <a:schemeClr val="dk1"/>
                          </a:solidFill>
                          <a:latin typeface="Times New Roman"/>
                          <a:ea typeface="Times New Roman"/>
                          <a:cs typeface="Times New Roman"/>
                          <a:sym typeface="Times New Roman"/>
                        </a:rPr>
                        <a:t>Ponavljanje i uvježbavanje sadržaja obrađenih na redovnoj nastavi u svrhu boljih rezultata i bolje zaključne ocjene.</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1273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NAMJENA</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 </a:t>
                      </a:r>
                    </a:p>
                    <a:p>
                      <a:pPr marL="0" marR="0" lvl="0" indent="0" algn="l" rtl="0">
                        <a:spcBef>
                          <a:spcPts val="0"/>
                        </a:spcBef>
                        <a:spcAft>
                          <a:spcPts val="0"/>
                        </a:spcAft>
                        <a:buClr>
                          <a:srgbClr val="000000"/>
                        </a:buClr>
                        <a:buSzPct val="25000"/>
                        <a:buFont typeface="Verdana"/>
                        <a:buNone/>
                      </a:pPr>
                      <a:r>
                        <a:rPr lang="en" sz="1600">
                          <a:solidFill>
                            <a:schemeClr val="dk1"/>
                          </a:solidFill>
                          <a:latin typeface="Times New Roman"/>
                          <a:ea typeface="Times New Roman"/>
                          <a:cs typeface="Times New Roman"/>
                          <a:sym typeface="Times New Roman"/>
                        </a:rPr>
                        <a:t>Dopunska nastava se organizira kao oblik pomoći u učenju, stjecanju sposobnosti i vještina za učenike sedmih i osmih razreda, koji nailaze na poteškoće u praćenju i savladavanju redovnog nastavnog programa i ne prate ga s očekivanom razinom uspjeha. Takvom nastavom se omogućuje i pomoć učenicima koji nastavu prate po redovnom programu uz prilagodbu sadržaja ili individualiziranom pristupu.</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a:latin typeface="Times New Roman"/>
                          <a:ea typeface="Times New Roman"/>
                          <a:cs typeface="Times New Roman"/>
                          <a:sym typeface="Times New Roman"/>
                        </a:rPr>
                        <a:t> </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4170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NOSITELJI </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a:solidFill>
                            <a:schemeClr val="dk1"/>
                          </a:solidFill>
                          <a:latin typeface="Times New Roman"/>
                          <a:ea typeface="Times New Roman"/>
                          <a:cs typeface="Times New Roman"/>
                          <a:sym typeface="Times New Roman"/>
                        </a:rPr>
                        <a:t>Gordana Pintar, učitelj savjetnik</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73250">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NAČIN REALIZACIJE</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Individual</a:t>
                      </a:r>
                      <a:r>
                        <a:rPr lang="en" sz="1600">
                          <a:solidFill>
                            <a:schemeClr val="dk1"/>
                          </a:solidFill>
                          <a:latin typeface="Times New Roman"/>
                          <a:ea typeface="Times New Roman"/>
                          <a:cs typeface="Times New Roman"/>
                          <a:sym typeface="Times New Roman"/>
                        </a:rPr>
                        <a:t>ni rad s učenikom ili sa skupinom učenika</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967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VREMENIK</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Jedan sat tjedno 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./201</a:t>
                      </a:r>
                      <a:r>
                        <a:rPr lang="en" sz="1600">
                          <a:solidFill>
                            <a:schemeClr val="dk1"/>
                          </a:solidFill>
                          <a:latin typeface="Times New Roman"/>
                          <a:ea typeface="Times New Roman"/>
                          <a:cs typeface="Times New Roman"/>
                          <a:sym typeface="Times New Roman"/>
                        </a:rPr>
                        <a:t>7</a:t>
                      </a:r>
                      <a:r>
                        <a:rPr lang="en" sz="1600" u="none" strike="noStrike" cap="none">
                          <a:solidFill>
                            <a:schemeClr val="dk1"/>
                          </a:solidFill>
                          <a:latin typeface="Times New Roman"/>
                          <a:ea typeface="Times New Roman"/>
                          <a:cs typeface="Times New Roman"/>
                          <a:sym typeface="Times New Roman"/>
                        </a:rPr>
                        <a:t>.</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1762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TROŠKOVNIK</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a:solidFill>
                            <a:schemeClr val="dk1"/>
                          </a:solidFill>
                          <a:latin typeface="Times New Roman"/>
                          <a:ea typeface="Times New Roman"/>
                          <a:cs typeface="Times New Roman"/>
                          <a:sym typeface="Times New Roman"/>
                        </a:rPr>
                        <a:t>N</a:t>
                      </a:r>
                      <a:r>
                        <a:rPr lang="en" sz="1600" b="0" u="none" strike="noStrike" cap="none">
                          <a:solidFill>
                            <a:schemeClr val="dk1"/>
                          </a:solidFill>
                          <a:latin typeface="Times New Roman"/>
                          <a:ea typeface="Times New Roman"/>
                          <a:cs typeface="Times New Roman"/>
                          <a:sym typeface="Times New Roman"/>
                        </a:rPr>
                        <a:t>ema troškova.</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185375">
                <a:tc>
                  <a:txBody>
                    <a:bodyPr/>
                    <a:lstStyle/>
                    <a:p>
                      <a:pPr marL="0" marR="0" lvl="0" indent="0" algn="l" rtl="0">
                        <a:spcBef>
                          <a:spcPts val="0"/>
                        </a:spcBef>
                        <a:spcAft>
                          <a:spcPts val="0"/>
                        </a:spcAft>
                        <a:buClr>
                          <a:srgbClr val="000000"/>
                        </a:buClr>
                        <a:buSzPct val="25000"/>
                        <a:buFont typeface="Arial"/>
                        <a:buNone/>
                      </a:pPr>
                      <a:r>
                        <a:rPr lang="en" sz="1800" b="1" u="none" strike="noStrike" cap="none">
                          <a:solidFill>
                            <a:schemeClr val="dk1"/>
                          </a:solidFill>
                          <a:latin typeface="Times New Roman"/>
                          <a:ea typeface="Times New Roman"/>
                          <a:cs typeface="Times New Roman"/>
                          <a:sym typeface="Times New Roman"/>
                        </a:rPr>
                        <a:t>VREDNOVANJE I KORIŠTENJE REZULTATA RADA</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a:solidFill>
                            <a:schemeClr val="dk1"/>
                          </a:solidFill>
                          <a:latin typeface="Times New Roman"/>
                          <a:ea typeface="Times New Roman"/>
                          <a:cs typeface="Times New Roman"/>
                          <a:sym typeface="Times New Roman"/>
                        </a:rPr>
                        <a:t>Sustavno praćenje i bilježenje učeničkih postignuća, redovitosti i zalaganja u radu.</a:t>
                      </a:r>
                    </a:p>
                    <a:p>
                      <a:pPr marL="0" marR="0" lvl="0" indent="0" algn="l" rtl="0">
                        <a:spcBef>
                          <a:spcPts val="0"/>
                        </a:spcBef>
                        <a:spcAft>
                          <a:spcPts val="0"/>
                        </a:spcAft>
                        <a:buClr>
                          <a:srgbClr val="000000"/>
                        </a:buClr>
                        <a:buSzPct val="25000"/>
                        <a:buFont typeface="Verdana"/>
                        <a:buNone/>
                      </a:pPr>
                      <a:endParaRPr sz="1600">
                        <a:latin typeface="Times New Roman"/>
                        <a:ea typeface="Times New Roman"/>
                        <a:cs typeface="Times New Roman"/>
                        <a:sym typeface="Times New Roman"/>
                      </a:endParaRP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Shape 770"/>
          <p:cNvSpPr txBox="1"/>
          <p:nvPr/>
        </p:nvSpPr>
        <p:spPr>
          <a:xfrm>
            <a:off x="7078660" y="0"/>
            <a:ext cx="2046286"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771" name="Shape 771"/>
          <p:cNvGraphicFramePr/>
          <p:nvPr/>
        </p:nvGraphicFramePr>
        <p:xfrm>
          <a:off x="250825" y="549275"/>
          <a:ext cx="8569300" cy="5544135"/>
        </p:xfrm>
        <a:graphic>
          <a:graphicData uri="http://schemas.openxmlformats.org/drawingml/2006/table">
            <a:tbl>
              <a:tblPr>
                <a:noFill/>
                <a:tableStyleId>{D39A3C89-64FF-49DC-8394-7CA954343BA1}</a:tableStyleId>
              </a:tblPr>
              <a:tblGrid>
                <a:gridCol w="2160575"/>
                <a:gridCol w="6408725"/>
              </a:tblGrid>
              <a:tr h="668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NAZIV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165100" algn="l" rtl="0">
                        <a:spcBef>
                          <a:spcPts val="0"/>
                        </a:spcBef>
                        <a:buClr>
                          <a:srgbClr val="000000"/>
                        </a:buClr>
                        <a:buSzPct val="25000"/>
                        <a:buFont typeface="Verdana"/>
                        <a:buNone/>
                      </a:pPr>
                      <a:r>
                        <a:rPr lang="en" sz="1600" b="1" u="none" strike="noStrike" cap="none">
                          <a:solidFill>
                            <a:schemeClr val="dk1"/>
                          </a:solidFill>
                        </a:rPr>
                        <a:t>                          </a:t>
                      </a:r>
                      <a:r>
                        <a:rPr lang="en" sz="1600" b="1" u="none" strike="noStrike" cap="none">
                          <a:solidFill>
                            <a:schemeClr val="dk1"/>
                          </a:solidFill>
                          <a:latin typeface="Arial"/>
                          <a:ea typeface="Arial"/>
                          <a:cs typeface="Arial"/>
                          <a:sym typeface="Arial"/>
                        </a:rPr>
                        <a:t>DOPUNSKA NASTAVA IZ POVIJESTI </a:t>
                      </a:r>
                      <a:r>
                        <a:rPr lang="en" sz="1600" b="1" u="none" strike="noStrike" cap="none">
                          <a:solidFill>
                            <a:schemeClr val="dk1"/>
                          </a:solidFill>
                        </a:rPr>
                        <a:t>ZA</a:t>
                      </a:r>
                    </a:p>
                    <a:p>
                      <a:pPr marL="0" marR="0" lvl="0" indent="165100" algn="l" rtl="0">
                        <a:spcBef>
                          <a:spcPts val="0"/>
                        </a:spcBef>
                        <a:buClr>
                          <a:srgbClr val="000000"/>
                        </a:buClr>
                        <a:buSzPct val="25000"/>
                        <a:buFont typeface="Verdana"/>
                        <a:buNone/>
                      </a:pPr>
                      <a:r>
                        <a:rPr lang="en" sz="1600" u="none" strike="noStrike" cap="none"/>
                        <a:t>                                      </a:t>
                      </a:r>
                      <a:r>
                        <a:rPr lang="en" sz="1600" b="1" u="none" strike="noStrike" cap="none"/>
                        <a:t>UČENIK</a:t>
                      </a:r>
                      <a:r>
                        <a:rPr lang="en" sz="1600" b="1"/>
                        <a:t>E 5</a:t>
                      </a:r>
                      <a:r>
                        <a:rPr lang="en" sz="1600" b="1" u="none" strike="noStrike" cap="none"/>
                        <a:t>. RAZREDA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CILJ AKTIVNOSTI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ovladati osnovnim znanjima i vještinama propisanim nastavnim programom za šeste razrede osnovne škole</a:t>
                      </a:r>
                    </a:p>
                    <a:p>
                      <a:pPr marL="457200" marR="0" lvl="0" indent="-330200" algn="l"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razvijati pozitivan odnos prema radu i strategije učenja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NAMJENA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pomoći učenicima koji s poteškoćama svladavaju gradivo, učenicima koji rade po posebnim prilagođenim programima te učenicima koji su dugo izostali s nastave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NOSITELJI</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Calibri"/>
                        <a:buNone/>
                      </a:pPr>
                      <a:r>
                        <a:rPr lang="en" sz="1600">
                          <a:solidFill>
                            <a:schemeClr val="dk1"/>
                          </a:solidFill>
                          <a:latin typeface="Times New Roman"/>
                          <a:ea typeface="Times New Roman"/>
                          <a:cs typeface="Times New Roman"/>
                          <a:sym typeface="Times New Roman"/>
                        </a:rPr>
                        <a:t> Danijela Horvat Škunca, prof. </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NAČIN REALIZACIJE</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individualni pristup svakom učeniku i pomoć pri rješavanju problema (usmeno, pisano, rješavanjem zadataka, razgovorom, diskusijom, kroz suradničke igre)</a:t>
                      </a:r>
                    </a:p>
                    <a:p>
                      <a:pPr marL="457200" marR="0" lvl="0" indent="-330200" algn="l"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redovito praćenje rada i napredovanja svakog učenika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333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VREMENIK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jedan sat tjedno tijekom školske godine 201</a:t>
                      </a:r>
                      <a:r>
                        <a:rPr lang="en" sz="1600">
                          <a:solidFill>
                            <a:schemeClr val="dk1"/>
                          </a:solidFill>
                          <a:latin typeface="Times New Roman"/>
                          <a:ea typeface="Times New Roman"/>
                          <a:cs typeface="Times New Roman"/>
                          <a:sym typeface="Times New Roman"/>
                        </a:rPr>
                        <a:t>6</a:t>
                      </a:r>
                      <a:r>
                        <a:rPr lang="en" sz="1600" u="none" strike="noStrike" cap="none">
                          <a:solidFill>
                            <a:schemeClr val="dk1"/>
                          </a:solidFill>
                          <a:latin typeface="Times New Roman"/>
                          <a:ea typeface="Times New Roman"/>
                          <a:cs typeface="Times New Roman"/>
                          <a:sym typeface="Times New Roman"/>
                        </a:rPr>
                        <a:t>./17.</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0350">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TROŠKOVNIK</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umnožavanje potrebnih materijala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a:solidFill>
                            <a:schemeClr val="dk1"/>
                          </a:solidFill>
                          <a:latin typeface="Arial"/>
                          <a:ea typeface="Arial"/>
                          <a:cs typeface="Arial"/>
                          <a:sym typeface="Arial"/>
                        </a:rPr>
                        <a:t>VREDNOVANJE I KORIŠTENJE REZULTATA RADA</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pisani ispiti, praktični zadatci i usmene provjere</a:t>
                      </a:r>
                    </a:p>
                    <a:p>
                      <a:pPr marL="457200" marR="0" lvl="0" indent="-330200" algn="l"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zadovoljstvo učenika i učitelja</a:t>
                      </a:r>
                    </a:p>
                    <a:p>
                      <a:pPr marL="457200" marR="0" lvl="0" indent="-330200" algn="l" rtl="0">
                        <a:spcBef>
                          <a:spcPts val="0"/>
                        </a:spcBef>
                        <a:buClr>
                          <a:schemeClr val="dk1"/>
                        </a:buClr>
                        <a:buSzPct val="100000"/>
                        <a:buFont typeface="Times New Roman"/>
                        <a:buChar char="●"/>
                      </a:pPr>
                      <a:r>
                        <a:rPr lang="en" sz="1600" u="none" strike="noStrike" cap="none">
                          <a:solidFill>
                            <a:schemeClr val="dk1"/>
                          </a:solidFill>
                          <a:latin typeface="Times New Roman"/>
                          <a:ea typeface="Times New Roman"/>
                          <a:cs typeface="Times New Roman"/>
                          <a:sym typeface="Times New Roman"/>
                        </a:rPr>
                        <a:t>svladavanje nastavnog gradiva u svrhu postizanja pozitivne i bolje ocjene iz povijesti </a:t>
                      </a:r>
                    </a:p>
                  </a:txBody>
                  <a:tcPr marL="31875" marR="318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aphicFrame>
        <p:nvGraphicFramePr>
          <p:cNvPr id="777" name="Shape 777"/>
          <p:cNvGraphicFramePr/>
          <p:nvPr/>
        </p:nvGraphicFramePr>
        <p:xfrm>
          <a:off x="323528" y="332656"/>
          <a:ext cx="8496950" cy="6277335"/>
        </p:xfrm>
        <a:graphic>
          <a:graphicData uri="http://schemas.openxmlformats.org/drawingml/2006/table">
            <a:tbl>
              <a:tblPr>
                <a:noFill/>
                <a:tableStyleId>{D39A3C89-64FF-49DC-8394-7CA954343BA1}</a:tableStyleId>
              </a:tblPr>
              <a:tblGrid>
                <a:gridCol w="2361225"/>
                <a:gridCol w="6135725"/>
              </a:tblGrid>
              <a:tr h="684075">
                <a:tc>
                  <a:txBody>
                    <a:bodyPr/>
                    <a:lstStyle/>
                    <a:p>
                      <a:pPr marL="0" marR="0" lvl="0" indent="0" rtl="0">
                        <a:spcBef>
                          <a:spcPts val="0"/>
                        </a:spcBef>
                        <a:spcAft>
                          <a:spcPts val="0"/>
                        </a:spcAft>
                        <a:buClr>
                          <a:srgbClr val="000000"/>
                        </a:buClr>
                        <a:buSzPct val="25000"/>
                        <a:buFont typeface="Arial"/>
                        <a:buNone/>
                      </a:pPr>
                      <a:r>
                        <a:rPr lang="en" sz="1700" b="1" u="none" strike="noStrike" cap="none">
                          <a:solidFill>
                            <a:schemeClr val="dk1"/>
                          </a:solidFill>
                          <a:latin typeface="Times New Roman"/>
                          <a:ea typeface="Times New Roman"/>
                          <a:cs typeface="Times New Roman"/>
                          <a:sym typeface="Times New Roman"/>
                        </a:rPr>
                        <a:t>NAZIV AKTIVNOSTI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rtl="0">
                        <a:spcBef>
                          <a:spcPts val="0"/>
                        </a:spcBef>
                        <a:spcAft>
                          <a:spcPts val="0"/>
                        </a:spcAft>
                        <a:buClr>
                          <a:srgbClr val="000000"/>
                        </a:buClr>
                        <a:buSzPct val="25000"/>
                        <a:buFont typeface="Arial"/>
                        <a:buNone/>
                      </a:pPr>
                      <a:r>
                        <a:rPr lang="en" sz="1700" b="1" u="none" strike="noStrike" cap="none">
                          <a:solidFill>
                            <a:schemeClr val="dk1"/>
                          </a:solidFill>
                          <a:latin typeface="Times New Roman"/>
                          <a:ea typeface="Times New Roman"/>
                          <a:cs typeface="Times New Roman"/>
                          <a:sym typeface="Times New Roman"/>
                        </a:rPr>
                        <a:t>DOPUNSKA NASTAVA IZ GEOGRAFIJE ZA 5. RAZRED</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404150">
                <a:tc>
                  <a:txBody>
                    <a:bodyPr/>
                    <a:lstStyle/>
                    <a:p>
                      <a:pPr marL="0" marR="0" lvl="0" indent="0" rtl="0">
                        <a:spcBef>
                          <a:spcPts val="0"/>
                        </a:spcBef>
                        <a:spcAft>
                          <a:spcPts val="0"/>
                        </a:spcAft>
                        <a:buClr>
                          <a:srgbClr val="000000"/>
                        </a:buClr>
                        <a:buSzPct val="25000"/>
                        <a:buFont typeface="Arial"/>
                        <a:buNone/>
                      </a:pPr>
                      <a:r>
                        <a:rPr lang="en" sz="1700" b="1" u="none" strike="noStrike" cap="none">
                          <a:solidFill>
                            <a:schemeClr val="dk1"/>
                          </a:solidFill>
                          <a:latin typeface="Times New Roman"/>
                          <a:ea typeface="Times New Roman"/>
                          <a:cs typeface="Times New Roman"/>
                          <a:sym typeface="Times New Roman"/>
                        </a:rPr>
                        <a:t> </a:t>
                      </a:r>
                    </a:p>
                    <a:p>
                      <a:pPr marL="0" marR="0" lvl="0" indent="0" rtl="0">
                        <a:spcBef>
                          <a:spcPts val="0"/>
                        </a:spcBef>
                        <a:spcAft>
                          <a:spcPts val="0"/>
                        </a:spcAft>
                        <a:buClr>
                          <a:srgbClr val="000000"/>
                        </a:buClr>
                        <a:buSzPct val="25000"/>
                        <a:buFont typeface="Arial"/>
                        <a:buNone/>
                      </a:pPr>
                      <a:r>
                        <a:rPr lang="en" sz="1700" b="1" u="none" strike="noStrike" cap="none">
                          <a:solidFill>
                            <a:schemeClr val="dk1"/>
                          </a:solidFill>
                          <a:latin typeface="Times New Roman"/>
                          <a:ea typeface="Times New Roman"/>
                          <a:cs typeface="Times New Roman"/>
                          <a:sym typeface="Times New Roman"/>
                        </a:rPr>
                        <a:t>CILJ AKTIVNOSTI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271463" marR="0" lvl="0" indent="-214313" rtl="0">
                        <a:spcBef>
                          <a:spcPts val="0"/>
                        </a:spcBef>
                        <a:spcAft>
                          <a:spcPts val="0"/>
                        </a:spcAft>
                        <a:buClr>
                          <a:schemeClr val="dk1"/>
                        </a:buClr>
                        <a:buSzPct val="100000"/>
                        <a:buFont typeface="Times New Roman"/>
                        <a:buChar char="•"/>
                      </a:pPr>
                      <a:r>
                        <a:rPr lang="en" sz="1700" b="0" u="none" strike="noStrike" cap="none">
                          <a:solidFill>
                            <a:schemeClr val="dk1"/>
                          </a:solidFill>
                          <a:latin typeface="Times New Roman"/>
                          <a:ea typeface="Times New Roman"/>
                          <a:cs typeface="Times New Roman"/>
                          <a:sym typeface="Times New Roman"/>
                        </a:rPr>
                        <a:t>pomoć učenicima u svladavanju redovitog nastavnog programa</a:t>
                      </a:r>
                    </a:p>
                    <a:p>
                      <a:pPr marL="271463" marR="0" lvl="0" indent="-214313" rtl="0">
                        <a:spcBef>
                          <a:spcPts val="0"/>
                        </a:spcBef>
                        <a:spcAft>
                          <a:spcPts val="0"/>
                        </a:spcAft>
                        <a:buClr>
                          <a:schemeClr val="dk1"/>
                        </a:buClr>
                        <a:buSzPct val="100000"/>
                        <a:buFont typeface="Times New Roman"/>
                        <a:buChar char="•"/>
                      </a:pPr>
                      <a:r>
                        <a:rPr lang="en" sz="1700" b="0" u="none" strike="noStrike" cap="none">
                          <a:solidFill>
                            <a:schemeClr val="dk1"/>
                          </a:solidFill>
                          <a:latin typeface="Times New Roman"/>
                          <a:ea typeface="Times New Roman"/>
                          <a:cs typeface="Times New Roman"/>
                          <a:sym typeface="Times New Roman"/>
                        </a:rPr>
                        <a:t>naučiti sadržaje redovnog gradiva kroz individualizirani rad</a:t>
                      </a:r>
                    </a:p>
                    <a:p>
                      <a:pPr marL="271463" marR="0" lvl="0" indent="-214313" rtl="0">
                        <a:spcBef>
                          <a:spcPts val="0"/>
                        </a:spcBef>
                        <a:spcAft>
                          <a:spcPts val="0"/>
                        </a:spcAft>
                        <a:buClr>
                          <a:schemeClr val="dk1"/>
                        </a:buClr>
                        <a:buSzPct val="100000"/>
                        <a:buFont typeface="Times New Roman"/>
                        <a:buChar char="•"/>
                      </a:pPr>
                      <a:r>
                        <a:rPr lang="en" sz="1700" b="0" u="none" strike="noStrike" cap="none">
                          <a:solidFill>
                            <a:schemeClr val="dk1"/>
                          </a:solidFill>
                          <a:latin typeface="Times New Roman"/>
                          <a:ea typeface="Times New Roman"/>
                          <a:cs typeface="Times New Roman"/>
                          <a:sym typeface="Times New Roman"/>
                        </a:rPr>
                        <a:t>koristiti prilagođene metode u objašnjavanju i pojednostavljivanju gradiva</a:t>
                      </a:r>
                    </a:p>
                    <a:p>
                      <a:pPr marL="271463" marR="0" lvl="0" indent="-214313" rtl="0">
                        <a:spcBef>
                          <a:spcPts val="0"/>
                        </a:spcBef>
                        <a:spcAft>
                          <a:spcPts val="0"/>
                        </a:spcAft>
                        <a:buClr>
                          <a:schemeClr val="dk1"/>
                        </a:buClr>
                        <a:buSzPct val="100000"/>
                        <a:buFont typeface="Times New Roman"/>
                        <a:buChar char="•"/>
                      </a:pPr>
                      <a:r>
                        <a:rPr lang="en" sz="1700" b="0" u="none" strike="noStrike" cap="none">
                          <a:solidFill>
                            <a:schemeClr val="dk1"/>
                          </a:solidFill>
                          <a:latin typeface="Times New Roman"/>
                          <a:ea typeface="Times New Roman"/>
                          <a:cs typeface="Times New Roman"/>
                          <a:sym typeface="Times New Roman"/>
                        </a:rPr>
                        <a:t>razvijati tehnike učenja i rješavanja zadataka</a:t>
                      </a:r>
                    </a:p>
                    <a:p>
                      <a:pPr marL="271463" marR="0" lvl="0" indent="-214313" rtl="0">
                        <a:spcBef>
                          <a:spcPts val="0"/>
                        </a:spcBef>
                        <a:spcAft>
                          <a:spcPts val="0"/>
                        </a:spcAft>
                        <a:buClr>
                          <a:schemeClr val="dk1"/>
                        </a:buClr>
                        <a:buSzPct val="100000"/>
                        <a:buFont typeface="Times New Roman"/>
                        <a:buChar char="•"/>
                      </a:pPr>
                      <a:r>
                        <a:rPr lang="en" sz="1700" b="0" u="none" strike="noStrike" cap="none">
                          <a:solidFill>
                            <a:schemeClr val="dk1"/>
                          </a:solidFill>
                          <a:latin typeface="Times New Roman"/>
                          <a:ea typeface="Times New Roman"/>
                          <a:cs typeface="Times New Roman"/>
                          <a:sym typeface="Times New Roman"/>
                        </a:rPr>
                        <a:t>nadoknaditi propušteno gradivo</a:t>
                      </a:r>
                    </a:p>
                    <a:p>
                      <a:pPr marL="271463" marR="0" lvl="0" indent="-214313" rtl="0">
                        <a:spcBef>
                          <a:spcPts val="0"/>
                        </a:spcBef>
                        <a:spcAft>
                          <a:spcPts val="0"/>
                        </a:spcAft>
                        <a:buClr>
                          <a:schemeClr val="dk1"/>
                        </a:buClr>
                        <a:buSzPct val="100000"/>
                        <a:buFont typeface="Times New Roman"/>
                        <a:buChar char="•"/>
                      </a:pPr>
                      <a:r>
                        <a:rPr lang="en" sz="1700" b="0" u="none" strike="noStrike" cap="none">
                          <a:solidFill>
                            <a:schemeClr val="dk1"/>
                          </a:solidFill>
                          <a:latin typeface="Times New Roman"/>
                          <a:ea typeface="Times New Roman"/>
                          <a:cs typeface="Times New Roman"/>
                          <a:sym typeface="Times New Roman"/>
                        </a:rPr>
                        <a:t>razvijati želju za uspjehom</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1152125">
                <a:tc>
                  <a:txBody>
                    <a:bodyPr/>
                    <a:lstStyle/>
                    <a:p>
                      <a:pPr marL="0" marR="0" lvl="0" indent="0" rtl="0">
                        <a:spcBef>
                          <a:spcPts val="0"/>
                        </a:spcBef>
                        <a:spcAft>
                          <a:spcPts val="0"/>
                        </a:spcAft>
                        <a:buClr>
                          <a:srgbClr val="000000"/>
                        </a:buClr>
                        <a:buSzPct val="25000"/>
                        <a:buFont typeface="Arial"/>
                        <a:buNone/>
                      </a:pPr>
                      <a:r>
                        <a:rPr lang="en" sz="1700" b="1" u="none" strike="noStrike" cap="none">
                          <a:solidFill>
                            <a:schemeClr val="dk1"/>
                          </a:solidFill>
                          <a:latin typeface="Times New Roman"/>
                          <a:ea typeface="Times New Roman"/>
                          <a:cs typeface="Times New Roman"/>
                          <a:sym typeface="Times New Roman"/>
                        </a:rPr>
                        <a:t>NAMJENA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266700" marR="0" lvl="0" indent="-209550" rtl="0">
                        <a:spcBef>
                          <a:spcPts val="0"/>
                        </a:spcBef>
                        <a:spcAft>
                          <a:spcPts val="0"/>
                        </a:spcAft>
                        <a:buClr>
                          <a:schemeClr val="dk1"/>
                        </a:buClr>
                        <a:buSzPct val="100000"/>
                        <a:buFont typeface="Times New Roman"/>
                        <a:buChar char="•"/>
                      </a:pPr>
                      <a:r>
                        <a:rPr lang="en" sz="1700" b="0" u="none" strike="noStrike" cap="none">
                          <a:solidFill>
                            <a:schemeClr val="dk1"/>
                          </a:solidFill>
                          <a:latin typeface="Times New Roman"/>
                          <a:ea typeface="Times New Roman"/>
                          <a:cs typeface="Times New Roman"/>
                          <a:sym typeface="Times New Roman"/>
                        </a:rPr>
                        <a:t>dopunska nastava namijenjena je svim učenicima koji smatraju da im je potrebno dodatno pojašnjenje određenog dijela gradiva</a:t>
                      </a:r>
                    </a:p>
                    <a:p>
                      <a:pPr marL="271463" marR="0" lvl="0" indent="-214313" rtl="0">
                        <a:spcBef>
                          <a:spcPts val="0"/>
                        </a:spcBef>
                        <a:spcAft>
                          <a:spcPts val="0"/>
                        </a:spcAft>
                        <a:buClr>
                          <a:schemeClr val="dk1"/>
                        </a:buClr>
                        <a:buSzPct val="100000"/>
                        <a:buFont typeface="Times New Roman"/>
                        <a:buChar char="•"/>
                      </a:pPr>
                      <a:r>
                        <a:rPr lang="en" sz="1700" b="0" u="none" strike="noStrike" cap="none">
                          <a:solidFill>
                            <a:schemeClr val="dk1"/>
                          </a:solidFill>
                          <a:latin typeface="Times New Roman"/>
                          <a:ea typeface="Times New Roman"/>
                          <a:cs typeface="Times New Roman"/>
                          <a:sym typeface="Times New Roman"/>
                        </a:rPr>
                        <a:t>olakšati učenicima svladavanje potrebnog gradiva u svrhu lakšeg praćenja nastave</a:t>
                      </a:r>
                    </a:p>
                    <a:p>
                      <a:pPr marL="271463" marR="0" lvl="0" indent="-214313" rtl="0">
                        <a:spcBef>
                          <a:spcPts val="0"/>
                        </a:spcBef>
                        <a:spcAft>
                          <a:spcPts val="0"/>
                        </a:spcAft>
                        <a:buClr>
                          <a:schemeClr val="dk1"/>
                        </a:buClr>
                        <a:buSzPct val="100000"/>
                        <a:buFont typeface="Times New Roman"/>
                        <a:buChar char="•"/>
                      </a:pPr>
                      <a:r>
                        <a:rPr lang="en" sz="1700" b="0" u="none" strike="noStrike" cap="none">
                          <a:solidFill>
                            <a:schemeClr val="dk1"/>
                          </a:solidFill>
                          <a:latin typeface="Times New Roman"/>
                          <a:ea typeface="Times New Roman"/>
                          <a:cs typeface="Times New Roman"/>
                          <a:sym typeface="Times New Roman"/>
                        </a:rPr>
                        <a:t>razvijati samopouzdanje učenika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540050">
                <a:tc>
                  <a:txBody>
                    <a:bodyPr/>
                    <a:lstStyle/>
                    <a:p>
                      <a:pPr marL="0" marR="0" lvl="0" indent="0" rtl="0">
                        <a:spcBef>
                          <a:spcPts val="0"/>
                        </a:spcBef>
                        <a:spcAft>
                          <a:spcPts val="0"/>
                        </a:spcAft>
                        <a:buClr>
                          <a:srgbClr val="000000"/>
                        </a:buClr>
                        <a:buSzPct val="25000"/>
                        <a:buFont typeface="Arial"/>
                        <a:buNone/>
                      </a:pPr>
                      <a:r>
                        <a:rPr lang="en" sz="1700" b="1" u="none" strike="noStrike" cap="none">
                          <a:solidFill>
                            <a:schemeClr val="dk1"/>
                          </a:solidFill>
                          <a:latin typeface="Times New Roman"/>
                          <a:ea typeface="Times New Roman"/>
                          <a:cs typeface="Times New Roman"/>
                          <a:sym typeface="Times New Roman"/>
                        </a:rPr>
                        <a:t>NOSITELJI</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76200" rtl="0">
                        <a:spcBef>
                          <a:spcPts val="0"/>
                        </a:spcBef>
                        <a:spcAft>
                          <a:spcPts val="0"/>
                        </a:spcAft>
                        <a:buClr>
                          <a:srgbClr val="000000"/>
                        </a:buClr>
                        <a:buSzPct val="25000"/>
                        <a:buFont typeface="Verdana"/>
                        <a:buNone/>
                      </a:pPr>
                      <a:r>
                        <a:rPr lang="en" sz="1700">
                          <a:solidFill>
                            <a:schemeClr val="dk1"/>
                          </a:solidFill>
                          <a:latin typeface="Times New Roman"/>
                          <a:ea typeface="Times New Roman"/>
                          <a:cs typeface="Times New Roman"/>
                          <a:sym typeface="Times New Roman"/>
                        </a:rPr>
                        <a:t>Tanja Pavelić, prof.</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rtl="0">
                        <a:spcBef>
                          <a:spcPts val="0"/>
                        </a:spcBef>
                        <a:spcAft>
                          <a:spcPts val="0"/>
                        </a:spcAft>
                        <a:buClr>
                          <a:srgbClr val="000000"/>
                        </a:buClr>
                        <a:buSzPct val="25000"/>
                        <a:buFont typeface="Arial"/>
                        <a:buNone/>
                      </a:pPr>
                      <a:r>
                        <a:rPr lang="en" sz="1700" b="1" u="none" strike="noStrike" cap="none">
                          <a:solidFill>
                            <a:schemeClr val="dk1"/>
                          </a:solidFill>
                          <a:latin typeface="Times New Roman"/>
                          <a:ea typeface="Times New Roman"/>
                          <a:cs typeface="Times New Roman"/>
                          <a:sym typeface="Times New Roman"/>
                        </a:rPr>
                        <a:t>NAČIN REALIZACIJE</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76200" rtl="0">
                        <a:spcBef>
                          <a:spcPts val="0"/>
                        </a:spcBef>
                        <a:spcAft>
                          <a:spcPts val="0"/>
                        </a:spcAft>
                        <a:buClr>
                          <a:srgbClr val="000000"/>
                        </a:buClr>
                        <a:buSzPct val="25000"/>
                        <a:buFont typeface="Arial"/>
                        <a:buNone/>
                      </a:pPr>
                      <a:r>
                        <a:rPr lang="en" sz="1700" b="0" u="none" strike="noStrike" cap="none">
                          <a:solidFill>
                            <a:schemeClr val="dk1"/>
                          </a:solidFill>
                          <a:latin typeface="Times New Roman"/>
                          <a:ea typeface="Times New Roman"/>
                          <a:cs typeface="Times New Roman"/>
                          <a:sym typeface="Times New Roman"/>
                        </a:rPr>
                        <a:t>individualni rad i rad u parovima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60050">
                <a:tc>
                  <a:txBody>
                    <a:bodyPr/>
                    <a:lstStyle/>
                    <a:p>
                      <a:pPr marL="0" marR="0" lvl="0" indent="0" rtl="0">
                        <a:spcBef>
                          <a:spcPts val="0"/>
                        </a:spcBef>
                        <a:spcAft>
                          <a:spcPts val="0"/>
                        </a:spcAft>
                        <a:buClr>
                          <a:srgbClr val="000000"/>
                        </a:buClr>
                        <a:buSzPct val="25000"/>
                        <a:buFont typeface="Arial"/>
                        <a:buNone/>
                      </a:pPr>
                      <a:r>
                        <a:rPr lang="en" sz="1700" b="1" u="none" strike="noStrike" cap="none">
                          <a:solidFill>
                            <a:schemeClr val="dk1"/>
                          </a:solidFill>
                          <a:latin typeface="Times New Roman"/>
                          <a:ea typeface="Times New Roman"/>
                          <a:cs typeface="Times New Roman"/>
                          <a:sym typeface="Times New Roman"/>
                        </a:rPr>
                        <a:t>VREMENIK</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76200" rtl="0">
                        <a:spcBef>
                          <a:spcPts val="0"/>
                        </a:spcBef>
                        <a:spcAft>
                          <a:spcPts val="0"/>
                        </a:spcAft>
                        <a:buClr>
                          <a:srgbClr val="000000"/>
                        </a:buClr>
                        <a:buSzPct val="25000"/>
                        <a:buFont typeface="Arial"/>
                        <a:buNone/>
                      </a:pPr>
                      <a:r>
                        <a:rPr lang="en" sz="1700" b="0" u="none" strike="noStrike" cap="none">
                          <a:solidFill>
                            <a:schemeClr val="dk1"/>
                          </a:solidFill>
                          <a:latin typeface="Times New Roman"/>
                          <a:ea typeface="Times New Roman"/>
                          <a:cs typeface="Times New Roman"/>
                          <a:sym typeface="Times New Roman"/>
                        </a:rPr>
                        <a:t>jedan sat tjedno tijekom školske godine </a:t>
                      </a:r>
                      <a:r>
                        <a:rPr lang="en" sz="1700" u="none" strike="noStrike" cap="none">
                          <a:solidFill>
                            <a:schemeClr val="dk1"/>
                          </a:solidFill>
                          <a:latin typeface="Times New Roman"/>
                          <a:ea typeface="Times New Roman"/>
                          <a:cs typeface="Times New Roman"/>
                          <a:sym typeface="Times New Roman"/>
                        </a:rPr>
                        <a:t>201</a:t>
                      </a:r>
                      <a:r>
                        <a:rPr lang="en" sz="1700">
                          <a:solidFill>
                            <a:schemeClr val="dk1"/>
                          </a:solidFill>
                          <a:latin typeface="Times New Roman"/>
                          <a:ea typeface="Times New Roman"/>
                          <a:cs typeface="Times New Roman"/>
                          <a:sym typeface="Times New Roman"/>
                        </a:rPr>
                        <a:t>6</a:t>
                      </a:r>
                      <a:r>
                        <a:rPr lang="en" sz="1700" u="none" strike="noStrike" cap="none">
                          <a:solidFill>
                            <a:schemeClr val="dk1"/>
                          </a:solidFill>
                          <a:latin typeface="Times New Roman"/>
                          <a:ea typeface="Times New Roman"/>
                          <a:cs typeface="Times New Roman"/>
                          <a:sym typeface="Times New Roman"/>
                        </a:rPr>
                        <a:t>./201</a:t>
                      </a:r>
                      <a:r>
                        <a:rPr lang="en" sz="1700">
                          <a:solidFill>
                            <a:schemeClr val="dk1"/>
                          </a:solidFill>
                          <a:latin typeface="Times New Roman"/>
                          <a:ea typeface="Times New Roman"/>
                          <a:cs typeface="Times New Roman"/>
                          <a:sym typeface="Times New Roman"/>
                        </a:rPr>
                        <a:t>7</a:t>
                      </a:r>
                      <a:r>
                        <a:rPr lang="en" sz="1700" u="none" strike="noStrike" cap="none">
                          <a:solidFill>
                            <a:schemeClr val="dk1"/>
                          </a:solidFill>
                          <a:latin typeface="Times New Roman"/>
                          <a:ea typeface="Times New Roman"/>
                          <a:cs typeface="Times New Roman"/>
                          <a:sym typeface="Times New Roman"/>
                        </a:rPr>
                        <a:t>.</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96050">
                <a:tc>
                  <a:txBody>
                    <a:bodyPr/>
                    <a:lstStyle/>
                    <a:p>
                      <a:pPr marL="0" marR="0" lvl="0" indent="0" rtl="0">
                        <a:spcBef>
                          <a:spcPts val="0"/>
                        </a:spcBef>
                        <a:spcAft>
                          <a:spcPts val="0"/>
                        </a:spcAft>
                        <a:buClr>
                          <a:srgbClr val="000000"/>
                        </a:buClr>
                        <a:buSzPct val="25000"/>
                        <a:buFont typeface="Arial"/>
                        <a:buNone/>
                      </a:pPr>
                      <a:r>
                        <a:rPr lang="en" sz="1700" b="1" u="none" strike="noStrike" cap="none">
                          <a:solidFill>
                            <a:schemeClr val="dk1"/>
                          </a:solidFill>
                          <a:latin typeface="Times New Roman"/>
                          <a:ea typeface="Times New Roman"/>
                          <a:cs typeface="Times New Roman"/>
                          <a:sym typeface="Times New Roman"/>
                        </a:rPr>
                        <a:t>TROŠKOVNIK</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76200" rtl="0">
                        <a:spcBef>
                          <a:spcPts val="0"/>
                        </a:spcBef>
                        <a:spcAft>
                          <a:spcPts val="0"/>
                        </a:spcAft>
                        <a:buClr>
                          <a:srgbClr val="000000"/>
                        </a:buClr>
                        <a:buSzPct val="25000"/>
                        <a:buFont typeface="Arial"/>
                        <a:buNone/>
                      </a:pPr>
                      <a:r>
                        <a:rPr lang="en" sz="1700" b="0" u="none" strike="noStrike" cap="none">
                          <a:solidFill>
                            <a:schemeClr val="dk1"/>
                          </a:solidFill>
                          <a:latin typeface="Times New Roman"/>
                          <a:ea typeface="Times New Roman"/>
                          <a:cs typeface="Times New Roman"/>
                          <a:sym typeface="Times New Roman"/>
                        </a:rPr>
                        <a:t>potrošni materijal za rad učenika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28100">
                <a:tc>
                  <a:txBody>
                    <a:bodyPr/>
                    <a:lstStyle/>
                    <a:p>
                      <a:pPr marL="0" marR="0" lvl="0" indent="0" rtl="0">
                        <a:spcBef>
                          <a:spcPts val="0"/>
                        </a:spcBef>
                        <a:spcAft>
                          <a:spcPts val="0"/>
                        </a:spcAft>
                        <a:buClr>
                          <a:srgbClr val="000000"/>
                        </a:buClr>
                        <a:buSzPct val="25000"/>
                        <a:buFont typeface="Arial"/>
                        <a:buNone/>
                      </a:pPr>
                      <a:r>
                        <a:rPr lang="en" sz="1700" b="1" u="none" strike="noStrike" cap="none">
                          <a:solidFill>
                            <a:schemeClr val="dk1"/>
                          </a:solidFill>
                          <a:latin typeface="Times New Roman"/>
                          <a:ea typeface="Times New Roman"/>
                          <a:cs typeface="Times New Roman"/>
                          <a:sym typeface="Times New Roman"/>
                        </a:rPr>
                        <a:t>VREDNOVANJE I KORIŠTENJE REZULTATA RADA</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87313" marR="0" lvl="0" indent="-11113" rtl="0">
                        <a:spcBef>
                          <a:spcPts val="0"/>
                        </a:spcBef>
                        <a:spcAft>
                          <a:spcPts val="0"/>
                        </a:spcAft>
                        <a:buClr>
                          <a:srgbClr val="000000"/>
                        </a:buClr>
                        <a:buSzPct val="25000"/>
                        <a:buFont typeface="Arial"/>
                        <a:buNone/>
                      </a:pPr>
                      <a:r>
                        <a:rPr lang="en" sz="1700" b="0" u="none" strike="noStrike" cap="none">
                          <a:solidFill>
                            <a:schemeClr val="dk1"/>
                          </a:solidFill>
                          <a:latin typeface="Times New Roman"/>
                          <a:ea typeface="Times New Roman"/>
                          <a:cs typeface="Times New Roman"/>
                          <a:sym typeface="Times New Roman"/>
                        </a:rPr>
                        <a:t>poticati učenike na daljnji rad i lakše usvajanje novih nastavnih sadržaja te pratiti njihovo napredovanje</a:t>
                      </a:r>
                    </a:p>
                  </a:txBody>
                  <a:tcPr marL="18925" marR="1892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Tema sustava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28933</Words>
  <Application>Microsoft Office PowerPoint</Application>
  <PresentationFormat>Prikaz na zaslonu (4:3)</PresentationFormat>
  <Paragraphs>3913</Paragraphs>
  <Slides>214</Slides>
  <Notes>213</Notes>
  <HiddenSlides>0</HiddenSlides>
  <MMClips>0</MMClips>
  <ScaleCrop>false</ScaleCrop>
  <HeadingPairs>
    <vt:vector size="4" baseType="variant">
      <vt:variant>
        <vt:lpstr>Tema</vt:lpstr>
      </vt:variant>
      <vt:variant>
        <vt:i4>1</vt:i4>
      </vt:variant>
      <vt:variant>
        <vt:lpstr>Naslovi slajdova</vt:lpstr>
      </vt:variant>
      <vt:variant>
        <vt:i4>214</vt:i4>
      </vt:variant>
    </vt:vector>
  </HeadingPairs>
  <TitlesOfParts>
    <vt:vector size="215" baseType="lpstr">
      <vt:lpstr>Tema sustava Office</vt:lpstr>
      <vt:lpstr>PowerPointova prezentacija</vt:lpstr>
      <vt:lpstr>PowerPointova prezentacija</vt:lpstr>
      <vt:lpstr>Kurikul osnovne škole</vt:lpstr>
      <vt:lpstr>Načela nacionalnog kurikula</vt:lpstr>
      <vt:lpstr>Načela nacionalnog kurikula</vt:lpstr>
      <vt:lpstr>Opći odgojno-obrazovni ciljevi Nacionalnog okvirnog kurikula</vt:lpstr>
      <vt:lpstr>Opći odgojno-obrazovni ciljevi Nacionalnog okvirnog kurikula</vt:lpstr>
      <vt:lpstr>Temeljne kompetencije za cjeloživotno obrazovanje:</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Korisnik</dc:creator>
  <cp:lastModifiedBy>Korisnik</cp:lastModifiedBy>
  <cp:revision>17</cp:revision>
  <dcterms:modified xsi:type="dcterms:W3CDTF">2016-10-07T08:10:48Z</dcterms:modified>
</cp:coreProperties>
</file>