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65" r:id="rId11"/>
    <p:sldId id="266" r:id="rId12"/>
    <p:sldId id="269" r:id="rId13"/>
    <p:sldId id="270" r:id="rId14"/>
    <p:sldId id="274" r:id="rId15"/>
    <p:sldId id="275" r:id="rId16"/>
    <p:sldId id="276" r:id="rId17"/>
    <p:sldId id="279" r:id="rId18"/>
    <p:sldId id="280" r:id="rId19"/>
    <p:sldId id="277" r:id="rId20"/>
    <p:sldId id="278" r:id="rId21"/>
    <p:sldId id="271" r:id="rId22"/>
    <p:sldId id="264" r:id="rId23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434"/>
    <a:srgbClr val="006000"/>
    <a:srgbClr val="3A7E3A"/>
    <a:srgbClr val="007400"/>
    <a:srgbClr val="459545"/>
    <a:srgbClr val="007E00"/>
    <a:srgbClr val="408C40"/>
    <a:srgbClr val="387C3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60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 smtClean="0"/>
              <a:t>Click to edit Master text styles</a:t>
            </a:r>
          </a:p>
          <a:p>
            <a:pPr lvl="1"/>
            <a:r>
              <a:rPr lang="hr-HR" noProof="0" smtClean="0"/>
              <a:t>Second level</a:t>
            </a:r>
          </a:p>
          <a:p>
            <a:pPr lvl="2"/>
            <a:r>
              <a:rPr lang="hr-HR" noProof="0" smtClean="0"/>
              <a:t>Third level</a:t>
            </a:r>
          </a:p>
          <a:p>
            <a:pPr lvl="3"/>
            <a:r>
              <a:rPr lang="hr-HR" noProof="0" smtClean="0"/>
              <a:t>Fourth level</a:t>
            </a:r>
          </a:p>
          <a:p>
            <a:pPr lvl="4"/>
            <a:r>
              <a:rPr lang="hr-HR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E8B8B41-0AAB-4FE9-88DD-F42435A1C43D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:\SysPrint\Udzbenici\INFO\_šprance PPT\6razred pozadina.pn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b="43755"/>
          <a:stretch>
            <a:fillRect/>
          </a:stretch>
        </p:blipFill>
        <p:spPr bwMode="auto">
          <a:xfrm>
            <a:off x="241300" y="0"/>
            <a:ext cx="8902700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0"/>
            <a:ext cx="250825" cy="6858000"/>
          </a:xfrm>
          <a:prstGeom prst="rect">
            <a:avLst/>
          </a:prstGeom>
          <a:solidFill>
            <a:srgbClr val="00743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 rot="16200000">
            <a:off x="-1722438" y="3676651"/>
            <a:ext cx="3679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1400" dirty="0">
                <a:solidFill>
                  <a:schemeClr val="bg1"/>
                </a:solidFill>
              </a:rPr>
              <a:t>Udžbenik informatike za 6. razred</a:t>
            </a:r>
          </a:p>
        </p:txBody>
      </p:sp>
      <p:pic>
        <p:nvPicPr>
          <p:cNvPr id="7" name="Picture 9" descr="DZ kru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620713"/>
            <a:ext cx="108267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005064"/>
            <a:ext cx="79883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2565400"/>
            <a:ext cx="7991475" cy="1150938"/>
          </a:xfrm>
        </p:spPr>
        <p:txBody>
          <a:bodyPr/>
          <a:lstStyle>
            <a:lvl1pPr marL="0" indent="0" algn="ctr">
              <a:buFontTx/>
              <a:buNone/>
              <a:defRPr sz="3600">
                <a:solidFill>
                  <a:srgbClr val="D4F0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r-HR" smtClean="0"/>
              <a:t>Kliknite da biste uredili stil podnaslova matrice</a:t>
            </a:r>
            <a:endParaRPr lang="hr-HR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8A02A-85A0-47ED-98DC-BD643BDBF5DF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E9994-E187-4F38-BDDD-C244F259EBD5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C4C99-B7D8-48C9-B4A0-C9E19CE74BA6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29A53-6165-47F2-86D9-C08DBBC676AC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9FF86-B7D4-4AD1-9DE6-7452193C54DD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C4BE0-7F9F-432E-8CE5-21F6A5AD9750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CC8C3-B0A1-4E7A-87C1-C53CADC0EC64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29E91-52DB-44D7-A124-EF2C30E01AED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771F8-3261-43C8-A128-44E1C832160D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C4830-28A3-483D-91F3-542ACF8A1FBD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r-HR" noProof="0" dirty="0" smtClean="0"/>
              <a:t>Pritisnite ikonu za dodavanje slike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55398-41D8-4975-9902-7DEF966BFE60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250825" cy="6858000"/>
          </a:xfrm>
          <a:prstGeom prst="rect">
            <a:avLst/>
          </a:prstGeom>
          <a:gradFill rotWithShape="1">
            <a:gsLst>
              <a:gs pos="0">
                <a:srgbClr val="74CE7D"/>
              </a:gs>
              <a:gs pos="100000">
                <a:srgbClr val="005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5A262CB-F9E3-4B50-812F-E595AFF5CEC9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 rot="16200000">
            <a:off x="-1722438" y="3676651"/>
            <a:ext cx="3679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1400" dirty="0">
                <a:solidFill>
                  <a:schemeClr val="bg1"/>
                </a:solidFill>
              </a:rPr>
              <a:t>Udžbenik informatike za 6. razred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6604000"/>
            <a:ext cx="250825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defRPr/>
            </a:pPr>
            <a:fld id="{1DFD0E39-1813-405C-A15C-D95E36FEECDE}" type="slidenum">
              <a:rPr lang="hr-HR" sz="1000">
                <a:solidFill>
                  <a:schemeClr val="bg1"/>
                </a:solidFill>
              </a:rPr>
              <a:pPr algn="ctr">
                <a:defRPr/>
              </a:pPr>
              <a:t>‹#›</a:t>
            </a:fld>
            <a:endParaRPr lang="hr-HR" sz="1000" dirty="0">
              <a:solidFill>
                <a:srgbClr val="969696"/>
              </a:solidFill>
            </a:endParaRPr>
          </a:p>
        </p:txBody>
      </p:sp>
      <p:pic>
        <p:nvPicPr>
          <p:cNvPr id="1034" name="Picture 10" descr="sysprint logo ravni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800" y="31750"/>
            <a:ext cx="131763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hr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boogie.com/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://mamma.com/" TargetMode="External"/><Relationship Id="rId2" Type="http://schemas.openxmlformats.org/officeDocument/2006/relationships/hyperlink" Target="http://www.dogpil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zoo.com/Zoo-Site" TargetMode="External"/><Relationship Id="rId5" Type="http://schemas.openxmlformats.org/officeDocument/2006/relationships/hyperlink" Target="https://www.ixquick.com/" TargetMode="External"/><Relationship Id="rId4" Type="http://schemas.openxmlformats.org/officeDocument/2006/relationships/hyperlink" Target="http://www.ask.com/?o=10181&amp;jr=true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684213" y="2492375"/>
            <a:ext cx="7991475" cy="1150938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 smtClean="0"/>
              <a:t>Internet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84213" y="4149725"/>
            <a:ext cx="7988300" cy="1470025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 smtClean="0"/>
              <a:t>Načini prikupljanja sadržaja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Ponovimo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     </a:t>
            </a:r>
          </a:p>
          <a:p>
            <a:r>
              <a:rPr lang="hr-HR" dirty="0" smtClean="0"/>
              <a:t>         Pogledajte prezentaciju </a:t>
            </a:r>
            <a:r>
              <a:rPr lang="hr-HR" b="1" dirty="0" smtClean="0"/>
              <a:t>65prez1.ppsx </a:t>
            </a:r>
            <a:r>
              <a:rPr lang="hr-HR" dirty="0" smtClean="0"/>
              <a:t>i ponovite stečeno znanje uz kvizove </a:t>
            </a:r>
            <a:r>
              <a:rPr lang="hr-HR" b="1" dirty="0" smtClean="0"/>
              <a:t>65kviz1.htm </a:t>
            </a:r>
            <a:r>
              <a:rPr lang="hr-HR" dirty="0" smtClean="0"/>
              <a:t>i</a:t>
            </a:r>
            <a:r>
              <a:rPr lang="hr-HR" b="1" dirty="0" smtClean="0"/>
              <a:t> 65kviz2.htm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4" name="Slika 3" descr="ikona web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916832"/>
            <a:ext cx="561905" cy="476191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CS" dirty="0" smtClean="0"/>
              <a:t>Tražilica Google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CS" dirty="0" smtClean="0"/>
              <a:t>Jedan od najpoznatijih indeksnih pretraživača interneta je tražilica Google (</a:t>
            </a:r>
            <a:r>
              <a:rPr lang="sr-Latn-CS" dirty="0" err="1" smtClean="0">
                <a:solidFill>
                  <a:srgbClr val="0070C0"/>
                </a:solidFill>
                <a:hlinkClick r:id="rId2"/>
              </a:rPr>
              <a:t>www.google.h</a:t>
            </a:r>
            <a:r>
              <a:rPr lang="sr-Latn-CS" dirty="0" err="1" smtClean="0">
                <a:solidFill>
                  <a:srgbClr val="0070C0"/>
                </a:solidFill>
              </a:rPr>
              <a:t>r</a:t>
            </a:r>
            <a:r>
              <a:rPr lang="sr-Latn-CS" dirty="0" smtClean="0"/>
              <a:t>).</a:t>
            </a:r>
          </a:p>
          <a:p>
            <a:pPr>
              <a:buNone/>
            </a:pPr>
            <a:endParaRPr lang="sr-Latn-CS" dirty="0" smtClean="0"/>
          </a:p>
          <a:p>
            <a:r>
              <a:rPr lang="sr-Latn-CS" dirty="0" smtClean="0"/>
              <a:t>Rezultate pretraživanja pruža velikom brzinom, obično za manje od pola sekunde.</a:t>
            </a:r>
          </a:p>
          <a:p>
            <a:pPr>
              <a:buNone/>
            </a:pPr>
            <a:endParaRPr lang="sr-Latn-CS" dirty="0" smtClean="0"/>
          </a:p>
          <a:p>
            <a:pPr algn="just"/>
            <a:r>
              <a:rPr lang="sr-Latn-CS" dirty="0" smtClean="0"/>
              <a:t>Google prikuplja web-stranice tijekom pretraživanja i indeksiranja, a zatim stvara indeks kako bismo mogli pronaći traženi pojam. Slično kao i kazalo na kraju knjige.</a:t>
            </a:r>
          </a:p>
          <a:p>
            <a:endParaRPr lang="sr-Latn-CS" dirty="0" smtClean="0"/>
          </a:p>
          <a:p>
            <a:pPr>
              <a:buNone/>
            </a:pPr>
            <a:endParaRPr lang="sr-Latn-CS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Početna Google stranica</a:t>
            </a:r>
            <a:endParaRPr lang="hr-HR" dirty="0"/>
          </a:p>
        </p:txBody>
      </p:sp>
      <p:sp>
        <p:nvSpPr>
          <p:cNvPr id="7" name="Rezervirano mjesto sadržaja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endParaRPr lang="hr-HR" sz="2000" dirty="0" smtClean="0"/>
          </a:p>
          <a:p>
            <a:endParaRPr lang="hr-HR" sz="2000" dirty="0" smtClean="0"/>
          </a:p>
          <a:p>
            <a:endParaRPr lang="hr-HR" sz="2000" dirty="0" smtClean="0"/>
          </a:p>
          <a:p>
            <a:endParaRPr lang="hr-HR" sz="2000" dirty="0" smtClean="0"/>
          </a:p>
          <a:p>
            <a:endParaRPr lang="hr-HR" sz="2000" dirty="0" smtClean="0"/>
          </a:p>
          <a:p>
            <a:endParaRPr lang="hr-HR" sz="2000" dirty="0" smtClean="0"/>
          </a:p>
          <a:p>
            <a:endParaRPr lang="hr-HR" sz="2000" dirty="0" smtClean="0"/>
          </a:p>
          <a:p>
            <a:endParaRPr lang="hr-HR" sz="2000" dirty="0" smtClean="0"/>
          </a:p>
          <a:p>
            <a:pPr>
              <a:buNone/>
            </a:pPr>
            <a:endParaRPr lang="hr-HR" sz="2000" dirty="0" smtClean="0"/>
          </a:p>
        </p:txBody>
      </p:sp>
      <p:pic>
        <p:nvPicPr>
          <p:cNvPr id="9" name="Slika 8" descr="tražilica goog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268760"/>
            <a:ext cx="5348152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" name="Grupa 30"/>
          <p:cNvGrpSpPr/>
          <p:nvPr/>
        </p:nvGrpSpPr>
        <p:grpSpPr>
          <a:xfrm>
            <a:off x="4427984" y="2636912"/>
            <a:ext cx="4320480" cy="1224136"/>
            <a:chOff x="4427984" y="2636912"/>
            <a:chExt cx="4320480" cy="1224136"/>
          </a:xfrm>
        </p:grpSpPr>
        <p:sp>
          <p:nvSpPr>
            <p:cNvPr id="11" name="TekstniOkvir 10"/>
            <p:cNvSpPr txBox="1"/>
            <p:nvPr/>
          </p:nvSpPr>
          <p:spPr>
            <a:xfrm>
              <a:off x="6300192" y="2636912"/>
              <a:ext cx="24482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 smtClean="0"/>
                <a:t>Pretraživanje započinjemo upisom pojma u </a:t>
              </a:r>
              <a:r>
                <a:rPr lang="hr-HR" b="1" dirty="0" smtClean="0"/>
                <a:t>Polje za unos pojma</a:t>
              </a:r>
              <a:r>
                <a:rPr lang="hr-HR" dirty="0" smtClean="0"/>
                <a:t>.</a:t>
              </a:r>
            </a:p>
          </p:txBody>
        </p:sp>
        <p:cxnSp>
          <p:nvCxnSpPr>
            <p:cNvPr id="13" name="Ravni poveznik sa strelicom 12"/>
            <p:cNvCxnSpPr/>
            <p:nvPr/>
          </p:nvCxnSpPr>
          <p:spPr>
            <a:xfrm flipH="1">
              <a:off x="4427984" y="3356992"/>
              <a:ext cx="1800200" cy="504056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kstniOkvir 13"/>
          <p:cNvSpPr txBox="1"/>
          <p:nvPr/>
        </p:nvSpPr>
        <p:spPr>
          <a:xfrm>
            <a:off x="6300192" y="400506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grpSp>
        <p:nvGrpSpPr>
          <p:cNvPr id="4" name="Grupa 32"/>
          <p:cNvGrpSpPr/>
          <p:nvPr/>
        </p:nvGrpSpPr>
        <p:grpSpPr>
          <a:xfrm>
            <a:off x="467544" y="4293096"/>
            <a:ext cx="3096344" cy="2136433"/>
            <a:chOff x="467544" y="4077072"/>
            <a:chExt cx="3096344" cy="2136433"/>
          </a:xfrm>
        </p:grpSpPr>
        <p:sp>
          <p:nvSpPr>
            <p:cNvPr id="15" name="TekstniOkvir 14"/>
            <p:cNvSpPr txBox="1"/>
            <p:nvPr/>
          </p:nvSpPr>
          <p:spPr>
            <a:xfrm>
              <a:off x="467544" y="5013176"/>
              <a:ext cx="309634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 smtClean="0"/>
                <a:t>Klikom na gumb </a:t>
              </a:r>
            </a:p>
            <a:p>
              <a:r>
                <a:rPr lang="hr-HR" b="1" dirty="0" smtClean="0"/>
                <a:t>Google pretraživanje</a:t>
              </a:r>
            </a:p>
            <a:p>
              <a:r>
                <a:rPr lang="hr-HR" dirty="0"/>
                <a:t>d</a:t>
              </a:r>
              <a:r>
                <a:rPr lang="hr-HR" dirty="0" smtClean="0"/>
                <a:t>obijemo ispis web-stranica koje sadrže upisani pojam.</a:t>
              </a:r>
              <a:endParaRPr lang="hr-HR" dirty="0"/>
            </a:p>
          </p:txBody>
        </p:sp>
        <p:cxnSp>
          <p:nvCxnSpPr>
            <p:cNvPr id="16" name="Ravni poveznik sa strelicom 15"/>
            <p:cNvCxnSpPr/>
            <p:nvPr/>
          </p:nvCxnSpPr>
          <p:spPr>
            <a:xfrm flipV="1">
              <a:off x="2267744" y="4077072"/>
              <a:ext cx="576064" cy="1296144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upa 31"/>
          <p:cNvGrpSpPr/>
          <p:nvPr/>
        </p:nvGrpSpPr>
        <p:grpSpPr>
          <a:xfrm>
            <a:off x="3707904" y="4293096"/>
            <a:ext cx="4896544" cy="1920409"/>
            <a:chOff x="3707904" y="4293096"/>
            <a:chExt cx="4896544" cy="1920409"/>
          </a:xfrm>
        </p:grpSpPr>
        <p:sp>
          <p:nvSpPr>
            <p:cNvPr id="20" name="TekstniOkvir 19"/>
            <p:cNvSpPr txBox="1"/>
            <p:nvPr/>
          </p:nvSpPr>
          <p:spPr>
            <a:xfrm>
              <a:off x="4427984" y="5013176"/>
              <a:ext cx="417646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 smtClean="0"/>
                <a:t>Klikom na gumb </a:t>
              </a:r>
            </a:p>
            <a:p>
              <a:r>
                <a:rPr lang="hr-HR" b="1" dirty="0" smtClean="0"/>
                <a:t>Prati me sreća  </a:t>
              </a:r>
              <a:r>
                <a:rPr lang="hr-HR" dirty="0" smtClean="0"/>
                <a:t>Google direktno usmjerava na jednu od web-stranica preskačući tako rezultate pretraživanja.</a:t>
              </a:r>
              <a:endParaRPr lang="hr-HR" dirty="0"/>
            </a:p>
          </p:txBody>
        </p:sp>
        <p:cxnSp>
          <p:nvCxnSpPr>
            <p:cNvPr id="23" name="Ravni poveznik sa strelicom 22"/>
            <p:cNvCxnSpPr/>
            <p:nvPr/>
          </p:nvCxnSpPr>
          <p:spPr>
            <a:xfrm flipH="1" flipV="1">
              <a:off x="3707904" y="4293096"/>
              <a:ext cx="792088" cy="1152128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kstniOkvir 34"/>
          <p:cNvSpPr txBox="1"/>
          <p:nvPr/>
        </p:nvSpPr>
        <p:spPr>
          <a:xfrm>
            <a:off x="539552" y="472514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Slika 1. </a:t>
            </a:r>
            <a:r>
              <a:rPr lang="hr-HR" dirty="0" smtClean="0"/>
              <a:t>Tražilica Google</a:t>
            </a:r>
            <a:endParaRPr lang="hr-H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algn="just"/>
            <a:r>
              <a:rPr lang="hr-HR" dirty="0" smtClean="0"/>
              <a:t>Upisivanjem bilo kojeg od slijedeća tri pojma dobit ćete posve jednake rezultate pretraživanja.</a:t>
            </a:r>
          </a:p>
          <a:p>
            <a:pPr>
              <a:buNone/>
            </a:pPr>
            <a:endParaRPr lang="hr-HR" dirty="0" smtClean="0"/>
          </a:p>
          <a:p>
            <a:pPr>
              <a:buFont typeface="Wingdings" pitchFamily="2" charset="2"/>
              <a:buChar char="q"/>
            </a:pPr>
            <a:r>
              <a:rPr lang="hr-HR" dirty="0" smtClean="0"/>
              <a:t>	Profesor Baltazar</a:t>
            </a:r>
          </a:p>
          <a:p>
            <a:pPr>
              <a:buFont typeface="Wingdings" pitchFamily="2" charset="2"/>
              <a:buChar char="q"/>
            </a:pPr>
            <a:r>
              <a:rPr lang="hr-HR" dirty="0" smtClean="0"/>
              <a:t>	PROFESOR baltazar</a:t>
            </a:r>
          </a:p>
          <a:p>
            <a:pPr>
              <a:buFont typeface="Wingdings" pitchFamily="2" charset="2"/>
              <a:buChar char="q"/>
            </a:pPr>
            <a:r>
              <a:rPr lang="hr-HR" dirty="0" smtClean="0"/>
              <a:t>	profesor BALTAZAR</a:t>
            </a:r>
          </a:p>
          <a:p>
            <a:pPr>
              <a:buFont typeface="Wingdings" pitchFamily="2" charset="2"/>
              <a:buChar char="q"/>
            </a:pPr>
            <a:endParaRPr lang="hr-HR" dirty="0" smtClean="0"/>
          </a:p>
          <a:p>
            <a:pPr algn="just">
              <a:buFont typeface="Arial" pitchFamily="34" charset="0"/>
              <a:buChar char="•"/>
            </a:pPr>
            <a:r>
              <a:rPr lang="hr-HR" dirty="0" smtClean="0"/>
              <a:t>Google ne razlikuje velika od malih slova. Sva slova, bez obzira kako ih upisujete, Google shvaća  kao da su mala. </a:t>
            </a:r>
          </a:p>
          <a:p>
            <a:pPr>
              <a:buNone/>
            </a:pPr>
            <a:endParaRPr lang="hr-HR" dirty="0" smtClean="0"/>
          </a:p>
          <a:p>
            <a:pPr>
              <a:buFont typeface="Arial" pitchFamily="34" charset="0"/>
              <a:buChar char="•"/>
            </a:pPr>
            <a:endParaRPr lang="hr-HR" dirty="0" smtClean="0"/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Pretraživanje pomoću </a:t>
            </a:r>
            <a:r>
              <a:rPr lang="hr-HR" dirty="0" err="1" smtClean="0"/>
              <a:t>Googleovih</a:t>
            </a:r>
            <a:r>
              <a:rPr lang="hr-HR" dirty="0" smtClean="0"/>
              <a:t> pretraživačkih operatora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r>
              <a:rPr lang="hr-HR" dirty="0" smtClean="0"/>
              <a:t>Google koristi operatore: AND, OR i -.</a:t>
            </a:r>
          </a:p>
          <a:p>
            <a:r>
              <a:rPr lang="hr-HR" dirty="0" smtClean="0"/>
              <a:t>Pojmove profesor i Baltazar pretražit ćemo upotrebom operatora AND. </a:t>
            </a:r>
          </a:p>
          <a:p>
            <a:pPr>
              <a:buNone/>
            </a:pPr>
            <a:endParaRPr lang="hr-HR" dirty="0"/>
          </a:p>
        </p:txBody>
      </p:sp>
      <p:sp>
        <p:nvSpPr>
          <p:cNvPr id="4" name="TekstniOkvir 3"/>
          <p:cNvSpPr txBox="1"/>
          <p:nvPr/>
        </p:nvSpPr>
        <p:spPr>
          <a:xfrm>
            <a:off x="683568" y="2852936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U tražilicu Google upišemo: </a:t>
            </a:r>
          </a:p>
          <a:p>
            <a:r>
              <a:rPr lang="hr-HR" sz="2000" dirty="0" smtClean="0"/>
              <a:t>profesor AND Baltazar</a:t>
            </a:r>
          </a:p>
        </p:txBody>
      </p:sp>
      <p:pic>
        <p:nvPicPr>
          <p:cNvPr id="5" name="Slika 4" descr="operator AND BALTAZ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2780928"/>
            <a:ext cx="4464494" cy="3193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kstniOkvir 5"/>
          <p:cNvSpPr txBox="1"/>
          <p:nvPr/>
        </p:nvSpPr>
        <p:spPr>
          <a:xfrm>
            <a:off x="3491880" y="6093296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Slika 4. </a:t>
            </a:r>
            <a:r>
              <a:rPr lang="hr-HR" dirty="0" smtClean="0"/>
              <a:t>Rezultat pretrage</a:t>
            </a:r>
            <a:r>
              <a:rPr lang="hr-HR" dirty="0"/>
              <a:t> </a:t>
            </a:r>
            <a:r>
              <a:rPr lang="hr-HR" dirty="0" smtClean="0"/>
              <a:t>upotrebom operatora</a:t>
            </a:r>
            <a:r>
              <a:rPr lang="hr-HR" dirty="0"/>
              <a:t> </a:t>
            </a:r>
            <a:r>
              <a:rPr lang="hr-HR" dirty="0" smtClean="0"/>
              <a:t>AND.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683568" y="3933056"/>
            <a:ext cx="27363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Operatorom </a:t>
            </a:r>
            <a:r>
              <a:rPr lang="hr-HR" sz="2000" b="1" dirty="0" smtClean="0"/>
              <a:t>AND </a:t>
            </a:r>
            <a:r>
              <a:rPr lang="hr-HR" sz="2000" dirty="0" smtClean="0"/>
              <a:t>zadali smo: “</a:t>
            </a:r>
            <a:r>
              <a:rPr lang="hr-HR" i="1" dirty="0" smtClean="0"/>
              <a:t>Pronađi web-stranice koje sadrže obje ključne riječi</a:t>
            </a:r>
            <a:r>
              <a:rPr lang="hr-HR" sz="2000" dirty="0" smtClean="0"/>
              <a:t>”(slika 4).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Google operator OR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Pojmove profesor i Baltazar pretražit ćemo upotrebom operatora OR. </a:t>
            </a:r>
            <a:endParaRPr lang="hr-HR" dirty="0"/>
          </a:p>
        </p:txBody>
      </p:sp>
      <p:sp>
        <p:nvSpPr>
          <p:cNvPr id="4" name="TekstniOkvir 3"/>
          <p:cNvSpPr txBox="1"/>
          <p:nvPr/>
        </p:nvSpPr>
        <p:spPr>
          <a:xfrm>
            <a:off x="611560" y="2708920"/>
            <a:ext cx="3168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U tražilicu Google upišemo: </a:t>
            </a:r>
          </a:p>
          <a:p>
            <a:r>
              <a:rPr lang="hr-HR" sz="2000" dirty="0" smtClean="0"/>
              <a:t>profesor OR Baltazar</a:t>
            </a:r>
          </a:p>
        </p:txBody>
      </p:sp>
      <p:pic>
        <p:nvPicPr>
          <p:cNvPr id="5" name="Slika 4" descr="Operator OR i baltaz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7" y="2132855"/>
            <a:ext cx="4725067" cy="355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kstniOkvir 5"/>
          <p:cNvSpPr txBox="1"/>
          <p:nvPr/>
        </p:nvSpPr>
        <p:spPr>
          <a:xfrm>
            <a:off x="3419872" y="5805264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Slika 5. </a:t>
            </a:r>
            <a:r>
              <a:rPr lang="hr-HR" dirty="0" smtClean="0"/>
              <a:t>Rezultat pretrage</a:t>
            </a:r>
            <a:r>
              <a:rPr lang="hr-HR" dirty="0"/>
              <a:t> </a:t>
            </a:r>
            <a:r>
              <a:rPr lang="hr-HR" dirty="0" smtClean="0"/>
              <a:t>upotrebom operatora</a:t>
            </a:r>
            <a:r>
              <a:rPr lang="hr-HR" dirty="0"/>
              <a:t> </a:t>
            </a:r>
            <a:r>
              <a:rPr lang="hr-HR" dirty="0" smtClean="0"/>
              <a:t>OR.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611560" y="3789040"/>
            <a:ext cx="273630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Operatorom </a:t>
            </a:r>
            <a:r>
              <a:rPr lang="hr-HR" sz="2000" b="1" dirty="0" smtClean="0"/>
              <a:t>OR</a:t>
            </a:r>
            <a:r>
              <a:rPr lang="hr-HR" sz="2000" dirty="0" smtClean="0"/>
              <a:t> zadali smo: “</a:t>
            </a:r>
            <a:r>
              <a:rPr lang="hr-HR" i="1" dirty="0" smtClean="0"/>
              <a:t>Pronađi mi web-stranice na kojima se spominje barem jedna od navedenih ključnih riječi</a:t>
            </a:r>
            <a:r>
              <a:rPr lang="hr-HR" sz="2000" dirty="0" smtClean="0"/>
              <a:t>” (slika 5).</a:t>
            </a:r>
            <a:endParaRPr lang="hr-HR" sz="2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Google operator -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Pojmove profesor i Baltazar pretražit ćemo upotrebom operatora -. </a:t>
            </a:r>
          </a:p>
          <a:p>
            <a:pPr>
              <a:buNone/>
            </a:pPr>
            <a:endParaRPr lang="hr-HR" dirty="0"/>
          </a:p>
        </p:txBody>
      </p:sp>
      <p:sp>
        <p:nvSpPr>
          <p:cNvPr id="4" name="TekstniOkvir 3"/>
          <p:cNvSpPr txBox="1"/>
          <p:nvPr/>
        </p:nvSpPr>
        <p:spPr>
          <a:xfrm>
            <a:off x="611560" y="2708920"/>
            <a:ext cx="3168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U tražilicu Google upišemo: </a:t>
            </a:r>
          </a:p>
          <a:p>
            <a:r>
              <a:rPr lang="hr-HR" sz="2000" dirty="0" smtClean="0"/>
              <a:t>profesor </a:t>
            </a:r>
            <a:r>
              <a:rPr lang="hr-HR" sz="2000" dirty="0"/>
              <a:t>-</a:t>
            </a:r>
            <a:r>
              <a:rPr lang="hr-HR" sz="2000" dirty="0" smtClean="0"/>
              <a:t>Baltazar</a:t>
            </a:r>
          </a:p>
        </p:txBody>
      </p:sp>
      <p:pic>
        <p:nvPicPr>
          <p:cNvPr id="5" name="Slika 4" descr="Operator minu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2132856"/>
            <a:ext cx="4795849" cy="355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kstniOkvir 5"/>
          <p:cNvSpPr txBox="1"/>
          <p:nvPr/>
        </p:nvSpPr>
        <p:spPr>
          <a:xfrm>
            <a:off x="3059832" y="5733256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Slika 6. </a:t>
            </a:r>
            <a:r>
              <a:rPr lang="hr-HR" dirty="0" smtClean="0"/>
              <a:t>Rezultat pretrage</a:t>
            </a:r>
            <a:r>
              <a:rPr lang="hr-HR" dirty="0"/>
              <a:t> </a:t>
            </a:r>
            <a:r>
              <a:rPr lang="hr-HR" dirty="0" smtClean="0"/>
              <a:t>upotrebom operatora</a:t>
            </a:r>
            <a:r>
              <a:rPr lang="hr-HR" dirty="0"/>
              <a:t> -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611560" y="3789040"/>
            <a:ext cx="273630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Operatorom </a:t>
            </a:r>
            <a:r>
              <a:rPr lang="hr-HR" sz="2000" b="1" dirty="0" smtClean="0"/>
              <a:t>-</a:t>
            </a:r>
            <a:r>
              <a:rPr lang="hr-HR" sz="2000" dirty="0" smtClean="0"/>
              <a:t> zadali smo: “</a:t>
            </a:r>
            <a:r>
              <a:rPr lang="hr-HR" i="1" dirty="0" smtClean="0"/>
              <a:t>Pronađi mi web-stranice na kojima se spominje ključna riječ profesor, a isključuje riječ Baltazar</a:t>
            </a:r>
            <a:r>
              <a:rPr lang="hr-HR" sz="2000" dirty="0" smtClean="0"/>
              <a:t>” (slika 6).</a:t>
            </a:r>
            <a:endParaRPr lang="hr-HR" sz="2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Vježba 1.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Ispitajte razliku rezultata pretraživanja pojmova: profesor Baltazar i </a:t>
            </a:r>
            <a:r>
              <a:rPr lang="hr-HR" dirty="0" err="1" smtClean="0"/>
              <a:t>professor</a:t>
            </a:r>
            <a:r>
              <a:rPr lang="hr-HR" dirty="0" smtClean="0"/>
              <a:t> Baltazar.</a:t>
            </a:r>
          </a:p>
          <a:p>
            <a:endParaRPr lang="hr-HR" dirty="0" smtClean="0"/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Rezultat pretraživanja</a:t>
            </a:r>
            <a:endParaRPr lang="hr-HR" dirty="0"/>
          </a:p>
        </p:txBody>
      </p:sp>
      <p:pic>
        <p:nvPicPr>
          <p:cNvPr id="6" name="Rezervirano mjesto sadržaja 5" descr="profesor Baltaza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84784"/>
            <a:ext cx="4226525" cy="2697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Slika 6" descr="professor baltaza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717032"/>
            <a:ext cx="4345815" cy="2767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kstniOkvir 7"/>
          <p:cNvSpPr txBox="1"/>
          <p:nvPr/>
        </p:nvSpPr>
        <p:spPr>
          <a:xfrm>
            <a:off x="4788024" y="1700808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Rezultat pretraživanja na upit profesor Baltazar.</a:t>
            </a:r>
            <a:endParaRPr lang="hr-HR" dirty="0"/>
          </a:p>
        </p:txBody>
      </p:sp>
      <p:sp>
        <p:nvSpPr>
          <p:cNvPr id="9" name="TekstniOkvir 8"/>
          <p:cNvSpPr txBox="1"/>
          <p:nvPr/>
        </p:nvSpPr>
        <p:spPr>
          <a:xfrm>
            <a:off x="1763688" y="5589240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Rezultat pretraživanja na upit </a:t>
            </a:r>
            <a:r>
              <a:rPr lang="hr-HR" dirty="0" err="1" smtClean="0"/>
              <a:t>professor</a:t>
            </a:r>
            <a:r>
              <a:rPr lang="hr-HR" dirty="0" smtClean="0"/>
              <a:t> Baltazar.</a:t>
            </a:r>
          </a:p>
          <a:p>
            <a:endParaRPr lang="hr-H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Pretraživački filtri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853136"/>
          </a:xfrm>
        </p:spPr>
        <p:txBody>
          <a:bodyPr/>
          <a:lstStyle/>
          <a:p>
            <a:r>
              <a:rPr lang="hr-HR" dirty="0" smtClean="0"/>
              <a:t>Velika snaga Googlea skriva se i u filtrima pomoću kojih možemo vrlo precizno zadati pretraživanja.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endParaRPr lang="hr-HR" dirty="0"/>
          </a:p>
        </p:txBody>
      </p:sp>
      <p:sp>
        <p:nvSpPr>
          <p:cNvPr id="4" name="TekstniOkvir 3"/>
          <p:cNvSpPr txBox="1"/>
          <p:nvPr/>
        </p:nvSpPr>
        <p:spPr>
          <a:xfrm>
            <a:off x="467544" y="2636912"/>
            <a:ext cx="352839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2000" dirty="0" smtClean="0"/>
              <a:t> Želite li, na primjer, pronaći sve web-stranice koje sadrže izraz "Profesor Baltazar" i nalaze se unutar </a:t>
            </a:r>
            <a:r>
              <a:rPr lang="hr-HR" sz="2000" dirty="0" err="1" smtClean="0"/>
              <a:t>.hr</a:t>
            </a:r>
            <a:r>
              <a:rPr lang="hr-HR" sz="2000" dirty="0" smtClean="0"/>
              <a:t> domene, upotrijebit ćete filtar </a:t>
            </a:r>
            <a:r>
              <a:rPr lang="hr-HR" sz="2000" b="1" dirty="0" smtClean="0"/>
              <a:t>site:</a:t>
            </a:r>
            <a:r>
              <a:rPr lang="hr-HR" sz="2000" dirty="0" smtClean="0"/>
              <a:t>.</a:t>
            </a:r>
          </a:p>
          <a:p>
            <a:pPr>
              <a:buNone/>
            </a:pPr>
            <a:endParaRPr lang="hr-HR" sz="2000" dirty="0" smtClean="0"/>
          </a:p>
          <a:p>
            <a:pPr>
              <a:buFont typeface="Arial" pitchFamily="34" charset="0"/>
              <a:buChar char="•"/>
            </a:pPr>
            <a:r>
              <a:rPr lang="hr-HR" sz="2000" dirty="0" smtClean="0"/>
              <a:t> Upit ćete formulirati na slijedeći način:</a:t>
            </a:r>
          </a:p>
          <a:p>
            <a:pPr>
              <a:buNone/>
            </a:pPr>
            <a:r>
              <a:rPr lang="hr-HR" sz="2000" dirty="0" smtClean="0"/>
              <a:t>site:hr "Profesor Baltazar".</a:t>
            </a:r>
          </a:p>
          <a:p>
            <a:endParaRPr lang="hr-HR" sz="2000" dirty="0"/>
          </a:p>
        </p:txBody>
      </p:sp>
      <p:pic>
        <p:nvPicPr>
          <p:cNvPr id="5" name="Slika 4" descr="profesor Baltaz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2492896"/>
            <a:ext cx="4782563" cy="3359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kstniOkvir 5"/>
          <p:cNvSpPr txBox="1"/>
          <p:nvPr/>
        </p:nvSpPr>
        <p:spPr>
          <a:xfrm>
            <a:off x="3923928" y="5949280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Slika 7. </a:t>
            </a:r>
            <a:r>
              <a:rPr lang="hr-HR" dirty="0" smtClean="0"/>
              <a:t>Rezultat pretrage</a:t>
            </a:r>
            <a:r>
              <a:rPr lang="hr-HR" dirty="0"/>
              <a:t> </a:t>
            </a:r>
            <a:r>
              <a:rPr lang="hr-HR" dirty="0" smtClean="0"/>
              <a:t>upotrebom filtra site:hr.</a:t>
            </a:r>
            <a:endParaRPr lang="hr-H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 smtClean="0"/>
              <a:t>Pretraživanje web sadržaja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CS" dirty="0" smtClean="0"/>
              <a:t>Web sadržaje možemo pretraživati:</a:t>
            </a:r>
            <a:br>
              <a:rPr lang="sr-Latn-CS" dirty="0" smtClean="0"/>
            </a:br>
            <a:endParaRPr lang="sr-Latn-CS" dirty="0" smtClean="0"/>
          </a:p>
          <a:p>
            <a:pPr>
              <a:buFont typeface="Wingdings" pitchFamily="2" charset="2"/>
              <a:buChar char="Ø"/>
            </a:pPr>
            <a:r>
              <a:rPr lang="sr-Latn-CS" dirty="0" smtClean="0"/>
              <a:t> Tražilicama ili indeksnim pretraživačima (</a:t>
            </a:r>
            <a:r>
              <a:rPr lang="sr-Latn-CS" i="1" dirty="0" smtClean="0"/>
              <a:t>Search Engines</a:t>
            </a:r>
            <a:r>
              <a:rPr lang="sr-Latn-CS" dirty="0" smtClean="0"/>
              <a:t>)</a:t>
            </a:r>
          </a:p>
          <a:p>
            <a:pPr>
              <a:buNone/>
            </a:pPr>
            <a:endParaRPr lang="sr-Latn-CS" dirty="0" smtClean="0"/>
          </a:p>
          <a:p>
            <a:pPr>
              <a:buFont typeface="Wingdings" pitchFamily="2" charset="2"/>
              <a:buChar char="Ø"/>
            </a:pPr>
            <a:r>
              <a:rPr lang="sr-Latn-CS" dirty="0" smtClean="0"/>
              <a:t>Uz pomoć web-kataloga (</a:t>
            </a:r>
            <a:r>
              <a:rPr lang="sr-Latn-CS" i="1" dirty="0" smtClean="0"/>
              <a:t>Web Directories</a:t>
            </a:r>
            <a:r>
              <a:rPr lang="sr-Latn-CS" dirty="0" smtClean="0"/>
              <a:t>)</a:t>
            </a:r>
          </a:p>
          <a:p>
            <a:pPr>
              <a:buNone/>
            </a:pPr>
            <a:endParaRPr lang="sr-Latn-CS" dirty="0" smtClean="0"/>
          </a:p>
          <a:p>
            <a:pPr>
              <a:buFont typeface="Wingdings" pitchFamily="2" charset="2"/>
              <a:buChar char="Ø"/>
            </a:pPr>
            <a:r>
              <a:rPr lang="sr-Latn-CS" dirty="0" smtClean="0"/>
              <a:t>Metatražilicama (</a:t>
            </a:r>
            <a:r>
              <a:rPr lang="sr-Latn-CS" i="1" dirty="0" smtClean="0"/>
              <a:t>Metasearch Engines</a:t>
            </a:r>
            <a:r>
              <a:rPr lang="sr-Latn-CS" dirty="0" smtClean="0"/>
              <a:t>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Google filtri za precizno pretraživanje</a:t>
            </a:r>
            <a:endParaRPr lang="hr-HR" dirty="0"/>
          </a:p>
        </p:txBody>
      </p:sp>
      <p:pic>
        <p:nvPicPr>
          <p:cNvPr id="4" name="Rezervirano mjesto sadržaja 3" descr="popis filtar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340768"/>
            <a:ext cx="2809832" cy="4525963"/>
          </a:xfrm>
        </p:spPr>
      </p:pic>
      <p:sp>
        <p:nvSpPr>
          <p:cNvPr id="5" name="TekstniOkvir 4"/>
          <p:cNvSpPr txBox="1"/>
          <p:nvPr/>
        </p:nvSpPr>
        <p:spPr>
          <a:xfrm>
            <a:off x="3779912" y="4653136"/>
            <a:ext cx="5364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Više o Google pretraživačkim filtrima pročitajte na:</a:t>
            </a:r>
          </a:p>
          <a:p>
            <a:pPr>
              <a:buNone/>
            </a:pPr>
            <a:r>
              <a:rPr lang="hr-HR" dirty="0" smtClean="0">
                <a:solidFill>
                  <a:srgbClr val="0070C0"/>
                </a:solidFill>
              </a:rPr>
              <a:t>http://www.googleguide.com/advanced_</a:t>
            </a:r>
            <a:r>
              <a:rPr lang="hr-HR" dirty="0" err="1" smtClean="0">
                <a:solidFill>
                  <a:srgbClr val="0070C0"/>
                </a:solidFill>
              </a:rPr>
              <a:t>operators</a:t>
            </a:r>
            <a:r>
              <a:rPr lang="hr-HR" dirty="0" smtClean="0">
                <a:solidFill>
                  <a:srgbClr val="0070C0"/>
                </a:solidFill>
              </a:rPr>
              <a:t>_</a:t>
            </a:r>
            <a:r>
              <a:rPr lang="hr-HR" dirty="0" err="1" smtClean="0">
                <a:solidFill>
                  <a:srgbClr val="0070C0"/>
                </a:solidFill>
              </a:rPr>
              <a:t>reference.html</a:t>
            </a:r>
            <a:r>
              <a:rPr lang="hr-HR" dirty="0" smtClean="0"/>
              <a:t>.</a:t>
            </a:r>
          </a:p>
          <a:p>
            <a:endParaRPr lang="hr-H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Kategorije pretraživanja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r>
              <a:rPr lang="hr-HR" dirty="0" smtClean="0"/>
              <a:t>Osim niza web-stranica kao rezultat pretraživanja, Google nudi mogućnost korištenja različitih kategorija pretraživanja:</a:t>
            </a:r>
          </a:p>
          <a:p>
            <a:pPr>
              <a:buNone/>
            </a:pPr>
            <a:endParaRPr lang="hr-HR" dirty="0" smtClean="0"/>
          </a:p>
          <a:p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6876256" y="3356992"/>
            <a:ext cx="18722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dirty="0" smtClean="0"/>
              <a:t> Web</a:t>
            </a:r>
          </a:p>
          <a:p>
            <a:pPr>
              <a:buFont typeface="Arial" pitchFamily="34" charset="0"/>
              <a:buChar char="•"/>
            </a:pPr>
            <a:r>
              <a:rPr lang="hr-HR" dirty="0"/>
              <a:t> </a:t>
            </a:r>
            <a:r>
              <a:rPr lang="hr-HR" dirty="0" smtClean="0"/>
              <a:t>Slike</a:t>
            </a:r>
          </a:p>
          <a:p>
            <a:pPr>
              <a:buFont typeface="Arial" pitchFamily="34" charset="0"/>
              <a:buChar char="•"/>
            </a:pPr>
            <a:r>
              <a:rPr lang="hr-HR" dirty="0"/>
              <a:t> </a:t>
            </a:r>
            <a:r>
              <a:rPr lang="hr-HR" dirty="0" smtClean="0"/>
              <a:t>Karte</a:t>
            </a:r>
          </a:p>
          <a:p>
            <a:pPr>
              <a:buFont typeface="Arial" pitchFamily="34" charset="0"/>
              <a:buChar char="•"/>
            </a:pPr>
            <a:r>
              <a:rPr lang="hr-HR" dirty="0"/>
              <a:t> </a:t>
            </a:r>
            <a:r>
              <a:rPr lang="hr-HR" dirty="0" smtClean="0"/>
              <a:t>Kupovina</a:t>
            </a:r>
          </a:p>
          <a:p>
            <a:pPr>
              <a:buFont typeface="Arial" pitchFamily="34" charset="0"/>
              <a:buChar char="•"/>
            </a:pPr>
            <a:r>
              <a:rPr lang="hr-HR" dirty="0"/>
              <a:t> </a:t>
            </a:r>
            <a:r>
              <a:rPr lang="hr-HR" dirty="0" smtClean="0"/>
              <a:t>Videozapisi</a:t>
            </a:r>
          </a:p>
          <a:p>
            <a:pPr>
              <a:buFont typeface="Arial" pitchFamily="34" charset="0"/>
              <a:buChar char="•"/>
            </a:pPr>
            <a:r>
              <a:rPr lang="hr-HR" dirty="0"/>
              <a:t> </a:t>
            </a:r>
            <a:r>
              <a:rPr lang="hr-HR" dirty="0" smtClean="0"/>
              <a:t>Više</a:t>
            </a:r>
          </a:p>
          <a:p>
            <a:pPr>
              <a:buFont typeface="Arial" pitchFamily="34" charset="0"/>
              <a:buChar char="•"/>
            </a:pPr>
            <a:r>
              <a:rPr lang="hr-HR" dirty="0"/>
              <a:t> </a:t>
            </a:r>
            <a:r>
              <a:rPr lang="hr-HR" dirty="0" smtClean="0"/>
              <a:t>Alati za pretraživanje</a:t>
            </a:r>
            <a:endParaRPr lang="hr-HR" dirty="0"/>
          </a:p>
        </p:txBody>
      </p:sp>
      <p:sp>
        <p:nvSpPr>
          <p:cNvPr id="6" name="Pravokutnik 5"/>
          <p:cNvSpPr/>
          <p:nvPr/>
        </p:nvSpPr>
        <p:spPr>
          <a:xfrm>
            <a:off x="1475656" y="3645024"/>
            <a:ext cx="417646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pSp>
        <p:nvGrpSpPr>
          <p:cNvPr id="8" name="Grupa 9"/>
          <p:cNvGrpSpPr/>
          <p:nvPr/>
        </p:nvGrpSpPr>
        <p:grpSpPr>
          <a:xfrm>
            <a:off x="899592" y="3284984"/>
            <a:ext cx="5796136" cy="2889612"/>
            <a:chOff x="899592" y="3284984"/>
            <a:chExt cx="5796136" cy="2889612"/>
          </a:xfrm>
        </p:grpSpPr>
        <p:grpSp>
          <p:nvGrpSpPr>
            <p:cNvPr id="10" name="Grupa 7"/>
            <p:cNvGrpSpPr/>
            <p:nvPr/>
          </p:nvGrpSpPr>
          <p:grpSpPr>
            <a:xfrm>
              <a:off x="899592" y="3284984"/>
              <a:ext cx="5796136" cy="2889612"/>
              <a:chOff x="899592" y="3284984"/>
              <a:chExt cx="5796136" cy="2889612"/>
            </a:xfrm>
          </p:grpSpPr>
          <p:pic>
            <p:nvPicPr>
              <p:cNvPr id="4" name="Slika 3" descr="baltazar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99592" y="3284984"/>
                <a:ext cx="5796136" cy="228189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7" name="TekstniOkvir 6"/>
              <p:cNvSpPr txBox="1"/>
              <p:nvPr/>
            </p:nvSpPr>
            <p:spPr>
              <a:xfrm>
                <a:off x="899592" y="5805264"/>
                <a:ext cx="36724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b="1" dirty="0" smtClean="0">
                    <a:solidFill>
                      <a:srgbClr val="FF0000"/>
                    </a:solidFill>
                  </a:rPr>
                  <a:t>Slika 2. </a:t>
                </a:r>
                <a:r>
                  <a:rPr lang="hr-HR" dirty="0" smtClean="0"/>
                  <a:t>Kategorije pretraživanja</a:t>
                </a:r>
                <a:endParaRPr lang="hr-HR" dirty="0"/>
              </a:p>
            </p:txBody>
          </p:sp>
        </p:grpSp>
        <p:sp>
          <p:nvSpPr>
            <p:cNvPr id="9" name="Pravokutnik 8"/>
            <p:cNvSpPr/>
            <p:nvPr/>
          </p:nvSpPr>
          <p:spPr>
            <a:xfrm>
              <a:off x="1547664" y="3645024"/>
              <a:ext cx="3960440" cy="3600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Plan ploče</a:t>
            </a:r>
            <a:endParaRPr lang="hr-HR" dirty="0"/>
          </a:p>
        </p:txBody>
      </p:sp>
      <p:sp>
        <p:nvSpPr>
          <p:cNvPr id="4" name="Rezervirano mjesto sadržaja 2"/>
          <p:cNvSpPr>
            <a:spLocks noGrp="1"/>
          </p:cNvSpPr>
          <p:nvPr/>
        </p:nvSpPr>
        <p:spPr bwMode="auto">
          <a:xfrm>
            <a:off x="611560" y="1196752"/>
            <a:ext cx="8208912" cy="5400600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hr-HR" sz="1800" b="1" u="sng" dirty="0" smtClean="0"/>
          </a:p>
          <a:p>
            <a:pPr marL="0" indent="0" algn="ctr">
              <a:buNone/>
            </a:pPr>
            <a:r>
              <a:rPr lang="hr-HR" sz="2000" b="1" u="sng" dirty="0" smtClean="0"/>
              <a:t/>
            </a:r>
            <a:br>
              <a:rPr lang="hr-HR" sz="2000" b="1" u="sng" dirty="0" smtClean="0"/>
            </a:br>
            <a:endParaRPr lang="hr-HR" sz="1800" dirty="0" smtClean="0"/>
          </a:p>
          <a:p>
            <a:pPr algn="ctr">
              <a:buNone/>
            </a:pPr>
            <a:endParaRPr lang="hr-HR" sz="1800" dirty="0" smtClean="0"/>
          </a:p>
          <a:p>
            <a:pPr marL="0" indent="0" algn="ctr">
              <a:buNone/>
            </a:pPr>
            <a:r>
              <a:rPr lang="hr-HR" sz="1800" dirty="0"/>
              <a:t> </a:t>
            </a:r>
          </a:p>
          <a:p>
            <a:pPr algn="ctr"/>
            <a:endParaRPr lang="hr-HR" sz="1800" dirty="0"/>
          </a:p>
        </p:txBody>
      </p:sp>
      <p:sp>
        <p:nvSpPr>
          <p:cNvPr id="5" name="TekstniOkvir 4"/>
          <p:cNvSpPr txBox="1"/>
          <p:nvPr/>
        </p:nvSpPr>
        <p:spPr>
          <a:xfrm>
            <a:off x="539552" y="1340768"/>
            <a:ext cx="813690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/>
              <a:t>Sustavno prikupljanje sadržaja s weba</a:t>
            </a:r>
          </a:p>
          <a:p>
            <a:pPr algn="ctr"/>
            <a:endParaRPr lang="hr-HR" sz="2400" dirty="0" smtClean="0"/>
          </a:p>
          <a:p>
            <a:r>
              <a:rPr lang="hr-HR" sz="2000" dirty="0" smtClean="0"/>
              <a:t>  Web </a:t>
            </a:r>
            <a:r>
              <a:rPr lang="hr-HR" sz="2000" dirty="0" smtClean="0"/>
              <a:t>sadržaje pretražujemo pomoću:</a:t>
            </a:r>
          </a:p>
          <a:p>
            <a:pPr marL="630238" lvl="0" indent="-93663">
              <a:lnSpc>
                <a:spcPct val="150000"/>
              </a:lnSpc>
              <a:buFont typeface="Wingdings" pitchFamily="2" charset="2"/>
              <a:buChar char="Ø"/>
              <a:tabLst>
                <a:tab pos="898525" algn="l"/>
              </a:tabLst>
            </a:pPr>
            <a:r>
              <a:rPr lang="hr-HR" sz="2000" dirty="0" smtClean="0"/>
              <a:t> </a:t>
            </a:r>
            <a:r>
              <a:rPr lang="hr-HR" sz="2000" dirty="0" smtClean="0"/>
              <a:t> tražilica </a:t>
            </a:r>
            <a:r>
              <a:rPr lang="hr-HR" sz="2000" dirty="0" smtClean="0"/>
              <a:t>ili indeksnih pretraživačima (</a:t>
            </a:r>
            <a:r>
              <a:rPr lang="hr-HR" sz="2000" i="1" dirty="0" smtClean="0"/>
              <a:t>Search Engines</a:t>
            </a:r>
            <a:r>
              <a:rPr lang="hr-HR" sz="2000" dirty="0" smtClean="0"/>
              <a:t>)</a:t>
            </a:r>
          </a:p>
          <a:p>
            <a:pPr marL="630238" lvl="0" indent="-93663">
              <a:lnSpc>
                <a:spcPct val="150000"/>
              </a:lnSpc>
              <a:buFont typeface="Wingdings" pitchFamily="2" charset="2"/>
              <a:buChar char="Ø"/>
              <a:tabLst>
                <a:tab pos="898525" algn="l"/>
              </a:tabLst>
            </a:pPr>
            <a:r>
              <a:rPr lang="hr-HR" sz="2000" dirty="0" smtClean="0"/>
              <a:t> </a:t>
            </a:r>
            <a:r>
              <a:rPr lang="hr-HR" sz="2000" dirty="0" smtClean="0"/>
              <a:t> web-kataloga </a:t>
            </a:r>
            <a:r>
              <a:rPr lang="hr-HR" sz="2000" dirty="0" smtClean="0"/>
              <a:t>(</a:t>
            </a:r>
            <a:r>
              <a:rPr lang="hr-HR" sz="2000" i="1" dirty="0" smtClean="0"/>
              <a:t>Web Directories</a:t>
            </a:r>
            <a:r>
              <a:rPr lang="hr-HR" sz="2000" dirty="0" smtClean="0"/>
              <a:t>) </a:t>
            </a:r>
          </a:p>
          <a:p>
            <a:pPr marL="630238" lvl="0" indent="-93663">
              <a:lnSpc>
                <a:spcPct val="150000"/>
              </a:lnSpc>
              <a:buFont typeface="Wingdings" pitchFamily="2" charset="2"/>
              <a:buChar char="Ø"/>
              <a:tabLst>
                <a:tab pos="898525" algn="l"/>
              </a:tabLst>
            </a:pPr>
            <a:r>
              <a:rPr lang="hr-HR" sz="2000" smtClean="0"/>
              <a:t> </a:t>
            </a:r>
            <a:r>
              <a:rPr lang="hr-HR" sz="2000" smtClean="0"/>
              <a:t> metatražilicama </a:t>
            </a:r>
            <a:r>
              <a:rPr lang="hr-HR" sz="2000" dirty="0" smtClean="0"/>
              <a:t>(</a:t>
            </a:r>
            <a:r>
              <a:rPr lang="hr-HR" sz="2000" i="1" dirty="0" smtClean="0"/>
              <a:t>Metasearch Engines</a:t>
            </a:r>
            <a:r>
              <a:rPr lang="hr-HR" sz="2000" dirty="0" smtClean="0"/>
              <a:t>)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endParaRPr lang="hr-HR" sz="2000" dirty="0" smtClean="0"/>
          </a:p>
          <a:p>
            <a:r>
              <a:rPr lang="hr-HR" sz="2000" b="1" dirty="0" smtClean="0"/>
              <a:t>  Pretraživački </a:t>
            </a:r>
            <a:r>
              <a:rPr lang="hr-HR" sz="2000" b="1" dirty="0" smtClean="0"/>
              <a:t>operatori </a:t>
            </a:r>
            <a:r>
              <a:rPr lang="hr-HR" sz="2000" dirty="0" smtClean="0"/>
              <a:t>- oznake kojima se ključne riječi kombiniraju </a:t>
            </a:r>
            <a:r>
              <a:rPr lang="hr-HR" sz="2000" dirty="0" smtClean="0"/>
              <a:t>  </a:t>
            </a:r>
          </a:p>
          <a:p>
            <a:r>
              <a:rPr lang="hr-HR" sz="2000" dirty="0" smtClean="0"/>
              <a:t>  u </a:t>
            </a:r>
            <a:r>
              <a:rPr lang="hr-HR" sz="2000" dirty="0" smtClean="0"/>
              <a:t>podrobniji zahtjev za pretraživanje.</a:t>
            </a:r>
          </a:p>
          <a:p>
            <a:endParaRPr lang="hr-HR" sz="2000" dirty="0" smtClean="0"/>
          </a:p>
          <a:p>
            <a:r>
              <a:rPr lang="hr-HR" sz="2000" b="1" dirty="0" smtClean="0"/>
              <a:t>  Booleovi </a:t>
            </a:r>
            <a:r>
              <a:rPr lang="hr-HR" sz="2000" b="1" dirty="0" smtClean="0"/>
              <a:t>logički operatori</a:t>
            </a:r>
            <a:r>
              <a:rPr lang="hr-HR" sz="2000" dirty="0" smtClean="0"/>
              <a:t>: AND, OR i NOT.</a:t>
            </a:r>
          </a:p>
          <a:p>
            <a:endParaRPr lang="hr-HR" sz="2000" dirty="0" smtClean="0"/>
          </a:p>
          <a:p>
            <a:r>
              <a:rPr lang="hr-HR" sz="2000" b="1" dirty="0" smtClean="0"/>
              <a:t>  Pretraživački </a:t>
            </a:r>
            <a:r>
              <a:rPr lang="hr-HR" sz="2000" b="1" dirty="0" smtClean="0"/>
              <a:t>filtri </a:t>
            </a:r>
            <a:r>
              <a:rPr lang="hr-HR" sz="2000" dirty="0" smtClean="0"/>
              <a:t>- omogućavaju da se pojedina ključna riječ traži </a:t>
            </a:r>
            <a:endParaRPr lang="hr-HR" sz="2000" dirty="0" smtClean="0"/>
          </a:p>
          <a:p>
            <a:r>
              <a:rPr lang="hr-HR" sz="2000" dirty="0" smtClean="0"/>
              <a:t>  samo </a:t>
            </a:r>
            <a:r>
              <a:rPr lang="hr-HR" sz="2000" dirty="0" smtClean="0"/>
              <a:t>unutar zadanoga dijela web-stranice.</a:t>
            </a:r>
          </a:p>
          <a:p>
            <a:endParaRPr lang="hr-HR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Tražilice ili indeksni pretraživači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40560"/>
          </a:xfrm>
        </p:spPr>
        <p:txBody>
          <a:bodyPr/>
          <a:lstStyle/>
          <a:p>
            <a:r>
              <a:rPr lang="hr-HR" dirty="0" smtClean="0"/>
              <a:t>Kvaliteta tražilice ovisi o njezinim mogućnostima pretraživanja.</a:t>
            </a:r>
          </a:p>
          <a:p>
            <a:pPr algn="just"/>
            <a:r>
              <a:rPr lang="hr-HR" dirty="0" smtClean="0"/>
              <a:t>Mnoge tražilice uz osnovno pretraživanje nude i napredno pretraživanje (</a:t>
            </a:r>
            <a:r>
              <a:rPr lang="hr-HR" i="1" dirty="0" smtClean="0"/>
              <a:t>Advanced Search</a:t>
            </a:r>
            <a:r>
              <a:rPr lang="hr-HR" dirty="0" smtClean="0"/>
              <a:t>) koje sužava pretraživanje na najvrednije izvore informacija. </a:t>
            </a:r>
          </a:p>
          <a:p>
            <a:pPr algn="just"/>
            <a:r>
              <a:rPr lang="hr-HR" dirty="0" smtClean="0"/>
              <a:t>Na webu postoje mnoge tražilice, a neke popularnije možete pronaći u tablici 1.</a:t>
            </a:r>
            <a:endParaRPr lang="hr-HR" dirty="0"/>
          </a:p>
        </p:txBody>
      </p:sp>
      <p:grpSp>
        <p:nvGrpSpPr>
          <p:cNvPr id="6" name="Grupa 5"/>
          <p:cNvGrpSpPr/>
          <p:nvPr/>
        </p:nvGrpSpPr>
        <p:grpSpPr>
          <a:xfrm>
            <a:off x="971600" y="4437112"/>
            <a:ext cx="7416824" cy="1809492"/>
            <a:chOff x="971600" y="4437112"/>
            <a:chExt cx="7416824" cy="1809492"/>
          </a:xfrm>
        </p:grpSpPr>
        <p:pic>
          <p:nvPicPr>
            <p:cNvPr id="4" name="Slika 3" descr="Tablica 1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1600" y="4437112"/>
              <a:ext cx="3168352" cy="161628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TekstniOkvir 4"/>
            <p:cNvSpPr txBox="1"/>
            <p:nvPr/>
          </p:nvSpPr>
          <p:spPr>
            <a:xfrm>
              <a:off x="4211960" y="5877272"/>
              <a:ext cx="4176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b="1" dirty="0" smtClean="0">
                  <a:solidFill>
                    <a:srgbClr val="FF0000"/>
                  </a:solidFill>
                </a:rPr>
                <a:t>Tablica 1</a:t>
              </a:r>
              <a:r>
                <a:rPr lang="hr-HR" dirty="0" smtClean="0">
                  <a:solidFill>
                    <a:srgbClr val="FF0000"/>
                  </a:solidFill>
                </a:rPr>
                <a:t>. </a:t>
              </a:r>
              <a:r>
                <a:rPr lang="hr-HR" dirty="0" smtClean="0"/>
                <a:t>Pregled značajnijih tražilica.</a:t>
              </a:r>
              <a:endParaRPr lang="hr-HR" dirty="0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Web-katalozi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r-HR" dirty="0" smtClean="0"/>
              <a:t>Web-katalozi su web-mjesta koja omogućavaju pronalaženje informacija razvrstanih prema tematskim kategorijama. </a:t>
            </a:r>
          </a:p>
          <a:p>
            <a:r>
              <a:rPr lang="hr-HR" dirty="0" smtClean="0"/>
              <a:t>Neki od web-kataloga navedeni su u tablici 2.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</p:txBody>
      </p:sp>
      <p:grpSp>
        <p:nvGrpSpPr>
          <p:cNvPr id="6" name="Grupa 5"/>
          <p:cNvGrpSpPr/>
          <p:nvPr/>
        </p:nvGrpSpPr>
        <p:grpSpPr>
          <a:xfrm>
            <a:off x="683568" y="3429000"/>
            <a:ext cx="4752528" cy="2313548"/>
            <a:chOff x="683568" y="3429000"/>
            <a:chExt cx="4752528" cy="2313548"/>
          </a:xfrm>
        </p:grpSpPr>
        <p:pic>
          <p:nvPicPr>
            <p:cNvPr id="4" name="Slika 3" descr="Tablica 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7584" y="3429000"/>
              <a:ext cx="3134466" cy="1800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TekstniOkvir 4"/>
            <p:cNvSpPr txBox="1"/>
            <p:nvPr/>
          </p:nvSpPr>
          <p:spPr>
            <a:xfrm>
              <a:off x="683568" y="5373216"/>
              <a:ext cx="47525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b="1" dirty="0" smtClean="0">
                  <a:solidFill>
                    <a:srgbClr val="FF0000"/>
                  </a:solidFill>
                </a:rPr>
                <a:t>Tablica 2.</a:t>
              </a:r>
              <a:r>
                <a:rPr lang="hr-HR" dirty="0" smtClean="0">
                  <a:solidFill>
                    <a:srgbClr val="FF0000"/>
                  </a:solidFill>
                </a:rPr>
                <a:t> </a:t>
              </a:r>
              <a:r>
                <a:rPr lang="hr-HR" dirty="0" smtClean="0"/>
                <a:t>Pregled poznatijih web-kataloga.</a:t>
              </a:r>
              <a:endParaRPr lang="hr-HR" dirty="0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hr-HR" dirty="0" smtClean="0"/>
              <a:t>Metatražilice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3528" y="1196752"/>
            <a:ext cx="8373616" cy="4896544"/>
          </a:xfrm>
        </p:spPr>
        <p:txBody>
          <a:bodyPr/>
          <a:lstStyle/>
          <a:p>
            <a:pPr algn="just"/>
            <a:r>
              <a:rPr lang="hr-HR" dirty="0" smtClean="0"/>
              <a:t>Metatražilice se za pretraživanje koriste rezultatima drugih tražilica. </a:t>
            </a:r>
          </a:p>
          <a:p>
            <a:r>
              <a:rPr lang="hr-HR" dirty="0" smtClean="0"/>
              <a:t>Primjer takve tražilice jest Dogpile </a:t>
            </a:r>
            <a:r>
              <a:rPr lang="hr-HR" dirty="0" smtClean="0">
                <a:hlinkClick r:id="rId2"/>
              </a:rPr>
              <a:t>www.dogpile.com</a:t>
            </a:r>
            <a:r>
              <a:rPr lang="hr-HR" dirty="0" smtClean="0"/>
              <a:t>, koja za pretraživanje upotrebljava Google, Yahoo! i Yandex.</a:t>
            </a:r>
          </a:p>
          <a:p>
            <a:pPr>
              <a:buNone/>
            </a:pPr>
            <a:endParaRPr lang="hr-HR" dirty="0"/>
          </a:p>
        </p:txBody>
      </p:sp>
      <p:grpSp>
        <p:nvGrpSpPr>
          <p:cNvPr id="6" name="Grupa 5"/>
          <p:cNvGrpSpPr/>
          <p:nvPr/>
        </p:nvGrpSpPr>
        <p:grpSpPr>
          <a:xfrm>
            <a:off x="899592" y="2996952"/>
            <a:ext cx="7848872" cy="3393668"/>
            <a:chOff x="899592" y="2996952"/>
            <a:chExt cx="7848872" cy="3393668"/>
          </a:xfrm>
        </p:grpSpPr>
        <p:pic>
          <p:nvPicPr>
            <p:cNvPr id="4" name="Slika 3" descr="Slika 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9592" y="2996952"/>
              <a:ext cx="4279088" cy="326001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TekstniOkvir 4"/>
            <p:cNvSpPr txBox="1"/>
            <p:nvPr/>
          </p:nvSpPr>
          <p:spPr>
            <a:xfrm>
              <a:off x="5364088" y="6021288"/>
              <a:ext cx="3384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b="1" dirty="0" smtClean="0">
                  <a:solidFill>
                    <a:srgbClr val="FF0000"/>
                  </a:solidFill>
                </a:rPr>
                <a:t>Slika 1. </a:t>
              </a:r>
              <a:r>
                <a:rPr lang="hr-HR" dirty="0" smtClean="0"/>
                <a:t>Metatražilica Dogpile.</a:t>
              </a:r>
              <a:endParaRPr lang="hr-HR" dirty="0"/>
            </a:p>
          </p:txBody>
        </p:sp>
      </p:grpSp>
      <p:sp>
        <p:nvSpPr>
          <p:cNvPr id="7" name="TekstniOkvir 6"/>
          <p:cNvSpPr txBox="1"/>
          <p:nvPr/>
        </p:nvSpPr>
        <p:spPr>
          <a:xfrm>
            <a:off x="5399584" y="3284984"/>
            <a:ext cx="37444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/>
              <a:t>Neke od metatražilica:</a:t>
            </a:r>
          </a:p>
          <a:p>
            <a:r>
              <a:rPr lang="hr-HR" sz="2000" b="1" dirty="0" err="1" smtClean="0"/>
              <a:t>Ask</a:t>
            </a:r>
            <a:r>
              <a:rPr lang="hr-HR" sz="2000" b="1" dirty="0" smtClean="0"/>
              <a:t> </a:t>
            </a:r>
            <a:r>
              <a:rPr lang="hr-HR" sz="2000" b="1" dirty="0" err="1" smtClean="0"/>
              <a:t>Jeeves</a:t>
            </a:r>
            <a:r>
              <a:rPr lang="hr-HR" sz="2000" b="1" dirty="0" smtClean="0"/>
              <a:t> </a:t>
            </a:r>
            <a:r>
              <a:rPr lang="hr-HR" sz="2000" dirty="0" smtClean="0"/>
              <a:t>-</a:t>
            </a:r>
            <a:r>
              <a:rPr lang="hr-HR" sz="2000" dirty="0" smtClean="0">
                <a:hlinkClick r:id="rId4"/>
              </a:rPr>
              <a:t>www.askjeeves.com</a:t>
            </a:r>
            <a:endParaRPr lang="hr-HR" sz="2000" dirty="0" smtClean="0"/>
          </a:p>
          <a:p>
            <a:r>
              <a:rPr lang="hr-HR" sz="2000" b="1" dirty="0" err="1" smtClean="0"/>
              <a:t>Ixquick</a:t>
            </a:r>
            <a:r>
              <a:rPr lang="hr-HR" sz="2000" b="1" dirty="0" smtClean="0"/>
              <a:t> </a:t>
            </a:r>
            <a:r>
              <a:rPr lang="hr-HR" sz="2000" dirty="0" smtClean="0"/>
              <a:t>– </a:t>
            </a:r>
            <a:r>
              <a:rPr lang="hr-HR" sz="2000" dirty="0" smtClean="0">
                <a:hlinkClick r:id="rId5"/>
              </a:rPr>
              <a:t>www.ixquick.com</a:t>
            </a:r>
            <a:endParaRPr lang="hr-HR" sz="2000" dirty="0" smtClean="0"/>
          </a:p>
          <a:p>
            <a:r>
              <a:rPr lang="hr-HR" sz="2000" b="1" dirty="0" smtClean="0"/>
              <a:t>Zoo</a:t>
            </a:r>
            <a:r>
              <a:rPr lang="hr-HR" sz="2000" dirty="0" smtClean="0"/>
              <a:t>  - </a:t>
            </a:r>
            <a:r>
              <a:rPr lang="hr-HR" sz="2000" dirty="0" smtClean="0">
                <a:hlinkClick r:id="rId6"/>
              </a:rPr>
              <a:t>www.zoo.com/Zoo-Site</a:t>
            </a:r>
            <a:r>
              <a:rPr lang="hr-HR" sz="2000" dirty="0" smtClean="0"/>
              <a:t> </a:t>
            </a:r>
          </a:p>
          <a:p>
            <a:r>
              <a:rPr lang="hr-HR" sz="2000" b="1" dirty="0" err="1" smtClean="0"/>
              <a:t>Mamma</a:t>
            </a:r>
            <a:r>
              <a:rPr lang="hr-HR" sz="2000" b="1" dirty="0" smtClean="0"/>
              <a:t> </a:t>
            </a:r>
            <a:r>
              <a:rPr lang="hr-HR" sz="2000" dirty="0" smtClean="0"/>
              <a:t>- </a:t>
            </a:r>
            <a:r>
              <a:rPr lang="hr-HR" sz="2000" dirty="0" smtClean="0">
                <a:hlinkClick r:id="rId7"/>
              </a:rPr>
              <a:t>www.Mamma.com</a:t>
            </a:r>
            <a:endParaRPr lang="hr-HR" sz="2000" dirty="0" smtClean="0"/>
          </a:p>
          <a:p>
            <a:r>
              <a:rPr lang="hr-HR" sz="2000" b="1" dirty="0" err="1" smtClean="0"/>
              <a:t>iBoogie</a:t>
            </a:r>
            <a:r>
              <a:rPr lang="hr-HR" sz="2000" dirty="0" smtClean="0"/>
              <a:t> - </a:t>
            </a:r>
            <a:r>
              <a:rPr lang="hr-HR" sz="2000" dirty="0" smtClean="0">
                <a:hlinkClick r:id="rId8"/>
              </a:rPr>
              <a:t>www.iboogie.com</a:t>
            </a:r>
            <a:endParaRPr lang="hr-HR" sz="2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Pretraživački operatori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r-HR" dirty="0" smtClean="0"/>
              <a:t>Pri sastavljanju upita web-pretraživačima služimo se takozvanim pretraživačkim operatorima. </a:t>
            </a:r>
          </a:p>
          <a:p>
            <a:pPr algn="just"/>
            <a:r>
              <a:rPr lang="hr-HR" dirty="0" smtClean="0"/>
              <a:t>Pretraživački operatori omogućavaju da se pojedina ključna riječ traži samo unutar zadanoga dijela web-stranice (</a:t>
            </a:r>
            <a:r>
              <a:rPr lang="hr-HR" dirty="0" err="1" smtClean="0"/>
              <a:t>npr</a:t>
            </a:r>
            <a:r>
              <a:rPr lang="hr-HR" dirty="0" smtClean="0"/>
              <a:t>. naziva stranice, slika, poveznica i drugo).</a:t>
            </a:r>
          </a:p>
          <a:p>
            <a:pPr algn="just"/>
            <a:r>
              <a:rPr lang="hr-HR" dirty="0" smtClean="0"/>
              <a:t>Neki pretraživački operatori se služe Booleovim logičkim operatorima AND, OR ili NOT.</a:t>
            </a:r>
          </a:p>
          <a:p>
            <a:pPr algn="just"/>
            <a:r>
              <a:rPr lang="hr-HR" dirty="0" smtClean="0"/>
              <a:t>To su oznake kojima se ključne riječi kombiniraju u podrobniji zahtjev za pretraživanje.</a:t>
            </a:r>
          </a:p>
          <a:p>
            <a:pPr algn="just"/>
            <a:r>
              <a:rPr lang="hr-HR" dirty="0" smtClean="0"/>
              <a:t>Operatori pomažu u sužavanju ili proširivanju rezultata pretraživanja na temelju zadanih ključnih riječi.</a:t>
            </a:r>
            <a:endParaRPr lang="hr-H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hr-HR" dirty="0" smtClean="0"/>
              <a:t>Booleovi logički operatori</a:t>
            </a:r>
            <a:endParaRPr lang="hr-HR" dirty="0"/>
          </a:p>
        </p:txBody>
      </p:sp>
      <p:sp>
        <p:nvSpPr>
          <p:cNvPr id="4" name="TekstniOkvir 3"/>
          <p:cNvSpPr txBox="1"/>
          <p:nvPr/>
        </p:nvSpPr>
        <p:spPr>
          <a:xfrm>
            <a:off x="683568" y="1484784"/>
            <a:ext cx="367240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hr-HR" sz="2000" dirty="0" smtClean="0"/>
              <a:t>Operator </a:t>
            </a:r>
            <a:r>
              <a:rPr lang="hr-HR" sz="2000" b="1" dirty="0" smtClean="0"/>
              <a:t>AND</a:t>
            </a:r>
            <a:r>
              <a:rPr lang="hr-HR" sz="2000" dirty="0" smtClean="0"/>
              <a:t> (</a:t>
            </a:r>
            <a:r>
              <a:rPr lang="hr-HR" sz="2000" b="1" dirty="0" smtClean="0"/>
              <a:t>I</a:t>
            </a:r>
            <a:r>
              <a:rPr lang="hr-HR" sz="2000" dirty="0" smtClean="0"/>
              <a:t>) sužava rezultat pretrage jer uključuje web-stranice koje sadrže sve pojmove navedene u upitu.</a:t>
            </a:r>
          </a:p>
          <a:p>
            <a:pPr algn="just">
              <a:buFont typeface="Arial" pitchFamily="34" charset="0"/>
              <a:buChar char="•"/>
            </a:pPr>
            <a:endParaRPr lang="hr-HR" sz="2000" dirty="0" smtClean="0"/>
          </a:p>
          <a:p>
            <a:pPr algn="just">
              <a:buFont typeface="Arial" pitchFamily="34" charset="0"/>
              <a:buChar char="•"/>
            </a:pPr>
            <a:r>
              <a:rPr lang="hr-HR" sz="2000" dirty="0" smtClean="0"/>
              <a:t>Operator </a:t>
            </a:r>
            <a:r>
              <a:rPr lang="hr-HR" sz="2000" b="1" dirty="0" smtClean="0"/>
              <a:t>OR</a:t>
            </a:r>
            <a:r>
              <a:rPr lang="hr-HR" sz="2000" dirty="0" smtClean="0"/>
              <a:t> (</a:t>
            </a:r>
            <a:r>
              <a:rPr lang="hr-HR" sz="2000" b="1" dirty="0" smtClean="0"/>
              <a:t>ILI</a:t>
            </a:r>
            <a:r>
              <a:rPr lang="hr-HR" sz="2000" dirty="0" smtClean="0"/>
              <a:t>) proširuje pretraživanje jer u rezultat uključuje barem jedan od pojmova ili oba pojma.</a:t>
            </a:r>
          </a:p>
          <a:p>
            <a:pPr algn="just">
              <a:buFont typeface="Arial" pitchFamily="34" charset="0"/>
              <a:buChar char="•"/>
            </a:pPr>
            <a:endParaRPr lang="hr-HR" sz="2000" dirty="0" smtClean="0"/>
          </a:p>
          <a:p>
            <a:pPr algn="just">
              <a:buFont typeface="Arial" pitchFamily="34" charset="0"/>
              <a:buChar char="•"/>
            </a:pPr>
            <a:r>
              <a:rPr lang="hr-HR" sz="2000" dirty="0" smtClean="0"/>
              <a:t>Operator </a:t>
            </a:r>
            <a:r>
              <a:rPr lang="hr-HR" sz="2000" b="1" dirty="0" smtClean="0"/>
              <a:t>NOT</a:t>
            </a:r>
            <a:r>
              <a:rPr lang="hr-HR" sz="2000" dirty="0" smtClean="0"/>
              <a:t> (</a:t>
            </a:r>
            <a:r>
              <a:rPr lang="hr-HR" sz="2000" b="1" dirty="0" smtClean="0"/>
              <a:t>NE</a:t>
            </a:r>
            <a:r>
              <a:rPr lang="hr-HR" sz="2000" dirty="0" smtClean="0"/>
              <a:t>) sužava pretraživanje jer uključuje samo jedan od pojmova iz upita i pritom isključuje ostale.</a:t>
            </a:r>
          </a:p>
          <a:p>
            <a:endParaRPr lang="hr-HR" dirty="0"/>
          </a:p>
        </p:txBody>
      </p:sp>
      <p:grpSp>
        <p:nvGrpSpPr>
          <p:cNvPr id="8" name="Grupa 7"/>
          <p:cNvGrpSpPr/>
          <p:nvPr/>
        </p:nvGrpSpPr>
        <p:grpSpPr>
          <a:xfrm>
            <a:off x="5148064" y="1268760"/>
            <a:ext cx="3995936" cy="5139863"/>
            <a:chOff x="5148064" y="1268760"/>
            <a:chExt cx="3995936" cy="5139863"/>
          </a:xfrm>
        </p:grpSpPr>
        <p:sp>
          <p:nvSpPr>
            <p:cNvPr id="6" name="TekstniOkvir 5"/>
            <p:cNvSpPr txBox="1"/>
            <p:nvPr/>
          </p:nvSpPr>
          <p:spPr>
            <a:xfrm>
              <a:off x="7236296" y="5085184"/>
              <a:ext cx="19077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600" b="1" dirty="0" smtClean="0">
                  <a:solidFill>
                    <a:srgbClr val="FF0000"/>
                  </a:solidFill>
                </a:rPr>
                <a:t>Slika 2. </a:t>
              </a:r>
            </a:p>
            <a:p>
              <a:r>
                <a:rPr lang="hr-HR" sz="1600" dirty="0" smtClean="0"/>
                <a:t>Rezultat pretrage logičkim operatorima za dvije ključne riječi. </a:t>
              </a:r>
              <a:endParaRPr lang="hr-HR" sz="1600" dirty="0"/>
            </a:p>
          </p:txBody>
        </p:sp>
        <p:pic>
          <p:nvPicPr>
            <p:cNvPr id="9" name="Slika 8" descr="Operator AND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48064" y="1268760"/>
              <a:ext cx="2005182" cy="1548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Slika 9" descr="Operator OR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48064" y="2996952"/>
              <a:ext cx="2010803" cy="1548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Slika 10" descr="Operator N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48064" y="4725144"/>
              <a:ext cx="2010803" cy="1548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Traženje izraza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vi-VN" dirty="0" smtClean="0"/>
              <a:t>Ako želite da pronađena web-stranica sadrži određeni izraz ili naziv</a:t>
            </a:r>
            <a:r>
              <a:rPr lang="hr-HR" dirty="0" smtClean="0"/>
              <a:t> </a:t>
            </a:r>
            <a:r>
              <a:rPr lang="vi-VN" dirty="0" smtClean="0"/>
              <a:t>riječi, onda ključne riječi morate staviti jednu do druge i to pod navodnike.</a:t>
            </a:r>
            <a:endParaRPr lang="hr-HR" dirty="0" smtClean="0"/>
          </a:p>
          <a:p>
            <a:pPr algn="just">
              <a:buNone/>
            </a:pPr>
            <a:endParaRPr lang="hr-HR" dirty="0" smtClean="0"/>
          </a:p>
          <a:p>
            <a:pPr algn="just">
              <a:buNone/>
            </a:pPr>
            <a:r>
              <a:rPr lang="hr-HR" dirty="0" smtClean="0"/>
              <a:t>    </a:t>
            </a:r>
            <a:r>
              <a:rPr lang="hr-HR" dirty="0" err="1" smtClean="0"/>
              <a:t>Npr</a:t>
            </a:r>
            <a:r>
              <a:rPr lang="hr-HR" dirty="0" smtClean="0"/>
              <a:t>.: “časopis CIT”</a:t>
            </a:r>
          </a:p>
          <a:p>
            <a:pPr algn="just">
              <a:buNone/>
            </a:pPr>
            <a:endParaRPr lang="hr-HR" dirty="0" smtClean="0"/>
          </a:p>
          <a:p>
            <a:pPr algn="just"/>
            <a:r>
              <a:rPr lang="hr-HR" dirty="0" smtClean="0"/>
              <a:t>Kod nekih pretraživača umjesto pretraživačkih operatora OR i NOT također možete koristiti znak + ili znak -.</a:t>
            </a:r>
          </a:p>
          <a:p>
            <a:pPr algn="just">
              <a:buNone/>
            </a:pPr>
            <a:endParaRPr lang="hr-HR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Traženje izraza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hr-HR" dirty="0" smtClean="0"/>
              <a:t>    Za traženje sadržaja web-stranica koje spominju časopis CIT zadali biste upit ″časopis CIT″, a </a:t>
            </a:r>
            <a:r>
              <a:rPr lang="pl-PL" dirty="0" smtClean="0"/>
              <a:t>zatim kliknuli na gumb Google pretraživanje.</a:t>
            </a:r>
          </a:p>
          <a:p>
            <a:pPr algn="just">
              <a:buNone/>
            </a:pPr>
            <a:endParaRPr lang="hr-HR" dirty="0"/>
          </a:p>
        </p:txBody>
      </p:sp>
      <p:sp>
        <p:nvSpPr>
          <p:cNvPr id="4" name="TekstniOkvir 3"/>
          <p:cNvSpPr txBox="1"/>
          <p:nvPr/>
        </p:nvSpPr>
        <p:spPr>
          <a:xfrm>
            <a:off x="7956376" y="64533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r-HR" dirty="0"/>
          </a:p>
        </p:txBody>
      </p:sp>
      <p:grpSp>
        <p:nvGrpSpPr>
          <p:cNvPr id="10" name="Grupa 9"/>
          <p:cNvGrpSpPr/>
          <p:nvPr/>
        </p:nvGrpSpPr>
        <p:grpSpPr>
          <a:xfrm>
            <a:off x="5652120" y="3068960"/>
            <a:ext cx="4464496" cy="3238619"/>
            <a:chOff x="5652120" y="3068960"/>
            <a:chExt cx="4464496" cy="3238619"/>
          </a:xfrm>
        </p:grpSpPr>
        <p:sp>
          <p:nvSpPr>
            <p:cNvPr id="6" name="TekstniOkvir 5"/>
            <p:cNvSpPr txBox="1"/>
            <p:nvPr/>
          </p:nvSpPr>
          <p:spPr>
            <a:xfrm>
              <a:off x="6300192" y="3068960"/>
              <a:ext cx="25922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smtClean="0"/>
                <a:t>.</a:t>
              </a:r>
            </a:p>
            <a:p>
              <a:endParaRPr lang="hr-HR" dirty="0" smtClean="0"/>
            </a:p>
            <a:p>
              <a:endParaRPr lang="hr-HR" dirty="0"/>
            </a:p>
          </p:txBody>
        </p:sp>
        <p:sp>
          <p:nvSpPr>
            <p:cNvPr id="8" name="TekstniOkvir 7"/>
            <p:cNvSpPr txBox="1"/>
            <p:nvPr/>
          </p:nvSpPr>
          <p:spPr>
            <a:xfrm>
              <a:off x="5652120" y="5661248"/>
              <a:ext cx="44644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b="1" dirty="0" smtClean="0">
                  <a:solidFill>
                    <a:srgbClr val="FF0000"/>
                  </a:solidFill>
                </a:rPr>
                <a:t>Slika 3. </a:t>
              </a:r>
              <a:r>
                <a:rPr lang="hr-HR" dirty="0" smtClean="0"/>
                <a:t>Rezultat pretraživanja </a:t>
              </a:r>
              <a:br>
                <a:rPr lang="hr-HR" dirty="0" smtClean="0"/>
              </a:br>
              <a:r>
                <a:rPr lang="hr-HR" dirty="0" smtClean="0"/>
                <a:t> na zadani upit.</a:t>
              </a:r>
              <a:endParaRPr lang="hr-HR" dirty="0"/>
            </a:p>
          </p:txBody>
        </p:sp>
      </p:grpSp>
      <p:pic>
        <p:nvPicPr>
          <p:cNvPr id="11" name="Slika 10" descr="časopis CI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924944"/>
            <a:ext cx="4673008" cy="3331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razred špranca">
  <a:themeElements>
    <a:clrScheme name="Office t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em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6razred špranca</Template>
  <TotalTime>471</TotalTime>
  <Words>923</Words>
  <Application>Microsoft Office PowerPoint</Application>
  <PresentationFormat>Prikaz na zaslonu (4:3)</PresentationFormat>
  <Paragraphs>150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23" baseType="lpstr">
      <vt:lpstr>6razred špranca</vt:lpstr>
      <vt:lpstr>Načini prikupljanja sadržaja</vt:lpstr>
      <vt:lpstr>Pretraživanje web sadržaja</vt:lpstr>
      <vt:lpstr>Tražilice ili indeksni pretraživači </vt:lpstr>
      <vt:lpstr>Web-katalozi</vt:lpstr>
      <vt:lpstr>Metatražilice</vt:lpstr>
      <vt:lpstr>Pretraživački operatori</vt:lpstr>
      <vt:lpstr>Booleovi logički operatori</vt:lpstr>
      <vt:lpstr>Traženje izraza</vt:lpstr>
      <vt:lpstr>Traženje izraza</vt:lpstr>
      <vt:lpstr>Ponovimo</vt:lpstr>
      <vt:lpstr>Tražilica Google</vt:lpstr>
      <vt:lpstr>Početna Google stranica</vt:lpstr>
      <vt:lpstr>Primjer:</vt:lpstr>
      <vt:lpstr>Pretraživanje pomoću Googleovih pretraživačkih operatora</vt:lpstr>
      <vt:lpstr>Google operator OR</vt:lpstr>
      <vt:lpstr>Google operator -</vt:lpstr>
      <vt:lpstr>Vježba 1.</vt:lpstr>
      <vt:lpstr>Rezultat pretraživanja</vt:lpstr>
      <vt:lpstr>Pretraživački filtri</vt:lpstr>
      <vt:lpstr>Google filtri za precizno pretraživanje</vt:lpstr>
      <vt:lpstr>Kategorije pretraživanja</vt:lpstr>
      <vt:lpstr>Plan ploče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Načini prikupljanja sadržaja</dc:title>
  <dc:creator>Učenik</dc:creator>
  <cp:lastModifiedBy>Učenik</cp:lastModifiedBy>
  <cp:revision>55</cp:revision>
  <dcterms:created xsi:type="dcterms:W3CDTF">2013-11-24T10:51:09Z</dcterms:created>
  <dcterms:modified xsi:type="dcterms:W3CDTF">2014-02-28T22:09:16Z</dcterms:modified>
</cp:coreProperties>
</file>