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57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  <a:srgbClr val="3A7E3A"/>
    <a:srgbClr val="459545"/>
    <a:srgbClr val="007E00"/>
    <a:srgbClr val="408C40"/>
    <a:srgbClr val="007400"/>
    <a:srgbClr val="006000"/>
    <a:srgbClr val="387C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0E2A4F-1A33-44A1-A7A5-796727CDC3D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:\SysPrint\Udzbenici\INFO\_šprance PPT\6razred pozadina.png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 b="43755"/>
          <a:stretch>
            <a:fillRect/>
          </a:stretch>
        </p:blipFill>
        <p:spPr bwMode="auto">
          <a:xfrm>
            <a:off x="241300" y="0"/>
            <a:ext cx="8902700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solidFill>
            <a:srgbClr val="00743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 dirty="0">
                <a:solidFill>
                  <a:schemeClr val="bg1"/>
                </a:solidFill>
              </a:rPr>
              <a:t>Udžbenik informatike za 6. razred</a:t>
            </a:r>
          </a:p>
        </p:txBody>
      </p:sp>
      <p:pic>
        <p:nvPicPr>
          <p:cNvPr id="7" name="Picture 9" descr="DZ kru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620713"/>
            <a:ext cx="10826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05064"/>
            <a:ext cx="79883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565400"/>
            <a:ext cx="7991475" cy="1150938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rgbClr val="D4F0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 smtClean="0"/>
              <a:t>Kliknite da biste uredili stil podnaslova matrice</a:t>
            </a:r>
            <a:endParaRPr lang="hr-H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6101-7F82-4164-86BA-48AEFADB312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BDA31-719C-417B-BE4F-EAE43ABFCA71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280C3-85BC-4C9D-BD72-F9BCB448F4A5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02EB9-3883-4A5C-B62D-C020A06D776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5DFD9-8017-4077-B56F-137F6AA8AD8A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8BE2D-9BFA-443E-8501-70387ACAF440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C422F-C45E-477A-8F13-D4E1AC1F2E45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0D015-24BD-463D-BE1B-5E2C8C9A3A0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42558-6A41-4F59-8631-3EFA7CBA58CC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D3698-77DF-4FA1-90AE-EE382BCE090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dirty="0" smtClean="0"/>
              <a:t>Pritisnite ikonu za dodavanje slike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8D42C-DFEC-4CD6-B024-130BF99D04D7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 rotWithShape="1">
            <a:gsLst>
              <a:gs pos="0">
                <a:srgbClr val="74CE7D"/>
              </a:gs>
              <a:gs pos="100000">
                <a:srgbClr val="005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A58222-2910-4B24-ADC8-2F0A08DB0E9C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 dirty="0">
                <a:solidFill>
                  <a:schemeClr val="bg1"/>
                </a:solidFill>
              </a:rPr>
              <a:t>Udžbenik informatike za 6. razred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04000"/>
            <a:ext cx="2508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fld id="{8872F845-7553-411A-AB17-599584E755DF}" type="slidenum">
              <a:rPr lang="hr-HR" sz="1000">
                <a:solidFill>
                  <a:schemeClr val="bg1"/>
                </a:solidFill>
              </a:rPr>
              <a:pPr algn="ctr">
                <a:defRPr/>
              </a:pPr>
              <a:t>‹#›</a:t>
            </a:fld>
            <a:endParaRPr lang="hr-HR" sz="1000" dirty="0">
              <a:solidFill>
                <a:srgbClr val="969696"/>
              </a:solidFill>
            </a:endParaRPr>
          </a:p>
        </p:txBody>
      </p:sp>
      <p:pic>
        <p:nvPicPr>
          <p:cNvPr id="1034" name="Picture 10" descr="sysprint logo ravn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800" y="31750"/>
            <a:ext cx="13176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492375"/>
            <a:ext cx="7991475" cy="1150938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/>
              <a:t>Internet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4213" y="4149725"/>
            <a:ext cx="7988300" cy="1470025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 smtClean="0"/>
              <a:t>Spremanje web-stranica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Razmjene datoteka internetom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/>
              <a:t>Tijekom razmjene datoteka internetom razlikujemo dvije radnje: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       </a:t>
            </a:r>
            <a:r>
              <a:rPr lang="hr-HR" i="1" dirty="0" smtClean="0"/>
              <a:t>download </a:t>
            </a:r>
            <a:r>
              <a:rPr lang="hr-HR" dirty="0" smtClean="0"/>
              <a:t>– preuzimanje datoteka s interneta        (preciznije, računala na internetu) i njihovo pohranjivanje u lokalno računalo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       </a:t>
            </a:r>
            <a:r>
              <a:rPr lang="hr-HR" i="1" dirty="0" smtClean="0"/>
              <a:t>upload</a:t>
            </a:r>
            <a:r>
              <a:rPr lang="hr-HR" dirty="0" smtClean="0"/>
              <a:t> – slanje datoteka s lokalnoga računala i spremanje u računalo na internetu.</a:t>
            </a:r>
          </a:p>
          <a:p>
            <a:pPr>
              <a:buNone/>
            </a:pPr>
            <a:endParaRPr lang="hr-HR" dirty="0" smtClean="0"/>
          </a:p>
          <a:p>
            <a:pPr algn="just"/>
            <a:r>
              <a:rPr lang="hr-HR" dirty="0" smtClean="0"/>
              <a:t>Najjednostavniji način da ostavite web-stranicu u svojemu računalu jest neposredan prijenos iz web-preglednika naredbom </a:t>
            </a:r>
            <a:r>
              <a:rPr lang="hr-HR" i="1" dirty="0" smtClean="0"/>
              <a:t>Datoteka </a:t>
            </a:r>
            <a:r>
              <a:rPr lang="hr-HR" dirty="0" smtClean="0"/>
              <a:t>&gt; </a:t>
            </a:r>
            <a:r>
              <a:rPr lang="hr-HR" i="1" dirty="0" smtClean="0"/>
              <a:t>Spremi kao…</a:t>
            </a:r>
            <a:endParaRPr lang="hr-HR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Spremanje web-stranica naredbom </a:t>
            </a:r>
            <a:r>
              <a:rPr lang="sr-Latn-CS" i="1" dirty="0" smtClean="0"/>
              <a:t>Spremi kao…</a:t>
            </a:r>
            <a:endParaRPr lang="hr-HR" dirty="0"/>
          </a:p>
        </p:txBody>
      </p:sp>
      <p:pic>
        <p:nvPicPr>
          <p:cNvPr id="5" name="Slika 4" descr="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1844824"/>
            <a:ext cx="5796136" cy="3673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kstniOkvir 13"/>
          <p:cNvSpPr txBox="1"/>
          <p:nvPr/>
        </p:nvSpPr>
        <p:spPr>
          <a:xfrm>
            <a:off x="3059832" y="56612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Slika 1. </a:t>
            </a:r>
            <a:r>
              <a:rPr lang="hr-HR" dirty="0" smtClean="0"/>
              <a:t>Spremanje web-stranice </a:t>
            </a:r>
            <a:r>
              <a:rPr lang="hr-HR" dirty="0" err="1" smtClean="0"/>
              <a:t>skole.hr</a:t>
            </a:r>
            <a:r>
              <a:rPr lang="hr-HR" dirty="0" smtClean="0"/>
              <a:t>.</a:t>
            </a:r>
            <a:endParaRPr lang="hr-HR" dirty="0"/>
          </a:p>
        </p:txBody>
      </p:sp>
      <p:grpSp>
        <p:nvGrpSpPr>
          <p:cNvPr id="26" name="Grupa 25"/>
          <p:cNvGrpSpPr/>
          <p:nvPr/>
        </p:nvGrpSpPr>
        <p:grpSpPr>
          <a:xfrm>
            <a:off x="467544" y="1844825"/>
            <a:ext cx="2952328" cy="1323439"/>
            <a:chOff x="467544" y="1844825"/>
            <a:chExt cx="2952328" cy="1323439"/>
          </a:xfrm>
        </p:grpSpPr>
        <p:grpSp>
          <p:nvGrpSpPr>
            <p:cNvPr id="8" name="Grupa 7"/>
            <p:cNvGrpSpPr/>
            <p:nvPr/>
          </p:nvGrpSpPr>
          <p:grpSpPr>
            <a:xfrm>
              <a:off x="467544" y="1844825"/>
              <a:ext cx="2952328" cy="1323439"/>
              <a:chOff x="467544" y="1844825"/>
              <a:chExt cx="2952328" cy="1323439"/>
            </a:xfrm>
          </p:grpSpPr>
          <p:sp>
            <p:nvSpPr>
              <p:cNvPr id="4" name="TekstniOkvir 3"/>
              <p:cNvSpPr txBox="1"/>
              <p:nvPr/>
            </p:nvSpPr>
            <p:spPr>
              <a:xfrm>
                <a:off x="467544" y="1844825"/>
                <a:ext cx="252028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hr-HR" sz="2000" dirty="0" smtClean="0"/>
                  <a:t> U web-pregledniku Internet Explorer odaberemo gumb </a:t>
                </a:r>
                <a:r>
                  <a:rPr lang="hr-HR" sz="2000" i="1" dirty="0" smtClean="0"/>
                  <a:t>Datoteka</a:t>
                </a:r>
                <a:r>
                  <a:rPr lang="hr-HR" sz="2000" dirty="0" smtClean="0"/>
                  <a:t>. </a:t>
                </a:r>
              </a:p>
            </p:txBody>
          </p:sp>
          <p:sp>
            <p:nvSpPr>
              <p:cNvPr id="7" name="Pravokutnik 6"/>
              <p:cNvSpPr/>
              <p:nvPr/>
            </p:nvSpPr>
            <p:spPr>
              <a:xfrm>
                <a:off x="3059832" y="2276872"/>
                <a:ext cx="360040" cy="14401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16" name="Ravni poveznik sa strelicom 15"/>
            <p:cNvCxnSpPr>
              <a:endCxn id="4" idx="3"/>
            </p:cNvCxnSpPr>
            <p:nvPr/>
          </p:nvCxnSpPr>
          <p:spPr>
            <a:xfrm flipV="1">
              <a:off x="2123728" y="2506545"/>
              <a:ext cx="864096" cy="49040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a 26"/>
          <p:cNvGrpSpPr/>
          <p:nvPr/>
        </p:nvGrpSpPr>
        <p:grpSpPr>
          <a:xfrm>
            <a:off x="467544" y="2420887"/>
            <a:ext cx="4176464" cy="2376265"/>
            <a:chOff x="467544" y="2420887"/>
            <a:chExt cx="4176464" cy="2376265"/>
          </a:xfrm>
        </p:grpSpPr>
        <p:grpSp>
          <p:nvGrpSpPr>
            <p:cNvPr id="13" name="Grupa 12"/>
            <p:cNvGrpSpPr/>
            <p:nvPr/>
          </p:nvGrpSpPr>
          <p:grpSpPr>
            <a:xfrm>
              <a:off x="467544" y="2420887"/>
              <a:ext cx="4176464" cy="2376265"/>
              <a:chOff x="467544" y="2420887"/>
              <a:chExt cx="4176464" cy="2376265"/>
            </a:xfrm>
          </p:grpSpPr>
          <p:sp>
            <p:nvSpPr>
              <p:cNvPr id="6" name="TekstniOkvir 5"/>
              <p:cNvSpPr txBox="1"/>
              <p:nvPr/>
            </p:nvSpPr>
            <p:spPr>
              <a:xfrm>
                <a:off x="467544" y="3243759"/>
                <a:ext cx="1834118" cy="1553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Arial" pitchFamily="34" charset="0"/>
                  <a:buChar char="•"/>
                </a:pPr>
                <a:r>
                  <a:rPr lang="hr-HR" dirty="0" smtClean="0"/>
                  <a:t> </a:t>
                </a:r>
                <a:r>
                  <a:rPr lang="hr-HR" sz="2000" dirty="0" smtClean="0"/>
                  <a:t>Iz padajućeg izbornika odaberemo naredbu </a:t>
                </a:r>
              </a:p>
              <a:p>
                <a:r>
                  <a:rPr lang="hr-HR" sz="2000" i="1" dirty="0" smtClean="0"/>
                  <a:t>Spremi kao…</a:t>
                </a:r>
              </a:p>
            </p:txBody>
          </p:sp>
          <p:grpSp>
            <p:nvGrpSpPr>
              <p:cNvPr id="11" name="Grupa 10"/>
              <p:cNvGrpSpPr/>
              <p:nvPr/>
            </p:nvGrpSpPr>
            <p:grpSpPr>
              <a:xfrm>
                <a:off x="3035308" y="2420887"/>
                <a:ext cx="1608700" cy="2016225"/>
                <a:chOff x="3059832" y="2636912"/>
                <a:chExt cx="2285714" cy="2314286"/>
              </a:xfrm>
            </p:grpSpPr>
            <p:pic>
              <p:nvPicPr>
                <p:cNvPr id="9" name="Slika 8" descr="b.png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3059832" y="2636912"/>
                  <a:ext cx="2285714" cy="2314286"/>
                </a:xfrm>
                <a:prstGeom prst="rect">
                  <a:avLst/>
                </a:prstGeom>
              </p:spPr>
            </p:pic>
            <p:sp>
              <p:nvSpPr>
                <p:cNvPr id="10" name="Pravokutnik 9"/>
                <p:cNvSpPr/>
                <p:nvPr/>
              </p:nvSpPr>
              <p:spPr>
                <a:xfrm>
                  <a:off x="3131840" y="4077072"/>
                  <a:ext cx="2160240" cy="288032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r-HR"/>
                </a:p>
              </p:txBody>
            </p:sp>
          </p:grpSp>
        </p:grpSp>
        <p:cxnSp>
          <p:nvCxnSpPr>
            <p:cNvPr id="21" name="Ravni poveznik sa strelicom 20"/>
            <p:cNvCxnSpPr/>
            <p:nvPr/>
          </p:nvCxnSpPr>
          <p:spPr>
            <a:xfrm flipV="1">
              <a:off x="2051720" y="3933056"/>
              <a:ext cx="936104" cy="64807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Spremanje web-stranica naredbom </a:t>
            </a:r>
            <a:r>
              <a:rPr lang="sr-Latn-CS" i="1" dirty="0" smtClean="0"/>
              <a:t>Spremi kao…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pPr algn="just" eaLnBrk="1" hangingPunct="1"/>
            <a:r>
              <a:rPr lang="sr-Latn-CS" dirty="0" smtClean="0"/>
              <a:t>Kod spremanja web-stranice u prozoru</a:t>
            </a:r>
            <a:r>
              <a:rPr lang="sr-Latn-CS" i="1" dirty="0" smtClean="0"/>
              <a:t> Spremi web-stranicu </a:t>
            </a:r>
            <a:r>
              <a:rPr lang="sr-Latn-CS" dirty="0" smtClean="0"/>
              <a:t>osim mjesta spremanja i naziva, datoteci određujemo i oblik datoteke</a:t>
            </a:r>
            <a:r>
              <a:rPr lang="sr-Latn-CS" i="1" dirty="0" smtClean="0"/>
              <a:t>. </a:t>
            </a:r>
            <a:r>
              <a:rPr lang="sr-Latn-CS" dirty="0" smtClean="0"/>
              <a:t>Razlikujemo nekoliko načina spremanja oblika datoteke: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CS" sz="2000" dirty="0" smtClean="0"/>
              <a:t>Web-stranica, kompletna.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r-HR" sz="2000" dirty="0" smtClean="0"/>
              <a:t>Web-arhiva, jedna datoteka (*.mht).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hr-HR" sz="2000" dirty="0" smtClean="0"/>
              <a:t>Web-stranica, samo HTML.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r-Latn-CS" sz="2000" dirty="0" smtClean="0"/>
              <a:t>Tekstna datoteka.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Web-stranica, kompletna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/>
          <a:lstStyle/>
          <a:p>
            <a:pPr algn="just"/>
            <a:r>
              <a:rPr lang="hr-HR" dirty="0" smtClean="0"/>
              <a:t>Da biste spremili sve datoteke povezane sa stranicom, uključujući grafičke prikaze, okvire i listove stilova u izvornom obliku, odaberite oblik spremanja: 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b="1" dirty="0" smtClean="0"/>
              <a:t>Web-stranica, kompletna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203848" y="2996952"/>
            <a:ext cx="52565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sz="2000" dirty="0" smtClean="0"/>
              <a:t> Tijekom spremanja na taj način slike s web-stranice ne spremaju se u dokument, nego u zasebnu mapu (kreira se automatski).</a:t>
            </a:r>
          </a:p>
          <a:p>
            <a:pPr algn="just"/>
            <a:endParaRPr lang="hr-HR" sz="2000" dirty="0" smtClean="0"/>
          </a:p>
          <a:p>
            <a:pPr algn="just">
              <a:buFont typeface="Arial" pitchFamily="34" charset="0"/>
              <a:buChar char="•"/>
            </a:pPr>
            <a:r>
              <a:rPr lang="hr-HR" sz="2000" dirty="0" smtClean="0"/>
              <a:t> Mapu prepoznajemo po tome što započinje nazivom spremljenoga dokumenta i ima nastavak </a:t>
            </a:r>
            <a:r>
              <a:rPr lang="hr-HR" sz="2000" b="1" dirty="0" smtClean="0"/>
              <a:t>_datoteke</a:t>
            </a:r>
            <a:r>
              <a:rPr lang="hr-HR" sz="2000" dirty="0" smtClean="0"/>
              <a:t>.</a:t>
            </a:r>
          </a:p>
          <a:p>
            <a:pPr algn="just"/>
            <a:endParaRPr lang="hr-HR" sz="2000" dirty="0" smtClean="0"/>
          </a:p>
          <a:p>
            <a:pPr algn="just">
              <a:buFont typeface="Arial" pitchFamily="34" charset="0"/>
              <a:buChar char="•"/>
            </a:pPr>
            <a:r>
              <a:rPr lang="hr-HR" sz="2000" dirty="0"/>
              <a:t> </a:t>
            </a:r>
            <a:r>
              <a:rPr lang="hr-HR" sz="2000" dirty="0" smtClean="0"/>
              <a:t>Ako obrišete mapu sa slikama ili ako premjestite spremljenu web-stranicu na neko drugo mjesto, u njoj se više neće vidjeti slike.</a:t>
            </a:r>
            <a:endParaRPr lang="hr-HR" sz="20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611560" y="4797152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Veličina na disku: 3,46 MB</a:t>
            </a:r>
            <a:endParaRPr lang="hr-HR" sz="1200" dirty="0"/>
          </a:p>
        </p:txBody>
      </p:sp>
      <p:pic>
        <p:nvPicPr>
          <p:cNvPr id="7" name="Slika 6" descr="1. komolet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212976"/>
            <a:ext cx="2038095" cy="1495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Web-arhiva, jedna datoteka (*.mht)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dirty="0" smtClean="0"/>
              <a:t>Da biste spremili sve podatke u jednu datoteku, odaberite: </a:t>
            </a:r>
            <a:r>
              <a:rPr lang="hr-HR" b="1" dirty="0" smtClean="0"/>
              <a:t>Web-arhiva, jedna datoteka (*.mht)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3419872" y="2780928"/>
            <a:ext cx="4608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hr-HR" sz="2000" dirty="0"/>
              <a:t> </a:t>
            </a:r>
            <a:r>
              <a:rPr lang="vi-VN" sz="2000" dirty="0" smtClean="0"/>
              <a:t>Prednost</a:t>
            </a:r>
            <a:r>
              <a:rPr lang="hr-HR" sz="2000" dirty="0" smtClean="0"/>
              <a:t> .mht</a:t>
            </a:r>
            <a:r>
              <a:rPr lang="hr-HR" sz="2000" dirty="0"/>
              <a:t> </a:t>
            </a:r>
            <a:r>
              <a:rPr lang="vi-VN" sz="2000" dirty="0" smtClean="0"/>
              <a:t>datoteka je što su prenosive bez gubitka sadržaja.</a:t>
            </a:r>
            <a:endParaRPr lang="hr-HR" sz="2000" dirty="0" smtClean="0"/>
          </a:p>
          <a:p>
            <a:endParaRPr lang="hr-HR" sz="2000" dirty="0" smtClean="0"/>
          </a:p>
          <a:p>
            <a:pPr algn="just">
              <a:buFont typeface="Arial" pitchFamily="34" charset="0"/>
              <a:buChar char="•"/>
            </a:pPr>
            <a:r>
              <a:rPr lang="vi-VN" sz="2000" dirty="0" smtClean="0"/>
              <a:t> Nedostatak je što mogu</a:t>
            </a:r>
            <a:r>
              <a:rPr lang="hr-HR" sz="2000" dirty="0" smtClean="0"/>
              <a:t> </a:t>
            </a:r>
            <a:r>
              <a:rPr lang="vi-VN" sz="2000" dirty="0" smtClean="0"/>
              <a:t>zauzimati puno memorije, pogotovo ako sadrže veću količinu slika više rezolucije.</a:t>
            </a:r>
            <a:r>
              <a:rPr lang="hr-HR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hr-HR" sz="2000" dirty="0"/>
          </a:p>
          <a:p>
            <a:pPr algn="just">
              <a:buFont typeface="Arial" pitchFamily="34" charset="0"/>
              <a:buChar char="•"/>
            </a:pPr>
            <a:r>
              <a:rPr lang="hr-HR" sz="2000" dirty="0" smtClean="0"/>
              <a:t> .mht </a:t>
            </a:r>
            <a:r>
              <a:rPr lang="vi-VN" sz="2000" dirty="0" smtClean="0"/>
              <a:t>datoteke mogu se učitati u Microsoft Word i dodatno uređivati.</a:t>
            </a:r>
            <a:endParaRPr lang="hr-HR" sz="20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539552" y="4581128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Veličina na disku: 4, 36 MB</a:t>
            </a:r>
            <a:endParaRPr lang="hr-HR" sz="1200" dirty="0"/>
          </a:p>
        </p:txBody>
      </p:sp>
      <p:pic>
        <p:nvPicPr>
          <p:cNvPr id="9" name="Slika 8" descr="mh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924944"/>
            <a:ext cx="1008112" cy="1566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Web-stranica, samo HTML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24536"/>
          </a:xfrm>
        </p:spPr>
        <p:txBody>
          <a:bodyPr/>
          <a:lstStyle/>
          <a:p>
            <a:pPr algn="just"/>
            <a:r>
              <a:rPr lang="hr-HR" dirty="0" smtClean="0"/>
              <a:t>Da biste spremili samo trenutnu HTML stranicu, bez grafičkih prikaza, zvukova ili drugih datoteka, odaberite: </a:t>
            </a:r>
            <a:r>
              <a:rPr lang="hr-HR" b="1" dirty="0" smtClean="0"/>
              <a:t>Web-stranica, samo HTML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Slika 3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140968"/>
            <a:ext cx="904762" cy="1466667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1043608" y="4653136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Veličina na disku: 100 KB</a:t>
            </a:r>
            <a:endParaRPr lang="hr-HR" sz="1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3923928" y="58772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Slika 2. </a:t>
            </a:r>
            <a:r>
              <a:rPr lang="hr-HR" dirty="0" smtClean="0"/>
              <a:t>Spremljena web-stranica u </a:t>
            </a:r>
            <a:r>
              <a:rPr lang="hr-HR" dirty="0" err="1" smtClean="0"/>
              <a:t>.htm</a:t>
            </a:r>
            <a:r>
              <a:rPr lang="hr-HR" dirty="0" smtClean="0"/>
              <a:t> obliku.</a:t>
            </a:r>
            <a:endParaRPr lang="hr-HR" dirty="0"/>
          </a:p>
        </p:txBody>
      </p:sp>
      <p:pic>
        <p:nvPicPr>
          <p:cNvPr id="8" name="Slika 7" descr="samo html z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564904"/>
            <a:ext cx="3801198" cy="331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Tekstna datoteka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algn="just"/>
            <a:r>
              <a:rPr lang="hr-HR" dirty="0" smtClean="0"/>
              <a:t>Da biste spremili samo tekst s trenutne web-stranice, odaberite: </a:t>
            </a:r>
            <a:r>
              <a:rPr lang="hr-HR" b="1" dirty="0" smtClean="0"/>
              <a:t>Tekstna datoteka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Slika 3" descr="t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068960"/>
            <a:ext cx="904762" cy="1371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Slika 4" descr="tekstna datoteka za p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492896"/>
            <a:ext cx="4647695" cy="345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kstniOkvir 5"/>
          <p:cNvSpPr txBox="1"/>
          <p:nvPr/>
        </p:nvSpPr>
        <p:spPr>
          <a:xfrm>
            <a:off x="899592" y="4653136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Veličina na disku: 40,0 KB</a:t>
            </a:r>
            <a:endParaRPr lang="hr-HR" sz="1200" dirty="0"/>
          </a:p>
        </p:txBody>
      </p:sp>
      <p:sp>
        <p:nvSpPr>
          <p:cNvPr id="7" name="TekstniOkvir 6"/>
          <p:cNvSpPr txBox="1"/>
          <p:nvPr/>
        </p:nvSpPr>
        <p:spPr>
          <a:xfrm>
            <a:off x="3779912" y="609329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Slika 3. </a:t>
            </a:r>
            <a:r>
              <a:rPr lang="hr-HR" dirty="0" smtClean="0"/>
              <a:t>Spremljena web-stranica u </a:t>
            </a:r>
            <a:r>
              <a:rPr lang="hr-HR" dirty="0" err="1" smtClean="0"/>
              <a:t>.txt</a:t>
            </a:r>
            <a:r>
              <a:rPr lang="hr-HR" dirty="0" smtClean="0"/>
              <a:t> obliku.</a:t>
            </a:r>
            <a:endParaRPr lang="hr-H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r-HR" dirty="0" smtClean="0"/>
              <a:t>Plan ploče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/>
        </p:nvSpPr>
        <p:spPr bwMode="auto">
          <a:xfrm>
            <a:off x="539552" y="1196752"/>
            <a:ext cx="8208912" cy="540060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r-H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r-HR" sz="1800" b="1" u="sng" dirty="0" smtClean="0"/>
          </a:p>
          <a:p>
            <a:pPr marL="0" indent="0" algn="ctr">
              <a:buNone/>
            </a:pPr>
            <a:r>
              <a:rPr lang="hr-HR" sz="2000" b="1" u="sng" dirty="0" smtClean="0"/>
              <a:t/>
            </a:r>
            <a:br>
              <a:rPr lang="hr-HR" sz="2000" b="1" u="sng" dirty="0" smtClean="0"/>
            </a:br>
            <a:endParaRPr lang="hr-HR" sz="1800" dirty="0" smtClean="0"/>
          </a:p>
          <a:p>
            <a:pPr algn="ctr">
              <a:buNone/>
            </a:pPr>
            <a:endParaRPr lang="hr-HR" sz="1800" dirty="0" smtClean="0"/>
          </a:p>
          <a:p>
            <a:pPr marL="0" indent="0" algn="ctr">
              <a:buNone/>
            </a:pPr>
            <a:r>
              <a:rPr lang="hr-HR" sz="1800" dirty="0"/>
              <a:t> </a:t>
            </a:r>
          </a:p>
          <a:p>
            <a:pPr algn="ctr"/>
            <a:endParaRPr lang="hr-HR" sz="1800" dirty="0"/>
          </a:p>
        </p:txBody>
      </p:sp>
      <p:sp>
        <p:nvSpPr>
          <p:cNvPr id="6" name="TekstniOkvir 5"/>
          <p:cNvSpPr txBox="1"/>
          <p:nvPr/>
        </p:nvSpPr>
        <p:spPr>
          <a:xfrm>
            <a:off x="755576" y="1340768"/>
            <a:ext cx="7704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/>
              <a:t>Spremanje web-stranica na </a:t>
            </a:r>
            <a:r>
              <a:rPr lang="hr-HR" sz="2000" b="1" dirty="0" smtClean="0"/>
              <a:t>disk</a:t>
            </a:r>
          </a:p>
          <a:p>
            <a:pPr algn="just"/>
            <a:endParaRPr lang="hr-HR" sz="2000" dirty="0" smtClean="0"/>
          </a:p>
          <a:p>
            <a:pPr algn="just"/>
            <a:r>
              <a:rPr lang="hr-HR" sz="2000" b="1" dirty="0" smtClean="0"/>
              <a:t>Preuzimanje </a:t>
            </a:r>
            <a:r>
              <a:rPr lang="hr-HR" sz="2000" b="1" dirty="0" smtClean="0"/>
              <a:t>datoteka</a:t>
            </a:r>
            <a:r>
              <a:rPr lang="hr-HR" sz="2000" dirty="0" smtClean="0"/>
              <a:t> (</a:t>
            </a:r>
            <a:r>
              <a:rPr lang="hr-HR" sz="2000" i="1" dirty="0" smtClean="0"/>
              <a:t>Download</a:t>
            </a:r>
            <a:r>
              <a:rPr lang="hr-HR" sz="2000" dirty="0" smtClean="0"/>
              <a:t>) – prenošenje datoteka s udaljenoga na lokalno računalo</a:t>
            </a:r>
            <a:r>
              <a:rPr lang="hr-HR" sz="2000" dirty="0" smtClean="0"/>
              <a:t>.</a:t>
            </a:r>
          </a:p>
          <a:p>
            <a:pPr algn="just"/>
            <a:endParaRPr lang="hr-HR" sz="2000" dirty="0" smtClean="0"/>
          </a:p>
          <a:p>
            <a:pPr algn="just"/>
            <a:r>
              <a:rPr lang="hr-HR" sz="2000" b="1" dirty="0" smtClean="0"/>
              <a:t>Slanje datoteka</a:t>
            </a:r>
            <a:r>
              <a:rPr lang="hr-HR" sz="2000" dirty="0" smtClean="0"/>
              <a:t> (</a:t>
            </a:r>
            <a:r>
              <a:rPr lang="hr-HR" sz="2000" i="1" dirty="0" smtClean="0"/>
              <a:t>Upload</a:t>
            </a:r>
            <a:r>
              <a:rPr lang="hr-HR" sz="2000" dirty="0" smtClean="0"/>
              <a:t>) – prenošenje datoteka s lokalnoga na udaljeno računalo</a:t>
            </a:r>
            <a:r>
              <a:rPr lang="hr-HR" sz="2000" dirty="0" smtClean="0"/>
              <a:t>.</a:t>
            </a:r>
          </a:p>
          <a:p>
            <a:pPr algn="just"/>
            <a:endParaRPr lang="hr-HR" sz="2000" dirty="0" smtClean="0"/>
          </a:p>
          <a:p>
            <a:pPr algn="just"/>
            <a:r>
              <a:rPr lang="hr-HR" sz="2000" b="1" dirty="0" smtClean="0"/>
              <a:t>Spremanje web-stranice </a:t>
            </a:r>
            <a:r>
              <a:rPr lang="hr-HR" sz="2000" dirty="0" smtClean="0"/>
              <a:t>– neposredno iz web-preglednika naredbom </a:t>
            </a:r>
            <a:r>
              <a:rPr lang="hr-HR" sz="2000" i="1" dirty="0" smtClean="0"/>
              <a:t>Datoteka &gt; Spremi kao…</a:t>
            </a:r>
          </a:p>
          <a:p>
            <a:pPr algn="just"/>
            <a:endParaRPr lang="hr-HR" sz="2000" dirty="0" smtClean="0"/>
          </a:p>
          <a:p>
            <a:r>
              <a:rPr lang="hr-HR" sz="2000" b="1" dirty="0" smtClean="0"/>
              <a:t>Spremanje slike  s web-stranice </a:t>
            </a:r>
            <a:r>
              <a:rPr lang="hr-HR" sz="2000" dirty="0" smtClean="0"/>
              <a:t>– desni klik miša i odabirom naredbe </a:t>
            </a:r>
            <a:r>
              <a:rPr lang="hr-HR" sz="2000" i="1" dirty="0" smtClean="0"/>
              <a:t>Spremi sliku kao…</a:t>
            </a:r>
          </a:p>
          <a:p>
            <a:endParaRPr lang="hr-HR" sz="2000" i="1" dirty="0" smtClean="0"/>
          </a:p>
          <a:p>
            <a:r>
              <a:rPr lang="hr-HR" sz="2000" b="1" dirty="0" smtClean="0"/>
              <a:t>Spremanje web-stranice u jedinstveni dokument </a:t>
            </a:r>
            <a:r>
              <a:rPr lang="hr-HR" sz="2000" dirty="0" smtClean="0"/>
              <a:t>(tekst i slike zajedno) – odabirom </a:t>
            </a:r>
            <a:r>
              <a:rPr lang="hr-HR" sz="2000" b="1" dirty="0" smtClean="0"/>
              <a:t>.mht </a:t>
            </a:r>
            <a:r>
              <a:rPr lang="hr-HR" sz="2000" dirty="0" smtClean="0"/>
              <a:t>nastavka datoteke.</a:t>
            </a:r>
          </a:p>
          <a:p>
            <a:pPr algn="just"/>
            <a:endParaRPr lang="hr-HR" sz="2000" dirty="0" smtClean="0"/>
          </a:p>
          <a:p>
            <a:pPr algn="just"/>
            <a:endParaRPr lang="hr-HR" sz="2000" dirty="0" smtClean="0"/>
          </a:p>
          <a:p>
            <a:endParaRPr lang="hr-HR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razred špranca">
  <a:themeElements>
    <a:clrScheme name="Office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6razred špranca</Template>
  <TotalTime>299</TotalTime>
  <Words>486</Words>
  <Application>Microsoft Office PowerPoint</Application>
  <PresentationFormat>Prikaz na zaslonu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6razred špranca</vt:lpstr>
      <vt:lpstr>Spremanje web-stranica</vt:lpstr>
      <vt:lpstr>Razmjene datoteka internetom</vt:lpstr>
      <vt:lpstr>Spremanje web-stranica naredbom Spremi kao…</vt:lpstr>
      <vt:lpstr>Spremanje web-stranica naredbom Spremi kao…</vt:lpstr>
      <vt:lpstr>Web-stranica, kompletna</vt:lpstr>
      <vt:lpstr>Web-arhiva, jedna datoteka (*.mht)</vt:lpstr>
      <vt:lpstr>Web-stranica, samo HTML</vt:lpstr>
      <vt:lpstr>Tekstna datoteka</vt:lpstr>
      <vt:lpstr>Plan ploče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Spremanje web-stranica</dc:title>
  <dc:creator>Učenik</dc:creator>
  <cp:lastModifiedBy>Učenik</cp:lastModifiedBy>
  <cp:revision>22</cp:revision>
  <dcterms:created xsi:type="dcterms:W3CDTF">2013-11-25T17:08:39Z</dcterms:created>
  <dcterms:modified xsi:type="dcterms:W3CDTF">2014-02-28T22:56:20Z</dcterms:modified>
</cp:coreProperties>
</file>