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hr-H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00"/>
    <a:srgbClr val="007434"/>
    <a:srgbClr val="3A7E3A"/>
    <a:srgbClr val="459545"/>
    <a:srgbClr val="007E00"/>
    <a:srgbClr val="408C40"/>
    <a:srgbClr val="007400"/>
    <a:srgbClr val="387C3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hr-HR"/>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hr-HR"/>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r-HR" noProof="0" smtClean="0"/>
              <a:t>Click to edit Master text styles</a:t>
            </a:r>
          </a:p>
          <a:p>
            <a:pPr lvl="1"/>
            <a:r>
              <a:rPr lang="hr-HR" noProof="0" smtClean="0"/>
              <a:t>Second level</a:t>
            </a:r>
          </a:p>
          <a:p>
            <a:pPr lvl="2"/>
            <a:r>
              <a:rPr lang="hr-HR" noProof="0" smtClean="0"/>
              <a:t>Third level</a:t>
            </a:r>
          </a:p>
          <a:p>
            <a:pPr lvl="3"/>
            <a:r>
              <a:rPr lang="hr-HR" noProof="0" smtClean="0"/>
              <a:t>Fourth level</a:t>
            </a:r>
          </a:p>
          <a:p>
            <a:pPr lvl="4"/>
            <a:r>
              <a:rPr lang="hr-HR"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hr-H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A3ADFD4-D930-4E97-BDC8-398D6E904D13}" type="slidenum">
              <a:rPr lang="hr-HR"/>
              <a:pPr>
                <a:defRPr/>
              </a:pPr>
              <a:t>‹#›</a:t>
            </a:fld>
            <a:endParaRPr lang="hr-H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pic>
        <p:nvPicPr>
          <p:cNvPr id="4" name="Picture 2" descr="M:\SysPrint\Udzbenici\INFO\_šprance PPT\6razred pozadina.png"/>
          <p:cNvPicPr>
            <a:picLocks noChangeAspect="1" noChangeArrowheads="1"/>
          </p:cNvPicPr>
          <p:nvPr/>
        </p:nvPicPr>
        <p:blipFill>
          <a:blip r:embed="rId2" cstate="print">
            <a:lum bright="-10000"/>
          </a:blip>
          <a:srcRect b="43755"/>
          <a:stretch>
            <a:fillRect/>
          </a:stretch>
        </p:blipFill>
        <p:spPr bwMode="auto">
          <a:xfrm>
            <a:off x="241300" y="0"/>
            <a:ext cx="8902700" cy="3716338"/>
          </a:xfrm>
          <a:prstGeom prst="rect">
            <a:avLst/>
          </a:prstGeom>
          <a:noFill/>
          <a:ln w="9525">
            <a:noFill/>
            <a:miter lim="800000"/>
            <a:headEnd/>
            <a:tailEnd/>
          </a:ln>
        </p:spPr>
      </p:pic>
      <p:sp>
        <p:nvSpPr>
          <p:cNvPr id="5" name="Rectangle 10"/>
          <p:cNvSpPr>
            <a:spLocks noChangeArrowheads="1"/>
          </p:cNvSpPr>
          <p:nvPr/>
        </p:nvSpPr>
        <p:spPr bwMode="auto">
          <a:xfrm>
            <a:off x="0" y="0"/>
            <a:ext cx="250825" cy="6858000"/>
          </a:xfrm>
          <a:prstGeom prst="rect">
            <a:avLst/>
          </a:prstGeom>
          <a:solidFill>
            <a:srgbClr val="007434"/>
          </a:solidFill>
          <a:ln w="9525">
            <a:noFill/>
            <a:miter lim="800000"/>
            <a:headEnd/>
            <a:tailEnd/>
          </a:ln>
          <a:effectLst/>
        </p:spPr>
        <p:txBody>
          <a:bodyPr wrap="none" anchor="ctr"/>
          <a:lstStyle/>
          <a:p>
            <a:pPr>
              <a:defRPr/>
            </a:pPr>
            <a:endParaRPr lang="hr-HR"/>
          </a:p>
        </p:txBody>
      </p:sp>
      <p:sp>
        <p:nvSpPr>
          <p:cNvPr id="6" name="Text Box 8"/>
          <p:cNvSpPr txBox="1">
            <a:spLocks noChangeArrowheads="1"/>
          </p:cNvSpPr>
          <p:nvPr/>
        </p:nvSpPr>
        <p:spPr bwMode="auto">
          <a:xfrm rot="16200000">
            <a:off x="-1722438" y="3676651"/>
            <a:ext cx="3679825" cy="304800"/>
          </a:xfrm>
          <a:prstGeom prst="rect">
            <a:avLst/>
          </a:prstGeom>
          <a:noFill/>
          <a:ln w="9525">
            <a:noFill/>
            <a:miter lim="800000"/>
            <a:headEnd/>
            <a:tailEnd/>
          </a:ln>
          <a:effectLst/>
        </p:spPr>
        <p:txBody>
          <a:bodyPr>
            <a:spAutoFit/>
          </a:bodyPr>
          <a:lstStyle/>
          <a:p>
            <a:pPr>
              <a:spcBef>
                <a:spcPct val="50000"/>
              </a:spcBef>
              <a:defRPr/>
            </a:pPr>
            <a:r>
              <a:rPr lang="hr-HR" sz="1400" dirty="0">
                <a:solidFill>
                  <a:schemeClr val="bg1"/>
                </a:solidFill>
              </a:rPr>
              <a:t>Udžbenik informatike za 6. razred</a:t>
            </a:r>
          </a:p>
        </p:txBody>
      </p:sp>
      <p:pic>
        <p:nvPicPr>
          <p:cNvPr id="7" name="Picture 9" descr="DZ krug"/>
          <p:cNvPicPr>
            <a:picLocks noChangeAspect="1" noChangeArrowheads="1"/>
          </p:cNvPicPr>
          <p:nvPr/>
        </p:nvPicPr>
        <p:blipFill>
          <a:blip r:embed="rId3" cstate="print"/>
          <a:srcRect/>
          <a:stretch>
            <a:fillRect/>
          </a:stretch>
        </p:blipFill>
        <p:spPr bwMode="auto">
          <a:xfrm>
            <a:off x="3995738" y="620713"/>
            <a:ext cx="1082675" cy="1082675"/>
          </a:xfrm>
          <a:prstGeom prst="rect">
            <a:avLst/>
          </a:prstGeom>
          <a:noFill/>
          <a:ln w="9525">
            <a:noFill/>
            <a:miter lim="800000"/>
            <a:headEnd/>
            <a:tailEnd/>
          </a:ln>
        </p:spPr>
      </p:pic>
      <p:sp>
        <p:nvSpPr>
          <p:cNvPr id="3074" name="Rectangle 2"/>
          <p:cNvSpPr>
            <a:spLocks noGrp="1" noChangeArrowheads="1"/>
          </p:cNvSpPr>
          <p:nvPr>
            <p:ph type="ctrTitle"/>
          </p:nvPr>
        </p:nvSpPr>
        <p:spPr>
          <a:xfrm>
            <a:off x="684213" y="4005064"/>
            <a:ext cx="7988300" cy="1470025"/>
          </a:xfrm>
        </p:spPr>
        <p:txBody>
          <a:bodyPr/>
          <a:lstStyle>
            <a:lvl1pPr>
              <a:defRPr sz="4400"/>
            </a:lvl1pPr>
          </a:lstStyle>
          <a:p>
            <a:r>
              <a:rPr lang="hr-HR" smtClean="0"/>
              <a:t>Kliknite da biste uredili stil naslova matrice</a:t>
            </a:r>
            <a:endParaRPr lang="hr-HR"/>
          </a:p>
        </p:txBody>
      </p:sp>
      <p:sp>
        <p:nvSpPr>
          <p:cNvPr id="3075" name="Rectangle 3"/>
          <p:cNvSpPr>
            <a:spLocks noGrp="1" noChangeArrowheads="1"/>
          </p:cNvSpPr>
          <p:nvPr>
            <p:ph type="subTitle" idx="1"/>
          </p:nvPr>
        </p:nvSpPr>
        <p:spPr>
          <a:xfrm>
            <a:off x="684213" y="2565400"/>
            <a:ext cx="7991475" cy="1150938"/>
          </a:xfrm>
        </p:spPr>
        <p:txBody>
          <a:bodyPr/>
          <a:lstStyle>
            <a:lvl1pPr marL="0" indent="0" algn="ctr">
              <a:buFontTx/>
              <a:buNone/>
              <a:defRPr sz="3600">
                <a:solidFill>
                  <a:srgbClr val="D4F0D7"/>
                </a:solidFill>
                <a:effectLst>
                  <a:outerShdw blurRad="38100" dist="38100" dir="2700000" algn="tl">
                    <a:srgbClr val="000000">
                      <a:alpha val="43137"/>
                    </a:srgbClr>
                  </a:outerShdw>
                </a:effectLst>
              </a:defRPr>
            </a:lvl1pPr>
          </a:lstStyle>
          <a:p>
            <a:r>
              <a:rPr lang="hr-HR" smtClean="0"/>
              <a:t>Kliknite da biste uredili stil podnaslova matrice</a:t>
            </a:r>
            <a:endParaRPr lang="hr-HR" dirty="0"/>
          </a:p>
        </p:txBody>
      </p:sp>
      <p:sp>
        <p:nvSpPr>
          <p:cNvPr id="8" name="Rectangle 4"/>
          <p:cNvSpPr>
            <a:spLocks noGrp="1" noChangeArrowheads="1"/>
          </p:cNvSpPr>
          <p:nvPr>
            <p:ph type="dt" sz="half" idx="10"/>
          </p:nvPr>
        </p:nvSpPr>
        <p:spPr/>
        <p:txBody>
          <a:bodyPr/>
          <a:lstStyle>
            <a:lvl1pPr>
              <a:defRPr/>
            </a:lvl1pPr>
          </a:lstStyle>
          <a:p>
            <a:pPr>
              <a:defRPr/>
            </a:pPr>
            <a:endParaRPr lang="hr-HR"/>
          </a:p>
        </p:txBody>
      </p:sp>
      <p:sp>
        <p:nvSpPr>
          <p:cNvPr id="9" name="Rectangle 5"/>
          <p:cNvSpPr>
            <a:spLocks noGrp="1" noChangeArrowheads="1"/>
          </p:cNvSpPr>
          <p:nvPr>
            <p:ph type="ftr" sz="quarter" idx="11"/>
          </p:nvPr>
        </p:nvSpPr>
        <p:spPr/>
        <p:txBody>
          <a:bodyPr/>
          <a:lstStyle>
            <a:lvl1pPr>
              <a:defRPr/>
            </a:lvl1pPr>
          </a:lstStyle>
          <a:p>
            <a:pPr>
              <a:defRPr/>
            </a:pPr>
            <a:endParaRPr lang="hr-HR"/>
          </a:p>
        </p:txBody>
      </p:sp>
      <p:sp>
        <p:nvSpPr>
          <p:cNvPr id="10" name="Rectangle 6"/>
          <p:cNvSpPr>
            <a:spLocks noGrp="1" noChangeArrowheads="1"/>
          </p:cNvSpPr>
          <p:nvPr>
            <p:ph type="sldNum" sz="quarter" idx="12"/>
          </p:nvPr>
        </p:nvSpPr>
        <p:spPr/>
        <p:txBody>
          <a:bodyPr/>
          <a:lstStyle>
            <a:lvl1pPr>
              <a:defRPr/>
            </a:lvl1pPr>
          </a:lstStyle>
          <a:p>
            <a:pPr>
              <a:defRPr/>
            </a:pPr>
            <a:fld id="{5249EE07-FCBC-42C5-B5D2-999219EAECD1}" type="slidenum">
              <a:rPr lang="hr-HR"/>
              <a:pPr>
                <a:defRPr/>
              </a:pPr>
              <a:t>‹#›</a:t>
            </a:fld>
            <a:endParaRPr lang="hr-H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8C03517C-210C-4A4F-AAD8-F03329C15E95}" type="slidenum">
              <a:rPr lang="hr-HR"/>
              <a:pPr>
                <a:defRPr/>
              </a:pPr>
              <a:t>‹#›</a:t>
            </a:fld>
            <a:endParaRPr lang="hr-H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86E44D95-5507-423D-A12F-CCD5388684E9}" type="slidenum">
              <a:rPr lang="hr-HR"/>
              <a:pPr>
                <a:defRPr/>
              </a:pPr>
              <a:t>‹#›</a:t>
            </a:fld>
            <a:endParaRPr lang="hr-H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3C0435D6-40E7-488B-B443-A4455D812CDD}" type="slidenum">
              <a:rPr lang="hr-HR"/>
              <a:pPr>
                <a:defRPr/>
              </a:pPr>
              <a:t>‹#›</a:t>
            </a:fld>
            <a:endParaRPr lang="hr-H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r-HR" smtClean="0"/>
              <a:t>Kliknite da biste uredili stilove teksta matrice</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8F497A1B-DE85-4F14-BAFB-642A0C5830BC}" type="slidenum">
              <a:rPr lang="hr-HR"/>
              <a:pPr>
                <a:defRPr/>
              </a:pPr>
              <a:t>‹#›</a:t>
            </a:fld>
            <a:endParaRPr lang="hr-H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643669ED-309C-460D-975E-3D68E413E8B7}" type="slidenum">
              <a:rPr lang="hr-HR"/>
              <a:pPr>
                <a:defRPr/>
              </a:pPr>
              <a:t>‹#›</a:t>
            </a:fld>
            <a:endParaRPr lang="hr-H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ctangle 4"/>
          <p:cNvSpPr>
            <a:spLocks noGrp="1" noChangeArrowheads="1"/>
          </p:cNvSpPr>
          <p:nvPr>
            <p:ph type="dt" sz="half" idx="10"/>
          </p:nvPr>
        </p:nvSpPr>
        <p:spPr>
          <a:ln/>
        </p:spPr>
        <p:txBody>
          <a:bodyPr/>
          <a:lstStyle>
            <a:lvl1pPr>
              <a:defRPr/>
            </a:lvl1pPr>
          </a:lstStyle>
          <a:p>
            <a:pPr>
              <a:defRPr/>
            </a:pPr>
            <a:endParaRPr lang="hr-HR"/>
          </a:p>
        </p:txBody>
      </p:sp>
      <p:sp>
        <p:nvSpPr>
          <p:cNvPr id="8" name="Rectangle 5"/>
          <p:cNvSpPr>
            <a:spLocks noGrp="1" noChangeArrowheads="1"/>
          </p:cNvSpPr>
          <p:nvPr>
            <p:ph type="ftr" sz="quarter" idx="11"/>
          </p:nvPr>
        </p:nvSpPr>
        <p:spPr>
          <a:ln/>
        </p:spPr>
        <p:txBody>
          <a:bodyPr/>
          <a:lstStyle>
            <a:lvl1pPr>
              <a:defRPr/>
            </a:lvl1pPr>
          </a:lstStyle>
          <a:p>
            <a:pPr>
              <a:defRPr/>
            </a:pPr>
            <a:endParaRPr lang="hr-HR"/>
          </a:p>
        </p:txBody>
      </p:sp>
      <p:sp>
        <p:nvSpPr>
          <p:cNvPr id="9" name="Rectangle 6"/>
          <p:cNvSpPr>
            <a:spLocks noGrp="1" noChangeArrowheads="1"/>
          </p:cNvSpPr>
          <p:nvPr>
            <p:ph type="sldNum" sz="quarter" idx="12"/>
          </p:nvPr>
        </p:nvSpPr>
        <p:spPr>
          <a:ln/>
        </p:spPr>
        <p:txBody>
          <a:bodyPr/>
          <a:lstStyle>
            <a:lvl1pPr>
              <a:defRPr/>
            </a:lvl1pPr>
          </a:lstStyle>
          <a:p>
            <a:pPr>
              <a:defRPr/>
            </a:pPr>
            <a:fld id="{FF6B48C8-3B1C-4418-84FA-0DF2CBA2C745}" type="slidenum">
              <a:rPr lang="hr-HR"/>
              <a:pPr>
                <a:defRPr/>
              </a:pPr>
              <a:t>‹#›</a:t>
            </a:fld>
            <a:endParaRPr lang="hr-H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ctangle 4"/>
          <p:cNvSpPr>
            <a:spLocks noGrp="1" noChangeArrowheads="1"/>
          </p:cNvSpPr>
          <p:nvPr>
            <p:ph type="dt" sz="half" idx="10"/>
          </p:nvPr>
        </p:nvSpPr>
        <p:spPr>
          <a:ln/>
        </p:spPr>
        <p:txBody>
          <a:bodyPr/>
          <a:lstStyle>
            <a:lvl1pPr>
              <a:defRPr/>
            </a:lvl1pPr>
          </a:lstStyle>
          <a:p>
            <a:pPr>
              <a:defRPr/>
            </a:pPr>
            <a:endParaRPr lang="hr-HR"/>
          </a:p>
        </p:txBody>
      </p:sp>
      <p:sp>
        <p:nvSpPr>
          <p:cNvPr id="4" name="Rectangle 5"/>
          <p:cNvSpPr>
            <a:spLocks noGrp="1" noChangeArrowheads="1"/>
          </p:cNvSpPr>
          <p:nvPr>
            <p:ph type="ftr" sz="quarter" idx="11"/>
          </p:nvPr>
        </p:nvSpPr>
        <p:spPr>
          <a:ln/>
        </p:spPr>
        <p:txBody>
          <a:bodyPr/>
          <a:lstStyle>
            <a:lvl1pPr>
              <a:defRPr/>
            </a:lvl1pPr>
          </a:lstStyle>
          <a:p>
            <a:pPr>
              <a:defRPr/>
            </a:pPr>
            <a:endParaRPr lang="hr-HR"/>
          </a:p>
        </p:txBody>
      </p:sp>
      <p:sp>
        <p:nvSpPr>
          <p:cNvPr id="5" name="Rectangle 6"/>
          <p:cNvSpPr>
            <a:spLocks noGrp="1" noChangeArrowheads="1"/>
          </p:cNvSpPr>
          <p:nvPr>
            <p:ph type="sldNum" sz="quarter" idx="12"/>
          </p:nvPr>
        </p:nvSpPr>
        <p:spPr>
          <a:ln/>
        </p:spPr>
        <p:txBody>
          <a:bodyPr/>
          <a:lstStyle>
            <a:lvl1pPr>
              <a:defRPr/>
            </a:lvl1pPr>
          </a:lstStyle>
          <a:p>
            <a:pPr>
              <a:defRPr/>
            </a:pPr>
            <a:fld id="{0699B8FF-9251-42C2-98F1-5E2EA022580F}" type="slidenum">
              <a:rPr lang="hr-HR"/>
              <a:pPr>
                <a:defRPr/>
              </a:pPr>
              <a:t>‹#›</a:t>
            </a:fld>
            <a:endParaRPr lang="hr-H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r-HR"/>
          </a:p>
        </p:txBody>
      </p:sp>
      <p:sp>
        <p:nvSpPr>
          <p:cNvPr id="3" name="Rectangle 5"/>
          <p:cNvSpPr>
            <a:spLocks noGrp="1" noChangeArrowheads="1"/>
          </p:cNvSpPr>
          <p:nvPr>
            <p:ph type="ftr" sz="quarter" idx="11"/>
          </p:nvPr>
        </p:nvSpPr>
        <p:spPr>
          <a:ln/>
        </p:spPr>
        <p:txBody>
          <a:bodyPr/>
          <a:lstStyle>
            <a:lvl1pPr>
              <a:defRPr/>
            </a:lvl1pPr>
          </a:lstStyle>
          <a:p>
            <a:pPr>
              <a:defRPr/>
            </a:pPr>
            <a:endParaRPr lang="hr-HR"/>
          </a:p>
        </p:txBody>
      </p:sp>
      <p:sp>
        <p:nvSpPr>
          <p:cNvPr id="4" name="Rectangle 6"/>
          <p:cNvSpPr>
            <a:spLocks noGrp="1" noChangeArrowheads="1"/>
          </p:cNvSpPr>
          <p:nvPr>
            <p:ph type="sldNum" sz="quarter" idx="12"/>
          </p:nvPr>
        </p:nvSpPr>
        <p:spPr>
          <a:ln/>
        </p:spPr>
        <p:txBody>
          <a:bodyPr/>
          <a:lstStyle>
            <a:lvl1pPr>
              <a:defRPr/>
            </a:lvl1pPr>
          </a:lstStyle>
          <a:p>
            <a:pPr>
              <a:defRPr/>
            </a:pPr>
            <a:fld id="{D8C00332-DCCA-4C4A-B520-77DCA79C665B}" type="slidenum">
              <a:rPr lang="hr-HR"/>
              <a:pPr>
                <a:defRPr/>
              </a:pPr>
              <a:t>‹#›</a:t>
            </a:fld>
            <a:endParaRPr lang="hr-H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D710C2AA-B581-40B4-B631-E37D5A898093}" type="slidenum">
              <a:rPr lang="hr-HR"/>
              <a:pPr>
                <a:defRPr/>
              </a:pPr>
              <a:t>‹#›</a:t>
            </a:fld>
            <a:endParaRPr lang="hr-H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r-HR" noProof="0" smtClean="0"/>
              <a:t>Pritisnite ikonu za dodavanje slike</a:t>
            </a:r>
            <a:endParaRPr lang="hr-HR" noProof="0" smtClean="0"/>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C2A8759B-A425-48C1-80EE-DD687DFBAEE4}" type="slidenum">
              <a:rPr lang="hr-HR"/>
              <a:pPr>
                <a:defRPr/>
              </a:pPr>
              <a:t>‹#›</a:t>
            </a:fld>
            <a:endParaRPr lang="hr-H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0" y="0"/>
            <a:ext cx="250825" cy="6858000"/>
          </a:xfrm>
          <a:prstGeom prst="rect">
            <a:avLst/>
          </a:prstGeom>
          <a:gradFill rotWithShape="1">
            <a:gsLst>
              <a:gs pos="0">
                <a:srgbClr val="74CE7D"/>
              </a:gs>
              <a:gs pos="100000">
                <a:srgbClr val="005000"/>
              </a:gs>
            </a:gsLst>
            <a:lin ang="5400000" scaled="1"/>
          </a:gradFill>
          <a:ln w="9525">
            <a:noFill/>
            <a:miter lim="800000"/>
            <a:headEnd/>
            <a:tailEnd/>
          </a:ln>
          <a:effectLst/>
        </p:spPr>
        <p:txBody>
          <a:bodyPr wrap="none" anchor="ctr"/>
          <a:lstStyle/>
          <a:p>
            <a:pPr>
              <a:defRPr/>
            </a:pPr>
            <a:endParaRPr lang="hr-HR"/>
          </a:p>
        </p:txBody>
      </p:sp>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hr-HR" smtClean="0"/>
              <a:t>Kliknite da biste uredili stil naslova matrice</a:t>
            </a:r>
            <a:endParaRPr lang="hr-HR" smtClean="0"/>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smtClean="0"/>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hr-H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hr-H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B6DD435-EC83-4E04-94AB-59E98AF09AE2}" type="slidenum">
              <a:rPr lang="hr-HR"/>
              <a:pPr>
                <a:defRPr/>
              </a:pPr>
              <a:t>‹#›</a:t>
            </a:fld>
            <a:endParaRPr lang="hr-HR"/>
          </a:p>
        </p:txBody>
      </p:sp>
      <p:sp>
        <p:nvSpPr>
          <p:cNvPr id="1032" name="Text Box 8"/>
          <p:cNvSpPr txBox="1">
            <a:spLocks noChangeArrowheads="1"/>
          </p:cNvSpPr>
          <p:nvPr/>
        </p:nvSpPr>
        <p:spPr bwMode="auto">
          <a:xfrm rot="16200000">
            <a:off x="-1722438" y="3676651"/>
            <a:ext cx="3679825" cy="304800"/>
          </a:xfrm>
          <a:prstGeom prst="rect">
            <a:avLst/>
          </a:prstGeom>
          <a:noFill/>
          <a:ln w="9525">
            <a:noFill/>
            <a:miter lim="800000"/>
            <a:headEnd/>
            <a:tailEnd/>
          </a:ln>
          <a:effectLst/>
        </p:spPr>
        <p:txBody>
          <a:bodyPr>
            <a:spAutoFit/>
          </a:bodyPr>
          <a:lstStyle/>
          <a:p>
            <a:pPr>
              <a:spcBef>
                <a:spcPct val="50000"/>
              </a:spcBef>
              <a:defRPr/>
            </a:pPr>
            <a:r>
              <a:rPr lang="hr-HR" sz="1400">
                <a:solidFill>
                  <a:schemeClr val="bg1"/>
                </a:solidFill>
              </a:rPr>
              <a:t>Udžbenik informatike za 6. razred</a:t>
            </a:r>
          </a:p>
        </p:txBody>
      </p:sp>
      <p:sp>
        <p:nvSpPr>
          <p:cNvPr id="1033" name="Rectangle 9"/>
          <p:cNvSpPr>
            <a:spLocks noChangeArrowheads="1"/>
          </p:cNvSpPr>
          <p:nvPr/>
        </p:nvSpPr>
        <p:spPr bwMode="auto">
          <a:xfrm>
            <a:off x="0" y="6604000"/>
            <a:ext cx="250825" cy="138113"/>
          </a:xfrm>
          <a:prstGeom prst="rect">
            <a:avLst/>
          </a:prstGeom>
          <a:noFill/>
          <a:ln w="9525">
            <a:noFill/>
            <a:miter lim="800000"/>
            <a:headEnd/>
            <a:tailEnd/>
          </a:ln>
          <a:effectLst/>
        </p:spPr>
        <p:txBody>
          <a:bodyPr lIns="0" tIns="0" rIns="0" bIns="0"/>
          <a:lstStyle/>
          <a:p>
            <a:pPr algn="ctr">
              <a:defRPr/>
            </a:pPr>
            <a:fld id="{67074533-3B9E-4B05-8CB9-7C9B162E62B7}" type="slidenum">
              <a:rPr lang="hr-HR" sz="1000">
                <a:solidFill>
                  <a:schemeClr val="bg1"/>
                </a:solidFill>
              </a:rPr>
              <a:pPr algn="ctr">
                <a:defRPr/>
              </a:pPr>
              <a:t>‹#›</a:t>
            </a:fld>
            <a:endParaRPr lang="hr-HR" sz="1000">
              <a:solidFill>
                <a:srgbClr val="969696"/>
              </a:solidFill>
            </a:endParaRPr>
          </a:p>
        </p:txBody>
      </p:sp>
      <p:pic>
        <p:nvPicPr>
          <p:cNvPr id="1034" name="Picture 10" descr="sysprint logo ravni"/>
          <p:cNvPicPr>
            <a:picLocks noChangeAspect="1" noChangeArrowheads="1"/>
          </p:cNvPicPr>
          <p:nvPr/>
        </p:nvPicPr>
        <p:blipFill>
          <a:blip r:embed="rId13" cstate="print"/>
          <a:srcRect/>
          <a:stretch>
            <a:fillRect/>
          </a:stretch>
        </p:blipFill>
        <p:spPr bwMode="auto">
          <a:xfrm>
            <a:off x="50800" y="31750"/>
            <a:ext cx="131763" cy="50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p:fade thruBlk="1"/>
  </p:transition>
  <p:timing>
    <p:tnLst>
      <p:par>
        <p:cTn id="1" dur="indefinite" restart="never" nodeType="tmRoot"/>
      </p:par>
    </p:tnLst>
  </p:timing>
  <p:txStyles>
    <p:titleStyle>
      <a:lvl1pPr algn="ctr" rtl="0" eaLnBrk="1" fontAlgn="base" hangingPunct="1">
        <a:spcBef>
          <a:spcPct val="0"/>
        </a:spcBef>
        <a:spcAft>
          <a:spcPct val="0"/>
        </a:spcAft>
        <a:defRPr sz="3600">
          <a:solidFill>
            <a:srgbClr val="006600"/>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600">
          <a:solidFill>
            <a:srgbClr val="006600"/>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600">
          <a:solidFill>
            <a:srgbClr val="006600"/>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600">
          <a:solidFill>
            <a:srgbClr val="006600"/>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600">
          <a:solidFill>
            <a:srgbClr val="006600"/>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600">
          <a:solidFill>
            <a:srgbClr val="006600"/>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600">
          <a:solidFill>
            <a:srgbClr val="006600"/>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600">
          <a:solidFill>
            <a:srgbClr val="006600"/>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600">
          <a:solidFill>
            <a:srgbClr val="006600"/>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ubTitle" idx="1"/>
          </p:nvPr>
        </p:nvSpPr>
        <p:spPr>
          <a:xfrm>
            <a:off x="684213" y="2492375"/>
            <a:ext cx="7991475" cy="1150938"/>
          </a:xfrm>
        </p:spPr>
        <p:txBody>
          <a:bodyPr/>
          <a:lstStyle/>
          <a:p>
            <a:pPr eaLnBrk="1" hangingPunct="1">
              <a:defRPr/>
            </a:pPr>
            <a:r>
              <a:rPr lang="hr-HR" dirty="0" smtClean="0"/>
              <a:t>Računalne mreže, internet</a:t>
            </a:r>
            <a:endParaRPr lang="hr-HR" dirty="0" smtClean="0"/>
          </a:p>
        </p:txBody>
      </p:sp>
      <p:sp>
        <p:nvSpPr>
          <p:cNvPr id="2056" name="Rectangle 8"/>
          <p:cNvSpPr>
            <a:spLocks noGrp="1" noChangeArrowheads="1"/>
          </p:cNvSpPr>
          <p:nvPr>
            <p:ph type="ctrTitle"/>
          </p:nvPr>
        </p:nvSpPr>
        <p:spPr>
          <a:xfrm>
            <a:off x="684213" y="4149725"/>
            <a:ext cx="7988300" cy="1470025"/>
          </a:xfrm>
        </p:spPr>
        <p:txBody>
          <a:bodyPr/>
          <a:lstStyle/>
          <a:p>
            <a:pPr>
              <a:defRPr/>
            </a:pPr>
            <a:r>
              <a:rPr lang="hr-HR" dirty="0" smtClean="0"/>
              <a:t>Analiza provjere </a:t>
            </a:r>
            <a:r>
              <a:rPr lang="hr-HR" dirty="0" smtClean="0"/>
              <a:t>znanja</a:t>
            </a:r>
            <a:br>
              <a:rPr lang="hr-HR" dirty="0" smtClean="0"/>
            </a:br>
            <a:endParaRPr lang="hr-HR" b="1"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56"/>
                                        </p:tgtEl>
                                        <p:attrNameLst>
                                          <p:attrName>style.visibility</p:attrName>
                                        </p:attrNameLst>
                                      </p:cBhvr>
                                      <p:to>
                                        <p:strVal val="visible"/>
                                      </p:to>
                                    </p:set>
                                    <p:animEffect transition="in" filter="wipe(left)">
                                      <p:cBhvr>
                                        <p:cTn id="7" dur="10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8.</a:t>
            </a:r>
            <a:endParaRPr lang="hr-HR" dirty="0"/>
          </a:p>
        </p:txBody>
      </p:sp>
      <p:sp>
        <p:nvSpPr>
          <p:cNvPr id="3" name="Rezervirano mjesto sadržaja 2"/>
          <p:cNvSpPr>
            <a:spLocks noGrp="1"/>
          </p:cNvSpPr>
          <p:nvPr>
            <p:ph idx="1"/>
          </p:nvPr>
        </p:nvSpPr>
        <p:spPr>
          <a:xfrm>
            <a:off x="457200" y="1600200"/>
            <a:ext cx="8435280" cy="4525963"/>
          </a:xfrm>
        </p:spPr>
        <p:txBody>
          <a:bodyPr/>
          <a:lstStyle/>
          <a:p>
            <a:r>
              <a:rPr lang="hr-HR" dirty="0" smtClean="0">
                <a:solidFill>
                  <a:schemeClr val="tx1"/>
                </a:solidFill>
                <a:latin typeface="+mn-lt"/>
                <a:ea typeface="+mn-ea"/>
                <a:cs typeface="+mn-cs"/>
              </a:rPr>
              <a:t>Što je mrežni protokola</a:t>
            </a:r>
            <a:r>
              <a:rPr lang="hr-HR" dirty="0" smtClean="0">
                <a:solidFill>
                  <a:schemeClr val="tx1"/>
                </a:solidFill>
                <a:latin typeface="+mn-lt"/>
                <a:ea typeface="+mn-ea"/>
                <a:cs typeface="+mn-cs"/>
              </a:rPr>
              <a:t>?</a:t>
            </a:r>
          </a:p>
          <a:p>
            <a:endParaRPr lang="hr-HR" dirty="0" smtClean="0"/>
          </a:p>
          <a:p>
            <a:pPr>
              <a:buNone/>
            </a:pPr>
            <a:r>
              <a:rPr lang="sr-Latn-CS" b="1" i="1" u="sng" dirty="0" smtClean="0">
                <a:solidFill>
                  <a:srgbClr val="006000"/>
                </a:solidFill>
              </a:rPr>
              <a:t>ODGOVOR:</a:t>
            </a:r>
          </a:p>
          <a:p>
            <a:pPr>
              <a:buNone/>
            </a:pPr>
            <a:endParaRPr lang="hr-HR" dirty="0" smtClean="0"/>
          </a:p>
          <a:p>
            <a:pPr>
              <a:buNone/>
            </a:pPr>
            <a:r>
              <a:rPr lang="hr-HR" dirty="0" smtClean="0">
                <a:solidFill>
                  <a:schemeClr val="tx1"/>
                </a:solidFill>
                <a:latin typeface="+mn-lt"/>
                <a:ea typeface="+mn-ea"/>
                <a:cs typeface="+mn-cs"/>
              </a:rPr>
              <a:t>Mrežni protokol </a:t>
            </a:r>
            <a:r>
              <a:rPr lang="vi-VN" dirty="0" smtClean="0">
                <a:solidFill>
                  <a:schemeClr val="tx1"/>
                </a:solidFill>
                <a:latin typeface="+mn-lt"/>
                <a:ea typeface="+mn-ea"/>
                <a:cs typeface="+mn-cs"/>
              </a:rPr>
              <a:t>skup </a:t>
            </a:r>
            <a:r>
              <a:rPr lang="hr-HR" dirty="0" smtClean="0">
                <a:solidFill>
                  <a:schemeClr val="tx1"/>
                </a:solidFill>
                <a:latin typeface="+mn-lt"/>
                <a:ea typeface="+mn-ea"/>
                <a:cs typeface="+mn-cs"/>
              </a:rPr>
              <a:t>je </a:t>
            </a:r>
            <a:r>
              <a:rPr lang="vi-VN" dirty="0" smtClean="0">
                <a:solidFill>
                  <a:schemeClr val="tx1"/>
                </a:solidFill>
                <a:latin typeface="+mn-lt"/>
                <a:ea typeface="+mn-ea"/>
                <a:cs typeface="+mn-cs"/>
              </a:rPr>
              <a:t>pravila kojima se </a:t>
            </a:r>
            <a:r>
              <a:rPr lang="hr-HR" dirty="0" smtClean="0"/>
              <a:t>o</a:t>
            </a:r>
            <a:r>
              <a:rPr lang="vi-VN" dirty="0" smtClean="0">
                <a:solidFill>
                  <a:schemeClr val="tx1"/>
                </a:solidFill>
                <a:latin typeface="+mn-lt"/>
                <a:ea typeface="+mn-ea"/>
                <a:cs typeface="+mn-cs"/>
              </a:rPr>
              <a:t>dređuje</a:t>
            </a:r>
            <a:r>
              <a:rPr lang="hr-HR" dirty="0" smtClean="0"/>
              <a:t> </a:t>
            </a:r>
            <a:r>
              <a:rPr lang="vi-VN" dirty="0" smtClean="0">
                <a:solidFill>
                  <a:schemeClr val="tx1"/>
                </a:solidFill>
                <a:latin typeface="+mn-lt"/>
                <a:ea typeface="+mn-ea"/>
                <a:cs typeface="+mn-cs"/>
              </a:rPr>
              <a:t>način</a:t>
            </a:r>
            <a:r>
              <a:rPr lang="hr-HR" dirty="0" smtClean="0">
                <a:solidFill>
                  <a:schemeClr val="tx1"/>
                </a:solidFill>
                <a:latin typeface="+mn-lt"/>
                <a:ea typeface="+mn-ea"/>
                <a:cs typeface="+mn-cs"/>
              </a:rPr>
              <a:t> </a:t>
            </a:r>
          </a:p>
          <a:p>
            <a:pPr>
              <a:buNone/>
            </a:pPr>
            <a:r>
              <a:rPr lang="vi-VN" dirty="0" smtClean="0">
                <a:solidFill>
                  <a:schemeClr val="tx1"/>
                </a:solidFill>
                <a:latin typeface="+mn-lt"/>
                <a:ea typeface="+mn-ea"/>
                <a:cs typeface="+mn-cs"/>
              </a:rPr>
              <a:t>prijenosa podataka i komunikacija između</a:t>
            </a:r>
            <a:r>
              <a:rPr lang="hr-HR" dirty="0" smtClean="0">
                <a:solidFill>
                  <a:schemeClr val="tx1"/>
                </a:solidFill>
                <a:latin typeface="+mn-lt"/>
                <a:ea typeface="+mn-ea"/>
                <a:cs typeface="+mn-cs"/>
              </a:rPr>
              <a:t> </a:t>
            </a:r>
            <a:r>
              <a:rPr lang="vi-VN" dirty="0" smtClean="0">
                <a:solidFill>
                  <a:schemeClr val="tx1"/>
                </a:solidFill>
                <a:latin typeface="+mn-lt"/>
                <a:ea typeface="+mn-ea"/>
                <a:cs typeface="+mn-cs"/>
              </a:rPr>
              <a:t>računala u</a:t>
            </a:r>
            <a:r>
              <a:rPr lang="hr-HR" dirty="0" smtClean="0">
                <a:solidFill>
                  <a:schemeClr val="tx1"/>
                </a:solidFill>
                <a:latin typeface="+mn-lt"/>
                <a:ea typeface="+mn-ea"/>
                <a:cs typeface="+mn-cs"/>
              </a:rPr>
              <a:t> </a:t>
            </a:r>
            <a:r>
              <a:rPr lang="vi-VN" dirty="0" smtClean="0">
                <a:solidFill>
                  <a:schemeClr val="tx1"/>
                </a:solidFill>
                <a:latin typeface="+mn-lt"/>
                <a:ea typeface="+mn-ea"/>
                <a:cs typeface="+mn-cs"/>
              </a:rPr>
              <a:t>mreži.</a:t>
            </a:r>
            <a:endParaRPr lang="hr-HR" dirty="0" smtClean="0">
              <a:solidFill>
                <a:schemeClr val="tx1"/>
              </a:solidFill>
              <a:latin typeface="+mn-lt"/>
              <a:ea typeface="+mn-ea"/>
              <a:cs typeface="+mn-cs"/>
            </a:endParaRPr>
          </a:p>
          <a:p>
            <a:pPr>
              <a:buNone/>
            </a:pPr>
            <a:r>
              <a:rPr lang="vi-VN" dirty="0" smtClean="0">
                <a:solidFill>
                  <a:schemeClr val="tx1"/>
                </a:solidFill>
                <a:latin typeface="+mn-lt"/>
                <a:ea typeface="+mn-ea"/>
                <a:cs typeface="+mn-cs"/>
              </a:rPr>
              <a:t>Protokolom se</a:t>
            </a:r>
            <a:r>
              <a:rPr lang="hr-HR" dirty="0" smtClean="0">
                <a:solidFill>
                  <a:schemeClr val="tx1"/>
                </a:solidFill>
                <a:latin typeface="+mn-lt"/>
                <a:ea typeface="+mn-ea"/>
                <a:cs typeface="+mn-cs"/>
              </a:rPr>
              <a:t> </a:t>
            </a:r>
            <a:r>
              <a:rPr lang="vi-VN" dirty="0" smtClean="0">
                <a:solidFill>
                  <a:schemeClr val="tx1"/>
                </a:solidFill>
                <a:latin typeface="+mn-lt"/>
                <a:ea typeface="+mn-ea"/>
                <a:cs typeface="+mn-cs"/>
              </a:rPr>
              <a:t>utvrđuje kako će se određena vrsta podataka</a:t>
            </a:r>
            <a:r>
              <a:rPr lang="hr-HR" dirty="0" smtClean="0">
                <a:solidFill>
                  <a:schemeClr val="tx1"/>
                </a:solidFill>
                <a:latin typeface="+mn-lt"/>
                <a:ea typeface="+mn-ea"/>
                <a:cs typeface="+mn-cs"/>
              </a:rPr>
              <a:t> </a:t>
            </a:r>
          </a:p>
          <a:p>
            <a:pPr>
              <a:buNone/>
            </a:pPr>
            <a:r>
              <a:rPr lang="vi-VN" dirty="0" smtClean="0">
                <a:solidFill>
                  <a:schemeClr val="tx1"/>
                </a:solidFill>
                <a:latin typeface="+mn-lt"/>
                <a:ea typeface="+mn-ea"/>
                <a:cs typeface="+mn-cs"/>
              </a:rPr>
              <a:t>prenijeti mrežom.</a:t>
            </a:r>
            <a:endParaRPr lang="hr-HR" dirty="0" smtClean="0">
              <a:solidFill>
                <a:schemeClr val="tx1"/>
              </a:solidFill>
              <a:latin typeface="+mn-lt"/>
              <a:ea typeface="+mn-ea"/>
              <a:cs typeface="+mn-cs"/>
            </a:endParaRPr>
          </a:p>
          <a:p>
            <a:pPr>
              <a:buNone/>
            </a:pPr>
            <a:endParaRPr lang="hr-HR" dirty="0" smtClean="0">
              <a:solidFill>
                <a:schemeClr val="tx1"/>
              </a:solidFill>
              <a:latin typeface="+mn-lt"/>
              <a:ea typeface="+mn-ea"/>
              <a:cs typeface="+mn-cs"/>
            </a:endParaRPr>
          </a:p>
          <a:p>
            <a:pPr>
              <a:buNone/>
            </a:pPr>
            <a:endParaRPr lang="hr-HR"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9.</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 Izbaci uljeza</a:t>
            </a:r>
            <a:r>
              <a:rPr lang="hr-HR" dirty="0" smtClean="0">
                <a:solidFill>
                  <a:schemeClr val="tx1"/>
                </a:solidFill>
                <a:latin typeface="+mn-lt"/>
                <a:ea typeface="+mn-ea"/>
                <a:cs typeface="+mn-cs"/>
              </a:rPr>
              <a:t>:</a:t>
            </a:r>
          </a:p>
          <a:p>
            <a:pPr>
              <a:buNone/>
            </a:pPr>
            <a:endParaRPr lang="hr-HR" dirty="0" smtClean="0">
              <a:solidFill>
                <a:schemeClr val="tx1"/>
              </a:solidFill>
              <a:latin typeface="+mn-lt"/>
              <a:ea typeface="+mn-ea"/>
              <a:cs typeface="+mn-cs"/>
            </a:endParaRPr>
          </a:p>
          <a:p>
            <a:pPr>
              <a:lnSpc>
                <a:spcPct val="150000"/>
              </a:lnSpc>
              <a:buNone/>
            </a:pPr>
            <a:r>
              <a:rPr lang="hr-HR" dirty="0" smtClean="0">
                <a:solidFill>
                  <a:schemeClr val="tx1"/>
                </a:solidFill>
                <a:latin typeface="+mn-lt"/>
                <a:ea typeface="+mn-ea"/>
                <a:cs typeface="+mn-cs"/>
              </a:rPr>
              <a:t>a) </a:t>
            </a:r>
            <a:r>
              <a:rPr lang="hr-HR" dirty="0" smtClean="0">
                <a:solidFill>
                  <a:schemeClr val="tx1"/>
                </a:solidFill>
                <a:latin typeface="+mn-lt"/>
                <a:ea typeface="+mn-ea"/>
                <a:cs typeface="+mn-cs"/>
              </a:rPr>
              <a:t> IMAP</a:t>
            </a:r>
            <a:endParaRPr lang="hr-HR" dirty="0" smtClean="0">
              <a:solidFill>
                <a:schemeClr val="tx1"/>
              </a:solidFill>
              <a:latin typeface="+mn-lt"/>
              <a:ea typeface="+mn-ea"/>
              <a:cs typeface="+mn-cs"/>
            </a:endParaRPr>
          </a:p>
          <a:p>
            <a:pPr>
              <a:lnSpc>
                <a:spcPct val="150000"/>
              </a:lnSpc>
              <a:buNone/>
            </a:pPr>
            <a:r>
              <a:rPr lang="hr-HR" dirty="0" smtClean="0">
                <a:solidFill>
                  <a:schemeClr val="tx1"/>
                </a:solidFill>
                <a:latin typeface="+mn-lt"/>
                <a:ea typeface="+mn-ea"/>
                <a:cs typeface="+mn-cs"/>
              </a:rPr>
              <a:t>b) </a:t>
            </a:r>
            <a:r>
              <a:rPr lang="hr-HR" dirty="0" smtClean="0">
                <a:solidFill>
                  <a:schemeClr val="tx1"/>
                </a:solidFill>
                <a:latin typeface="+mn-lt"/>
                <a:ea typeface="+mn-ea"/>
                <a:cs typeface="+mn-cs"/>
              </a:rPr>
              <a:t> POP</a:t>
            </a:r>
            <a:endParaRPr lang="hr-HR" dirty="0" smtClean="0">
              <a:solidFill>
                <a:schemeClr val="tx1"/>
              </a:solidFill>
              <a:latin typeface="+mn-lt"/>
              <a:ea typeface="+mn-ea"/>
              <a:cs typeface="+mn-cs"/>
            </a:endParaRPr>
          </a:p>
          <a:p>
            <a:pPr>
              <a:lnSpc>
                <a:spcPct val="150000"/>
              </a:lnSpc>
              <a:buNone/>
            </a:pPr>
            <a:r>
              <a:rPr lang="hr-HR" dirty="0" smtClean="0">
                <a:solidFill>
                  <a:schemeClr val="tx1"/>
                </a:solidFill>
                <a:latin typeface="+mn-lt"/>
                <a:ea typeface="+mn-ea"/>
                <a:cs typeface="+mn-cs"/>
              </a:rPr>
              <a:t>c) </a:t>
            </a:r>
            <a:r>
              <a:rPr lang="hr-HR" dirty="0" smtClean="0">
                <a:solidFill>
                  <a:schemeClr val="tx1"/>
                </a:solidFill>
                <a:latin typeface="+mn-lt"/>
                <a:ea typeface="+mn-ea"/>
                <a:cs typeface="+mn-cs"/>
              </a:rPr>
              <a:t>  ABB</a:t>
            </a:r>
            <a:endParaRPr lang="hr-HR" dirty="0" smtClean="0">
              <a:solidFill>
                <a:schemeClr val="tx1"/>
              </a:solidFill>
              <a:latin typeface="+mn-lt"/>
              <a:ea typeface="+mn-ea"/>
              <a:cs typeface="+mn-cs"/>
            </a:endParaRPr>
          </a:p>
          <a:p>
            <a:pPr>
              <a:lnSpc>
                <a:spcPct val="150000"/>
              </a:lnSpc>
              <a:buNone/>
            </a:pPr>
            <a:r>
              <a:rPr lang="hr-HR" dirty="0" smtClean="0">
                <a:solidFill>
                  <a:schemeClr val="tx1"/>
                </a:solidFill>
                <a:latin typeface="+mn-lt"/>
                <a:ea typeface="+mn-ea"/>
                <a:cs typeface="+mn-cs"/>
              </a:rPr>
              <a:t>d) </a:t>
            </a:r>
            <a:r>
              <a:rPr lang="hr-HR" dirty="0" smtClean="0">
                <a:solidFill>
                  <a:schemeClr val="tx1"/>
                </a:solidFill>
                <a:latin typeface="+mn-lt"/>
                <a:ea typeface="+mn-ea"/>
                <a:cs typeface="+mn-cs"/>
              </a:rPr>
              <a:t> SMTP</a:t>
            </a:r>
            <a:endParaRPr lang="hr-HR" dirty="0" smtClean="0">
              <a:solidFill>
                <a:schemeClr val="tx1"/>
              </a:solidFill>
              <a:latin typeface="+mn-lt"/>
              <a:ea typeface="+mn-ea"/>
              <a:cs typeface="+mn-cs"/>
            </a:endParaRPr>
          </a:p>
          <a:p>
            <a:pPr>
              <a:buNone/>
            </a:pPr>
            <a:endParaRPr lang="hr-HR" dirty="0"/>
          </a:p>
        </p:txBody>
      </p:sp>
      <p:sp>
        <p:nvSpPr>
          <p:cNvPr id="4" name="Elipsa 3"/>
          <p:cNvSpPr/>
          <p:nvPr/>
        </p:nvSpPr>
        <p:spPr>
          <a:xfrm>
            <a:off x="395536" y="3789040"/>
            <a:ext cx="57606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10.</a:t>
            </a:r>
            <a:endParaRPr lang="hr-HR" dirty="0"/>
          </a:p>
        </p:txBody>
      </p:sp>
      <p:sp>
        <p:nvSpPr>
          <p:cNvPr id="3" name="Rezervirano mjesto sadržaja 2"/>
          <p:cNvSpPr>
            <a:spLocks noGrp="1"/>
          </p:cNvSpPr>
          <p:nvPr>
            <p:ph idx="1"/>
          </p:nvPr>
        </p:nvSpPr>
        <p:spPr>
          <a:xfrm>
            <a:off x="467544" y="1340768"/>
            <a:ext cx="8229600" cy="4824536"/>
          </a:xfrm>
        </p:spPr>
        <p:txBody>
          <a:bodyPr/>
          <a:lstStyle/>
          <a:p>
            <a:r>
              <a:rPr lang="hr-HR" dirty="0" smtClean="0">
                <a:solidFill>
                  <a:schemeClr val="tx1"/>
                </a:solidFill>
                <a:latin typeface="+mn-lt"/>
                <a:ea typeface="+mn-ea"/>
                <a:cs typeface="+mn-cs"/>
              </a:rPr>
              <a:t>Što je promjenjiva (dinamička) IP adresa</a:t>
            </a:r>
            <a:r>
              <a:rPr lang="hr-HR" dirty="0" smtClean="0">
                <a:solidFill>
                  <a:schemeClr val="tx1"/>
                </a:solidFill>
                <a:latin typeface="+mn-lt"/>
                <a:ea typeface="+mn-ea"/>
                <a:cs typeface="+mn-cs"/>
              </a:rPr>
              <a:t>?</a:t>
            </a:r>
          </a:p>
          <a:p>
            <a:endParaRPr lang="hr-HR" dirty="0" smtClean="0"/>
          </a:p>
          <a:p>
            <a:pPr>
              <a:buNone/>
            </a:pPr>
            <a:r>
              <a:rPr lang="sr-Latn-CS" b="1" i="1" u="sng" dirty="0" smtClean="0">
                <a:solidFill>
                  <a:srgbClr val="006000"/>
                </a:solidFill>
              </a:rPr>
              <a:t>ODGOVOR:</a:t>
            </a:r>
          </a:p>
          <a:p>
            <a:pPr>
              <a:buNone/>
            </a:pPr>
            <a:endParaRPr lang="hr-HR" dirty="0" smtClean="0">
              <a:solidFill>
                <a:schemeClr val="tx1"/>
              </a:solidFill>
              <a:latin typeface="+mn-lt"/>
              <a:ea typeface="+mn-ea"/>
              <a:cs typeface="+mn-cs"/>
            </a:endParaRPr>
          </a:p>
          <a:p>
            <a:pPr algn="just"/>
            <a:r>
              <a:rPr lang="hr-HR" dirty="0" smtClean="0"/>
              <a:t>Tijekom spajanja na internet računalu se dodjeljuje promjenjiva (dinamička) IP adresa. To znači da se računalu svaki put pri spajanju na internet dodjeljuje druga, ali jedinstvena IP adresa. Kada se računalo isključi s interneta, ta adresa postaje slobodnom. Moći će se dodijeliti nekomu drugom računalu koje zatraži pristup internetu.</a:t>
            </a:r>
          </a:p>
          <a:p>
            <a:pPr>
              <a:buNone/>
            </a:pPr>
            <a:endParaRPr lang="hr-HR"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11.</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Koriste li se metatražilice za pronalaženje informacija razvrstanih prema tematskim kategorijama? Zaokruži točan odgovor.</a:t>
            </a:r>
          </a:p>
          <a:p>
            <a:pPr>
              <a:buNone/>
            </a:pPr>
            <a:r>
              <a:rPr lang="hr-HR" dirty="0" smtClean="0">
                <a:solidFill>
                  <a:schemeClr val="tx1"/>
                </a:solidFill>
                <a:latin typeface="+mn-lt"/>
                <a:ea typeface="+mn-ea"/>
                <a:cs typeface="+mn-cs"/>
              </a:rPr>
              <a:t>                       </a:t>
            </a:r>
            <a:r>
              <a:rPr lang="hr-HR" dirty="0" smtClean="0">
                <a:solidFill>
                  <a:schemeClr val="tx1"/>
                </a:solidFill>
                <a:latin typeface="+mn-lt"/>
                <a:ea typeface="+mn-ea"/>
                <a:cs typeface="+mn-cs"/>
              </a:rPr>
              <a:t> </a:t>
            </a:r>
            <a:r>
              <a:rPr lang="hr-HR" dirty="0" smtClean="0">
                <a:solidFill>
                  <a:schemeClr val="tx1"/>
                </a:solidFill>
                <a:latin typeface="+mn-lt"/>
                <a:ea typeface="+mn-ea"/>
                <a:cs typeface="+mn-cs"/>
              </a:rPr>
              <a:t>a) DA                        </a:t>
            </a:r>
            <a:r>
              <a:rPr lang="hr-HR" dirty="0" smtClean="0">
                <a:solidFill>
                  <a:schemeClr val="tx1"/>
                </a:solidFill>
                <a:latin typeface="+mn-lt"/>
                <a:ea typeface="+mn-ea"/>
                <a:cs typeface="+mn-cs"/>
              </a:rPr>
              <a:t>b</a:t>
            </a:r>
            <a:r>
              <a:rPr lang="hr-HR" dirty="0" smtClean="0">
                <a:solidFill>
                  <a:schemeClr val="tx1"/>
                </a:solidFill>
                <a:latin typeface="+mn-lt"/>
                <a:ea typeface="+mn-ea"/>
                <a:cs typeface="+mn-cs"/>
              </a:rPr>
              <a:t>) NE</a:t>
            </a:r>
          </a:p>
          <a:p>
            <a:endParaRPr lang="hr-HR" dirty="0"/>
          </a:p>
        </p:txBody>
      </p:sp>
      <p:sp>
        <p:nvSpPr>
          <p:cNvPr id="4" name="Elipsa 3"/>
          <p:cNvSpPr/>
          <p:nvPr/>
        </p:nvSpPr>
        <p:spPr>
          <a:xfrm>
            <a:off x="5076056" y="2708920"/>
            <a:ext cx="57606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12.</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Kako se zove program kojemu je svrha štititi računalo od zlonamjernih, štetnih programa</a:t>
            </a:r>
            <a:r>
              <a:rPr lang="hr-HR" dirty="0" smtClean="0">
                <a:solidFill>
                  <a:schemeClr val="tx1"/>
                </a:solidFill>
                <a:latin typeface="+mn-lt"/>
                <a:ea typeface="+mn-ea"/>
                <a:cs typeface="+mn-cs"/>
              </a:rPr>
              <a:t>?</a:t>
            </a:r>
          </a:p>
          <a:p>
            <a:endParaRPr lang="hr-HR" dirty="0" smtClean="0"/>
          </a:p>
          <a:p>
            <a:pPr>
              <a:buNone/>
            </a:pPr>
            <a:r>
              <a:rPr lang="sr-Latn-CS" b="1" i="1" u="sng" dirty="0" smtClean="0">
                <a:solidFill>
                  <a:srgbClr val="006000"/>
                </a:solidFill>
              </a:rPr>
              <a:t>ODGOVOR:</a:t>
            </a:r>
            <a:r>
              <a:rPr lang="sr-Latn-CS" dirty="0" smtClean="0">
                <a:solidFill>
                  <a:srgbClr val="006000"/>
                </a:solidFill>
              </a:rPr>
              <a:t>    </a:t>
            </a:r>
            <a:r>
              <a:rPr lang="sr-Latn-CS" u="sng" dirty="0" smtClean="0"/>
              <a:t>antivirusni program</a:t>
            </a:r>
          </a:p>
          <a:p>
            <a:pPr>
              <a:buNone/>
            </a:pPr>
            <a:endParaRPr lang="hr-HR" dirty="0" smtClean="0">
              <a:latin typeface="+mn-lt"/>
              <a:ea typeface="+mn-ea"/>
              <a:cs typeface="+mn-cs"/>
            </a:endParaRPr>
          </a:p>
          <a:p>
            <a:pPr>
              <a:buNone/>
            </a:pPr>
            <a:endParaRPr lang="hr-HR" dirty="0" smtClean="0"/>
          </a:p>
          <a:p>
            <a:endParaRPr lang="hr-HR" dirty="0"/>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13.</a:t>
            </a:r>
            <a:endParaRPr lang="hr-HR" dirty="0"/>
          </a:p>
        </p:txBody>
      </p:sp>
      <p:sp>
        <p:nvSpPr>
          <p:cNvPr id="3" name="Rezervirano mjesto sadržaja 2"/>
          <p:cNvSpPr>
            <a:spLocks noGrp="1"/>
          </p:cNvSpPr>
          <p:nvPr>
            <p:ph idx="1"/>
          </p:nvPr>
        </p:nvSpPr>
        <p:spPr>
          <a:xfrm>
            <a:off x="457200" y="1600200"/>
            <a:ext cx="8219256" cy="4525963"/>
          </a:xfrm>
        </p:spPr>
        <p:txBody>
          <a:bodyPr/>
          <a:lstStyle/>
          <a:p>
            <a:r>
              <a:rPr lang="hr-HR" dirty="0" smtClean="0"/>
              <a:t>Što je potrebno koristiti pri sastavljanju upita </a:t>
            </a:r>
            <a:br>
              <a:rPr lang="hr-HR" dirty="0" smtClean="0"/>
            </a:br>
            <a:r>
              <a:rPr lang="hr-HR" dirty="0" smtClean="0"/>
              <a:t>web-pretraživačima? Objasni odgovor.</a:t>
            </a:r>
          </a:p>
          <a:p>
            <a:endParaRPr lang="hr-HR" dirty="0" smtClean="0"/>
          </a:p>
          <a:p>
            <a:pPr>
              <a:buNone/>
            </a:pPr>
            <a:r>
              <a:rPr lang="sr-Latn-CS" b="1" i="1" u="sng" dirty="0" smtClean="0">
                <a:solidFill>
                  <a:srgbClr val="006000"/>
                </a:solidFill>
              </a:rPr>
              <a:t>ODGOVOR: </a:t>
            </a:r>
          </a:p>
          <a:p>
            <a:pPr>
              <a:buNone/>
            </a:pPr>
            <a:endParaRPr lang="sr-Latn-CS" dirty="0" smtClean="0"/>
          </a:p>
          <a:p>
            <a:pPr algn="just"/>
            <a:r>
              <a:rPr lang="hr-HR" dirty="0" smtClean="0"/>
              <a:t>Pri sastavljanju upita web-pretraživačima potrebno je koristiti pretraživačke operatore. To su oznake kojima se ključne riječi kombiniraju u podrobniji zahtjev za pretraživanje. Operatori pomažu u sužavanju ili proširivanju  rezultata pretraživanja.</a:t>
            </a:r>
          </a:p>
          <a:p>
            <a:endParaRPr lang="hr-HR" dirty="0"/>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14.</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Navedi i objasni radnje tijekom razmjene datoteka internetom:</a:t>
            </a:r>
          </a:p>
          <a:p>
            <a:pPr>
              <a:buNone/>
            </a:pPr>
            <a:endParaRPr lang="hr-HR" dirty="0" smtClean="0"/>
          </a:p>
          <a:p>
            <a:pPr>
              <a:buNone/>
            </a:pPr>
            <a:r>
              <a:rPr lang="sr-Latn-CS" b="1" i="1" u="sng" dirty="0" smtClean="0">
                <a:solidFill>
                  <a:srgbClr val="006000"/>
                </a:solidFill>
              </a:rPr>
              <a:t>ODGOVOR:</a:t>
            </a:r>
            <a:endParaRPr lang="hr-HR" dirty="0" smtClean="0"/>
          </a:p>
          <a:p>
            <a:pPr algn="just"/>
            <a:r>
              <a:rPr lang="hr-HR" dirty="0" smtClean="0"/>
              <a:t>Tijekom razmjene datoteka internetom razlikujemo dvije radnje: </a:t>
            </a:r>
          </a:p>
          <a:p>
            <a:pPr algn="just"/>
            <a:r>
              <a:rPr lang="hr-HR" i="1" dirty="0" smtClean="0"/>
              <a:t>download</a:t>
            </a:r>
            <a:r>
              <a:rPr lang="hr-HR" dirty="0" smtClean="0"/>
              <a:t> – preuzimanje datoteka s interneta (preciznije, računala na internetu) i njihovo pohranjivanje u lokalno računalo. </a:t>
            </a:r>
          </a:p>
          <a:p>
            <a:pPr algn="just"/>
            <a:r>
              <a:rPr lang="hr-HR" i="1" dirty="0" smtClean="0"/>
              <a:t>upload</a:t>
            </a:r>
            <a:r>
              <a:rPr lang="hr-HR" dirty="0" smtClean="0"/>
              <a:t> – slanje datoteka s lokalnoga računala i spremanje u računalo na internetu.</a:t>
            </a:r>
            <a:endParaRPr lang="hr-HR"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15.</a:t>
            </a:r>
            <a:endParaRPr lang="hr-HR" dirty="0"/>
          </a:p>
        </p:txBody>
      </p:sp>
      <p:sp>
        <p:nvSpPr>
          <p:cNvPr id="3" name="Rezervirano mjesto sadržaja 2"/>
          <p:cNvSpPr>
            <a:spLocks noGrp="1"/>
          </p:cNvSpPr>
          <p:nvPr>
            <p:ph idx="1"/>
          </p:nvPr>
        </p:nvSpPr>
        <p:spPr>
          <a:xfrm>
            <a:off x="457200" y="1268760"/>
            <a:ext cx="8229600" cy="4857403"/>
          </a:xfrm>
        </p:spPr>
        <p:txBody>
          <a:bodyPr/>
          <a:lstStyle/>
          <a:p>
            <a:r>
              <a:rPr lang="hr-HR" sz="2000" dirty="0" smtClean="0"/>
              <a:t>Opišite postupak spremanja fotografije  (slika 3.) s web-stranice na čvrsti disk računala. </a:t>
            </a:r>
          </a:p>
          <a:p>
            <a:pPr>
              <a:buNone/>
            </a:pPr>
            <a:endParaRPr lang="hr-HR" sz="2000" dirty="0" smtClean="0"/>
          </a:p>
          <a:p>
            <a:pPr>
              <a:buNone/>
            </a:pPr>
            <a:r>
              <a:rPr lang="hr-HR" dirty="0" smtClean="0"/>
              <a:t>                                              </a:t>
            </a:r>
            <a:endParaRPr lang="hr-HR" dirty="0"/>
          </a:p>
        </p:txBody>
      </p:sp>
      <p:sp>
        <p:nvSpPr>
          <p:cNvPr id="6" name="TekstniOkvir 5"/>
          <p:cNvSpPr txBox="1"/>
          <p:nvPr/>
        </p:nvSpPr>
        <p:spPr>
          <a:xfrm>
            <a:off x="683568" y="3789040"/>
            <a:ext cx="7740352" cy="2246769"/>
          </a:xfrm>
          <a:prstGeom prst="rect">
            <a:avLst/>
          </a:prstGeom>
          <a:noFill/>
        </p:spPr>
        <p:txBody>
          <a:bodyPr wrap="square" rtlCol="0">
            <a:spAutoFit/>
          </a:bodyPr>
          <a:lstStyle/>
          <a:p>
            <a:pPr algn="just"/>
            <a:r>
              <a:rPr lang="sr-Latn-CS" sz="2000" b="1" i="1" u="sng" dirty="0" smtClean="0">
                <a:solidFill>
                  <a:srgbClr val="006000"/>
                </a:solidFill>
              </a:rPr>
              <a:t>ODGOVOR:</a:t>
            </a:r>
            <a:endParaRPr lang="hr-HR" sz="2000" dirty="0" smtClean="0"/>
          </a:p>
          <a:p>
            <a:pPr algn="just"/>
            <a:endParaRPr lang="hr-HR" sz="2000" dirty="0"/>
          </a:p>
          <a:p>
            <a:pPr algn="just"/>
            <a:r>
              <a:rPr lang="hr-HR" sz="2000" dirty="0" smtClean="0"/>
              <a:t>Na fotografiju kliknemo desnom tipkom miša i odaberemo naredbu </a:t>
            </a:r>
            <a:r>
              <a:rPr lang="hr-HR" sz="2000" i="1" dirty="0" smtClean="0"/>
              <a:t>Spremi sliku kao… </a:t>
            </a:r>
            <a:r>
              <a:rPr lang="hr-HR" sz="2000" dirty="0" smtClean="0"/>
              <a:t>(slika 3.). U dijaloškom okviru </a:t>
            </a:r>
            <a:r>
              <a:rPr lang="hr-HR" sz="2000" i="1" dirty="0" smtClean="0"/>
              <a:t>Spremi sliku </a:t>
            </a:r>
            <a:r>
              <a:rPr lang="hr-HR" sz="2000" dirty="0" smtClean="0"/>
              <a:t>odaberemo mapu u koju želimo spremiti fotografiju te promijenimo njezin naziv </a:t>
            </a:r>
            <a:r>
              <a:rPr lang="hr-HR" sz="2000" dirty="0"/>
              <a:t>u</a:t>
            </a:r>
            <a:r>
              <a:rPr lang="hr-HR" sz="2000" dirty="0" smtClean="0"/>
              <a:t> naziv Ptica. Kliknemo na gumb </a:t>
            </a:r>
            <a:r>
              <a:rPr lang="hr-HR" sz="2000" i="1" dirty="0" smtClean="0"/>
              <a:t>U redu</a:t>
            </a:r>
            <a:r>
              <a:rPr lang="hr-HR" sz="2000" dirty="0" smtClean="0"/>
              <a:t>. fotografija će biti pohranjena na čvrsti disk računala.</a:t>
            </a:r>
            <a:endParaRPr lang="hr-HR" sz="2000" dirty="0"/>
          </a:p>
        </p:txBody>
      </p:sp>
      <p:pic>
        <p:nvPicPr>
          <p:cNvPr id="7" name="Slika 6" descr="AB.png"/>
          <p:cNvPicPr>
            <a:picLocks noChangeAspect="1"/>
          </p:cNvPicPr>
          <p:nvPr/>
        </p:nvPicPr>
        <p:blipFill>
          <a:blip r:embed="rId2" cstate="print"/>
          <a:stretch>
            <a:fillRect/>
          </a:stretch>
        </p:blipFill>
        <p:spPr>
          <a:xfrm>
            <a:off x="3131840" y="1772816"/>
            <a:ext cx="5647619" cy="2238095"/>
          </a:xfrm>
          <a:prstGeom prst="rect">
            <a:avLst/>
          </a:prstGeom>
        </p:spPr>
      </p:pic>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627784" y="2636912"/>
            <a:ext cx="7772400" cy="1362075"/>
          </a:xfrm>
        </p:spPr>
        <p:txBody>
          <a:bodyPr/>
          <a:lstStyle/>
          <a:p>
            <a:r>
              <a:rPr lang="hr-HR" dirty="0" smtClean="0"/>
              <a:t>GRUPA </a:t>
            </a:r>
            <a:r>
              <a:rPr lang="hr-HR" sz="7200" dirty="0" smtClean="0"/>
              <a:t>B</a:t>
            </a:r>
            <a:endParaRPr lang="hr-HR" dirty="0"/>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Što čini računalnu mrežu (</a:t>
            </a:r>
            <a:r>
              <a:rPr lang="hr-HR" i="1" dirty="0" smtClean="0">
                <a:solidFill>
                  <a:schemeClr val="tx1"/>
                </a:solidFill>
                <a:latin typeface="+mn-lt"/>
                <a:ea typeface="+mn-ea"/>
                <a:cs typeface="+mn-cs"/>
              </a:rPr>
              <a:t>network</a:t>
            </a:r>
            <a:r>
              <a:rPr lang="hr-HR" dirty="0" smtClean="0">
                <a:solidFill>
                  <a:schemeClr val="tx1"/>
                </a:solidFill>
                <a:latin typeface="+mn-lt"/>
                <a:ea typeface="+mn-ea"/>
                <a:cs typeface="+mn-cs"/>
              </a:rPr>
              <a:t>) kao sustav strojne i programske opreme</a:t>
            </a:r>
            <a:r>
              <a:rPr lang="hr-HR" dirty="0" smtClean="0">
                <a:solidFill>
                  <a:schemeClr val="tx1"/>
                </a:solidFill>
                <a:latin typeface="+mn-lt"/>
                <a:ea typeface="+mn-ea"/>
                <a:cs typeface="+mn-cs"/>
              </a:rPr>
              <a:t>?</a:t>
            </a:r>
            <a:endParaRPr lang="hr-HR" dirty="0" smtClean="0"/>
          </a:p>
          <a:p>
            <a:pPr>
              <a:buNone/>
            </a:pPr>
            <a:r>
              <a:rPr lang="sr-Latn-CS" b="1" i="1" u="sng" dirty="0" smtClean="0">
                <a:solidFill>
                  <a:srgbClr val="006000"/>
                </a:solidFill>
              </a:rPr>
              <a:t>ODGOVOR:</a:t>
            </a:r>
            <a:endParaRPr lang="hr-HR" dirty="0" smtClean="0"/>
          </a:p>
          <a:p>
            <a:pPr algn="just"/>
            <a:r>
              <a:rPr lang="vi-VN" dirty="0" smtClean="0">
                <a:solidFill>
                  <a:schemeClr val="tx1"/>
                </a:solidFill>
                <a:latin typeface="+mn-lt"/>
                <a:ea typeface="+mn-ea"/>
                <a:cs typeface="+mn-cs"/>
              </a:rPr>
              <a:t>Računalnu mrežu kao sustav strojne i programske opreme čine: </a:t>
            </a:r>
            <a:endParaRPr lang="hr-HR" dirty="0" smtClean="0">
              <a:solidFill>
                <a:schemeClr val="tx1"/>
              </a:solidFill>
              <a:latin typeface="+mn-lt"/>
              <a:ea typeface="+mn-ea"/>
              <a:cs typeface="+mn-cs"/>
            </a:endParaRPr>
          </a:p>
          <a:p>
            <a:pPr algn="just"/>
            <a:r>
              <a:rPr lang="vi-VN" dirty="0" smtClean="0">
                <a:solidFill>
                  <a:schemeClr val="tx1"/>
                </a:solidFill>
                <a:latin typeface="+mn-lt"/>
                <a:ea typeface="+mn-ea"/>
                <a:cs typeface="+mn-cs"/>
              </a:rPr>
              <a:t>računala koja šalju i/ili primaju podatke </a:t>
            </a:r>
            <a:endParaRPr lang="hr-HR" dirty="0" smtClean="0">
              <a:solidFill>
                <a:schemeClr val="tx1"/>
              </a:solidFill>
              <a:latin typeface="+mn-lt"/>
              <a:ea typeface="+mn-ea"/>
              <a:cs typeface="+mn-cs"/>
            </a:endParaRPr>
          </a:p>
          <a:p>
            <a:pPr algn="just"/>
            <a:r>
              <a:rPr lang="vi-VN" dirty="0" smtClean="0">
                <a:solidFill>
                  <a:schemeClr val="tx1"/>
                </a:solidFill>
                <a:latin typeface="+mn-lt"/>
                <a:ea typeface="+mn-ea"/>
                <a:cs typeface="+mn-cs"/>
              </a:rPr>
              <a:t>mediji za prijenos podataka između računala </a:t>
            </a:r>
            <a:endParaRPr lang="hr-HR" dirty="0" smtClean="0">
              <a:solidFill>
                <a:schemeClr val="tx1"/>
              </a:solidFill>
              <a:latin typeface="+mn-lt"/>
              <a:ea typeface="+mn-ea"/>
              <a:cs typeface="+mn-cs"/>
            </a:endParaRPr>
          </a:p>
          <a:p>
            <a:pPr algn="just"/>
            <a:r>
              <a:rPr lang="vi-VN" dirty="0" smtClean="0">
                <a:solidFill>
                  <a:schemeClr val="tx1"/>
                </a:solidFill>
                <a:latin typeface="+mn-lt"/>
                <a:ea typeface="+mn-ea"/>
                <a:cs typeface="+mn-cs"/>
              </a:rPr>
              <a:t>Protokoli</a:t>
            </a:r>
            <a:r>
              <a:rPr lang="hr-HR" dirty="0" smtClean="0">
                <a:solidFill>
                  <a:schemeClr val="tx1"/>
                </a:solidFill>
                <a:latin typeface="+mn-lt"/>
                <a:ea typeface="+mn-ea"/>
                <a:cs typeface="+mn-cs"/>
              </a:rPr>
              <a:t>, odnosno pravila za prijenos podataka</a:t>
            </a:r>
          </a:p>
          <a:p>
            <a:pPr algn="just"/>
            <a:r>
              <a:rPr lang="vi-VN" dirty="0" smtClean="0">
                <a:solidFill>
                  <a:schemeClr val="tx1"/>
                </a:solidFill>
                <a:latin typeface="+mn-lt"/>
                <a:ea typeface="+mn-ea"/>
                <a:cs typeface="+mn-cs"/>
              </a:rPr>
              <a:t>uređaji za povezivanje i upravljanje komunikacijom između računala</a:t>
            </a:r>
            <a:endParaRPr lang="hr-HR" dirty="0" smtClean="0">
              <a:solidFill>
                <a:schemeClr val="tx1"/>
              </a:solidFill>
              <a:latin typeface="+mn-lt"/>
              <a:ea typeface="+mn-ea"/>
              <a:cs typeface="+mn-cs"/>
            </a:endParaRPr>
          </a:p>
          <a:p>
            <a:pPr>
              <a:buNone/>
            </a:pPr>
            <a:endParaRPr lang="hr-HR"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843808" y="2780928"/>
            <a:ext cx="7772400" cy="1362075"/>
          </a:xfrm>
        </p:spPr>
        <p:txBody>
          <a:bodyPr/>
          <a:lstStyle/>
          <a:p>
            <a:r>
              <a:rPr lang="hr-HR" dirty="0" smtClean="0"/>
              <a:t>GRUPA </a:t>
            </a:r>
            <a:r>
              <a:rPr lang="hr-HR" sz="7200" dirty="0" smtClean="0"/>
              <a:t>A</a:t>
            </a:r>
            <a:endParaRPr lang="hr-HR" sz="7200" dirty="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2.</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Nabroji neke od prednosti umreženih računala</a:t>
            </a:r>
            <a:r>
              <a:rPr lang="hr-HR" dirty="0" smtClean="0">
                <a:solidFill>
                  <a:schemeClr val="tx1"/>
                </a:solidFill>
                <a:latin typeface="+mn-lt"/>
                <a:ea typeface="+mn-ea"/>
                <a:cs typeface="+mn-cs"/>
              </a:rPr>
              <a:t>:</a:t>
            </a:r>
          </a:p>
          <a:p>
            <a:pPr>
              <a:buNone/>
            </a:pPr>
            <a:endParaRPr lang="sr-Latn-CS" b="1" i="1" u="sng" dirty="0" smtClean="0">
              <a:solidFill>
                <a:srgbClr val="006000"/>
              </a:solidFill>
            </a:endParaRPr>
          </a:p>
          <a:p>
            <a:pPr>
              <a:buNone/>
            </a:pPr>
            <a:r>
              <a:rPr lang="sr-Latn-CS" b="1" i="1" u="sng" dirty="0" smtClean="0">
                <a:solidFill>
                  <a:srgbClr val="006000"/>
                </a:solidFill>
              </a:rPr>
              <a:t>ODGOVOR:</a:t>
            </a:r>
            <a:endParaRPr lang="hr-HR" dirty="0" smtClean="0"/>
          </a:p>
          <a:p>
            <a:r>
              <a:rPr lang="hr-HR" dirty="0" smtClean="0">
                <a:solidFill>
                  <a:schemeClr val="tx1"/>
                </a:solidFill>
                <a:latin typeface="+mn-lt"/>
                <a:ea typeface="+mn-ea"/>
                <a:cs typeface="+mn-cs"/>
              </a:rPr>
              <a:t>povezuju korisnike računala diljem svijeta</a:t>
            </a:r>
          </a:p>
          <a:p>
            <a:r>
              <a:rPr lang="hr-HR" dirty="0" smtClean="0">
                <a:solidFill>
                  <a:schemeClr val="tx1"/>
                </a:solidFill>
                <a:latin typeface="+mn-lt"/>
                <a:ea typeface="+mn-ea"/>
                <a:cs typeface="+mn-cs"/>
              </a:rPr>
              <a:t>dijele zajedničke programe, podatke i opremu </a:t>
            </a:r>
          </a:p>
          <a:p>
            <a:r>
              <a:rPr lang="hr-HR" dirty="0" smtClean="0">
                <a:solidFill>
                  <a:schemeClr val="tx1"/>
                </a:solidFill>
                <a:latin typeface="+mn-lt"/>
                <a:ea typeface="+mn-ea"/>
                <a:cs typeface="+mn-cs"/>
              </a:rPr>
              <a:t>prenose podatke</a:t>
            </a:r>
          </a:p>
          <a:p>
            <a:r>
              <a:rPr lang="hr-HR" dirty="0" smtClean="0">
                <a:solidFill>
                  <a:schemeClr val="tx1"/>
                </a:solidFill>
                <a:latin typeface="+mn-lt"/>
                <a:ea typeface="+mn-ea"/>
                <a:cs typeface="+mn-cs"/>
              </a:rPr>
              <a:t> štede prostor, vrijeme i novac.</a:t>
            </a:r>
            <a:endParaRPr lang="hr-HR" dirty="0" smtClean="0">
              <a:solidFill>
                <a:schemeClr val="tx1"/>
              </a:solidFill>
              <a:latin typeface="+mn-lt"/>
              <a:ea typeface="+mn-ea"/>
              <a:cs typeface="+mn-cs"/>
            </a:endParaRPr>
          </a:p>
          <a:p>
            <a:pPr>
              <a:buNone/>
            </a:pPr>
            <a:endParaRPr lang="hr-HR" dirty="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3.</a:t>
            </a:r>
            <a:endParaRPr lang="hr-HR" dirty="0"/>
          </a:p>
        </p:txBody>
      </p:sp>
      <p:sp>
        <p:nvSpPr>
          <p:cNvPr id="3" name="Rezervirano mjesto sadržaja 2"/>
          <p:cNvSpPr>
            <a:spLocks noGrp="1"/>
          </p:cNvSpPr>
          <p:nvPr>
            <p:ph idx="1"/>
          </p:nvPr>
        </p:nvSpPr>
        <p:spPr/>
        <p:txBody>
          <a:bodyPr/>
          <a:lstStyle/>
          <a:p>
            <a:pPr marL="457200" indent="-457200">
              <a:buAutoNum type="alphaLcParenR"/>
            </a:pPr>
            <a:endParaRPr lang="hr-HR" dirty="0" smtClean="0"/>
          </a:p>
          <a:p>
            <a:pPr marL="457200" indent="-457200">
              <a:buAutoNum type="alphaLcParenR"/>
            </a:pPr>
            <a:endParaRPr lang="hr-HR" dirty="0" smtClean="0"/>
          </a:p>
          <a:p>
            <a:pPr marL="457200" indent="-457200">
              <a:buAutoNum type="alphaLcParenR"/>
            </a:pPr>
            <a:r>
              <a:rPr lang="vi-VN" dirty="0" smtClean="0"/>
              <a:t>Prema međusobnoj udaljenosti računala, na slici 1. prikazana je</a:t>
            </a:r>
            <a:r>
              <a:rPr lang="vi-VN" u="sng" dirty="0" smtClean="0"/>
              <a:t> LAN </a:t>
            </a:r>
            <a:r>
              <a:rPr lang="vi-VN" dirty="0" smtClean="0"/>
              <a:t>mreža računala.</a:t>
            </a:r>
            <a:endParaRPr lang="hr-HR" dirty="0" smtClean="0"/>
          </a:p>
          <a:p>
            <a:pPr marL="457200" indent="-457200">
              <a:buAutoNum type="alphaLcParenR"/>
            </a:pPr>
            <a:r>
              <a:rPr lang="vi-VN" dirty="0" smtClean="0"/>
              <a:t> </a:t>
            </a:r>
            <a:endParaRPr lang="hr-HR" dirty="0" smtClean="0"/>
          </a:p>
          <a:p>
            <a:pPr marL="457200" indent="-457200">
              <a:buAutoNum type="alphaLcParenR"/>
            </a:pPr>
            <a:r>
              <a:rPr lang="vi-VN" dirty="0" smtClean="0"/>
              <a:t>b) Na slici 1. je prikazano </a:t>
            </a:r>
            <a:r>
              <a:rPr lang="hr-HR" dirty="0" smtClean="0"/>
              <a:t>9 </a:t>
            </a:r>
            <a:r>
              <a:rPr lang="vi-VN" dirty="0" smtClean="0"/>
              <a:t>računala</a:t>
            </a:r>
            <a:r>
              <a:rPr lang="hr-HR" dirty="0" smtClean="0"/>
              <a:t>, </a:t>
            </a:r>
            <a:r>
              <a:rPr lang="hr-HR" u="sng" dirty="0" smtClean="0">
                <a:solidFill>
                  <a:schemeClr val="tx1"/>
                </a:solidFill>
                <a:latin typeface="+mn-lt"/>
                <a:ea typeface="+mn-ea"/>
                <a:cs typeface="+mn-cs"/>
              </a:rPr>
              <a:t>koja međusobno dijele  mrežni pisač i sadržaje dozvoljene mape.</a:t>
            </a:r>
            <a:endParaRPr lang="vi-VN" dirty="0" smtClean="0"/>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4.</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Što je prikazano na slici 2.?</a:t>
            </a:r>
          </a:p>
          <a:p>
            <a:pPr>
              <a:buNone/>
            </a:pPr>
            <a:endParaRPr lang="hr-HR" dirty="0" smtClean="0"/>
          </a:p>
          <a:p>
            <a:pPr>
              <a:buNone/>
            </a:pPr>
            <a:endParaRPr lang="hr-HR" dirty="0" smtClean="0"/>
          </a:p>
          <a:p>
            <a:pPr>
              <a:buNone/>
            </a:pPr>
            <a:endParaRPr lang="hr-HR" dirty="0" smtClean="0"/>
          </a:p>
          <a:p>
            <a:pPr>
              <a:buNone/>
            </a:pPr>
            <a:endParaRPr lang="hr-HR" dirty="0" smtClean="0"/>
          </a:p>
          <a:p>
            <a:pPr>
              <a:buNone/>
            </a:pPr>
            <a:r>
              <a:rPr lang="sr-Latn-CS" b="1" i="1" u="sng" dirty="0" smtClean="0">
                <a:solidFill>
                  <a:srgbClr val="006000"/>
                </a:solidFill>
              </a:rPr>
              <a:t>ODGOVOR:</a:t>
            </a:r>
            <a:endParaRPr lang="hr-HR" dirty="0" smtClean="0"/>
          </a:p>
          <a:p>
            <a:r>
              <a:rPr lang="hr-HR" dirty="0" smtClean="0"/>
              <a:t>Mapa određena za zajedničko korištenje te </a:t>
            </a:r>
            <a:r>
              <a:rPr lang="hr-HR" dirty="0" smtClean="0"/>
              <a:t>z</a:t>
            </a:r>
            <a:r>
              <a:rPr lang="hr-HR" dirty="0" smtClean="0"/>
              <a:t>apis stanja dijeljene mape. </a:t>
            </a:r>
            <a:endParaRPr lang="hr-HR" dirty="0"/>
          </a:p>
        </p:txBody>
      </p:sp>
      <p:pic>
        <p:nvPicPr>
          <p:cNvPr id="4" name="Slika 3" descr="zapis stanja dijeljenja.png"/>
          <p:cNvPicPr>
            <a:picLocks noChangeAspect="1"/>
          </p:cNvPicPr>
          <p:nvPr/>
        </p:nvPicPr>
        <p:blipFill>
          <a:blip r:embed="rId2" cstate="print"/>
          <a:stretch>
            <a:fillRect/>
          </a:stretch>
        </p:blipFill>
        <p:spPr>
          <a:xfrm>
            <a:off x="683568" y="2204864"/>
            <a:ext cx="5580953" cy="1019048"/>
          </a:xfrm>
          <a:prstGeom prst="rect">
            <a:avLst/>
          </a:prstGeom>
          <a:ln w="3175">
            <a:solidFill>
              <a:schemeClr val="tx1"/>
            </a:solidFill>
          </a:ln>
          <a:effectLst/>
        </p:spPr>
      </p:pic>
      <p:sp>
        <p:nvSpPr>
          <p:cNvPr id="6" name="TekstniOkvir 5"/>
          <p:cNvSpPr txBox="1"/>
          <p:nvPr/>
        </p:nvSpPr>
        <p:spPr>
          <a:xfrm>
            <a:off x="611560" y="3284984"/>
            <a:ext cx="2232248" cy="369332"/>
          </a:xfrm>
          <a:prstGeom prst="rect">
            <a:avLst/>
          </a:prstGeom>
          <a:noFill/>
        </p:spPr>
        <p:txBody>
          <a:bodyPr wrap="square" rtlCol="0">
            <a:spAutoFit/>
          </a:bodyPr>
          <a:lstStyle/>
          <a:p>
            <a:r>
              <a:rPr lang="hr-HR" b="1" dirty="0" smtClean="0">
                <a:solidFill>
                  <a:srgbClr val="FF0000"/>
                </a:solidFill>
              </a:rPr>
              <a:t>Slika 2.</a:t>
            </a:r>
            <a:endParaRPr lang="hr-HR" b="1" dirty="0">
              <a:solidFill>
                <a:srgbClr val="FF0000"/>
              </a:solidFill>
            </a:endParaRPr>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5.</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Zaokruži točan odgovor:</a:t>
            </a:r>
          </a:p>
          <a:p>
            <a:r>
              <a:rPr lang="hr-HR" dirty="0" smtClean="0">
                <a:solidFill>
                  <a:schemeClr val="tx1"/>
                </a:solidFill>
                <a:latin typeface="+mn-lt"/>
                <a:ea typeface="+mn-ea"/>
                <a:cs typeface="+mn-cs"/>
              </a:rPr>
              <a:t>Računala koja služe za pregledavanje i prihvaćanje podataka s poslužitelja zovemo:</a:t>
            </a:r>
          </a:p>
          <a:p>
            <a:pPr>
              <a:lnSpc>
                <a:spcPct val="150000"/>
              </a:lnSpc>
              <a:buNone/>
            </a:pPr>
            <a:r>
              <a:rPr lang="hr-HR" dirty="0" smtClean="0">
                <a:solidFill>
                  <a:schemeClr val="tx1"/>
                </a:solidFill>
                <a:latin typeface="+mn-lt"/>
                <a:ea typeface="+mn-ea"/>
                <a:cs typeface="+mn-cs"/>
              </a:rPr>
              <a:t>a) </a:t>
            </a:r>
            <a:r>
              <a:rPr lang="hr-HR" dirty="0" smtClean="0">
                <a:solidFill>
                  <a:schemeClr val="tx1"/>
                </a:solidFill>
                <a:latin typeface="+mn-lt"/>
                <a:ea typeface="+mn-ea"/>
                <a:cs typeface="+mn-cs"/>
              </a:rPr>
              <a:t>  poslužitelji </a:t>
            </a:r>
            <a:r>
              <a:rPr lang="hr-HR" dirty="0" smtClean="0">
                <a:solidFill>
                  <a:schemeClr val="tx1"/>
                </a:solidFill>
                <a:latin typeface="+mn-lt"/>
                <a:ea typeface="+mn-ea"/>
                <a:cs typeface="+mn-cs"/>
              </a:rPr>
              <a:t>(serveri)</a:t>
            </a:r>
          </a:p>
          <a:p>
            <a:pPr>
              <a:lnSpc>
                <a:spcPct val="150000"/>
              </a:lnSpc>
              <a:buNone/>
            </a:pPr>
            <a:r>
              <a:rPr lang="hr-HR" dirty="0" smtClean="0">
                <a:solidFill>
                  <a:schemeClr val="tx1"/>
                </a:solidFill>
                <a:latin typeface="+mn-lt"/>
                <a:ea typeface="+mn-ea"/>
                <a:cs typeface="+mn-cs"/>
              </a:rPr>
              <a:t>b) </a:t>
            </a:r>
            <a:r>
              <a:rPr lang="hr-HR" dirty="0" smtClean="0">
                <a:solidFill>
                  <a:schemeClr val="tx1"/>
                </a:solidFill>
                <a:latin typeface="+mn-lt"/>
                <a:ea typeface="+mn-ea"/>
                <a:cs typeface="+mn-cs"/>
              </a:rPr>
              <a:t>  WAN</a:t>
            </a:r>
            <a:endParaRPr lang="hr-HR" dirty="0" smtClean="0">
              <a:solidFill>
                <a:schemeClr val="tx1"/>
              </a:solidFill>
              <a:latin typeface="+mn-lt"/>
              <a:ea typeface="+mn-ea"/>
              <a:cs typeface="+mn-cs"/>
            </a:endParaRPr>
          </a:p>
          <a:p>
            <a:pPr>
              <a:lnSpc>
                <a:spcPct val="150000"/>
              </a:lnSpc>
              <a:buNone/>
            </a:pPr>
            <a:r>
              <a:rPr lang="hr-HR" dirty="0" smtClean="0">
                <a:solidFill>
                  <a:schemeClr val="tx1"/>
                </a:solidFill>
                <a:latin typeface="+mn-lt"/>
                <a:ea typeface="+mn-ea"/>
                <a:cs typeface="+mn-cs"/>
              </a:rPr>
              <a:t>c) </a:t>
            </a:r>
            <a:r>
              <a:rPr lang="hr-HR" dirty="0" smtClean="0">
                <a:solidFill>
                  <a:schemeClr val="tx1"/>
                </a:solidFill>
                <a:latin typeface="+mn-lt"/>
                <a:ea typeface="+mn-ea"/>
                <a:cs typeface="+mn-cs"/>
              </a:rPr>
              <a:t>   korisnicima </a:t>
            </a:r>
            <a:r>
              <a:rPr lang="hr-HR" dirty="0" smtClean="0">
                <a:solidFill>
                  <a:schemeClr val="tx1"/>
                </a:solidFill>
                <a:latin typeface="+mn-lt"/>
                <a:ea typeface="+mn-ea"/>
                <a:cs typeface="+mn-cs"/>
              </a:rPr>
              <a:t>(klijentima)</a:t>
            </a:r>
          </a:p>
          <a:p>
            <a:pPr>
              <a:lnSpc>
                <a:spcPct val="150000"/>
              </a:lnSpc>
              <a:buNone/>
            </a:pPr>
            <a:r>
              <a:rPr lang="hr-HR" dirty="0" smtClean="0">
                <a:solidFill>
                  <a:schemeClr val="tx1"/>
                </a:solidFill>
                <a:latin typeface="+mn-lt"/>
                <a:ea typeface="+mn-ea"/>
                <a:cs typeface="+mn-cs"/>
              </a:rPr>
              <a:t>d</a:t>
            </a:r>
            <a:r>
              <a:rPr lang="hr-HR" dirty="0" smtClean="0">
                <a:solidFill>
                  <a:schemeClr val="tx1"/>
                </a:solidFill>
                <a:latin typeface="+mn-lt"/>
                <a:ea typeface="+mn-ea"/>
                <a:cs typeface="+mn-cs"/>
              </a:rPr>
              <a:t>)    </a:t>
            </a:r>
            <a:r>
              <a:rPr lang="hr-HR" dirty="0" smtClean="0">
                <a:solidFill>
                  <a:schemeClr val="tx1"/>
                </a:solidFill>
                <a:latin typeface="+mn-lt"/>
                <a:ea typeface="+mn-ea"/>
                <a:cs typeface="+mn-cs"/>
              </a:rPr>
              <a:t>bežična</a:t>
            </a:r>
          </a:p>
          <a:p>
            <a:pPr>
              <a:buNone/>
            </a:pPr>
            <a:endParaRPr lang="hr-HR" dirty="0"/>
          </a:p>
        </p:txBody>
      </p:sp>
      <p:sp>
        <p:nvSpPr>
          <p:cNvPr id="4" name="Elipsa 3"/>
          <p:cNvSpPr/>
          <p:nvPr/>
        </p:nvSpPr>
        <p:spPr>
          <a:xfrm>
            <a:off x="395536" y="4149080"/>
            <a:ext cx="57606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6.</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Navedi dva načina povezivanja računala u mrežu (</a:t>
            </a:r>
            <a:r>
              <a:rPr lang="hr-HR" dirty="0" err="1" smtClean="0">
                <a:solidFill>
                  <a:schemeClr val="tx1"/>
                </a:solidFill>
                <a:latin typeface="+mn-lt"/>
                <a:ea typeface="+mn-ea"/>
                <a:cs typeface="+mn-cs"/>
              </a:rPr>
              <a:t>tj</a:t>
            </a:r>
            <a:r>
              <a:rPr lang="hr-HR" dirty="0" smtClean="0">
                <a:solidFill>
                  <a:schemeClr val="tx1"/>
                </a:solidFill>
                <a:latin typeface="+mn-lt"/>
                <a:ea typeface="+mn-ea"/>
                <a:cs typeface="+mn-cs"/>
              </a:rPr>
              <a:t>. umrežavaju</a:t>
            </a:r>
            <a:r>
              <a:rPr lang="hr-HR" dirty="0" smtClean="0">
                <a:solidFill>
                  <a:schemeClr val="tx1"/>
                </a:solidFill>
                <a:latin typeface="+mn-lt"/>
                <a:ea typeface="+mn-ea"/>
                <a:cs typeface="+mn-cs"/>
              </a:rPr>
              <a:t>):</a:t>
            </a:r>
          </a:p>
          <a:p>
            <a:endParaRPr lang="hr-HR" dirty="0" smtClean="0"/>
          </a:p>
          <a:p>
            <a:pPr>
              <a:buNone/>
            </a:pPr>
            <a:r>
              <a:rPr lang="sr-Latn-CS" b="1" i="1" u="sng" dirty="0" smtClean="0">
                <a:solidFill>
                  <a:srgbClr val="006000"/>
                </a:solidFill>
              </a:rPr>
              <a:t>ODGOVOR:</a:t>
            </a:r>
            <a:endParaRPr lang="hr-HR" dirty="0" smtClean="0"/>
          </a:p>
          <a:p>
            <a:pPr>
              <a:buNone/>
            </a:pPr>
            <a:endParaRPr lang="hr-HR" dirty="0" smtClean="0">
              <a:solidFill>
                <a:schemeClr val="tx1"/>
              </a:solidFill>
              <a:latin typeface="+mn-lt"/>
              <a:ea typeface="+mn-ea"/>
              <a:cs typeface="+mn-cs"/>
            </a:endParaRPr>
          </a:p>
          <a:p>
            <a:pPr>
              <a:buNone/>
            </a:pPr>
            <a:r>
              <a:rPr lang="hr-HR" dirty="0" smtClean="0"/>
              <a:t> a) neposredno, mrežnim kabelom</a:t>
            </a:r>
          </a:p>
          <a:p>
            <a:pPr>
              <a:buNone/>
            </a:pPr>
            <a:r>
              <a:rPr lang="hr-HR" dirty="0" smtClean="0"/>
              <a:t> b) posredno, nekom od telekomunikacijskih veza</a:t>
            </a:r>
            <a:endParaRPr lang="hr-HR" dirty="0"/>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7.</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Poveži odgovarajuće parove:</a:t>
            </a:r>
          </a:p>
          <a:p>
            <a:pPr>
              <a:buNone/>
            </a:pPr>
            <a:endParaRPr lang="hr-HR" dirty="0"/>
          </a:p>
        </p:txBody>
      </p:sp>
      <p:pic>
        <p:nvPicPr>
          <p:cNvPr id="4" name="Slika 3" descr="poveži parove B.png"/>
          <p:cNvPicPr>
            <a:picLocks noChangeAspect="1"/>
          </p:cNvPicPr>
          <p:nvPr/>
        </p:nvPicPr>
        <p:blipFill>
          <a:blip r:embed="rId2" cstate="print"/>
          <a:stretch>
            <a:fillRect/>
          </a:stretch>
        </p:blipFill>
        <p:spPr>
          <a:xfrm>
            <a:off x="1907704" y="2204864"/>
            <a:ext cx="4971955" cy="3841413"/>
          </a:xfrm>
          <a:prstGeom prst="rect">
            <a:avLst/>
          </a:prstGeom>
        </p:spPr>
      </p:pic>
      <p:cxnSp>
        <p:nvCxnSpPr>
          <p:cNvPr id="6" name="Ravni poveznik 5"/>
          <p:cNvCxnSpPr/>
          <p:nvPr/>
        </p:nvCxnSpPr>
        <p:spPr>
          <a:xfrm>
            <a:off x="2843808" y="3789040"/>
            <a:ext cx="1296144" cy="151216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Ravni poveznik 7"/>
          <p:cNvCxnSpPr/>
          <p:nvPr/>
        </p:nvCxnSpPr>
        <p:spPr>
          <a:xfrm>
            <a:off x="2699792" y="2708920"/>
            <a:ext cx="1440160" cy="1800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Ravni poveznik 9"/>
          <p:cNvCxnSpPr/>
          <p:nvPr/>
        </p:nvCxnSpPr>
        <p:spPr>
          <a:xfrm flipV="1">
            <a:off x="2843808" y="2708920"/>
            <a:ext cx="1296144" cy="1800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Ravni poveznik 11"/>
          <p:cNvCxnSpPr/>
          <p:nvPr/>
        </p:nvCxnSpPr>
        <p:spPr>
          <a:xfrm flipV="1">
            <a:off x="2987824" y="3717032"/>
            <a:ext cx="1152128" cy="1800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8.</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Što je paketni prijenos podataka?</a:t>
            </a:r>
          </a:p>
          <a:p>
            <a:pPr>
              <a:buNone/>
            </a:pPr>
            <a:endParaRPr lang="hr-HR" dirty="0" smtClean="0"/>
          </a:p>
          <a:p>
            <a:pPr>
              <a:buNone/>
            </a:pPr>
            <a:r>
              <a:rPr lang="sr-Latn-CS" b="1" i="1" u="sng" dirty="0" smtClean="0">
                <a:solidFill>
                  <a:srgbClr val="006000"/>
                </a:solidFill>
              </a:rPr>
              <a:t>ODGOVOR:</a:t>
            </a:r>
            <a:endParaRPr lang="hr-HR" dirty="0" smtClean="0"/>
          </a:p>
          <a:p>
            <a:pPr>
              <a:buNone/>
            </a:pPr>
            <a:endParaRPr lang="hr-HR" dirty="0" smtClean="0"/>
          </a:p>
          <a:p>
            <a:pPr algn="just"/>
            <a:r>
              <a:rPr lang="hr-HR" dirty="0" smtClean="0"/>
              <a:t>Da ne bi došlo do zagušenja računala, prijenos podataka ne obavlja se odjednom, nego se podaci šalju (i primaju) u manjim paketima. Takav prijenos podataka zovemo paketni prijenos podataka.</a:t>
            </a:r>
            <a:endParaRPr lang="hr-HR" dirty="0"/>
          </a:p>
        </p:txBody>
      </p: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9.</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Izbaci uljeza:</a:t>
            </a:r>
          </a:p>
          <a:p>
            <a:pPr>
              <a:lnSpc>
                <a:spcPct val="150000"/>
              </a:lnSpc>
              <a:buNone/>
            </a:pPr>
            <a:r>
              <a:rPr lang="hr-HR" dirty="0" smtClean="0">
                <a:solidFill>
                  <a:schemeClr val="tx1"/>
                </a:solidFill>
                <a:latin typeface="+mn-lt"/>
                <a:ea typeface="+mn-ea"/>
                <a:cs typeface="+mn-cs"/>
              </a:rPr>
              <a:t>a) IP</a:t>
            </a:r>
          </a:p>
          <a:p>
            <a:pPr>
              <a:lnSpc>
                <a:spcPct val="150000"/>
              </a:lnSpc>
              <a:buNone/>
            </a:pPr>
            <a:r>
              <a:rPr lang="hr-HR" dirty="0" smtClean="0">
                <a:solidFill>
                  <a:schemeClr val="tx1"/>
                </a:solidFill>
                <a:latin typeface="+mn-lt"/>
                <a:ea typeface="+mn-ea"/>
                <a:cs typeface="+mn-cs"/>
              </a:rPr>
              <a:t>b) LDD</a:t>
            </a:r>
          </a:p>
          <a:p>
            <a:pPr>
              <a:lnSpc>
                <a:spcPct val="150000"/>
              </a:lnSpc>
              <a:buNone/>
            </a:pPr>
            <a:r>
              <a:rPr lang="hr-HR" dirty="0" smtClean="0">
                <a:solidFill>
                  <a:schemeClr val="tx1"/>
                </a:solidFill>
                <a:latin typeface="+mn-lt"/>
                <a:ea typeface="+mn-ea"/>
                <a:cs typeface="+mn-cs"/>
              </a:rPr>
              <a:t>c) HTTP</a:t>
            </a:r>
          </a:p>
          <a:p>
            <a:pPr>
              <a:lnSpc>
                <a:spcPct val="150000"/>
              </a:lnSpc>
              <a:buNone/>
            </a:pPr>
            <a:r>
              <a:rPr lang="hr-HR" dirty="0" smtClean="0">
                <a:solidFill>
                  <a:schemeClr val="tx1"/>
                </a:solidFill>
                <a:latin typeface="+mn-lt"/>
                <a:ea typeface="+mn-ea"/>
                <a:cs typeface="+mn-cs"/>
              </a:rPr>
              <a:t>d) FTP</a:t>
            </a:r>
          </a:p>
          <a:p>
            <a:endParaRPr lang="hr-HR" dirty="0"/>
          </a:p>
        </p:txBody>
      </p:sp>
      <p:sp>
        <p:nvSpPr>
          <p:cNvPr id="4" name="Elipsa 3"/>
          <p:cNvSpPr/>
          <p:nvPr/>
        </p:nvSpPr>
        <p:spPr>
          <a:xfrm>
            <a:off x="323528" y="2708920"/>
            <a:ext cx="57606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10.</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Što je stalna (fiksna) IP adresa?</a:t>
            </a:r>
          </a:p>
          <a:p>
            <a:pPr>
              <a:buNone/>
            </a:pPr>
            <a:endParaRPr lang="hr-HR" dirty="0" smtClean="0"/>
          </a:p>
          <a:p>
            <a:pPr>
              <a:buNone/>
            </a:pPr>
            <a:r>
              <a:rPr lang="sr-Latn-CS" b="1" i="1" u="sng" dirty="0" smtClean="0">
                <a:solidFill>
                  <a:srgbClr val="006000"/>
                </a:solidFill>
              </a:rPr>
              <a:t>ODGOVOR:</a:t>
            </a:r>
            <a:endParaRPr lang="hr-HR" dirty="0" smtClean="0"/>
          </a:p>
          <a:p>
            <a:pPr algn="just">
              <a:buNone/>
            </a:pPr>
            <a:r>
              <a:rPr lang="vi-VN" dirty="0" smtClean="0"/>
              <a:t>Stalna (fiksna) IP adresa – uvijek ista IP adresa koju</a:t>
            </a:r>
            <a:r>
              <a:rPr lang="hr-HR" dirty="0" smtClean="0"/>
              <a:t> </a:t>
            </a:r>
          </a:p>
          <a:p>
            <a:pPr algn="just">
              <a:buNone/>
            </a:pPr>
            <a:r>
              <a:rPr lang="vi-VN" dirty="0" smtClean="0"/>
              <a:t>određeno računalo dobiva tijekom spajanja na</a:t>
            </a:r>
            <a:r>
              <a:rPr lang="hr-HR" dirty="0" smtClean="0"/>
              <a:t> </a:t>
            </a:r>
            <a:r>
              <a:rPr lang="vi-VN" dirty="0" smtClean="0"/>
              <a:t>mrežu.</a:t>
            </a:r>
          </a:p>
          <a:p>
            <a:pPr>
              <a:buNone/>
            </a:pPr>
            <a:endParaRPr lang="hr-HR" dirty="0" smtClean="0"/>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11.</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Koriste li se web-katalozi za pronalaženje informacija razvrstanih prema tematskim kategorijama? Zaokruži točan odgovor</a:t>
            </a:r>
            <a:r>
              <a:rPr lang="hr-HR" dirty="0" smtClean="0">
                <a:solidFill>
                  <a:schemeClr val="tx1"/>
                </a:solidFill>
                <a:latin typeface="+mn-lt"/>
                <a:ea typeface="+mn-ea"/>
                <a:cs typeface="+mn-cs"/>
              </a:rPr>
              <a:t>.</a:t>
            </a:r>
          </a:p>
          <a:p>
            <a:pPr>
              <a:buNone/>
            </a:pPr>
            <a:r>
              <a:rPr lang="hr-HR" dirty="0" smtClean="0">
                <a:solidFill>
                  <a:schemeClr val="tx1"/>
                </a:solidFill>
                <a:latin typeface="+mn-lt"/>
                <a:ea typeface="+mn-ea"/>
                <a:cs typeface="+mn-cs"/>
              </a:rPr>
              <a:t>                         </a:t>
            </a:r>
            <a:r>
              <a:rPr lang="hr-HR" dirty="0" smtClean="0">
                <a:solidFill>
                  <a:schemeClr val="tx1"/>
                </a:solidFill>
                <a:latin typeface="+mn-lt"/>
                <a:ea typeface="+mn-ea"/>
                <a:cs typeface="+mn-cs"/>
              </a:rPr>
              <a:t>a) DA                                </a:t>
            </a:r>
            <a:r>
              <a:rPr lang="hr-HR" dirty="0" smtClean="0">
                <a:solidFill>
                  <a:schemeClr val="tx1"/>
                </a:solidFill>
                <a:latin typeface="+mn-lt"/>
                <a:ea typeface="+mn-ea"/>
                <a:cs typeface="+mn-cs"/>
              </a:rPr>
              <a:t>b</a:t>
            </a:r>
            <a:r>
              <a:rPr lang="hr-HR" dirty="0" smtClean="0">
                <a:solidFill>
                  <a:schemeClr val="tx1"/>
                </a:solidFill>
                <a:latin typeface="+mn-lt"/>
                <a:ea typeface="+mn-ea"/>
                <a:cs typeface="+mn-cs"/>
              </a:rPr>
              <a:t>) NE</a:t>
            </a:r>
          </a:p>
          <a:p>
            <a:endParaRPr lang="hr-HR" dirty="0"/>
          </a:p>
        </p:txBody>
      </p:sp>
      <p:sp>
        <p:nvSpPr>
          <p:cNvPr id="4" name="Elipsa 3"/>
          <p:cNvSpPr/>
          <p:nvPr/>
        </p:nvSpPr>
        <p:spPr>
          <a:xfrm>
            <a:off x="2915816" y="2708920"/>
            <a:ext cx="57606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sr-Latn-CS" dirty="0" smtClean="0"/>
              <a:t>Zadatak 1.</a:t>
            </a:r>
            <a:endParaRPr lang="sr-Latn-CS" dirty="0" smtClean="0"/>
          </a:p>
        </p:txBody>
      </p:sp>
      <p:sp>
        <p:nvSpPr>
          <p:cNvPr id="4099" name="Rectangle 3"/>
          <p:cNvSpPr>
            <a:spLocks noGrp="1" noChangeArrowheads="1"/>
          </p:cNvSpPr>
          <p:nvPr>
            <p:ph type="body" idx="1"/>
          </p:nvPr>
        </p:nvSpPr>
        <p:spPr/>
        <p:txBody>
          <a:bodyPr/>
          <a:lstStyle/>
          <a:p>
            <a:r>
              <a:rPr lang="hr-HR" dirty="0" smtClean="0">
                <a:solidFill>
                  <a:schemeClr val="tx1"/>
                </a:solidFill>
                <a:latin typeface="+mn-lt"/>
                <a:ea typeface="+mn-ea"/>
                <a:cs typeface="+mn-cs"/>
              </a:rPr>
              <a:t>Što je mreža računala (</a:t>
            </a:r>
            <a:r>
              <a:rPr lang="hr-HR" i="1" dirty="0" smtClean="0">
                <a:solidFill>
                  <a:schemeClr val="tx1"/>
                </a:solidFill>
                <a:latin typeface="+mn-lt"/>
                <a:ea typeface="+mn-ea"/>
                <a:cs typeface="+mn-cs"/>
              </a:rPr>
              <a:t>network</a:t>
            </a:r>
            <a:r>
              <a:rPr lang="hr-HR" dirty="0" smtClean="0">
                <a:solidFill>
                  <a:schemeClr val="tx1"/>
                </a:solidFill>
                <a:latin typeface="+mn-lt"/>
                <a:ea typeface="+mn-ea"/>
                <a:cs typeface="+mn-cs"/>
              </a:rPr>
              <a:t>)?</a:t>
            </a:r>
          </a:p>
          <a:p>
            <a:pPr eaLnBrk="1" hangingPunct="1">
              <a:buNone/>
            </a:pPr>
            <a:endParaRPr lang="sr-Latn-CS" dirty="0" smtClean="0"/>
          </a:p>
          <a:p>
            <a:pPr eaLnBrk="1" hangingPunct="1">
              <a:buNone/>
            </a:pPr>
            <a:r>
              <a:rPr lang="sr-Latn-CS" b="1" i="1" u="sng" dirty="0" smtClean="0">
                <a:solidFill>
                  <a:srgbClr val="006000"/>
                </a:solidFill>
              </a:rPr>
              <a:t>ODGOVOR:</a:t>
            </a:r>
          </a:p>
          <a:p>
            <a:pPr algn="just">
              <a:buNone/>
            </a:pPr>
            <a:r>
              <a:rPr lang="sr-Latn-CS" dirty="0" smtClean="0"/>
              <a:t>Mreža računala (</a:t>
            </a:r>
            <a:r>
              <a:rPr lang="sr-Latn-CS" i="1" dirty="0" err="1" smtClean="0"/>
              <a:t>network</a:t>
            </a:r>
            <a:r>
              <a:rPr lang="sr-Latn-CS" dirty="0" smtClean="0"/>
              <a:t>) skup je povezanih računala koji </a:t>
            </a:r>
          </a:p>
          <a:p>
            <a:pPr algn="just">
              <a:buNone/>
            </a:pPr>
            <a:r>
              <a:rPr lang="sr-Latn-CS" dirty="0" smtClean="0"/>
              <a:t>omogućuje brzu razmjenu podataka neovisno o njihovoj </a:t>
            </a:r>
          </a:p>
          <a:p>
            <a:pPr algn="just">
              <a:buNone/>
            </a:pPr>
            <a:r>
              <a:rPr lang="sr-Latn-CS" dirty="0" smtClean="0"/>
              <a:t>udaljenosti.</a:t>
            </a:r>
            <a:endParaRPr lang="sr-Latn-CS" dirty="0" smtClean="0"/>
          </a:p>
          <a:p>
            <a:pPr eaLnBrk="1" hangingPunct="1">
              <a:buNone/>
            </a:pPr>
            <a:endParaRPr lang="sr-Latn-CS" i="1" dirty="0" smtClean="0"/>
          </a:p>
          <a:p>
            <a:pPr eaLnBrk="1" hangingPunct="1">
              <a:buNone/>
            </a:pPr>
            <a:endParaRPr lang="sr-Latn-CS" i="1" dirty="0" smtClean="0"/>
          </a:p>
          <a:p>
            <a:pPr eaLnBrk="1" hangingPunct="1">
              <a:buNone/>
            </a:pPr>
            <a:endParaRPr lang="sr-Latn-CS" dirty="0" smtClean="0"/>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12.</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Kako se zove program kojemu je svrha činiti štetu na računalu, a spada u grupu zlonamjernih, štetnih programa</a:t>
            </a:r>
            <a:r>
              <a:rPr lang="hr-HR" dirty="0" smtClean="0">
                <a:solidFill>
                  <a:schemeClr val="tx1"/>
                </a:solidFill>
                <a:latin typeface="+mn-lt"/>
                <a:ea typeface="+mn-ea"/>
                <a:cs typeface="+mn-cs"/>
              </a:rPr>
              <a:t>?</a:t>
            </a:r>
          </a:p>
          <a:p>
            <a:pPr>
              <a:buNone/>
            </a:pPr>
            <a:endParaRPr lang="hr-HR" dirty="0" smtClean="0"/>
          </a:p>
          <a:p>
            <a:pPr>
              <a:buNone/>
            </a:pPr>
            <a:r>
              <a:rPr lang="sr-Latn-CS" b="1" i="1" u="sng" dirty="0" smtClean="0">
                <a:solidFill>
                  <a:srgbClr val="006000"/>
                </a:solidFill>
              </a:rPr>
              <a:t>ODGOVOR:</a:t>
            </a:r>
            <a:r>
              <a:rPr lang="sr-Latn-CS" dirty="0" smtClean="0">
                <a:solidFill>
                  <a:srgbClr val="006000"/>
                </a:solidFill>
              </a:rPr>
              <a:t>   </a:t>
            </a:r>
            <a:r>
              <a:rPr lang="sr-Latn-CS" b="1" dirty="0" smtClean="0">
                <a:solidFill>
                  <a:srgbClr val="006000"/>
                </a:solidFill>
              </a:rPr>
              <a:t> </a:t>
            </a:r>
            <a:r>
              <a:rPr lang="sr-Latn-CS" i="1" dirty="0" err="1" smtClean="0"/>
              <a:t>malware</a:t>
            </a:r>
            <a:r>
              <a:rPr lang="sr-Latn-CS" dirty="0" smtClean="0"/>
              <a:t> programi (</a:t>
            </a:r>
            <a:r>
              <a:rPr lang="sr-Latn-CS" i="1" dirty="0" err="1" smtClean="0"/>
              <a:t>Malicious</a:t>
            </a:r>
            <a:r>
              <a:rPr lang="sr-Latn-CS" i="1" dirty="0" smtClean="0"/>
              <a:t> Software</a:t>
            </a:r>
            <a:r>
              <a:rPr lang="sr-Latn-CS" dirty="0" smtClean="0"/>
              <a:t>)</a:t>
            </a:r>
          </a:p>
          <a:p>
            <a:pPr>
              <a:buNone/>
            </a:pPr>
            <a:endParaRPr lang="hr-HR" dirty="0" smtClean="0">
              <a:solidFill>
                <a:schemeClr val="tx1"/>
              </a:solidFill>
              <a:latin typeface="+mn-lt"/>
              <a:ea typeface="+mn-ea"/>
              <a:cs typeface="+mn-cs"/>
            </a:endParaRPr>
          </a:p>
        </p:txBody>
      </p:sp>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13.</a:t>
            </a:r>
            <a:endParaRPr lang="hr-HR" dirty="0"/>
          </a:p>
        </p:txBody>
      </p:sp>
      <p:sp>
        <p:nvSpPr>
          <p:cNvPr id="3" name="Rezervirano mjesto sadržaja 2"/>
          <p:cNvSpPr>
            <a:spLocks noGrp="1"/>
          </p:cNvSpPr>
          <p:nvPr>
            <p:ph idx="1"/>
          </p:nvPr>
        </p:nvSpPr>
        <p:spPr/>
        <p:txBody>
          <a:bodyPr/>
          <a:lstStyle/>
          <a:p>
            <a:pPr algn="just"/>
            <a:r>
              <a:rPr lang="hr-HR" dirty="0" smtClean="0">
                <a:solidFill>
                  <a:schemeClr val="tx1"/>
                </a:solidFill>
                <a:latin typeface="+mn-lt"/>
                <a:ea typeface="+mn-ea"/>
                <a:cs typeface="+mn-cs"/>
              </a:rPr>
              <a:t>Navedi Booleove logičke operatore i ukratko objasni rezultate pretraživanja njihovom uporabom</a:t>
            </a:r>
            <a:r>
              <a:rPr lang="hr-HR" dirty="0" smtClean="0">
                <a:solidFill>
                  <a:schemeClr val="tx1"/>
                </a:solidFill>
                <a:latin typeface="+mn-lt"/>
                <a:ea typeface="+mn-ea"/>
                <a:cs typeface="+mn-cs"/>
              </a:rPr>
              <a:t>. Umjesto </a:t>
            </a:r>
            <a:r>
              <a:rPr lang="hr-HR" dirty="0" smtClean="0">
                <a:solidFill>
                  <a:schemeClr val="tx1"/>
                </a:solidFill>
                <a:latin typeface="+mn-lt"/>
                <a:ea typeface="+mn-ea"/>
                <a:cs typeface="+mn-cs"/>
              </a:rPr>
              <a:t>riječima rezultate pretraživanja možete prikazati i shematski. </a:t>
            </a:r>
            <a:endParaRPr lang="hr-HR" dirty="0" smtClean="0">
              <a:solidFill>
                <a:schemeClr val="tx1"/>
              </a:solidFill>
              <a:latin typeface="+mn-lt"/>
              <a:ea typeface="+mn-ea"/>
              <a:cs typeface="+mn-cs"/>
            </a:endParaRPr>
          </a:p>
          <a:p>
            <a:pPr algn="just">
              <a:buNone/>
            </a:pPr>
            <a:r>
              <a:rPr lang="sr-Latn-CS" b="1" i="1" u="sng" dirty="0" smtClean="0">
                <a:solidFill>
                  <a:srgbClr val="006000"/>
                </a:solidFill>
              </a:rPr>
              <a:t>ODGOVOR:</a:t>
            </a:r>
            <a:endParaRPr lang="hr-HR" dirty="0" smtClean="0"/>
          </a:p>
          <a:p>
            <a:pPr algn="just">
              <a:buNone/>
            </a:pPr>
            <a:endParaRPr lang="hr-HR" dirty="0" smtClean="0">
              <a:solidFill>
                <a:schemeClr val="tx1"/>
              </a:solidFill>
              <a:latin typeface="+mn-lt"/>
              <a:ea typeface="+mn-ea"/>
              <a:cs typeface="+mn-cs"/>
            </a:endParaRPr>
          </a:p>
          <a:p>
            <a:pPr algn="just">
              <a:buNone/>
            </a:pPr>
            <a:endParaRPr lang="hr-HR" dirty="0"/>
          </a:p>
        </p:txBody>
      </p:sp>
      <p:pic>
        <p:nvPicPr>
          <p:cNvPr id="4" name="Slika 3" descr="13. zadatak.png"/>
          <p:cNvPicPr>
            <a:picLocks noChangeAspect="1"/>
          </p:cNvPicPr>
          <p:nvPr/>
        </p:nvPicPr>
        <p:blipFill>
          <a:blip r:embed="rId2" cstate="print"/>
          <a:stretch>
            <a:fillRect/>
          </a:stretch>
        </p:blipFill>
        <p:spPr>
          <a:xfrm>
            <a:off x="899592" y="3861048"/>
            <a:ext cx="7584966" cy="1915299"/>
          </a:xfrm>
          <a:prstGeom prst="rect">
            <a:avLst/>
          </a:prstGeom>
        </p:spPr>
      </p:pic>
    </p:spTree>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14.</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Navedi i objasni radnje tijekom razmjene datoteka internetom</a:t>
            </a:r>
            <a:r>
              <a:rPr lang="hr-HR" dirty="0" smtClean="0">
                <a:solidFill>
                  <a:schemeClr val="tx1"/>
                </a:solidFill>
                <a:latin typeface="+mn-lt"/>
                <a:ea typeface="+mn-ea"/>
                <a:cs typeface="+mn-cs"/>
              </a:rPr>
              <a:t>:</a:t>
            </a:r>
          </a:p>
          <a:p>
            <a:endParaRPr lang="hr-HR" dirty="0" smtClean="0"/>
          </a:p>
          <a:p>
            <a:pPr>
              <a:buNone/>
            </a:pPr>
            <a:r>
              <a:rPr lang="sr-Latn-CS" b="1" i="1" u="sng" dirty="0" smtClean="0">
                <a:solidFill>
                  <a:srgbClr val="006000"/>
                </a:solidFill>
              </a:rPr>
              <a:t>ODGOVOR:</a:t>
            </a:r>
            <a:endParaRPr lang="hr-HR" dirty="0" smtClean="0"/>
          </a:p>
          <a:p>
            <a:pPr algn="just"/>
            <a:r>
              <a:rPr lang="hr-HR" dirty="0" smtClean="0"/>
              <a:t>Tijekom razmjene datoteka internetom razlikujemo dvije radnje: </a:t>
            </a:r>
          </a:p>
          <a:p>
            <a:pPr algn="just"/>
            <a:r>
              <a:rPr lang="hr-HR" i="1" dirty="0" smtClean="0"/>
              <a:t>download</a:t>
            </a:r>
            <a:r>
              <a:rPr lang="hr-HR" dirty="0" smtClean="0"/>
              <a:t> – preuzimanje datoteka s interneta (preciznije, računala na internetu) i njihovo pohranjivanje u lokalno računalo. </a:t>
            </a:r>
          </a:p>
          <a:p>
            <a:pPr algn="just"/>
            <a:r>
              <a:rPr lang="hr-HR" i="1" dirty="0" smtClean="0"/>
              <a:t>upload</a:t>
            </a:r>
            <a:r>
              <a:rPr lang="hr-HR" dirty="0" smtClean="0"/>
              <a:t> – slanje datoteka s lokalnoga računala i spremanje u računalo na internetu.</a:t>
            </a:r>
          </a:p>
          <a:p>
            <a:pPr>
              <a:buNone/>
            </a:pPr>
            <a:endParaRPr lang="hr-HR" dirty="0" smtClean="0">
              <a:solidFill>
                <a:schemeClr val="tx1"/>
              </a:solidFill>
              <a:latin typeface="+mn-lt"/>
              <a:ea typeface="+mn-ea"/>
              <a:cs typeface="+mn-cs"/>
            </a:endParaRPr>
          </a:p>
          <a:p>
            <a:pPr>
              <a:buNone/>
            </a:pPr>
            <a:endParaRPr lang="hr-HR" dirty="0"/>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15.</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Što prikazuje slika 3.?</a:t>
            </a:r>
          </a:p>
          <a:p>
            <a:pPr>
              <a:buNone/>
            </a:pPr>
            <a:endParaRPr lang="hr-HR" dirty="0" smtClean="0"/>
          </a:p>
          <a:p>
            <a:pPr>
              <a:buNone/>
            </a:pPr>
            <a:endParaRPr lang="hr-HR" dirty="0" smtClean="0"/>
          </a:p>
          <a:p>
            <a:pPr>
              <a:buNone/>
            </a:pPr>
            <a:endParaRPr lang="hr-HR" dirty="0" smtClean="0"/>
          </a:p>
          <a:p>
            <a:pPr>
              <a:buNone/>
            </a:pPr>
            <a:r>
              <a:rPr lang="hr-HR" dirty="0" smtClean="0"/>
              <a:t/>
            </a:r>
            <a:br>
              <a:rPr lang="hr-HR" dirty="0" smtClean="0"/>
            </a:br>
            <a:r>
              <a:rPr lang="hr-HR" sz="2000" b="1" dirty="0" smtClean="0">
                <a:solidFill>
                  <a:srgbClr val="FF0000"/>
                </a:solidFill>
              </a:rPr>
              <a:t>Slika 3.</a:t>
            </a:r>
          </a:p>
          <a:p>
            <a:pPr>
              <a:buNone/>
            </a:pPr>
            <a:endParaRPr lang="hr-HR" sz="2000" b="1" dirty="0" smtClean="0">
              <a:solidFill>
                <a:srgbClr val="FF0000"/>
              </a:solidFill>
            </a:endParaRPr>
          </a:p>
          <a:p>
            <a:pPr>
              <a:buNone/>
            </a:pPr>
            <a:r>
              <a:rPr lang="sr-Latn-CS" sz="2000" b="1" i="1" u="sng" dirty="0" smtClean="0">
                <a:solidFill>
                  <a:srgbClr val="006000"/>
                </a:solidFill>
              </a:rPr>
              <a:t>ODGOVOR:</a:t>
            </a:r>
            <a:endParaRPr lang="hr-HR" sz="2000" dirty="0" smtClean="0"/>
          </a:p>
          <a:p>
            <a:pPr>
              <a:buNone/>
            </a:pPr>
            <a:endParaRPr lang="pl-PL" sz="2000" dirty="0" smtClean="0"/>
          </a:p>
          <a:p>
            <a:pPr>
              <a:buNone/>
            </a:pPr>
            <a:r>
              <a:rPr lang="pl-PL" sz="2000" dirty="0" smtClean="0"/>
              <a:t>Spremanje web-stranice u jedinstven dokument (tekst i slike zajedno).</a:t>
            </a:r>
          </a:p>
          <a:p>
            <a:pPr>
              <a:buNone/>
            </a:pPr>
            <a:endParaRPr lang="hr-HR" sz="2000" dirty="0" smtClean="0"/>
          </a:p>
        </p:txBody>
      </p:sp>
      <p:pic>
        <p:nvPicPr>
          <p:cNvPr id="4" name="Slika 3" descr="spremanje web-stranice.png"/>
          <p:cNvPicPr>
            <a:picLocks noChangeAspect="1"/>
          </p:cNvPicPr>
          <p:nvPr/>
        </p:nvPicPr>
        <p:blipFill>
          <a:blip r:embed="rId2" cstate="print"/>
          <a:stretch>
            <a:fillRect/>
          </a:stretch>
        </p:blipFill>
        <p:spPr>
          <a:xfrm>
            <a:off x="899592" y="2132856"/>
            <a:ext cx="5640622" cy="1540540"/>
          </a:xfrm>
          <a:prstGeom prst="rect">
            <a:avLst/>
          </a:prstGeom>
          <a:ln w="3175">
            <a:solidFill>
              <a:schemeClr val="tx1"/>
            </a:solidFill>
          </a:ln>
        </p:spPr>
      </p:pic>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2.</a:t>
            </a:r>
            <a:endParaRPr lang="hr-HR" dirty="0"/>
          </a:p>
        </p:txBody>
      </p:sp>
      <p:sp>
        <p:nvSpPr>
          <p:cNvPr id="3" name="Rezervirano mjesto sadržaja 2"/>
          <p:cNvSpPr>
            <a:spLocks noGrp="1"/>
          </p:cNvSpPr>
          <p:nvPr>
            <p:ph idx="1"/>
          </p:nvPr>
        </p:nvSpPr>
        <p:spPr/>
        <p:txBody>
          <a:bodyPr/>
          <a:lstStyle/>
          <a:p>
            <a:r>
              <a:rPr lang="hr-HR" dirty="0" smtClean="0"/>
              <a:t>Nabroji neke od oblika usluga zbog kojih se uspostavlja računalna mreža:</a:t>
            </a:r>
          </a:p>
          <a:p>
            <a:endParaRPr lang="hr-HR" dirty="0" smtClean="0"/>
          </a:p>
          <a:p>
            <a:pPr>
              <a:buNone/>
            </a:pPr>
            <a:r>
              <a:rPr lang="sr-Latn-CS" b="1" i="1" u="sng" dirty="0" smtClean="0">
                <a:solidFill>
                  <a:srgbClr val="006000"/>
                </a:solidFill>
              </a:rPr>
              <a:t>ODGOVOR:</a:t>
            </a:r>
          </a:p>
          <a:p>
            <a:pPr>
              <a:lnSpc>
                <a:spcPct val="150000"/>
              </a:lnSpc>
            </a:pPr>
            <a:r>
              <a:rPr lang="hr-HR" dirty="0" smtClean="0">
                <a:solidFill>
                  <a:schemeClr val="tx1"/>
                </a:solidFill>
                <a:latin typeface="+mn-lt"/>
                <a:ea typeface="+mn-ea"/>
                <a:cs typeface="+mn-cs"/>
              </a:rPr>
              <a:t>Prijenosa </a:t>
            </a:r>
            <a:r>
              <a:rPr lang="hr-HR" dirty="0" smtClean="0">
                <a:solidFill>
                  <a:schemeClr val="tx1"/>
                </a:solidFill>
                <a:latin typeface="+mn-lt"/>
                <a:ea typeface="+mn-ea"/>
                <a:cs typeface="+mn-cs"/>
              </a:rPr>
              <a:t>različitih vrsta </a:t>
            </a:r>
            <a:r>
              <a:rPr lang="hr-HR" dirty="0" smtClean="0">
                <a:solidFill>
                  <a:schemeClr val="tx1"/>
                </a:solidFill>
                <a:latin typeface="+mn-lt"/>
                <a:ea typeface="+mn-ea"/>
                <a:cs typeface="+mn-cs"/>
              </a:rPr>
              <a:t>podataka</a:t>
            </a:r>
            <a:endParaRPr lang="hr-HR" dirty="0" smtClean="0">
              <a:solidFill>
                <a:schemeClr val="tx1"/>
              </a:solidFill>
              <a:latin typeface="+mn-lt"/>
              <a:ea typeface="+mn-ea"/>
              <a:cs typeface="+mn-cs"/>
            </a:endParaRPr>
          </a:p>
          <a:p>
            <a:pPr>
              <a:lnSpc>
                <a:spcPct val="150000"/>
              </a:lnSpc>
            </a:pPr>
            <a:r>
              <a:rPr lang="hr-HR" dirty="0" smtClean="0">
                <a:solidFill>
                  <a:schemeClr val="tx1"/>
                </a:solidFill>
                <a:latin typeface="+mn-lt"/>
                <a:ea typeface="+mn-ea"/>
                <a:cs typeface="+mn-cs"/>
              </a:rPr>
              <a:t>Dijeljenje  resursa: strojne </a:t>
            </a:r>
            <a:r>
              <a:rPr lang="hr-HR" dirty="0" smtClean="0">
                <a:solidFill>
                  <a:schemeClr val="tx1"/>
                </a:solidFill>
                <a:latin typeface="+mn-lt"/>
                <a:ea typeface="+mn-ea"/>
                <a:cs typeface="+mn-cs"/>
              </a:rPr>
              <a:t>i </a:t>
            </a:r>
            <a:r>
              <a:rPr lang="hr-HR" dirty="0" smtClean="0">
                <a:solidFill>
                  <a:schemeClr val="tx1"/>
                </a:solidFill>
                <a:latin typeface="+mn-lt"/>
                <a:ea typeface="+mn-ea"/>
                <a:cs typeface="+mn-cs"/>
              </a:rPr>
              <a:t>programske </a:t>
            </a:r>
            <a:r>
              <a:rPr lang="hr-HR" dirty="0" smtClean="0">
                <a:solidFill>
                  <a:schemeClr val="tx1"/>
                </a:solidFill>
                <a:latin typeface="+mn-lt"/>
                <a:ea typeface="+mn-ea"/>
                <a:cs typeface="+mn-cs"/>
              </a:rPr>
              <a:t>opreme</a:t>
            </a:r>
            <a:endParaRPr lang="hr-HR" dirty="0" smtClean="0">
              <a:solidFill>
                <a:schemeClr val="tx1"/>
              </a:solidFill>
              <a:latin typeface="+mn-lt"/>
              <a:ea typeface="+mn-ea"/>
              <a:cs typeface="+mn-cs"/>
            </a:endParaRPr>
          </a:p>
          <a:p>
            <a:pPr>
              <a:lnSpc>
                <a:spcPct val="150000"/>
              </a:lnSpc>
            </a:pPr>
            <a:r>
              <a:rPr lang="hr-HR" dirty="0" smtClean="0"/>
              <a:t>K</a:t>
            </a:r>
            <a:r>
              <a:rPr lang="hr-HR" dirty="0" smtClean="0">
                <a:solidFill>
                  <a:schemeClr val="tx1"/>
                </a:solidFill>
                <a:latin typeface="+mn-lt"/>
                <a:ea typeface="+mn-ea"/>
                <a:cs typeface="+mn-cs"/>
              </a:rPr>
              <a:t>orištenja </a:t>
            </a:r>
            <a:r>
              <a:rPr lang="hr-HR" dirty="0" smtClean="0">
                <a:solidFill>
                  <a:schemeClr val="tx1"/>
                </a:solidFill>
                <a:latin typeface="+mn-lt"/>
                <a:ea typeface="+mn-ea"/>
                <a:cs typeface="+mn-cs"/>
              </a:rPr>
              <a:t>baza </a:t>
            </a:r>
            <a:r>
              <a:rPr lang="hr-HR" dirty="0" smtClean="0">
                <a:solidFill>
                  <a:schemeClr val="tx1"/>
                </a:solidFill>
                <a:latin typeface="+mn-lt"/>
                <a:ea typeface="+mn-ea"/>
                <a:cs typeface="+mn-cs"/>
              </a:rPr>
              <a:t>podataka</a:t>
            </a:r>
            <a:endParaRPr lang="hr-HR" dirty="0" smtClean="0">
              <a:solidFill>
                <a:schemeClr val="tx1"/>
              </a:solidFill>
              <a:latin typeface="+mn-lt"/>
              <a:ea typeface="+mn-ea"/>
              <a:cs typeface="+mn-cs"/>
            </a:endParaRPr>
          </a:p>
          <a:p>
            <a:pPr>
              <a:buNone/>
            </a:pPr>
            <a:endParaRPr lang="hr-HR" dirty="0" smtClean="0"/>
          </a:p>
          <a:p>
            <a:pPr>
              <a:buNone/>
            </a:pPr>
            <a:endParaRPr lang="hr-HR" dirty="0"/>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3.</a:t>
            </a:r>
            <a:endParaRPr lang="hr-HR" dirty="0"/>
          </a:p>
        </p:txBody>
      </p:sp>
      <p:sp>
        <p:nvSpPr>
          <p:cNvPr id="3" name="Rezervirano mjesto sadržaja 2"/>
          <p:cNvSpPr>
            <a:spLocks noGrp="1"/>
          </p:cNvSpPr>
          <p:nvPr>
            <p:ph idx="1"/>
          </p:nvPr>
        </p:nvSpPr>
        <p:spPr/>
        <p:txBody>
          <a:bodyPr/>
          <a:lstStyle/>
          <a:p>
            <a:endParaRPr lang="hr-HR" dirty="0" smtClean="0"/>
          </a:p>
          <a:p>
            <a:endParaRPr lang="hr-HR" dirty="0" smtClean="0"/>
          </a:p>
          <a:p>
            <a:pPr>
              <a:buNone/>
            </a:pPr>
            <a:r>
              <a:rPr lang="sr-Latn-CS" b="1" i="1" u="sng" dirty="0" smtClean="0">
                <a:solidFill>
                  <a:srgbClr val="006000"/>
                </a:solidFill>
              </a:rPr>
              <a:t>ODGOVOR:</a:t>
            </a:r>
            <a:endParaRPr lang="hr-HR" dirty="0" smtClean="0"/>
          </a:p>
          <a:p>
            <a:pPr>
              <a:buNone/>
            </a:pPr>
            <a:endParaRPr lang="hr-HR" dirty="0" smtClean="0"/>
          </a:p>
          <a:p>
            <a:r>
              <a:rPr lang="hr-HR" dirty="0" smtClean="0">
                <a:solidFill>
                  <a:schemeClr val="tx1"/>
                </a:solidFill>
                <a:latin typeface="+mn-lt"/>
                <a:ea typeface="+mn-ea"/>
                <a:cs typeface="+mn-cs"/>
              </a:rPr>
              <a:t>a) Prema međusobnoj udaljenosti računala, na slici 1. prikazana je </a:t>
            </a:r>
            <a:r>
              <a:rPr lang="hr-HR" u="sng" dirty="0" smtClean="0">
                <a:solidFill>
                  <a:schemeClr val="tx1"/>
                </a:solidFill>
                <a:latin typeface="+mn-lt"/>
                <a:ea typeface="+mn-ea"/>
                <a:cs typeface="+mn-cs"/>
              </a:rPr>
              <a:t> LAN</a:t>
            </a:r>
            <a:r>
              <a:rPr lang="hr-HR" dirty="0" smtClean="0">
                <a:solidFill>
                  <a:schemeClr val="tx1"/>
                </a:solidFill>
                <a:latin typeface="+mn-lt"/>
                <a:ea typeface="+mn-ea"/>
                <a:cs typeface="+mn-cs"/>
              </a:rPr>
              <a:t>   mreža računala</a:t>
            </a:r>
            <a:r>
              <a:rPr lang="hr-HR" dirty="0" smtClean="0">
                <a:solidFill>
                  <a:schemeClr val="tx1"/>
                </a:solidFill>
                <a:latin typeface="+mn-lt"/>
                <a:ea typeface="+mn-ea"/>
                <a:cs typeface="+mn-cs"/>
              </a:rPr>
              <a:t>.</a:t>
            </a:r>
          </a:p>
          <a:p>
            <a:pPr>
              <a:buNone/>
            </a:pPr>
            <a:endParaRPr lang="hr-HR" dirty="0" smtClean="0">
              <a:solidFill>
                <a:schemeClr val="tx1"/>
              </a:solidFill>
              <a:latin typeface="+mn-lt"/>
              <a:ea typeface="+mn-ea"/>
              <a:cs typeface="+mn-cs"/>
            </a:endParaRPr>
          </a:p>
          <a:p>
            <a:r>
              <a:rPr lang="hr-HR" dirty="0" smtClean="0">
                <a:solidFill>
                  <a:schemeClr val="tx1"/>
                </a:solidFill>
                <a:latin typeface="+mn-lt"/>
                <a:ea typeface="+mn-ea"/>
                <a:cs typeface="+mn-cs"/>
              </a:rPr>
              <a:t>b) Na slici 1. je prikazano  </a:t>
            </a:r>
            <a:r>
              <a:rPr lang="hr-HR" u="sng" dirty="0" smtClean="0">
                <a:solidFill>
                  <a:schemeClr val="tx1"/>
                </a:solidFill>
                <a:latin typeface="+mn-lt"/>
                <a:ea typeface="+mn-ea"/>
                <a:cs typeface="+mn-cs"/>
              </a:rPr>
              <a:t>6  </a:t>
            </a:r>
            <a:r>
              <a:rPr lang="hr-HR" dirty="0" smtClean="0">
                <a:solidFill>
                  <a:schemeClr val="tx1"/>
                </a:solidFill>
                <a:latin typeface="+mn-lt"/>
                <a:ea typeface="+mn-ea"/>
                <a:cs typeface="+mn-cs"/>
              </a:rPr>
              <a:t> računala, </a:t>
            </a:r>
            <a:r>
              <a:rPr lang="hr-HR" u="sng" dirty="0" smtClean="0">
                <a:solidFill>
                  <a:schemeClr val="tx1"/>
                </a:solidFill>
                <a:latin typeface="+mn-lt"/>
                <a:ea typeface="+mn-ea"/>
                <a:cs typeface="+mn-cs"/>
              </a:rPr>
              <a:t>koja međusobno dijele  mrežni pisač i </a:t>
            </a:r>
            <a:r>
              <a:rPr lang="hr-HR" u="sng" dirty="0" smtClean="0">
                <a:solidFill>
                  <a:schemeClr val="tx1"/>
                </a:solidFill>
                <a:latin typeface="+mn-lt"/>
                <a:ea typeface="+mn-ea"/>
                <a:cs typeface="+mn-cs"/>
              </a:rPr>
              <a:t>sadržaje </a:t>
            </a:r>
            <a:r>
              <a:rPr lang="hr-HR" u="sng" dirty="0" smtClean="0">
                <a:solidFill>
                  <a:schemeClr val="tx1"/>
                </a:solidFill>
                <a:latin typeface="+mn-lt"/>
                <a:ea typeface="+mn-ea"/>
                <a:cs typeface="+mn-cs"/>
              </a:rPr>
              <a:t>dozvoljene mape</a:t>
            </a:r>
            <a:r>
              <a:rPr lang="hr-HR" dirty="0" smtClean="0">
                <a:solidFill>
                  <a:schemeClr val="tx1"/>
                </a:solidFill>
                <a:latin typeface="+mn-lt"/>
                <a:ea typeface="+mn-ea"/>
                <a:cs typeface="+mn-cs"/>
              </a:rPr>
              <a:t>.</a:t>
            </a:r>
          </a:p>
          <a:p>
            <a:pPr>
              <a:buNone/>
            </a:pPr>
            <a:endParaRPr lang="hr-HR"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4.</a:t>
            </a:r>
            <a:endParaRPr lang="hr-HR" dirty="0"/>
          </a:p>
        </p:txBody>
      </p:sp>
      <p:sp>
        <p:nvSpPr>
          <p:cNvPr id="3" name="Rezervirano mjesto sadržaja 2"/>
          <p:cNvSpPr>
            <a:spLocks noGrp="1"/>
          </p:cNvSpPr>
          <p:nvPr>
            <p:ph idx="1"/>
          </p:nvPr>
        </p:nvSpPr>
        <p:spPr>
          <a:xfrm>
            <a:off x="457200" y="1600200"/>
            <a:ext cx="8435280" cy="4525963"/>
          </a:xfrm>
        </p:spPr>
        <p:txBody>
          <a:bodyPr/>
          <a:lstStyle/>
          <a:p>
            <a:pPr>
              <a:buNone/>
            </a:pPr>
            <a:r>
              <a:rPr lang="sr-Latn-CS" dirty="0" smtClean="0"/>
              <a:t>Što je prikazano na slici 2.?</a:t>
            </a:r>
          </a:p>
          <a:p>
            <a:pPr>
              <a:buNone/>
            </a:pPr>
            <a:endParaRPr lang="sr-Latn-CS" b="1" i="1" u="sng" dirty="0" smtClean="0">
              <a:solidFill>
                <a:srgbClr val="006000"/>
              </a:solidFill>
            </a:endParaRPr>
          </a:p>
          <a:p>
            <a:pPr>
              <a:buNone/>
            </a:pPr>
            <a:endParaRPr lang="sr-Latn-CS" b="1" i="1" u="sng" dirty="0" smtClean="0">
              <a:solidFill>
                <a:srgbClr val="006000"/>
              </a:solidFill>
            </a:endParaRPr>
          </a:p>
          <a:p>
            <a:pPr>
              <a:buNone/>
            </a:pPr>
            <a:r>
              <a:rPr lang="sr-Latn-CS" b="1" i="1" u="sng" dirty="0" smtClean="0">
                <a:solidFill>
                  <a:srgbClr val="006000"/>
                </a:solidFill>
              </a:rPr>
              <a:t>ODGOVOR:</a:t>
            </a:r>
          </a:p>
          <a:p>
            <a:pPr>
              <a:buNone/>
            </a:pPr>
            <a:endParaRPr lang="hr-HR" dirty="0" smtClean="0"/>
          </a:p>
          <a:p>
            <a:pPr algn="just"/>
            <a:r>
              <a:rPr lang="vi-VN" dirty="0" smtClean="0"/>
              <a:t>Mogućnosti za zajedničko dijeljenje resursa. Tu biramo s kime i kako želimo dijeliti sadržaj označene mape. Nakon uspostave zajedničkoga korištenja druga računala u mreži mogu pristupati toj mapi i čitati i/ili uređivati njezin sadržaj, ovisno o vrsti dozvole.</a:t>
            </a:r>
          </a:p>
          <a:p>
            <a:pPr>
              <a:buNone/>
            </a:pPr>
            <a:endParaRPr lang="sr-Latn-CS" dirty="0" smtClean="0"/>
          </a:p>
        </p:txBody>
      </p:sp>
      <p:pic>
        <p:nvPicPr>
          <p:cNvPr id="4" name="Slika 3" descr="mogućnosti za zajedničko dijeljenje resursa.png"/>
          <p:cNvPicPr>
            <a:picLocks noChangeAspect="1"/>
          </p:cNvPicPr>
          <p:nvPr/>
        </p:nvPicPr>
        <p:blipFill>
          <a:blip r:embed="rId2" cstate="print"/>
          <a:stretch>
            <a:fillRect/>
          </a:stretch>
        </p:blipFill>
        <p:spPr>
          <a:xfrm>
            <a:off x="5004048" y="1556792"/>
            <a:ext cx="3123810" cy="1285714"/>
          </a:xfrm>
          <a:prstGeom prst="rect">
            <a:avLst/>
          </a:prstGeom>
          <a:ln w="3175">
            <a:solidFill>
              <a:schemeClr val="tx1"/>
            </a:solidFill>
          </a:ln>
        </p:spPr>
      </p:pic>
      <p:sp>
        <p:nvSpPr>
          <p:cNvPr id="5" name="TekstniOkvir 4"/>
          <p:cNvSpPr txBox="1"/>
          <p:nvPr/>
        </p:nvSpPr>
        <p:spPr>
          <a:xfrm>
            <a:off x="4932040" y="2924944"/>
            <a:ext cx="1944216" cy="369332"/>
          </a:xfrm>
          <a:prstGeom prst="rect">
            <a:avLst/>
          </a:prstGeom>
          <a:noFill/>
        </p:spPr>
        <p:txBody>
          <a:bodyPr wrap="square" rtlCol="0">
            <a:spAutoFit/>
          </a:bodyPr>
          <a:lstStyle/>
          <a:p>
            <a:r>
              <a:rPr lang="hr-HR" b="1" dirty="0">
                <a:solidFill>
                  <a:srgbClr val="FF0000"/>
                </a:solidFill>
              </a:rPr>
              <a:t>Slika 2.</a:t>
            </a:r>
            <a:endParaRPr lang="hr-HR" dirty="0">
              <a:solidFill>
                <a:srgbClr val="FF0000"/>
              </a:solidFill>
            </a:endParaRP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5.</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Zaokruži točan odgovor:</a:t>
            </a:r>
          </a:p>
          <a:p>
            <a:pPr algn="just"/>
            <a:r>
              <a:rPr lang="hr-HR" dirty="0" smtClean="0">
                <a:solidFill>
                  <a:schemeClr val="tx1"/>
                </a:solidFill>
                <a:latin typeface="+mn-lt"/>
                <a:ea typeface="+mn-ea"/>
                <a:cs typeface="+mn-cs"/>
              </a:rPr>
              <a:t>Računala koja su stalno spojena na internet i na kojima se nalaze podaci kojima se koristi veći broj korisnika nazivamo:</a:t>
            </a:r>
          </a:p>
          <a:p>
            <a:pPr>
              <a:lnSpc>
                <a:spcPct val="150000"/>
              </a:lnSpc>
            </a:pPr>
            <a:r>
              <a:rPr lang="hr-HR" dirty="0" smtClean="0">
                <a:solidFill>
                  <a:schemeClr val="tx1"/>
                </a:solidFill>
                <a:latin typeface="+mn-lt"/>
                <a:ea typeface="+mn-ea"/>
                <a:cs typeface="+mn-cs"/>
              </a:rPr>
              <a:t>a) bežična</a:t>
            </a:r>
          </a:p>
          <a:p>
            <a:pPr>
              <a:lnSpc>
                <a:spcPct val="150000"/>
              </a:lnSpc>
            </a:pPr>
            <a:r>
              <a:rPr lang="hr-HR" dirty="0" smtClean="0">
                <a:solidFill>
                  <a:schemeClr val="tx1"/>
                </a:solidFill>
                <a:latin typeface="+mn-lt"/>
                <a:ea typeface="+mn-ea"/>
                <a:cs typeface="+mn-cs"/>
              </a:rPr>
              <a:t>b) WAN</a:t>
            </a:r>
          </a:p>
          <a:p>
            <a:pPr>
              <a:lnSpc>
                <a:spcPct val="150000"/>
              </a:lnSpc>
            </a:pPr>
            <a:r>
              <a:rPr lang="hr-HR" dirty="0" smtClean="0">
                <a:solidFill>
                  <a:schemeClr val="tx1"/>
                </a:solidFill>
                <a:latin typeface="+mn-lt"/>
                <a:ea typeface="+mn-ea"/>
                <a:cs typeface="+mn-cs"/>
              </a:rPr>
              <a:t>c) korisnicima (klijentima)</a:t>
            </a:r>
          </a:p>
          <a:p>
            <a:pPr>
              <a:lnSpc>
                <a:spcPct val="150000"/>
              </a:lnSpc>
            </a:pPr>
            <a:r>
              <a:rPr lang="hr-HR" dirty="0" smtClean="0">
                <a:solidFill>
                  <a:schemeClr val="tx1"/>
                </a:solidFill>
                <a:latin typeface="+mn-lt"/>
                <a:ea typeface="+mn-ea"/>
                <a:cs typeface="+mn-cs"/>
              </a:rPr>
              <a:t>d) poslužitelji (serveri)</a:t>
            </a:r>
          </a:p>
          <a:p>
            <a:pPr>
              <a:buNone/>
            </a:pPr>
            <a:endParaRPr lang="hr-HR" dirty="0"/>
          </a:p>
        </p:txBody>
      </p:sp>
      <p:sp>
        <p:nvSpPr>
          <p:cNvPr id="4" name="Elipsa 3"/>
          <p:cNvSpPr/>
          <p:nvPr/>
        </p:nvSpPr>
        <p:spPr>
          <a:xfrm>
            <a:off x="683568" y="5157192"/>
            <a:ext cx="57606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6.</a:t>
            </a:r>
            <a:endParaRPr lang="hr-HR" dirty="0"/>
          </a:p>
        </p:txBody>
      </p:sp>
      <p:sp>
        <p:nvSpPr>
          <p:cNvPr id="3" name="Rezervirano mjesto sadržaja 2"/>
          <p:cNvSpPr>
            <a:spLocks noGrp="1"/>
          </p:cNvSpPr>
          <p:nvPr>
            <p:ph idx="1"/>
          </p:nvPr>
        </p:nvSpPr>
        <p:spPr/>
        <p:txBody>
          <a:bodyPr/>
          <a:lstStyle/>
          <a:p>
            <a:r>
              <a:rPr lang="hr-HR" dirty="0" smtClean="0">
                <a:solidFill>
                  <a:schemeClr val="tx1"/>
                </a:solidFill>
                <a:latin typeface="+mn-lt"/>
                <a:ea typeface="+mn-ea"/>
                <a:cs typeface="+mn-cs"/>
              </a:rPr>
              <a:t>Što je potrebno za umrežavanje računala u LAN mrežu</a:t>
            </a:r>
            <a:r>
              <a:rPr lang="hr-HR" dirty="0" smtClean="0">
                <a:solidFill>
                  <a:schemeClr val="tx1"/>
                </a:solidFill>
                <a:latin typeface="+mn-lt"/>
                <a:ea typeface="+mn-ea"/>
                <a:cs typeface="+mn-cs"/>
              </a:rPr>
              <a:t>?</a:t>
            </a:r>
          </a:p>
          <a:p>
            <a:pPr>
              <a:buNone/>
            </a:pPr>
            <a:endParaRPr lang="hr-HR" dirty="0" smtClean="0"/>
          </a:p>
          <a:p>
            <a:pPr>
              <a:buNone/>
            </a:pPr>
            <a:r>
              <a:rPr lang="sr-Latn-CS" b="1" i="1" u="sng" dirty="0" smtClean="0">
                <a:solidFill>
                  <a:srgbClr val="006000"/>
                </a:solidFill>
              </a:rPr>
              <a:t>ODGOVOR:</a:t>
            </a:r>
          </a:p>
          <a:p>
            <a:pPr>
              <a:buNone/>
            </a:pPr>
            <a:endParaRPr lang="hr-HR" dirty="0" smtClean="0"/>
          </a:p>
          <a:p>
            <a:pPr>
              <a:buNone/>
            </a:pPr>
            <a:r>
              <a:rPr lang="vi-VN" dirty="0" smtClean="0">
                <a:latin typeface="+mn-lt"/>
                <a:ea typeface="+mn-ea"/>
                <a:cs typeface="+mn-cs"/>
              </a:rPr>
              <a:t>Za umrežavanje računala u</a:t>
            </a:r>
            <a:r>
              <a:rPr lang="hr-HR" dirty="0" smtClean="0">
                <a:latin typeface="+mn-lt"/>
                <a:ea typeface="+mn-ea"/>
                <a:cs typeface="+mn-cs"/>
              </a:rPr>
              <a:t> </a:t>
            </a:r>
            <a:r>
              <a:rPr lang="vi-VN" dirty="0" smtClean="0">
                <a:latin typeface="+mn-lt"/>
                <a:ea typeface="+mn-ea"/>
                <a:cs typeface="+mn-cs"/>
              </a:rPr>
              <a:t>LAN mrežu potrebni su:</a:t>
            </a:r>
          </a:p>
          <a:p>
            <a:pPr>
              <a:lnSpc>
                <a:spcPct val="150000"/>
              </a:lnSpc>
              <a:buNone/>
            </a:pPr>
            <a:r>
              <a:rPr lang="vi-VN" dirty="0" smtClean="0">
                <a:latin typeface="+mn-lt"/>
                <a:ea typeface="+mn-ea"/>
                <a:cs typeface="+mn-cs"/>
              </a:rPr>
              <a:t>• mrežna kartica</a:t>
            </a:r>
          </a:p>
          <a:p>
            <a:pPr>
              <a:lnSpc>
                <a:spcPct val="150000"/>
              </a:lnSpc>
              <a:buNone/>
            </a:pPr>
            <a:r>
              <a:rPr lang="vi-VN" dirty="0" smtClean="0">
                <a:latin typeface="+mn-lt"/>
                <a:ea typeface="+mn-ea"/>
                <a:cs typeface="+mn-cs"/>
              </a:rPr>
              <a:t>• mrežni kabel (ako je povezivanje</a:t>
            </a:r>
            <a:r>
              <a:rPr lang="hr-HR" dirty="0" smtClean="0">
                <a:latin typeface="+mn-lt"/>
                <a:ea typeface="+mn-ea"/>
                <a:cs typeface="+mn-cs"/>
              </a:rPr>
              <a:t> </a:t>
            </a:r>
            <a:r>
              <a:rPr lang="vi-VN" dirty="0" smtClean="0">
                <a:latin typeface="+mn-lt"/>
                <a:ea typeface="+mn-ea"/>
                <a:cs typeface="+mn-cs"/>
              </a:rPr>
              <a:t>žičano)</a:t>
            </a:r>
          </a:p>
          <a:p>
            <a:pPr>
              <a:lnSpc>
                <a:spcPct val="150000"/>
              </a:lnSpc>
              <a:buNone/>
            </a:pPr>
            <a:r>
              <a:rPr lang="vi-VN" dirty="0" smtClean="0">
                <a:latin typeface="+mn-lt"/>
                <a:ea typeface="+mn-ea"/>
                <a:cs typeface="+mn-cs"/>
              </a:rPr>
              <a:t>• uređaj za međusobno</a:t>
            </a:r>
            <a:r>
              <a:rPr lang="hr-HR" dirty="0" smtClean="0">
                <a:latin typeface="+mn-lt"/>
                <a:ea typeface="+mn-ea"/>
                <a:cs typeface="+mn-cs"/>
              </a:rPr>
              <a:t> </a:t>
            </a:r>
            <a:r>
              <a:rPr lang="vi-VN" dirty="0" smtClean="0">
                <a:latin typeface="+mn-lt"/>
                <a:ea typeface="+mn-ea"/>
                <a:cs typeface="+mn-cs"/>
              </a:rPr>
              <a:t>povezivanje računala u</a:t>
            </a:r>
            <a:r>
              <a:rPr lang="hr-HR" dirty="0" smtClean="0">
                <a:latin typeface="+mn-lt"/>
                <a:ea typeface="+mn-ea"/>
                <a:cs typeface="+mn-cs"/>
              </a:rPr>
              <a:t> </a:t>
            </a:r>
            <a:r>
              <a:rPr lang="vi-VN" dirty="0" smtClean="0">
                <a:latin typeface="+mn-lt"/>
                <a:ea typeface="+mn-ea"/>
                <a:cs typeface="+mn-cs"/>
              </a:rPr>
              <a:t>mreži</a:t>
            </a:r>
            <a:r>
              <a:rPr lang="hr-HR" dirty="0" smtClean="0">
                <a:latin typeface="+mn-lt"/>
                <a:ea typeface="+mn-ea"/>
                <a:cs typeface="+mn-cs"/>
              </a:rPr>
              <a:t> </a:t>
            </a:r>
          </a:p>
          <a:p>
            <a:pPr>
              <a:lnSpc>
                <a:spcPct val="150000"/>
              </a:lnSpc>
              <a:buNone/>
            </a:pPr>
            <a:r>
              <a:rPr lang="vi-VN" dirty="0" smtClean="0">
                <a:latin typeface="+mn-lt"/>
                <a:ea typeface="+mn-ea"/>
                <a:cs typeface="+mn-cs"/>
              </a:rPr>
              <a:t>(koncentrator ili</a:t>
            </a:r>
            <a:r>
              <a:rPr lang="hr-HR" dirty="0" smtClean="0">
                <a:latin typeface="+mn-lt"/>
                <a:ea typeface="+mn-ea"/>
                <a:cs typeface="+mn-cs"/>
              </a:rPr>
              <a:t> </a:t>
            </a:r>
            <a:r>
              <a:rPr lang="vi-VN" dirty="0" smtClean="0">
                <a:latin typeface="+mn-lt"/>
                <a:ea typeface="+mn-ea"/>
                <a:cs typeface="+mn-cs"/>
              </a:rPr>
              <a:t>preklopnik).</a:t>
            </a:r>
            <a:endParaRPr lang="hr-HR" dirty="0" smtClean="0">
              <a:latin typeface="+mn-lt"/>
              <a:ea typeface="+mn-ea"/>
              <a:cs typeface="+mn-cs"/>
            </a:endParaRPr>
          </a:p>
          <a:p>
            <a:pPr>
              <a:buNone/>
            </a:pPr>
            <a:endParaRPr lang="hr-HR" dirty="0"/>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7.</a:t>
            </a:r>
            <a:endParaRPr lang="hr-HR" dirty="0"/>
          </a:p>
        </p:txBody>
      </p:sp>
      <p:pic>
        <p:nvPicPr>
          <p:cNvPr id="5" name="Slika 4" descr="poveži parove A.png"/>
          <p:cNvPicPr>
            <a:picLocks noChangeAspect="1"/>
          </p:cNvPicPr>
          <p:nvPr/>
        </p:nvPicPr>
        <p:blipFill>
          <a:blip r:embed="rId2" cstate="print"/>
          <a:stretch>
            <a:fillRect/>
          </a:stretch>
        </p:blipFill>
        <p:spPr>
          <a:xfrm>
            <a:off x="2411760" y="2204864"/>
            <a:ext cx="4823756" cy="3804999"/>
          </a:xfrm>
          <a:prstGeom prst="rect">
            <a:avLst/>
          </a:prstGeom>
        </p:spPr>
      </p:pic>
      <p:cxnSp>
        <p:nvCxnSpPr>
          <p:cNvPr id="7" name="Ravni poveznik 6"/>
          <p:cNvCxnSpPr/>
          <p:nvPr/>
        </p:nvCxnSpPr>
        <p:spPr>
          <a:xfrm flipV="1">
            <a:off x="3419872" y="2852936"/>
            <a:ext cx="1080120" cy="266429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Ravni poveznik 9"/>
          <p:cNvCxnSpPr/>
          <p:nvPr/>
        </p:nvCxnSpPr>
        <p:spPr>
          <a:xfrm>
            <a:off x="3203848" y="4725144"/>
            <a:ext cx="1224136" cy="504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Ravni poveznik 12"/>
          <p:cNvCxnSpPr/>
          <p:nvPr/>
        </p:nvCxnSpPr>
        <p:spPr>
          <a:xfrm>
            <a:off x="3203848" y="2636912"/>
            <a:ext cx="1224136" cy="7200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Ravni poveznik 14"/>
          <p:cNvCxnSpPr/>
          <p:nvPr/>
        </p:nvCxnSpPr>
        <p:spPr>
          <a:xfrm>
            <a:off x="3275856" y="3645024"/>
            <a:ext cx="1152128" cy="7920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Rezervirano mjesto sadržaja 16"/>
          <p:cNvSpPr>
            <a:spLocks noGrp="1"/>
          </p:cNvSpPr>
          <p:nvPr>
            <p:ph idx="1"/>
          </p:nvPr>
        </p:nvSpPr>
        <p:spPr/>
        <p:txBody>
          <a:bodyPr/>
          <a:lstStyle/>
          <a:p>
            <a:r>
              <a:rPr lang="hr-HR" dirty="0" smtClean="0">
                <a:solidFill>
                  <a:schemeClr val="tx1"/>
                </a:solidFill>
                <a:latin typeface="+mn-lt"/>
                <a:ea typeface="+mn-ea"/>
                <a:cs typeface="+mn-cs"/>
              </a:rPr>
              <a:t>Poveži odgovarajuće parove:</a:t>
            </a:r>
          </a:p>
          <a:p>
            <a:pPr>
              <a:buNone/>
            </a:pPr>
            <a:endParaRPr lang="hr-HR" dirty="0"/>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6razred špranca">
  <a:themeElements>
    <a:clrScheme name="Office t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em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em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em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em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em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em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em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em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em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em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em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6razred špranca</Template>
  <TotalTime>129</TotalTime>
  <Words>1072</Words>
  <Application>Microsoft Office PowerPoint</Application>
  <PresentationFormat>Prikaz na zaslonu (4:3)</PresentationFormat>
  <Paragraphs>196</Paragraphs>
  <Slides>33</Slides>
  <Notes>0</Notes>
  <HiddenSlides>0</HiddenSlides>
  <MMClips>0</MMClips>
  <ScaleCrop>false</ScaleCrop>
  <HeadingPairs>
    <vt:vector size="6" baseType="variant">
      <vt:variant>
        <vt:lpstr>Korišteni fontovi</vt:lpstr>
      </vt:variant>
      <vt:variant>
        <vt:i4>1</vt:i4>
      </vt:variant>
      <vt:variant>
        <vt:lpstr>Tema</vt:lpstr>
      </vt:variant>
      <vt:variant>
        <vt:i4>1</vt:i4>
      </vt:variant>
      <vt:variant>
        <vt:lpstr>Naslovi slajdova</vt:lpstr>
      </vt:variant>
      <vt:variant>
        <vt:i4>33</vt:i4>
      </vt:variant>
    </vt:vector>
  </HeadingPairs>
  <TitlesOfParts>
    <vt:vector size="35" baseType="lpstr">
      <vt:lpstr>Arial</vt:lpstr>
      <vt:lpstr>6razred špranca</vt:lpstr>
      <vt:lpstr>Analiza provjere znanja </vt:lpstr>
      <vt:lpstr>GRUPA A</vt:lpstr>
      <vt:lpstr>Zadatak 1.</vt:lpstr>
      <vt:lpstr>Zadatak 2.</vt:lpstr>
      <vt:lpstr>Zadatak 3.</vt:lpstr>
      <vt:lpstr>Zadatak 4.</vt:lpstr>
      <vt:lpstr>Zadatak 5.</vt:lpstr>
      <vt:lpstr>Zadatak 6.</vt:lpstr>
      <vt:lpstr>Zadatak 7.</vt:lpstr>
      <vt:lpstr>Zadatak 8.</vt:lpstr>
      <vt:lpstr>Zadatak 9.</vt:lpstr>
      <vt:lpstr>Zadatak 10.</vt:lpstr>
      <vt:lpstr>Zadatak 11.</vt:lpstr>
      <vt:lpstr>Zadatak 12.</vt:lpstr>
      <vt:lpstr>Zadatak 13.</vt:lpstr>
      <vt:lpstr>Zadatak 14.</vt:lpstr>
      <vt:lpstr>Zadatak 15.</vt:lpstr>
      <vt:lpstr>GRUPA B</vt:lpstr>
      <vt:lpstr>Zadatak 1.</vt:lpstr>
      <vt:lpstr>Zadatak 2.</vt:lpstr>
      <vt:lpstr>Zadatak 3.</vt:lpstr>
      <vt:lpstr>Zadatak 4.</vt:lpstr>
      <vt:lpstr>Zadatak 5.</vt:lpstr>
      <vt:lpstr>Zadatak 6.</vt:lpstr>
      <vt:lpstr>Zadatak 7.</vt:lpstr>
      <vt:lpstr>Zadatak 8.</vt:lpstr>
      <vt:lpstr>Zadatak 9.</vt:lpstr>
      <vt:lpstr>Zadatak 10.</vt:lpstr>
      <vt:lpstr>Zadatak 11.</vt:lpstr>
      <vt:lpstr>Zadatak 12.</vt:lpstr>
      <vt:lpstr>Zadatak 13.</vt:lpstr>
      <vt:lpstr>Zadatak 14.</vt:lpstr>
      <vt:lpstr>Zadatak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Analiza provjere znanja</dc:title>
  <dc:creator>Učenik</dc:creator>
  <cp:lastModifiedBy>Učenik</cp:lastModifiedBy>
  <cp:revision>28</cp:revision>
  <dcterms:created xsi:type="dcterms:W3CDTF">2014-03-01T23:22:10Z</dcterms:created>
  <dcterms:modified xsi:type="dcterms:W3CDTF">2014-03-02T01:32:01Z</dcterms:modified>
</cp:coreProperties>
</file>