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72" r:id="rId1"/>
  </p:sldMasterIdLst>
  <p:notesMasterIdLst>
    <p:notesMasterId r:id="rId228"/>
  </p:notesMasterIdLst>
  <p:sldIdLst>
    <p:sldId id="256" r:id="rId2"/>
    <p:sldId id="257" r:id="rId3"/>
    <p:sldId id="258" r:id="rId4"/>
    <p:sldId id="259" r:id="rId5"/>
    <p:sldId id="260" r:id="rId6"/>
    <p:sldId id="261" r:id="rId7"/>
    <p:sldId id="262" r:id="rId8"/>
    <p:sldId id="263" r:id="rId9"/>
    <p:sldId id="264" r:id="rId10"/>
    <p:sldId id="265" r:id="rId11"/>
    <p:sldId id="481" r:id="rId12"/>
    <p:sldId id="482" r:id="rId13"/>
    <p:sldId id="488"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80" r:id="rId159"/>
    <p:sldId id="410" r:id="rId160"/>
    <p:sldId id="413" r:id="rId161"/>
    <p:sldId id="414" r:id="rId162"/>
    <p:sldId id="415"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35" r:id="rId183"/>
    <p:sldId id="436" r:id="rId184"/>
    <p:sldId id="437" r:id="rId185"/>
    <p:sldId id="438" r:id="rId186"/>
    <p:sldId id="439" r:id="rId187"/>
    <p:sldId id="440" r:id="rId188"/>
    <p:sldId id="441" r:id="rId189"/>
    <p:sldId id="442" r:id="rId190"/>
    <p:sldId id="443" r:id="rId191"/>
    <p:sldId id="444" r:id="rId192"/>
    <p:sldId id="445" r:id="rId193"/>
    <p:sldId id="446" r:id="rId194"/>
    <p:sldId id="447" r:id="rId195"/>
    <p:sldId id="448" r:id="rId196"/>
    <p:sldId id="449" r:id="rId197"/>
    <p:sldId id="450" r:id="rId198"/>
    <p:sldId id="451"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83" r:id="rId220"/>
    <p:sldId id="486" r:id="rId221"/>
    <p:sldId id="485" r:id="rId222"/>
    <p:sldId id="487" r:id="rId223"/>
    <p:sldId id="484" r:id="rId224"/>
    <p:sldId id="474" r:id="rId225"/>
    <p:sldId id="475" r:id="rId226"/>
    <p:sldId id="477" r:id="rId227"/>
  </p:sldIdLst>
  <p:sldSz cx="9144000" cy="6858000" type="screen4x3"/>
  <p:notesSz cx="6797675" cy="992822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7E585C-4567-4667-A078-270B42631319}">
  <a:tblStyle styleId="{147E585C-4567-4667-A078-270B4263131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0CC5A1F-29C0-4DAD-A7B2-0726FEEF8378}" styleName="Table_1">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DA79708-D6C0-4FAA-9A90-96CA5ADD604B}" styleName="Table_2">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838" autoAdjust="0"/>
    <p:restoredTop sz="94660"/>
  </p:normalViewPr>
  <p:slideViewPr>
    <p:cSldViewPr snapToGrid="0">
      <p:cViewPr varScale="1">
        <p:scale>
          <a:sx n="63" d="100"/>
          <a:sy n="63" d="100"/>
        </p:scale>
        <p:origin x="72" y="1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45659" cy="496411"/>
          </a:xfrm>
          <a:prstGeom prst="rect">
            <a:avLst/>
          </a:prstGeom>
          <a:noFill/>
          <a:ln>
            <a:noFill/>
          </a:ln>
        </p:spPr>
        <p:txBody>
          <a:bodyPr wrap="square" lIns="90684" tIns="90684" rIns="90684" bIns="90684"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3850443" y="0"/>
            <a:ext cx="2945659" cy="496411"/>
          </a:xfrm>
          <a:prstGeom prst="rect">
            <a:avLst/>
          </a:prstGeom>
          <a:noFill/>
          <a:ln>
            <a:noFill/>
          </a:ln>
        </p:spPr>
        <p:txBody>
          <a:bodyPr wrap="square" lIns="90684" tIns="90684" rIns="90684" bIns="90684" anchor="t" anchorCtr="0"/>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79770" y="4715907"/>
            <a:ext cx="5438137" cy="4467702"/>
          </a:xfrm>
          <a:prstGeom prst="rect">
            <a:avLst/>
          </a:prstGeom>
          <a:noFill/>
          <a:ln>
            <a:noFill/>
          </a:ln>
        </p:spPr>
        <p:txBody>
          <a:bodyPr wrap="square" lIns="90684" tIns="90684" rIns="90684" bIns="90684" anchor="ctr" anchorCtr="0"/>
          <a:lstStyle>
            <a:lvl1pPr marL="0" marR="0" lvl="0" indent="76200" algn="l" rtl="0">
              <a:spcBef>
                <a:spcPts val="0"/>
              </a:spcBef>
              <a:buClr>
                <a:schemeClr val="dk1"/>
              </a:buClr>
              <a:buSzPct val="100000"/>
              <a:buFont typeface="Arial"/>
              <a:buChar char="●"/>
              <a:defRPr sz="1200" b="0" i="0" u="none" strike="noStrike" cap="none">
                <a:solidFill>
                  <a:schemeClr val="dk1"/>
                </a:solidFill>
                <a:latin typeface="Arial"/>
                <a:ea typeface="Arial"/>
                <a:cs typeface="Arial"/>
                <a:sym typeface="Arial"/>
              </a:defRPr>
            </a:lvl1pPr>
            <a:lvl2pPr marL="457200" marR="0" lvl="1" indent="76200" algn="l" rtl="0">
              <a:spcBef>
                <a:spcPts val="0"/>
              </a:spcBef>
              <a:buClr>
                <a:schemeClr val="dk1"/>
              </a:buClr>
              <a:buSzPct val="100000"/>
              <a:buFont typeface="Arial"/>
              <a:buChar char="○"/>
              <a:defRPr sz="1200" b="0" i="0" u="none" strike="noStrike" cap="none">
                <a:solidFill>
                  <a:schemeClr val="dk1"/>
                </a:solidFill>
                <a:latin typeface="Arial"/>
                <a:ea typeface="Arial"/>
                <a:cs typeface="Arial"/>
                <a:sym typeface="Arial"/>
              </a:defRPr>
            </a:lvl2pPr>
            <a:lvl3pPr marL="914400" marR="0" lvl="2" indent="76200" algn="l" rtl="0">
              <a:spcBef>
                <a:spcPts val="0"/>
              </a:spcBef>
              <a:buClr>
                <a:schemeClr val="dk1"/>
              </a:buClr>
              <a:buSzPct val="100000"/>
              <a:buFont typeface="Arial"/>
              <a:buChar char="■"/>
              <a:defRPr sz="1200" b="0" i="0" u="none" strike="noStrike" cap="none">
                <a:solidFill>
                  <a:schemeClr val="dk1"/>
                </a:solidFill>
                <a:latin typeface="Arial"/>
                <a:ea typeface="Arial"/>
                <a:cs typeface="Arial"/>
                <a:sym typeface="Arial"/>
              </a:defRPr>
            </a:lvl3pPr>
            <a:lvl4pPr marL="1371600" marR="0" lvl="3" indent="76200" algn="l" rtl="0">
              <a:spcBef>
                <a:spcPts val="0"/>
              </a:spcBef>
              <a:buClr>
                <a:schemeClr val="dk1"/>
              </a:buClr>
              <a:buSzPct val="100000"/>
              <a:buFont typeface="Arial"/>
              <a:buChar char="●"/>
              <a:defRPr sz="1200" b="0" i="0" u="none" strike="noStrike" cap="none">
                <a:solidFill>
                  <a:schemeClr val="dk1"/>
                </a:solidFill>
                <a:latin typeface="Arial"/>
                <a:ea typeface="Arial"/>
                <a:cs typeface="Arial"/>
                <a:sym typeface="Arial"/>
              </a:defRPr>
            </a:lvl4pPr>
            <a:lvl5pPr marL="1828800" marR="0" lvl="4" indent="76200" algn="l" rtl="0">
              <a:spcBef>
                <a:spcPts val="0"/>
              </a:spcBef>
              <a:buClr>
                <a:schemeClr val="dk1"/>
              </a:buClr>
              <a:buSzPct val="100000"/>
              <a:buFont typeface="Arial"/>
              <a:buChar char="○"/>
              <a:defRPr sz="1200" b="0" i="0" u="none" strike="noStrike" cap="none">
                <a:solidFill>
                  <a:schemeClr val="dk1"/>
                </a:solidFill>
                <a:latin typeface="Arial"/>
                <a:ea typeface="Arial"/>
                <a:cs typeface="Arial"/>
                <a:sym typeface="Arial"/>
              </a:defRPr>
            </a:lvl5pPr>
            <a:lvl6pPr marL="2286000" marR="0" lvl="5" indent="76200" algn="l" rtl="0">
              <a:spcBef>
                <a:spcPts val="0"/>
              </a:spcBef>
              <a:buClr>
                <a:schemeClr val="dk1"/>
              </a:buClr>
              <a:buSzPct val="100000"/>
              <a:buFont typeface="Arial"/>
              <a:buChar char="■"/>
              <a:defRPr sz="1200" b="0" i="0" u="none" strike="noStrike" cap="none">
                <a:solidFill>
                  <a:schemeClr val="dk1"/>
                </a:solidFill>
                <a:latin typeface="Arial"/>
                <a:ea typeface="Arial"/>
                <a:cs typeface="Arial"/>
                <a:sym typeface="Arial"/>
              </a:defRPr>
            </a:lvl6pPr>
            <a:lvl7pPr marL="2743200" marR="0" lvl="6" indent="76200" algn="l" rtl="0">
              <a:spcBef>
                <a:spcPts val="0"/>
              </a:spcBef>
              <a:buClr>
                <a:schemeClr val="dk1"/>
              </a:buClr>
              <a:buSzPct val="100000"/>
              <a:buFont typeface="Arial"/>
              <a:buChar char="●"/>
              <a:defRPr sz="1200" b="0" i="0" u="none" strike="noStrike" cap="none">
                <a:solidFill>
                  <a:schemeClr val="dk1"/>
                </a:solidFill>
                <a:latin typeface="Arial"/>
                <a:ea typeface="Arial"/>
                <a:cs typeface="Arial"/>
                <a:sym typeface="Arial"/>
              </a:defRPr>
            </a:lvl7pPr>
            <a:lvl8pPr marL="3200400" marR="0" lvl="7" indent="76200" algn="l" rtl="0">
              <a:spcBef>
                <a:spcPts val="0"/>
              </a:spcBef>
              <a:buClr>
                <a:schemeClr val="dk1"/>
              </a:buClr>
              <a:buSzPct val="100000"/>
              <a:buFont typeface="Arial"/>
              <a:buChar char="○"/>
              <a:defRPr sz="1200" b="0" i="0" u="none" strike="noStrike" cap="none">
                <a:solidFill>
                  <a:schemeClr val="dk1"/>
                </a:solidFill>
                <a:latin typeface="Arial"/>
                <a:ea typeface="Arial"/>
                <a:cs typeface="Arial"/>
                <a:sym typeface="Arial"/>
              </a:defRPr>
            </a:lvl8pPr>
            <a:lvl9pPr marL="3657600" marR="0" lvl="8" indent="76200" algn="l" rtl="0">
              <a:spcBef>
                <a:spcPts val="0"/>
              </a:spcBef>
              <a:buClr>
                <a:schemeClr val="dk1"/>
              </a:buClr>
              <a:buSzPct val="1000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9430090"/>
            <a:ext cx="2945659" cy="496411"/>
          </a:xfrm>
          <a:prstGeom prst="rect">
            <a:avLst/>
          </a:prstGeom>
          <a:noFill/>
          <a:ln>
            <a:noFill/>
          </a:ln>
        </p:spPr>
        <p:txBody>
          <a:bodyPr wrap="square" lIns="90684" tIns="90684" rIns="90684" bIns="90684" anchor="b"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50443" y="9430090"/>
            <a:ext cx="2945659" cy="496411"/>
          </a:xfrm>
          <a:prstGeom prst="rect">
            <a:avLst/>
          </a:prstGeom>
          <a:noFill/>
          <a:ln>
            <a:noFill/>
          </a:ln>
        </p:spPr>
        <p:txBody>
          <a:bodyPr wrap="square" lIns="95520" tIns="95520" rIns="95520" bIns="95520" anchor="b" anchorCtr="0">
            <a:noAutofit/>
          </a:bodyPr>
          <a:lstStyle/>
          <a:p>
            <a:pPr algn="r">
              <a:buClr>
                <a:srgbClr val="000000"/>
              </a:buClr>
            </a:pPr>
            <a:endParaRPr lang="hr-HR"/>
          </a:p>
        </p:txBody>
      </p:sp>
    </p:spTree>
    <p:extLst>
      <p:ext uri="{BB962C8B-B14F-4D97-AF65-F5344CB8AC3E}">
        <p14:creationId xmlns:p14="http://schemas.microsoft.com/office/powerpoint/2010/main" val="70456309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86" name="Shape 8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87" name="Shape 8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307114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155" name="Shape 155"/>
          <p:cNvSpPr txBox="1">
            <a:spLocks noGrp="1"/>
          </p:cNvSpPr>
          <p:nvPr>
            <p:ph type="body" idx="1"/>
          </p:nvPr>
        </p:nvSpPr>
        <p:spPr>
          <a:xfrm>
            <a:off x="679770" y="4715907"/>
            <a:ext cx="5438137" cy="386967"/>
          </a:xfrm>
          <a:prstGeom prst="rect">
            <a:avLst/>
          </a:prstGeom>
          <a:noFill/>
          <a:ln>
            <a:noFill/>
          </a:ln>
        </p:spPr>
        <p:txBody>
          <a:bodyPr wrap="square" lIns="95520" tIns="47735" rIns="95520" bIns="47735" anchor="t" anchorCtr="0">
            <a:noAutofit/>
          </a:bodyPr>
          <a:lstStyle/>
          <a:p>
            <a:pPr indent="0">
              <a:buSzPct val="25000"/>
              <a:buNone/>
            </a:pPr>
            <a:endParaRPr sz="1900"/>
          </a:p>
        </p:txBody>
      </p:sp>
      <p:sp>
        <p:nvSpPr>
          <p:cNvPr id="156" name="Shape 156"/>
          <p:cNvSpPr txBox="1"/>
          <p:nvPr/>
        </p:nvSpPr>
        <p:spPr>
          <a:xfrm>
            <a:off x="3850443" y="9539531"/>
            <a:ext cx="2945659" cy="386967"/>
          </a:xfrm>
          <a:prstGeom prst="rect">
            <a:avLst/>
          </a:prstGeom>
          <a:noFill/>
          <a:ln>
            <a:noFill/>
          </a:ln>
        </p:spPr>
        <p:txBody>
          <a:bodyPr wrap="square" lIns="95520" tIns="47735" rIns="95520" bIns="47735" anchor="b" anchorCtr="0">
            <a:noAutofit/>
          </a:bodyPr>
          <a:lstStyle/>
          <a:p>
            <a:pPr algn="r">
              <a:buClr>
                <a:srgbClr val="000000"/>
              </a:buClr>
              <a:buSzPct val="25000"/>
            </a:pPr>
            <a:r>
              <a:rPr lang="en" sz="1900"/>
              <a:t>*</a:t>
            </a:r>
          </a:p>
        </p:txBody>
      </p:sp>
      <p:sp>
        <p:nvSpPr>
          <p:cNvPr id="157" name="Shape 15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8803711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758" name="Shape 758"/>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759" name="Shape 75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1908774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Shape 763"/>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764" name="Shape 76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765" name="Shape 765"/>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387542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771" name="Shape 77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772" name="Shape 772"/>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2076816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Shape 776"/>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777" name="Shape 77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778" name="Shape 778"/>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0821894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Shape 782"/>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783" name="Shape 78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784" name="Shape 784"/>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6186979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0" name="Shape 790"/>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791" name="Shape 791"/>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37256802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Shape 795"/>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796" name="Shape 79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797" name="Shape 79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8728012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2" name="Shape 802"/>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803" name="Shape 803"/>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6219778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Shape 80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808" name="Shape 80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809" name="Shape 80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9738702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Shape 81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15" name="Shape 815"/>
          <p:cNvSpPr txBox="1">
            <a:spLocks noGrp="1"/>
          </p:cNvSpPr>
          <p:nvPr>
            <p:ph type="body" idx="1"/>
          </p:nvPr>
        </p:nvSpPr>
        <p:spPr>
          <a:xfrm>
            <a:off x="679770" y="6761452"/>
            <a:ext cx="5438137" cy="376607"/>
          </a:xfrm>
          <a:prstGeom prst="rect">
            <a:avLst/>
          </a:prstGeom>
          <a:noFill/>
          <a:ln>
            <a:noFill/>
          </a:ln>
        </p:spPr>
        <p:txBody>
          <a:bodyPr wrap="square" lIns="95520" tIns="95520" rIns="95520" bIns="95520" anchor="ctr" anchorCtr="0">
            <a:noAutofit/>
          </a:bodyPr>
          <a:lstStyle/>
          <a:p>
            <a:pPr indent="0">
              <a:buSzPct val="25000"/>
              <a:buNone/>
            </a:pPr>
            <a:endParaRPr/>
          </a:p>
        </p:txBody>
      </p:sp>
      <p:sp>
        <p:nvSpPr>
          <p:cNvPr id="816" name="Shape 81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028017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155" name="Shape 155"/>
          <p:cNvSpPr txBox="1">
            <a:spLocks noGrp="1"/>
          </p:cNvSpPr>
          <p:nvPr>
            <p:ph type="body" idx="1"/>
          </p:nvPr>
        </p:nvSpPr>
        <p:spPr>
          <a:xfrm>
            <a:off x="679770" y="4715907"/>
            <a:ext cx="5438137" cy="386967"/>
          </a:xfrm>
          <a:prstGeom prst="rect">
            <a:avLst/>
          </a:prstGeom>
          <a:noFill/>
          <a:ln>
            <a:noFill/>
          </a:ln>
        </p:spPr>
        <p:txBody>
          <a:bodyPr wrap="square" lIns="95520" tIns="47735" rIns="95520" bIns="47735" anchor="t" anchorCtr="0">
            <a:noAutofit/>
          </a:bodyPr>
          <a:lstStyle/>
          <a:p>
            <a:pPr indent="0">
              <a:buSzPct val="25000"/>
              <a:buNone/>
            </a:pPr>
            <a:endParaRPr sz="1900"/>
          </a:p>
        </p:txBody>
      </p:sp>
      <p:sp>
        <p:nvSpPr>
          <p:cNvPr id="156" name="Shape 156"/>
          <p:cNvSpPr txBox="1"/>
          <p:nvPr/>
        </p:nvSpPr>
        <p:spPr>
          <a:xfrm>
            <a:off x="3850443" y="9539531"/>
            <a:ext cx="2945659" cy="386967"/>
          </a:xfrm>
          <a:prstGeom prst="rect">
            <a:avLst/>
          </a:prstGeom>
          <a:noFill/>
          <a:ln>
            <a:noFill/>
          </a:ln>
        </p:spPr>
        <p:txBody>
          <a:bodyPr wrap="square" lIns="95520" tIns="47735" rIns="95520" bIns="47735" anchor="b" anchorCtr="0">
            <a:noAutofit/>
          </a:bodyPr>
          <a:lstStyle/>
          <a:p>
            <a:pPr algn="r">
              <a:buClr>
                <a:srgbClr val="000000"/>
              </a:buClr>
              <a:buSzPct val="25000"/>
            </a:pPr>
            <a:r>
              <a:rPr lang="en" sz="1900"/>
              <a:t>*</a:t>
            </a:r>
          </a:p>
        </p:txBody>
      </p:sp>
      <p:sp>
        <p:nvSpPr>
          <p:cNvPr id="157" name="Shape 15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7888806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Shape 820"/>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821" name="Shape 82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822" name="Shape 822"/>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1085226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Shape 82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828" name="Shape 82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829" name="Shape 82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2542394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Shape 834"/>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835" name="Shape 83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836" name="Shape 836"/>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2874103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842" name="Shape 84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843" name="Shape 843"/>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6699427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849" name="Shape 84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850" name="Shape 850"/>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0676941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Shape 85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856" name="Shape 856"/>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857" name="Shape 85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297820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Shape 861"/>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862" name="Shape 86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863" name="Shape 863"/>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48582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872" name="Shape 87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873" name="Shape 873"/>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1866986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Shape 87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879" name="Shape 879"/>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880" name="Shape 880"/>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970182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Shape 88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5" name="Shape 885"/>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886" name="Shape 886"/>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2072239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155" name="Shape 155"/>
          <p:cNvSpPr txBox="1">
            <a:spLocks noGrp="1"/>
          </p:cNvSpPr>
          <p:nvPr>
            <p:ph type="body" idx="1"/>
          </p:nvPr>
        </p:nvSpPr>
        <p:spPr>
          <a:xfrm>
            <a:off x="679770" y="4715907"/>
            <a:ext cx="5438137" cy="386967"/>
          </a:xfrm>
          <a:prstGeom prst="rect">
            <a:avLst/>
          </a:prstGeom>
          <a:noFill/>
          <a:ln>
            <a:noFill/>
          </a:ln>
        </p:spPr>
        <p:txBody>
          <a:bodyPr wrap="square" lIns="95520" tIns="47735" rIns="95520" bIns="47735" anchor="t" anchorCtr="0">
            <a:noAutofit/>
          </a:bodyPr>
          <a:lstStyle/>
          <a:p>
            <a:pPr indent="0">
              <a:buSzPct val="25000"/>
              <a:buNone/>
            </a:pPr>
            <a:endParaRPr sz="1900"/>
          </a:p>
        </p:txBody>
      </p:sp>
      <p:sp>
        <p:nvSpPr>
          <p:cNvPr id="156" name="Shape 156"/>
          <p:cNvSpPr txBox="1"/>
          <p:nvPr/>
        </p:nvSpPr>
        <p:spPr>
          <a:xfrm>
            <a:off x="3850443" y="9539531"/>
            <a:ext cx="2945659" cy="386967"/>
          </a:xfrm>
          <a:prstGeom prst="rect">
            <a:avLst/>
          </a:prstGeom>
          <a:noFill/>
          <a:ln>
            <a:noFill/>
          </a:ln>
        </p:spPr>
        <p:txBody>
          <a:bodyPr wrap="square" lIns="95520" tIns="47735" rIns="95520" bIns="47735" anchor="b" anchorCtr="0">
            <a:noAutofit/>
          </a:bodyPr>
          <a:lstStyle/>
          <a:p>
            <a:pPr algn="r">
              <a:buClr>
                <a:srgbClr val="000000"/>
              </a:buClr>
              <a:buSzPct val="25000"/>
            </a:pPr>
            <a:r>
              <a:rPr lang="en" sz="1900"/>
              <a:t>*</a:t>
            </a:r>
          </a:p>
        </p:txBody>
      </p:sp>
      <p:sp>
        <p:nvSpPr>
          <p:cNvPr id="157" name="Shape 15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1730544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Shape 89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891" name="Shape 891"/>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892" name="Shape 892"/>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9016905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97" name="Shape 897"/>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898" name="Shape 898"/>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92671534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3" name="Shape 903"/>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904" name="Shape 904"/>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4328057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Shape 908"/>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909" name="Shape 90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910" name="Shape 910"/>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39829889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Shape 918"/>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919" name="Shape 91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920" name="Shape 920"/>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07936138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Shape 925"/>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926" name="Shape 92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927" name="Shape 927"/>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4744955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933" name="Shape 93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934" name="Shape 934"/>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9407025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Shape 939"/>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940" name="Shape 94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941" name="Shape 941"/>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15172949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947" name="Shape 94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948" name="Shape 948"/>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7775485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3" name="Shape 953"/>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954" name="Shape 954"/>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4145529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164" name="Shape 164"/>
          <p:cNvSpPr txBox="1">
            <a:spLocks noGrp="1"/>
          </p:cNvSpPr>
          <p:nvPr>
            <p:ph type="body" idx="1"/>
          </p:nvPr>
        </p:nvSpPr>
        <p:spPr>
          <a:xfrm>
            <a:off x="679770" y="4715907"/>
            <a:ext cx="5438137" cy="386967"/>
          </a:xfrm>
          <a:prstGeom prst="rect">
            <a:avLst/>
          </a:prstGeom>
          <a:noFill/>
          <a:ln>
            <a:noFill/>
          </a:ln>
        </p:spPr>
        <p:txBody>
          <a:bodyPr wrap="square" lIns="95520" tIns="47735" rIns="95520" bIns="47735" anchor="t" anchorCtr="0">
            <a:noAutofit/>
          </a:bodyPr>
          <a:lstStyle/>
          <a:p>
            <a:pPr indent="0">
              <a:buSzPct val="25000"/>
              <a:buNone/>
            </a:pPr>
            <a:endParaRPr sz="1900"/>
          </a:p>
        </p:txBody>
      </p:sp>
      <p:sp>
        <p:nvSpPr>
          <p:cNvPr id="165" name="Shape 165"/>
          <p:cNvSpPr txBox="1"/>
          <p:nvPr/>
        </p:nvSpPr>
        <p:spPr>
          <a:xfrm>
            <a:off x="3850443" y="9539531"/>
            <a:ext cx="2945659" cy="386967"/>
          </a:xfrm>
          <a:prstGeom prst="rect">
            <a:avLst/>
          </a:prstGeom>
          <a:noFill/>
          <a:ln>
            <a:noFill/>
          </a:ln>
        </p:spPr>
        <p:txBody>
          <a:bodyPr wrap="square" lIns="95520" tIns="47735" rIns="95520" bIns="47735" anchor="b" anchorCtr="0">
            <a:noAutofit/>
          </a:bodyPr>
          <a:lstStyle/>
          <a:p>
            <a:pPr algn="r">
              <a:buClr>
                <a:srgbClr val="000000"/>
              </a:buClr>
              <a:buSzPct val="25000"/>
            </a:pPr>
            <a:r>
              <a:rPr lang="en" sz="1900"/>
              <a:t>*</a:t>
            </a:r>
          </a:p>
        </p:txBody>
      </p:sp>
      <p:sp>
        <p:nvSpPr>
          <p:cNvPr id="166" name="Shape 16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5872511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Shape 95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9" name="Shape 959"/>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960" name="Shape 960"/>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1086319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Shape 96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965" name="Shape 965"/>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966" name="Shape 96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89555545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971" name="Shape 97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972" name="Shape 972"/>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61998179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Shape 97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978" name="Shape 97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979" name="Shape 97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68137883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985" name="Shape 98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986" name="Shape 986"/>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05875280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Shape 991"/>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992" name="Shape 99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993" name="Shape 993"/>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15703723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Shape 998"/>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999" name="Shape 99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000" name="Shape 1000"/>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35645567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Shape 1005"/>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006" name="Shape 100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007" name="Shape 100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74686036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Shape 1011"/>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012" name="Shape 101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013" name="Shape 1013"/>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31023570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Shape 101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018" name="Shape 101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019" name="Shape 101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665756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172" name="Shape 172"/>
          <p:cNvSpPr txBox="1">
            <a:spLocks noGrp="1"/>
          </p:cNvSpPr>
          <p:nvPr>
            <p:ph type="body" idx="1"/>
          </p:nvPr>
        </p:nvSpPr>
        <p:spPr>
          <a:xfrm>
            <a:off x="679770" y="4715907"/>
            <a:ext cx="5438137" cy="386967"/>
          </a:xfrm>
          <a:prstGeom prst="rect">
            <a:avLst/>
          </a:prstGeom>
          <a:noFill/>
          <a:ln>
            <a:noFill/>
          </a:ln>
        </p:spPr>
        <p:txBody>
          <a:bodyPr wrap="square" lIns="95520" tIns="47735" rIns="95520" bIns="47735" anchor="t" anchorCtr="0">
            <a:noAutofit/>
          </a:bodyPr>
          <a:lstStyle/>
          <a:p>
            <a:pPr indent="0">
              <a:buSzPct val="25000"/>
              <a:buNone/>
            </a:pPr>
            <a:endParaRPr sz="1900"/>
          </a:p>
        </p:txBody>
      </p:sp>
      <p:sp>
        <p:nvSpPr>
          <p:cNvPr id="173" name="Shape 173"/>
          <p:cNvSpPr txBox="1"/>
          <p:nvPr/>
        </p:nvSpPr>
        <p:spPr>
          <a:xfrm>
            <a:off x="3850443" y="9539531"/>
            <a:ext cx="2945659" cy="386967"/>
          </a:xfrm>
          <a:prstGeom prst="rect">
            <a:avLst/>
          </a:prstGeom>
          <a:noFill/>
          <a:ln>
            <a:noFill/>
          </a:ln>
        </p:spPr>
        <p:txBody>
          <a:bodyPr wrap="square" lIns="95520" tIns="47735" rIns="95520" bIns="47735" anchor="b" anchorCtr="0">
            <a:noAutofit/>
          </a:bodyPr>
          <a:lstStyle/>
          <a:p>
            <a:pPr algn="r">
              <a:buClr>
                <a:srgbClr val="000000"/>
              </a:buClr>
              <a:buSzPct val="25000"/>
            </a:pPr>
            <a:r>
              <a:rPr lang="en" sz="1900"/>
              <a:t>*</a:t>
            </a:r>
          </a:p>
        </p:txBody>
      </p:sp>
      <p:sp>
        <p:nvSpPr>
          <p:cNvPr id="174" name="Shape 174"/>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24728010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025" name="Shape 102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026" name="Shape 102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3242950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Shape 103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1" name="Shape 1031"/>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032" name="Shape 1032"/>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42880996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Shape 103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7" name="Shape 1037"/>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038" name="Shape 1038"/>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392202008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Shape 104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3" name="Shape 1043"/>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044" name="Shape 1044"/>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206841609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Shape 104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9" name="Shape 1049"/>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050" name="Shape 1050"/>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84134345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Shape 1054"/>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055" name="Shape 105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056" name="Shape 105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7110693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Shape 1061"/>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062" name="Shape 106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063" name="Shape 1063"/>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242276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Shape 106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068" name="Shape 106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069" name="Shape 106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2259759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Shape 1073"/>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074" name="Shape 107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075" name="Shape 1075"/>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075787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Shape 1079"/>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080" name="Shape 108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081" name="Shape 108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773570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80" name="Shape 18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81" name="Shape 18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28321731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Shape 108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87" name="Shape 1087"/>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088" name="Shape 1088"/>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973406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Shape 109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3" name="Shape 1093"/>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094" name="Shape 1094"/>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326529819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Shape 1100"/>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101" name="Shape 110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102" name="Shape 1102"/>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4757774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Shape 1107"/>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108" name="Shape 110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109" name="Shape 1109"/>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44349412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115" name="Shape 111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116" name="Shape 111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58964897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Shape 1121"/>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122" name="Shape 112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123" name="Shape 1123"/>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7042636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Shape 112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1129" name="Shape 1129"/>
          <p:cNvSpPr txBox="1">
            <a:spLocks noGrp="1"/>
          </p:cNvSpPr>
          <p:nvPr>
            <p:ph type="body" idx="1"/>
          </p:nvPr>
        </p:nvSpPr>
        <p:spPr>
          <a:xfrm>
            <a:off x="679770" y="4715907"/>
            <a:ext cx="5438137" cy="386967"/>
          </a:xfrm>
          <a:prstGeom prst="rect">
            <a:avLst/>
          </a:prstGeom>
          <a:noFill/>
          <a:ln>
            <a:noFill/>
          </a:ln>
        </p:spPr>
        <p:txBody>
          <a:bodyPr wrap="square" lIns="95520" tIns="47735" rIns="95520" bIns="47735" anchor="t" anchorCtr="0">
            <a:noAutofit/>
          </a:bodyPr>
          <a:lstStyle/>
          <a:p>
            <a:pPr indent="0">
              <a:buSzPct val="25000"/>
              <a:buNone/>
            </a:pPr>
            <a:endParaRPr sz="1900"/>
          </a:p>
        </p:txBody>
      </p:sp>
      <p:sp>
        <p:nvSpPr>
          <p:cNvPr id="1130" name="Shape 1130"/>
          <p:cNvSpPr txBox="1"/>
          <p:nvPr/>
        </p:nvSpPr>
        <p:spPr>
          <a:xfrm>
            <a:off x="3850443" y="9539531"/>
            <a:ext cx="2945659" cy="386967"/>
          </a:xfrm>
          <a:prstGeom prst="rect">
            <a:avLst/>
          </a:prstGeom>
          <a:noFill/>
          <a:ln>
            <a:noFill/>
          </a:ln>
        </p:spPr>
        <p:txBody>
          <a:bodyPr wrap="square" lIns="95520" tIns="47735" rIns="95520" bIns="47735" anchor="b" anchorCtr="0">
            <a:noAutofit/>
          </a:bodyPr>
          <a:lstStyle/>
          <a:p>
            <a:pPr algn="r">
              <a:buClr>
                <a:srgbClr val="000000"/>
              </a:buClr>
              <a:buSzPct val="25000"/>
            </a:pPr>
            <a:r>
              <a:rPr lang="en" sz="1900"/>
              <a:t>*</a:t>
            </a:r>
          </a:p>
        </p:txBody>
      </p:sp>
      <p:sp>
        <p:nvSpPr>
          <p:cNvPr id="1131" name="Shape 113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55030827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Shape 112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1129" name="Shape 1129"/>
          <p:cNvSpPr txBox="1">
            <a:spLocks noGrp="1"/>
          </p:cNvSpPr>
          <p:nvPr>
            <p:ph type="body" idx="1"/>
          </p:nvPr>
        </p:nvSpPr>
        <p:spPr>
          <a:xfrm>
            <a:off x="679770" y="4715907"/>
            <a:ext cx="5438137" cy="386967"/>
          </a:xfrm>
          <a:prstGeom prst="rect">
            <a:avLst/>
          </a:prstGeom>
          <a:noFill/>
          <a:ln>
            <a:noFill/>
          </a:ln>
        </p:spPr>
        <p:txBody>
          <a:bodyPr wrap="square" lIns="95520" tIns="47735" rIns="95520" bIns="47735" anchor="t" anchorCtr="0">
            <a:noAutofit/>
          </a:bodyPr>
          <a:lstStyle/>
          <a:p>
            <a:pPr indent="0">
              <a:buSzPct val="25000"/>
              <a:buNone/>
            </a:pPr>
            <a:endParaRPr sz="1900"/>
          </a:p>
        </p:txBody>
      </p:sp>
      <p:sp>
        <p:nvSpPr>
          <p:cNvPr id="1130" name="Shape 1130"/>
          <p:cNvSpPr txBox="1"/>
          <p:nvPr/>
        </p:nvSpPr>
        <p:spPr>
          <a:xfrm>
            <a:off x="3850443" y="9539531"/>
            <a:ext cx="2945659" cy="386967"/>
          </a:xfrm>
          <a:prstGeom prst="rect">
            <a:avLst/>
          </a:prstGeom>
          <a:noFill/>
          <a:ln>
            <a:noFill/>
          </a:ln>
        </p:spPr>
        <p:txBody>
          <a:bodyPr wrap="square" lIns="95520" tIns="47735" rIns="95520" bIns="47735" anchor="b" anchorCtr="0">
            <a:noAutofit/>
          </a:bodyPr>
          <a:lstStyle/>
          <a:p>
            <a:pPr algn="r">
              <a:buClr>
                <a:srgbClr val="000000"/>
              </a:buClr>
              <a:buSzPct val="25000"/>
            </a:pPr>
            <a:r>
              <a:rPr lang="en" sz="1900"/>
              <a:t>*</a:t>
            </a:r>
          </a:p>
        </p:txBody>
      </p:sp>
      <p:sp>
        <p:nvSpPr>
          <p:cNvPr id="1131" name="Shape 113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87474400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1137" name="Shape 1137"/>
          <p:cNvSpPr txBox="1">
            <a:spLocks noGrp="1"/>
          </p:cNvSpPr>
          <p:nvPr>
            <p:ph type="body" idx="1"/>
          </p:nvPr>
        </p:nvSpPr>
        <p:spPr>
          <a:xfrm>
            <a:off x="679770" y="4715907"/>
            <a:ext cx="5438137" cy="386967"/>
          </a:xfrm>
          <a:prstGeom prst="rect">
            <a:avLst/>
          </a:prstGeom>
          <a:noFill/>
          <a:ln>
            <a:noFill/>
          </a:ln>
        </p:spPr>
        <p:txBody>
          <a:bodyPr wrap="square" lIns="95520" tIns="47735" rIns="95520" bIns="47735" anchor="t" anchorCtr="0">
            <a:noAutofit/>
          </a:bodyPr>
          <a:lstStyle/>
          <a:p>
            <a:pPr indent="0">
              <a:buSzPct val="25000"/>
              <a:buNone/>
            </a:pPr>
            <a:endParaRPr sz="1900"/>
          </a:p>
        </p:txBody>
      </p:sp>
      <p:sp>
        <p:nvSpPr>
          <p:cNvPr id="1138" name="Shape 1138"/>
          <p:cNvSpPr txBox="1"/>
          <p:nvPr/>
        </p:nvSpPr>
        <p:spPr>
          <a:xfrm>
            <a:off x="3850443" y="9539531"/>
            <a:ext cx="2945659" cy="386967"/>
          </a:xfrm>
          <a:prstGeom prst="rect">
            <a:avLst/>
          </a:prstGeom>
          <a:noFill/>
          <a:ln>
            <a:noFill/>
          </a:ln>
        </p:spPr>
        <p:txBody>
          <a:bodyPr wrap="square" lIns="95520" tIns="47735" rIns="95520" bIns="47735" anchor="b" anchorCtr="0">
            <a:noAutofit/>
          </a:bodyPr>
          <a:lstStyle/>
          <a:p>
            <a:pPr algn="r">
              <a:buClr>
                <a:srgbClr val="000000"/>
              </a:buClr>
              <a:buSzPct val="25000"/>
            </a:pPr>
            <a:r>
              <a:rPr lang="en" sz="1900"/>
              <a:t>*</a:t>
            </a:r>
          </a:p>
        </p:txBody>
      </p:sp>
      <p:sp>
        <p:nvSpPr>
          <p:cNvPr id="1139" name="Shape 113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0484363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Shape 1162"/>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163" name="Shape 116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164" name="Shape 1164"/>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73177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87" name="Shape 18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88" name="Shape 188"/>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53121794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169" name="Shape 116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170" name="Shape 1170"/>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35408525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Shape 1174"/>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175" name="Shape 117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176" name="Shape 117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86985014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Shape 1180"/>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181" name="Shape 118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182" name="Shape 1182"/>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80239261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Shape 118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87" name="Shape 1187"/>
          <p:cNvSpPr txBox="1">
            <a:spLocks noGrp="1"/>
          </p:cNvSpPr>
          <p:nvPr>
            <p:ph type="body" idx="1"/>
          </p:nvPr>
        </p:nvSpPr>
        <p:spPr>
          <a:xfrm>
            <a:off x="679770" y="6761452"/>
            <a:ext cx="5438137" cy="376607"/>
          </a:xfrm>
          <a:prstGeom prst="rect">
            <a:avLst/>
          </a:prstGeom>
          <a:noFill/>
          <a:ln>
            <a:noFill/>
          </a:ln>
        </p:spPr>
        <p:txBody>
          <a:bodyPr wrap="square" lIns="95520" tIns="95520" rIns="95520" bIns="95520" anchor="ctr" anchorCtr="0">
            <a:noAutofit/>
          </a:bodyPr>
          <a:lstStyle/>
          <a:p>
            <a:pPr indent="0">
              <a:buSzPct val="25000"/>
              <a:buNone/>
            </a:pPr>
            <a:endParaRPr/>
          </a:p>
        </p:txBody>
      </p:sp>
      <p:sp>
        <p:nvSpPr>
          <p:cNvPr id="1188" name="Shape 1188"/>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20160922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Shape 1192"/>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193" name="Shape 119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194" name="Shape 1194"/>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4003758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Shape 119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9" name="Shape 1199"/>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200" name="Shape 1200"/>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387633817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Shape 120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5" name="Shape 1205"/>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206" name="Shape 1206"/>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415947973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Shape 1210"/>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211" name="Shape 121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212" name="Shape 1212"/>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28254148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Shape 1216"/>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217" name="Shape 121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218" name="Shape 1218"/>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91733205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Shape 122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3" name="Shape 1223"/>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224" name="Shape 1224"/>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640423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94" name="Shape 19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95" name="Shape 195"/>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88795998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Shape 122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9" name="Shape 1229"/>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230" name="Shape 1230"/>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402621522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Shape 1234"/>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235" name="Shape 123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236" name="Shape 123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94350019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Shape 124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1" name="Shape 1241"/>
          <p:cNvSpPr txBox="1">
            <a:spLocks noGrp="1"/>
          </p:cNvSpPr>
          <p:nvPr>
            <p:ph type="body" idx="1"/>
          </p:nvPr>
        </p:nvSpPr>
        <p:spPr>
          <a:xfrm>
            <a:off x="679770" y="6761452"/>
            <a:ext cx="5438137" cy="376607"/>
          </a:xfrm>
          <a:prstGeom prst="rect">
            <a:avLst/>
          </a:prstGeom>
          <a:noFill/>
          <a:ln>
            <a:noFill/>
          </a:ln>
        </p:spPr>
        <p:txBody>
          <a:bodyPr wrap="square" lIns="95520" tIns="95520" rIns="95520" bIns="95520" anchor="ctr" anchorCtr="0">
            <a:noAutofit/>
          </a:bodyPr>
          <a:lstStyle/>
          <a:p>
            <a:pPr indent="0">
              <a:buSzPct val="25000"/>
              <a:buNone/>
            </a:pPr>
            <a:endParaRPr/>
          </a:p>
        </p:txBody>
      </p:sp>
      <p:sp>
        <p:nvSpPr>
          <p:cNvPr id="1242" name="Shape 1242"/>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79689362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Shape 1246"/>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247" name="Shape 124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248" name="Shape 1248"/>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86631077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Shape 1253"/>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254" name="Shape 125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255" name="Shape 1255"/>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1411563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Shape 126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1" name="Shape 1261"/>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262" name="Shape 1262"/>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3986240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Shape 126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7" name="Shape 1267"/>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268" name="Shape 1268"/>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411958310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Shape 1273"/>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274" name="Shape 127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275" name="Shape 1275"/>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06116197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Shape 1280"/>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281" name="Shape 128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282" name="Shape 1282"/>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74620264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Shape 128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8" name="Shape 1288"/>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289" name="Shape 1289"/>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380942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201" name="Shape 20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202" name="Shape 202"/>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52161309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Shape 1293"/>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294" name="Shape 129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295" name="Shape 1295"/>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68717641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Shape 1300"/>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301" name="Shape 130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302" name="Shape 1302"/>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45412442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Shape 130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308" name="Shape 130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309" name="Shape 130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93936475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Shape 131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5" name="Shape 1315"/>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316" name="Shape 1316"/>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386347100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Shape 132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1" name="Shape 1321"/>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322" name="Shape 1322"/>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334201149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Shape 132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7" name="Shape 1327"/>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328" name="Shape 1328"/>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335057571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Shape 133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3" name="Shape 1333"/>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334" name="Shape 1334"/>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266718147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Shape 133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1339" name="Shape 1339"/>
          <p:cNvSpPr txBox="1">
            <a:spLocks noGrp="1"/>
          </p:cNvSpPr>
          <p:nvPr>
            <p:ph type="body" idx="1"/>
          </p:nvPr>
        </p:nvSpPr>
        <p:spPr>
          <a:xfrm>
            <a:off x="679770" y="4715907"/>
            <a:ext cx="5438137" cy="386967"/>
          </a:xfrm>
          <a:prstGeom prst="rect">
            <a:avLst/>
          </a:prstGeom>
          <a:noFill/>
          <a:ln>
            <a:noFill/>
          </a:ln>
        </p:spPr>
        <p:txBody>
          <a:bodyPr wrap="square" lIns="95520" tIns="47735" rIns="95520" bIns="47735" anchor="t" anchorCtr="0">
            <a:noAutofit/>
          </a:bodyPr>
          <a:lstStyle/>
          <a:p>
            <a:pPr indent="0">
              <a:buSzPct val="25000"/>
              <a:buNone/>
            </a:pPr>
            <a:endParaRPr sz="1900"/>
          </a:p>
        </p:txBody>
      </p:sp>
      <p:sp>
        <p:nvSpPr>
          <p:cNvPr id="1340" name="Shape 1340"/>
          <p:cNvSpPr txBox="1"/>
          <p:nvPr/>
        </p:nvSpPr>
        <p:spPr>
          <a:xfrm>
            <a:off x="3850443" y="9539531"/>
            <a:ext cx="2945659" cy="386967"/>
          </a:xfrm>
          <a:prstGeom prst="rect">
            <a:avLst/>
          </a:prstGeom>
          <a:noFill/>
          <a:ln>
            <a:noFill/>
          </a:ln>
        </p:spPr>
        <p:txBody>
          <a:bodyPr wrap="square" lIns="95520" tIns="47735" rIns="95520" bIns="47735" anchor="b" anchorCtr="0">
            <a:noAutofit/>
          </a:bodyPr>
          <a:lstStyle/>
          <a:p>
            <a:pPr algn="r">
              <a:buClr>
                <a:srgbClr val="000000"/>
              </a:buClr>
              <a:buSzPct val="25000"/>
            </a:pPr>
            <a:r>
              <a:rPr lang="en" sz="1900"/>
              <a:t>*</a:t>
            </a:r>
          </a:p>
        </p:txBody>
      </p:sp>
      <p:sp>
        <p:nvSpPr>
          <p:cNvPr id="1341" name="Shape 134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9785265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Shape 134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9" name="Shape 1349"/>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350" name="Shape 1350"/>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273770516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Shape 1354"/>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355" name="Shape 135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356" name="Shape 1356"/>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21106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208" name="Shape 20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209" name="Shape 209"/>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30374050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Shape 1360"/>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361" name="Shape 136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362" name="Shape 1362"/>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05623008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Shape 1366"/>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367" name="Shape 136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368" name="Shape 1368"/>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34019032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Shape 1372"/>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373" name="Shape 137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374" name="Shape 1374"/>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41831356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Shape 137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0" name="Shape 1380"/>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381" name="Shape 1381"/>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214124661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Shape 138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6" name="Shape 1386"/>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387" name="Shape 1387"/>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55418741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Shape 139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2" name="Shape 1392"/>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393" name="Shape 1393"/>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64777040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Shape 139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398" name="Shape 139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399" name="Shape 139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51579563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Shape 1405"/>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406" name="Shape 140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407" name="Shape 140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02228243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Shape 142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1" name="Shape 1421"/>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422" name="Shape 1422"/>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251455677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Shape 142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428" name="Shape 142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429" name="Shape 142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59990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94" name="Shape 9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95" name="Shape 95"/>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557152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215" name="Shape 21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216" name="Shape 21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20837172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Shape 143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1435" name="Shape 1435"/>
          <p:cNvSpPr txBox="1">
            <a:spLocks noGrp="1"/>
          </p:cNvSpPr>
          <p:nvPr>
            <p:ph type="body" idx="1"/>
          </p:nvPr>
        </p:nvSpPr>
        <p:spPr>
          <a:xfrm>
            <a:off x="679770" y="4715907"/>
            <a:ext cx="5438137" cy="386967"/>
          </a:xfrm>
          <a:prstGeom prst="rect">
            <a:avLst/>
          </a:prstGeom>
          <a:noFill/>
          <a:ln>
            <a:noFill/>
          </a:ln>
        </p:spPr>
        <p:txBody>
          <a:bodyPr wrap="square" lIns="95520" tIns="47735" rIns="95520" bIns="47735" anchor="t" anchorCtr="0">
            <a:noAutofit/>
          </a:bodyPr>
          <a:lstStyle/>
          <a:p>
            <a:pPr indent="0">
              <a:buSzPct val="25000"/>
              <a:buNone/>
            </a:pPr>
            <a:endParaRPr sz="1900"/>
          </a:p>
        </p:txBody>
      </p:sp>
      <p:sp>
        <p:nvSpPr>
          <p:cNvPr id="1436" name="Shape 1436"/>
          <p:cNvSpPr txBox="1"/>
          <p:nvPr/>
        </p:nvSpPr>
        <p:spPr>
          <a:xfrm>
            <a:off x="3850443" y="9539531"/>
            <a:ext cx="2945659" cy="386967"/>
          </a:xfrm>
          <a:prstGeom prst="rect">
            <a:avLst/>
          </a:prstGeom>
          <a:noFill/>
          <a:ln>
            <a:noFill/>
          </a:ln>
        </p:spPr>
        <p:txBody>
          <a:bodyPr wrap="square" lIns="95520" tIns="47735" rIns="95520" bIns="47735" anchor="b" anchorCtr="0">
            <a:noAutofit/>
          </a:bodyPr>
          <a:lstStyle/>
          <a:p>
            <a:pPr algn="r">
              <a:buClr>
                <a:srgbClr val="000000"/>
              </a:buClr>
              <a:buSzPct val="25000"/>
            </a:pPr>
            <a:r>
              <a:rPr lang="en" sz="1900"/>
              <a:t>*</a:t>
            </a:r>
          </a:p>
        </p:txBody>
      </p:sp>
      <p:sp>
        <p:nvSpPr>
          <p:cNvPr id="1437" name="Shape 143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27970032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Shape 144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1443" name="Shape 1443"/>
          <p:cNvSpPr txBox="1">
            <a:spLocks noGrp="1"/>
          </p:cNvSpPr>
          <p:nvPr>
            <p:ph type="body" idx="1"/>
          </p:nvPr>
        </p:nvSpPr>
        <p:spPr>
          <a:xfrm>
            <a:off x="679770" y="4715907"/>
            <a:ext cx="5438137" cy="386967"/>
          </a:xfrm>
          <a:prstGeom prst="rect">
            <a:avLst/>
          </a:prstGeom>
          <a:noFill/>
          <a:ln>
            <a:noFill/>
          </a:ln>
        </p:spPr>
        <p:txBody>
          <a:bodyPr wrap="square" lIns="95520" tIns="47735" rIns="95520" bIns="47735" anchor="t" anchorCtr="0">
            <a:noAutofit/>
          </a:bodyPr>
          <a:lstStyle/>
          <a:p>
            <a:pPr indent="0">
              <a:buSzPct val="25000"/>
              <a:buNone/>
            </a:pPr>
            <a:endParaRPr sz="1900"/>
          </a:p>
        </p:txBody>
      </p:sp>
      <p:sp>
        <p:nvSpPr>
          <p:cNvPr id="1444" name="Shape 1444"/>
          <p:cNvSpPr txBox="1"/>
          <p:nvPr/>
        </p:nvSpPr>
        <p:spPr>
          <a:xfrm>
            <a:off x="3850443" y="9539531"/>
            <a:ext cx="2945659" cy="386967"/>
          </a:xfrm>
          <a:prstGeom prst="rect">
            <a:avLst/>
          </a:prstGeom>
          <a:noFill/>
          <a:ln>
            <a:noFill/>
          </a:ln>
        </p:spPr>
        <p:txBody>
          <a:bodyPr wrap="square" lIns="95520" tIns="47735" rIns="95520" bIns="47735" anchor="b" anchorCtr="0">
            <a:noAutofit/>
          </a:bodyPr>
          <a:lstStyle/>
          <a:p>
            <a:pPr algn="r">
              <a:buClr>
                <a:srgbClr val="000000"/>
              </a:buClr>
              <a:buSzPct val="25000"/>
            </a:pPr>
            <a:r>
              <a:rPr lang="en" sz="1900"/>
              <a:t>*</a:t>
            </a:r>
          </a:p>
        </p:txBody>
      </p:sp>
      <p:sp>
        <p:nvSpPr>
          <p:cNvPr id="1445" name="Shape 1445"/>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36835680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Shape 145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2" name="Shape 1452"/>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453" name="Shape 1453"/>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404530406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Shape 145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8" name="Shape 1458"/>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459" name="Shape 1459"/>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19552968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Shape 1463"/>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464" name="Shape 146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465" name="Shape 1465"/>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74960493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Shape 1470"/>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471" name="Shape 147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472" name="Shape 1472"/>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53738506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Shape 1477"/>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478" name="Shape 147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479" name="Shape 1479"/>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02051423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Shape 148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4" name="Shape 1484"/>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485" name="Shape 1485"/>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229672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Shape 148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0" name="Shape 1490"/>
          <p:cNvSpPr txBox="1">
            <a:spLocks noGrp="1"/>
          </p:cNvSpPr>
          <p:nvPr>
            <p:ph type="body" idx="1"/>
          </p:nvPr>
        </p:nvSpPr>
        <p:spPr>
          <a:xfrm>
            <a:off x="679770" y="4715908"/>
            <a:ext cx="5438137" cy="483594"/>
          </a:xfrm>
          <a:prstGeom prst="rect">
            <a:avLst/>
          </a:prstGeom>
          <a:noFill/>
          <a:ln>
            <a:noFill/>
          </a:ln>
        </p:spPr>
        <p:txBody>
          <a:bodyPr wrap="square" lIns="95520" tIns="95520" rIns="95520" bIns="95520" anchor="t" anchorCtr="0">
            <a:noAutofit/>
          </a:bodyPr>
          <a:lstStyle/>
          <a:p>
            <a:pPr indent="0">
              <a:buSzPct val="25000"/>
              <a:buNone/>
            </a:pPr>
            <a:endParaRPr sz="1900"/>
          </a:p>
        </p:txBody>
      </p:sp>
      <p:sp>
        <p:nvSpPr>
          <p:cNvPr id="1491" name="Shape 149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69482315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Shape 149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6" name="Shape 1496"/>
          <p:cNvSpPr txBox="1">
            <a:spLocks noGrp="1"/>
          </p:cNvSpPr>
          <p:nvPr>
            <p:ph type="body" idx="1"/>
          </p:nvPr>
        </p:nvSpPr>
        <p:spPr>
          <a:xfrm>
            <a:off x="679769" y="4715907"/>
            <a:ext cx="5438160" cy="483575"/>
          </a:xfrm>
          <a:prstGeom prst="rect">
            <a:avLst/>
          </a:prstGeom>
          <a:noFill/>
          <a:ln>
            <a:noFill/>
          </a:ln>
        </p:spPr>
        <p:txBody>
          <a:bodyPr wrap="square" lIns="95520" tIns="95520" rIns="95520" bIns="95520" anchor="t" anchorCtr="0">
            <a:noAutofit/>
          </a:bodyPr>
          <a:lstStyle/>
          <a:p>
            <a:pPr indent="0">
              <a:buSzPct val="25000"/>
              <a:buNone/>
            </a:pPr>
            <a:endParaRPr sz="1900"/>
          </a:p>
        </p:txBody>
      </p:sp>
      <p:sp>
        <p:nvSpPr>
          <p:cNvPr id="1497" name="Shape 1497"/>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750739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222" name="Shape 22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223" name="Shape 223"/>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66282283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Shape 150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2" name="Shape 1502"/>
          <p:cNvSpPr txBox="1">
            <a:spLocks noGrp="1"/>
          </p:cNvSpPr>
          <p:nvPr>
            <p:ph type="body" idx="1"/>
          </p:nvPr>
        </p:nvSpPr>
        <p:spPr>
          <a:xfrm>
            <a:off x="679770" y="4715908"/>
            <a:ext cx="5438137" cy="483594"/>
          </a:xfrm>
          <a:prstGeom prst="rect">
            <a:avLst/>
          </a:prstGeom>
          <a:noFill/>
          <a:ln>
            <a:noFill/>
          </a:ln>
        </p:spPr>
        <p:txBody>
          <a:bodyPr wrap="square" lIns="95520" tIns="95520" rIns="95520" bIns="95520" anchor="t" anchorCtr="0">
            <a:noAutofit/>
          </a:bodyPr>
          <a:lstStyle/>
          <a:p>
            <a:pPr indent="0">
              <a:buSzPct val="25000"/>
              <a:buNone/>
            </a:pPr>
            <a:endParaRPr sz="1900"/>
          </a:p>
        </p:txBody>
      </p:sp>
      <p:sp>
        <p:nvSpPr>
          <p:cNvPr id="1503" name="Shape 1503"/>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2692170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Shape 150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8" name="Shape 1508"/>
          <p:cNvSpPr txBox="1">
            <a:spLocks noGrp="1"/>
          </p:cNvSpPr>
          <p:nvPr>
            <p:ph type="body" idx="1"/>
          </p:nvPr>
        </p:nvSpPr>
        <p:spPr>
          <a:xfrm>
            <a:off x="679769" y="4715907"/>
            <a:ext cx="5438160" cy="483575"/>
          </a:xfrm>
          <a:prstGeom prst="rect">
            <a:avLst/>
          </a:prstGeom>
          <a:noFill/>
          <a:ln>
            <a:noFill/>
          </a:ln>
        </p:spPr>
        <p:txBody>
          <a:bodyPr wrap="square" lIns="95520" tIns="95520" rIns="95520" bIns="95520" anchor="t" anchorCtr="0">
            <a:noAutofit/>
          </a:bodyPr>
          <a:lstStyle/>
          <a:p>
            <a:pPr indent="0">
              <a:buSzPct val="25000"/>
              <a:buNone/>
            </a:pPr>
            <a:endParaRPr sz="1900"/>
          </a:p>
        </p:txBody>
      </p:sp>
      <p:sp>
        <p:nvSpPr>
          <p:cNvPr id="1509" name="Shape 1509"/>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67053286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Shape 151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14" name="Shape 1514"/>
          <p:cNvSpPr txBox="1">
            <a:spLocks noGrp="1"/>
          </p:cNvSpPr>
          <p:nvPr>
            <p:ph type="body" idx="1"/>
          </p:nvPr>
        </p:nvSpPr>
        <p:spPr>
          <a:xfrm>
            <a:off x="679769" y="4715907"/>
            <a:ext cx="5438160" cy="483575"/>
          </a:xfrm>
          <a:prstGeom prst="rect">
            <a:avLst/>
          </a:prstGeom>
          <a:noFill/>
          <a:ln>
            <a:noFill/>
          </a:ln>
        </p:spPr>
        <p:txBody>
          <a:bodyPr wrap="square" lIns="95520" tIns="95520" rIns="95520" bIns="95520" anchor="t" anchorCtr="0">
            <a:noAutofit/>
          </a:bodyPr>
          <a:lstStyle/>
          <a:p>
            <a:pPr indent="0">
              <a:buSzPct val="25000"/>
              <a:buNone/>
            </a:pPr>
            <a:endParaRPr sz="1900"/>
          </a:p>
        </p:txBody>
      </p:sp>
      <p:sp>
        <p:nvSpPr>
          <p:cNvPr id="1515" name="Shape 1515"/>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31620993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Shape 151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0" name="Shape 1520"/>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521" name="Shape 1521"/>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endParaRPr/>
          </a:p>
        </p:txBody>
      </p:sp>
    </p:spTree>
    <p:extLst>
      <p:ext uri="{BB962C8B-B14F-4D97-AF65-F5344CB8AC3E}">
        <p14:creationId xmlns:p14="http://schemas.microsoft.com/office/powerpoint/2010/main" val="367217729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Shape 152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526" name="Shape 1526"/>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527" name="Shape 152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28799496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Shape 153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32" name="Shape 1532"/>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533" name="Shape 1533"/>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409622773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Shape 153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38" name="Shape 1538"/>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1539" name="Shape 1539"/>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875979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Shape 154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4" name="Shape 1544"/>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545" name="Shape 1545"/>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386099595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Shape 154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4" name="Shape 1544"/>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1545" name="Shape 1545"/>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338623725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Shape 1558"/>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559" name="Shape 155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560" name="Shape 1560"/>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51185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230" name="Shape 230"/>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409795222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Shape 1564"/>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565" name="Shape 156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566" name="Shape 1566"/>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56558303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Shape 157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0" name="Shape 1580"/>
          <p:cNvSpPr txBox="1">
            <a:spLocks noGrp="1"/>
          </p:cNvSpPr>
          <p:nvPr>
            <p:ph type="body" idx="1"/>
          </p:nvPr>
        </p:nvSpPr>
        <p:spPr>
          <a:xfrm>
            <a:off x="679770" y="4715907"/>
            <a:ext cx="5438137" cy="4467702"/>
          </a:xfrm>
          <a:prstGeom prst="rect">
            <a:avLst/>
          </a:prstGeom>
          <a:noFill/>
          <a:ln>
            <a:noFill/>
          </a:ln>
        </p:spPr>
        <p:txBody>
          <a:bodyPr wrap="square" lIns="95520" tIns="95520" rIns="95520" bIns="95520" anchor="ctr" anchorCtr="0">
            <a:noAutofit/>
          </a:bodyPr>
          <a:lstStyle/>
          <a:p>
            <a:pPr indent="0">
              <a:buSzPct val="25000"/>
              <a:buNone/>
            </a:pPr>
            <a:endParaRPr/>
          </a:p>
        </p:txBody>
      </p:sp>
      <p:sp>
        <p:nvSpPr>
          <p:cNvPr id="1581" name="Shape 158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
        <p:nvSpPr>
          <p:cNvPr id="1582" name="Shape 1582"/>
          <p:cNvSpPr txBox="1">
            <a:spLocks noGrp="1"/>
          </p:cNvSpPr>
          <p:nvPr>
            <p:ph type="sldNum" idx="12"/>
          </p:nvPr>
        </p:nvSpPr>
        <p:spPr>
          <a:xfrm>
            <a:off x="3850443" y="9430090"/>
            <a:ext cx="2945659" cy="496411"/>
          </a:xfrm>
          <a:prstGeom prst="rect">
            <a:avLst/>
          </a:prstGeom>
          <a:noFill/>
          <a:ln>
            <a:noFill/>
          </a:ln>
        </p:spPr>
        <p:txBody>
          <a:bodyPr wrap="square" lIns="95520" tIns="95520" rIns="95520" bIns="95520" anchor="b" anchorCtr="0">
            <a:noAutofit/>
          </a:bodyPr>
          <a:lstStyle/>
          <a:p>
            <a:pPr algn="r">
              <a:buClr>
                <a:srgbClr val="000000"/>
              </a:buClr>
              <a:buSzPct val="25000"/>
            </a:pPr>
            <a:endParaRPr/>
          </a:p>
        </p:txBody>
      </p:sp>
    </p:spTree>
    <p:extLst>
      <p:ext uri="{BB962C8B-B14F-4D97-AF65-F5344CB8AC3E}">
        <p14:creationId xmlns:p14="http://schemas.microsoft.com/office/powerpoint/2010/main" val="3958708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236" name="Shape 236"/>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2231011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241" name="Shape 241"/>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242" name="Shape 242"/>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135330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247" name="Shape 24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248" name="Shape 248"/>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871715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253" name="Shape 25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254" name="Shape 254"/>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803160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260" name="Shape 26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261" name="Shape 26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884582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267" name="Shape 26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268" name="Shape 268"/>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568436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274" name="Shape 27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275" name="Shape 275"/>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519334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02" name="Shape 10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03" name="Shape 103"/>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88768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281" name="Shape 28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282" name="Shape 282"/>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263069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287" name="Shape 28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288" name="Shape 288"/>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084784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294" name="Shape 29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295" name="Shape 295"/>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222243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302" name="Shape 302"/>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2259703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307" name="Shape 30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308" name="Shape 308"/>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358442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314" name="Shape 31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315" name="Shape 315"/>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941857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320" name="Shape 32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321" name="Shape 32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806892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328" name="Shape 32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329" name="Shape 32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637073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335" name="Shape 33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336" name="Shape 33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794221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347" name="Shape 34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348" name="Shape 348"/>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064467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09" name="Shape 109"/>
          <p:cNvSpPr txBox="1">
            <a:spLocks noGrp="1"/>
          </p:cNvSpPr>
          <p:nvPr>
            <p:ph type="ftr" idx="11"/>
          </p:nvPr>
        </p:nvSpPr>
        <p:spPr>
          <a:xfrm>
            <a:off x="1132946" y="4060528"/>
            <a:ext cx="4531783" cy="407175"/>
          </a:xfrm>
          <a:prstGeom prst="rect">
            <a:avLst/>
          </a:prstGeom>
          <a:noFill/>
          <a:ln w="12700" cap="rnd" cmpd="sng">
            <a:solidFill>
              <a:srgbClr val="000000"/>
            </a:solidFill>
            <a:prstDash val="solid"/>
            <a:miter lim="8000"/>
            <a:headEnd type="none" w="med" len="med"/>
            <a:tailEnd type="none" w="med" len="med"/>
          </a:ln>
        </p:spPr>
        <p:txBody>
          <a:bodyPr wrap="square" lIns="95520" tIns="95520" rIns="95520" bIns="95520" anchor="b" anchorCtr="0">
            <a:noAutofit/>
          </a:bodyPr>
          <a:lstStyle/>
          <a:p>
            <a:pPr>
              <a:buSzPct val="25000"/>
            </a:pPr>
            <a:endParaRPr/>
          </a:p>
        </p:txBody>
      </p:sp>
      <p:sp>
        <p:nvSpPr>
          <p:cNvPr id="110" name="Shape 11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 name="Shape 11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1572396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354" name="Shape 35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355" name="Shape 355"/>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049428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361" name="Shape 36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362" name="Shape 362"/>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083388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368" name="Shape 36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369" name="Shape 36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122400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375" name="Shape 37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376" name="Shape 37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732736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1" name="Shape 381"/>
          <p:cNvSpPr txBox="1">
            <a:spLocks noGrp="1"/>
          </p:cNvSpPr>
          <p:nvPr>
            <p:ph type="body" idx="1"/>
          </p:nvPr>
        </p:nvSpPr>
        <p:spPr>
          <a:xfrm>
            <a:off x="679770" y="4715908"/>
            <a:ext cx="5438137" cy="483594"/>
          </a:xfrm>
          <a:prstGeom prst="rect">
            <a:avLst/>
          </a:prstGeom>
          <a:noFill/>
          <a:ln>
            <a:noFill/>
          </a:ln>
        </p:spPr>
        <p:txBody>
          <a:bodyPr wrap="square" lIns="95520" tIns="95520" rIns="95520" bIns="95520" anchor="t" anchorCtr="0">
            <a:noAutofit/>
          </a:bodyPr>
          <a:lstStyle/>
          <a:p>
            <a:pPr indent="0">
              <a:buSzPct val="25000"/>
              <a:buNone/>
            </a:pPr>
            <a:endParaRPr sz="1900"/>
          </a:p>
        </p:txBody>
      </p:sp>
      <p:sp>
        <p:nvSpPr>
          <p:cNvPr id="382" name="Shape 382"/>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724977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387" name="Shape 38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388" name="Shape 388"/>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017220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394" name="Shape 394"/>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2075184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399" name="Shape 39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400" name="Shape 400"/>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054884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406" name="Shape 40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407" name="Shape 40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092486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413" name="Shape 41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414" name="Shape 414"/>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908540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17" name="Shape 117"/>
          <p:cNvSpPr txBox="1">
            <a:spLocks noGrp="1"/>
          </p:cNvSpPr>
          <p:nvPr>
            <p:ph type="ftr" idx="11"/>
          </p:nvPr>
        </p:nvSpPr>
        <p:spPr>
          <a:xfrm>
            <a:off x="1132946" y="4060528"/>
            <a:ext cx="4531783" cy="407175"/>
          </a:xfrm>
          <a:prstGeom prst="rect">
            <a:avLst/>
          </a:prstGeom>
          <a:noFill/>
          <a:ln w="12700" cap="rnd" cmpd="sng">
            <a:solidFill>
              <a:srgbClr val="000000"/>
            </a:solidFill>
            <a:prstDash val="solid"/>
            <a:miter lim="8000"/>
            <a:headEnd type="none" w="med" len="med"/>
            <a:tailEnd type="none" w="med" len="med"/>
          </a:ln>
        </p:spPr>
        <p:txBody>
          <a:bodyPr wrap="square" lIns="95520" tIns="95520" rIns="95520" bIns="95520" anchor="b" anchorCtr="0">
            <a:noAutofit/>
          </a:bodyPr>
          <a:lstStyle/>
          <a:p>
            <a:pPr>
              <a:buSzPct val="25000"/>
            </a:pPr>
            <a:endParaRPr/>
          </a:p>
        </p:txBody>
      </p:sp>
      <p:sp>
        <p:nvSpPr>
          <p:cNvPr id="118" name="Shape 11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9" name="Shape 11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7909669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0" name="Shape 420"/>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421" name="Shape 421"/>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36117585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426" name="Shape 42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427" name="Shape 42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7362358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433" name="Shape 43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434" name="Shape 434"/>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985034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0" name="Shape 440"/>
          <p:cNvSpPr txBox="1">
            <a:spLocks noGrp="1"/>
          </p:cNvSpPr>
          <p:nvPr>
            <p:ph type="body" idx="1"/>
          </p:nvPr>
        </p:nvSpPr>
        <p:spPr>
          <a:xfrm>
            <a:off x="679770" y="6761452"/>
            <a:ext cx="5438137" cy="376607"/>
          </a:xfrm>
          <a:prstGeom prst="rect">
            <a:avLst/>
          </a:prstGeom>
          <a:noFill/>
          <a:ln>
            <a:noFill/>
          </a:ln>
        </p:spPr>
        <p:txBody>
          <a:bodyPr wrap="square" lIns="95520" tIns="95520" rIns="95520" bIns="95520" anchor="ctr" anchorCtr="0">
            <a:noAutofit/>
          </a:bodyPr>
          <a:lstStyle/>
          <a:p>
            <a:pPr indent="0">
              <a:buSzPct val="25000"/>
              <a:buNone/>
            </a:pPr>
            <a:endParaRPr/>
          </a:p>
        </p:txBody>
      </p:sp>
      <p:sp>
        <p:nvSpPr>
          <p:cNvPr id="441" name="Shape 44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8149297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446" name="Shape 44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447" name="Shape 44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756079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458" name="Shape 45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459" name="Shape 45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0288224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465" name="Shape 46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466" name="Shape 46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407622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472" name="Shape 47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473" name="Shape 473"/>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5400730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480" name="Shape 480"/>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7403069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485" name="Shape 48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486" name="Shape 48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035130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25" name="Shape 125"/>
          <p:cNvSpPr txBox="1">
            <a:spLocks noGrp="1"/>
          </p:cNvSpPr>
          <p:nvPr>
            <p:ph type="ftr" idx="11"/>
          </p:nvPr>
        </p:nvSpPr>
        <p:spPr>
          <a:xfrm>
            <a:off x="1132946" y="4060528"/>
            <a:ext cx="4531783" cy="407175"/>
          </a:xfrm>
          <a:prstGeom prst="rect">
            <a:avLst/>
          </a:prstGeom>
          <a:noFill/>
          <a:ln w="12700" cap="rnd" cmpd="sng">
            <a:solidFill>
              <a:srgbClr val="000000"/>
            </a:solidFill>
            <a:prstDash val="solid"/>
            <a:miter lim="8000"/>
            <a:headEnd type="none" w="med" len="med"/>
            <a:tailEnd type="none" w="med" len="med"/>
          </a:ln>
        </p:spPr>
        <p:txBody>
          <a:bodyPr wrap="square" lIns="95520" tIns="95520" rIns="95520" bIns="95520" anchor="b" anchorCtr="0">
            <a:noAutofit/>
          </a:bodyPr>
          <a:lstStyle/>
          <a:p>
            <a:pPr>
              <a:buSzPct val="25000"/>
            </a:pPr>
            <a:endParaRPr/>
          </a:p>
        </p:txBody>
      </p:sp>
      <p:sp>
        <p:nvSpPr>
          <p:cNvPr id="126" name="Shape 12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7" name="Shape 12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5834290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2" name="Shape 492"/>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493" name="Shape 493"/>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9646669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498" name="Shape 49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499" name="Shape 49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5110308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504" name="Shape 50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505" name="Shape 505"/>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7458626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510" name="Shape 51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511" name="Shape 51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6795612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79770" y="4715907"/>
            <a:ext cx="5438137" cy="4467702"/>
          </a:xfrm>
          <a:prstGeom prst="rect">
            <a:avLst/>
          </a:prstGeom>
        </p:spPr>
        <p:txBody>
          <a:bodyPr wrap="square" lIns="90684" tIns="90684" rIns="90684" bIns="90684" anchor="ctr" anchorCtr="0">
            <a:noAutofit/>
          </a:bodyPr>
          <a:lstStyle/>
          <a:p>
            <a:pPr>
              <a:buNone/>
            </a:pPr>
            <a:endParaRPr/>
          </a:p>
        </p:txBody>
      </p:sp>
      <p:sp>
        <p:nvSpPr>
          <p:cNvPr id="517" name="Shape 51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13232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522" name="Shape 52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523" name="Shape 523"/>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1829782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529" name="Shape 52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530" name="Shape 530"/>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321494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536" name="Shape 53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537" name="Shape 53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2003648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542" name="Shape 54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543" name="Shape 543"/>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0387264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548" name="Shape 54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549" name="Shape 54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910631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33" name="Shape 13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34" name="Shape 134"/>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3723318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554" name="Shape 55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555" name="Shape 555"/>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1873314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560" name="Shape 56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561" name="Shape 561"/>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1019726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6" name="Shape 566"/>
          <p:cNvSpPr txBox="1">
            <a:spLocks noGrp="1"/>
          </p:cNvSpPr>
          <p:nvPr>
            <p:ph type="body" idx="1"/>
          </p:nvPr>
        </p:nvSpPr>
        <p:spPr>
          <a:xfrm>
            <a:off x="679770" y="6761452"/>
            <a:ext cx="5438137" cy="376607"/>
          </a:xfrm>
          <a:prstGeom prst="rect">
            <a:avLst/>
          </a:prstGeom>
          <a:noFill/>
          <a:ln>
            <a:noFill/>
          </a:ln>
        </p:spPr>
        <p:txBody>
          <a:bodyPr wrap="square" lIns="95520" tIns="95520" rIns="95520" bIns="95520" anchor="ctr" anchorCtr="0">
            <a:noAutofit/>
          </a:bodyPr>
          <a:lstStyle/>
          <a:p>
            <a:pPr indent="0">
              <a:buSzPct val="25000"/>
              <a:buNone/>
            </a:pPr>
            <a:endParaRPr/>
          </a:p>
        </p:txBody>
      </p:sp>
      <p:sp>
        <p:nvSpPr>
          <p:cNvPr id="567" name="Shape 56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9903319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72" name="Shape 572"/>
          <p:cNvSpPr txBox="1">
            <a:spLocks noGrp="1"/>
          </p:cNvSpPr>
          <p:nvPr>
            <p:ph type="body" idx="1"/>
          </p:nvPr>
        </p:nvSpPr>
        <p:spPr>
          <a:xfrm>
            <a:off x="679769" y="6761452"/>
            <a:ext cx="5438160" cy="376609"/>
          </a:xfrm>
          <a:prstGeom prst="rect">
            <a:avLst/>
          </a:prstGeom>
          <a:noFill/>
          <a:ln>
            <a:noFill/>
          </a:ln>
        </p:spPr>
        <p:txBody>
          <a:bodyPr wrap="square" lIns="95520" tIns="95520" rIns="95520" bIns="95520" anchor="ctr" anchorCtr="0">
            <a:noAutofit/>
          </a:bodyPr>
          <a:lstStyle/>
          <a:p>
            <a:pPr indent="0">
              <a:buSzPct val="25000"/>
              <a:buNone/>
            </a:pPr>
            <a:endParaRPr/>
          </a:p>
        </p:txBody>
      </p:sp>
      <p:sp>
        <p:nvSpPr>
          <p:cNvPr id="573" name="Shape 573"/>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8657736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8" name="Shape 578"/>
          <p:cNvSpPr txBox="1">
            <a:spLocks noGrp="1"/>
          </p:cNvSpPr>
          <p:nvPr>
            <p:ph type="body" idx="1"/>
          </p:nvPr>
        </p:nvSpPr>
        <p:spPr>
          <a:xfrm>
            <a:off x="679769" y="4715907"/>
            <a:ext cx="5438160" cy="4467781"/>
          </a:xfrm>
          <a:prstGeom prst="rect">
            <a:avLst/>
          </a:prstGeom>
        </p:spPr>
        <p:txBody>
          <a:bodyPr wrap="square" lIns="90684" tIns="90684" rIns="90684" bIns="90684" anchor="ctr" anchorCtr="0">
            <a:noAutofit/>
          </a:bodyPr>
          <a:lstStyle/>
          <a:p>
            <a:pPr>
              <a:buNone/>
            </a:pPr>
            <a:endParaRPr/>
          </a:p>
        </p:txBody>
      </p:sp>
      <p:sp>
        <p:nvSpPr>
          <p:cNvPr id="579" name="Shape 579"/>
          <p:cNvSpPr txBox="1">
            <a:spLocks noGrp="1"/>
          </p:cNvSpPr>
          <p:nvPr>
            <p:ph type="sldNum" idx="12"/>
          </p:nvPr>
        </p:nvSpPr>
        <p:spPr>
          <a:xfrm>
            <a:off x="3850443" y="9430090"/>
            <a:ext cx="2945608" cy="496387"/>
          </a:xfrm>
          <a:prstGeom prst="rect">
            <a:avLst/>
          </a:prstGeom>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598791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584" name="Shape 58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585" name="Shape 585"/>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8240114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Shape 589"/>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590" name="Shape 59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591" name="Shape 591"/>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8969985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596" name="Shape 59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597" name="Shape 597"/>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295707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602" name="Shape 60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603" name="Shape 603"/>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7091492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8" name="Shape 608"/>
          <p:cNvSpPr txBox="1">
            <a:spLocks noGrp="1"/>
          </p:cNvSpPr>
          <p:nvPr>
            <p:ph type="body" idx="1"/>
          </p:nvPr>
        </p:nvSpPr>
        <p:spPr>
          <a:xfrm>
            <a:off x="679770" y="6761452"/>
            <a:ext cx="5438137" cy="376607"/>
          </a:xfrm>
          <a:prstGeom prst="rect">
            <a:avLst/>
          </a:prstGeom>
          <a:noFill/>
          <a:ln>
            <a:noFill/>
          </a:ln>
        </p:spPr>
        <p:txBody>
          <a:bodyPr wrap="square" lIns="95520" tIns="95520" rIns="95520" bIns="95520" anchor="ctr" anchorCtr="0">
            <a:noAutofit/>
          </a:bodyPr>
          <a:lstStyle/>
          <a:p>
            <a:pPr indent="0">
              <a:buSzPct val="25000"/>
              <a:buNone/>
            </a:pPr>
            <a:endParaRPr/>
          </a:p>
        </p:txBody>
      </p:sp>
      <p:sp>
        <p:nvSpPr>
          <p:cNvPr id="609" name="Shape 60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051616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40" name="Shape 140"/>
          <p:cNvSpPr txBox="1">
            <a:spLocks noGrp="1"/>
          </p:cNvSpPr>
          <p:nvPr>
            <p:ph type="ftr" idx="11"/>
          </p:nvPr>
        </p:nvSpPr>
        <p:spPr>
          <a:xfrm>
            <a:off x="1132946" y="4060528"/>
            <a:ext cx="4531783" cy="407175"/>
          </a:xfrm>
          <a:prstGeom prst="rect">
            <a:avLst/>
          </a:prstGeom>
          <a:noFill/>
          <a:ln w="12700" cap="rnd" cmpd="sng">
            <a:solidFill>
              <a:srgbClr val="000000"/>
            </a:solidFill>
            <a:prstDash val="solid"/>
            <a:miter lim="8000"/>
            <a:headEnd type="none" w="med" len="med"/>
            <a:tailEnd type="none" w="med" len="med"/>
          </a:ln>
        </p:spPr>
        <p:txBody>
          <a:bodyPr wrap="square" lIns="95520" tIns="95520" rIns="95520" bIns="95520" anchor="b" anchorCtr="0">
            <a:noAutofit/>
          </a:bodyPr>
          <a:lstStyle/>
          <a:p>
            <a:pPr>
              <a:buSzPct val="25000"/>
            </a:pPr>
            <a:endParaRPr/>
          </a:p>
        </p:txBody>
      </p:sp>
      <p:sp>
        <p:nvSpPr>
          <p:cNvPr id="141" name="Shape 14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2508681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6" name="Shape 616"/>
          <p:cNvSpPr txBox="1">
            <a:spLocks noGrp="1"/>
          </p:cNvSpPr>
          <p:nvPr>
            <p:ph type="body" idx="1"/>
          </p:nvPr>
        </p:nvSpPr>
        <p:spPr>
          <a:xfrm>
            <a:off x="679770" y="6761452"/>
            <a:ext cx="5438137" cy="376607"/>
          </a:xfrm>
          <a:prstGeom prst="rect">
            <a:avLst/>
          </a:prstGeom>
          <a:noFill/>
          <a:ln>
            <a:noFill/>
          </a:ln>
        </p:spPr>
        <p:txBody>
          <a:bodyPr wrap="square" lIns="95520" tIns="95520" rIns="95520" bIns="95520" anchor="ctr" anchorCtr="0">
            <a:noAutofit/>
          </a:bodyPr>
          <a:lstStyle/>
          <a:p>
            <a:pPr indent="0">
              <a:buSzPct val="25000"/>
              <a:buNone/>
            </a:pPr>
            <a:endParaRPr/>
          </a:p>
        </p:txBody>
      </p:sp>
      <p:sp>
        <p:nvSpPr>
          <p:cNvPr id="617" name="Shape 61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3674739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622" name="Shape 62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623" name="Shape 623"/>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0900243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rnd" cmpd="sng">
            <a:solidFill>
              <a:srgbClr val="000000"/>
            </a:solidFill>
            <a:prstDash val="solid"/>
            <a:miter lim="8000"/>
            <a:headEnd type="none" w="med" len="med"/>
            <a:tailEnd type="none" w="med" len="med"/>
          </a:ln>
        </p:spPr>
      </p:sp>
      <p:sp>
        <p:nvSpPr>
          <p:cNvPr id="629" name="Shape 629"/>
          <p:cNvSpPr txBox="1">
            <a:spLocks noGrp="1"/>
          </p:cNvSpPr>
          <p:nvPr>
            <p:ph type="body" idx="1"/>
          </p:nvPr>
        </p:nvSpPr>
        <p:spPr>
          <a:xfrm>
            <a:off x="679770" y="4715907"/>
            <a:ext cx="5438137" cy="386967"/>
          </a:xfrm>
          <a:prstGeom prst="rect">
            <a:avLst/>
          </a:prstGeom>
          <a:noFill/>
          <a:ln>
            <a:noFill/>
          </a:ln>
        </p:spPr>
        <p:txBody>
          <a:bodyPr wrap="square" lIns="95520" tIns="47735" rIns="95520" bIns="47735" anchor="t" anchorCtr="0">
            <a:noAutofit/>
          </a:bodyPr>
          <a:lstStyle/>
          <a:p>
            <a:pPr indent="0">
              <a:buSzPct val="25000"/>
              <a:buNone/>
            </a:pPr>
            <a:endParaRPr sz="1900"/>
          </a:p>
        </p:txBody>
      </p:sp>
      <p:sp>
        <p:nvSpPr>
          <p:cNvPr id="630" name="Shape 630"/>
          <p:cNvSpPr txBox="1"/>
          <p:nvPr/>
        </p:nvSpPr>
        <p:spPr>
          <a:xfrm>
            <a:off x="3850443" y="9539531"/>
            <a:ext cx="2945659" cy="386967"/>
          </a:xfrm>
          <a:prstGeom prst="rect">
            <a:avLst/>
          </a:prstGeom>
          <a:noFill/>
          <a:ln>
            <a:noFill/>
          </a:ln>
        </p:spPr>
        <p:txBody>
          <a:bodyPr wrap="square" lIns="95520" tIns="47735" rIns="95520" bIns="47735" anchor="b" anchorCtr="0">
            <a:noAutofit/>
          </a:bodyPr>
          <a:lstStyle/>
          <a:p>
            <a:pPr algn="r">
              <a:buClr>
                <a:srgbClr val="000000"/>
              </a:buClr>
              <a:buSzPct val="25000"/>
            </a:pPr>
            <a:r>
              <a:rPr lang="en" sz="1900"/>
              <a:t>*</a:t>
            </a:r>
          </a:p>
        </p:txBody>
      </p:sp>
      <p:sp>
        <p:nvSpPr>
          <p:cNvPr id="631" name="Shape 63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0150418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636" name="Shape 63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637" name="Shape 63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0323428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643" name="Shape 64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644" name="Shape 644"/>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489403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653" name="Shape 65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654" name="Shape 654"/>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939989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659" name="Shape 65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660" name="Shape 660"/>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462499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665" name="Shape 665"/>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666" name="Shape 666"/>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5620155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672" name="Shape 67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673" name="Shape 673"/>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1033683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Shape 678"/>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679" name="Shape 679"/>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680" name="Shape 680"/>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816976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148" name="Shape 148"/>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149" name="Shape 149"/>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28114924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686" name="Shape 686"/>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687" name="Shape 687"/>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6855738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693" name="Shape 69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694" name="Shape 694"/>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2084682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700" name="Shape 70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701" name="Shape 70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6410566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710" name="Shape 71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711" name="Shape 711"/>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8350101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Shape 716"/>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717" name="Shape 71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718" name="Shape 718"/>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40049332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724" name="Shape 72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725" name="Shape 725"/>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829251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Shape 730"/>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731" name="Shape 73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732" name="Shape 732"/>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7276483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8" name="Shape 738"/>
          <p:cNvSpPr txBox="1">
            <a:spLocks noGrp="1"/>
          </p:cNvSpPr>
          <p:nvPr>
            <p:ph type="body" idx="1"/>
          </p:nvPr>
        </p:nvSpPr>
        <p:spPr>
          <a:xfrm>
            <a:off x="679769" y="4715907"/>
            <a:ext cx="5438160" cy="4467781"/>
          </a:xfrm>
          <a:prstGeom prst="rect">
            <a:avLst/>
          </a:prstGeom>
          <a:noFill/>
          <a:ln>
            <a:noFill/>
          </a:ln>
        </p:spPr>
        <p:txBody>
          <a:bodyPr wrap="square" lIns="90684" tIns="90684" rIns="90684" bIns="90684" anchor="ctr" anchorCtr="0">
            <a:noAutofit/>
          </a:bodyPr>
          <a:lstStyle/>
          <a:p>
            <a:pPr indent="0">
              <a:buSzPct val="25000"/>
              <a:buNone/>
            </a:pPr>
            <a:endParaRPr/>
          </a:p>
        </p:txBody>
      </p:sp>
      <p:sp>
        <p:nvSpPr>
          <p:cNvPr id="739" name="Shape 739"/>
          <p:cNvSpPr txBox="1">
            <a:spLocks noGrp="1"/>
          </p:cNvSpPr>
          <p:nvPr>
            <p:ph type="sldNum" idx="12"/>
          </p:nvPr>
        </p:nvSpPr>
        <p:spPr>
          <a:xfrm>
            <a:off x="3850443" y="9430090"/>
            <a:ext cx="2945608" cy="496387"/>
          </a:xfrm>
          <a:prstGeom prst="rect">
            <a:avLst/>
          </a:prstGeom>
          <a:noFill/>
          <a:ln>
            <a:noFill/>
          </a:ln>
        </p:spPr>
        <p:txBody>
          <a:bodyPr wrap="square" lIns="95520" tIns="95520" rIns="95520" bIns="95520" anchor="b" anchorCtr="0">
            <a:noAutofit/>
          </a:bodyPr>
          <a:lstStyle/>
          <a:p>
            <a:pPr>
              <a:buClr>
                <a:srgbClr val="000000"/>
              </a:buClr>
              <a:buSzPct val="25000"/>
            </a:pPr>
            <a:endParaRPr/>
          </a:p>
        </p:txBody>
      </p:sp>
    </p:spTree>
    <p:extLst>
      <p:ext uri="{BB962C8B-B14F-4D97-AF65-F5344CB8AC3E}">
        <p14:creationId xmlns:p14="http://schemas.microsoft.com/office/powerpoint/2010/main" val="16759238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Shape 743"/>
          <p:cNvSpPr txBox="1">
            <a:spLocks noGrp="1"/>
          </p:cNvSpPr>
          <p:nvPr>
            <p:ph type="body" idx="1"/>
          </p:nvPr>
        </p:nvSpPr>
        <p:spPr>
          <a:xfrm>
            <a:off x="679770" y="6707961"/>
            <a:ext cx="5438137" cy="483594"/>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744" name="Shape 74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745" name="Shape 745"/>
          <p:cNvSpPr txBox="1">
            <a:spLocks noGrp="1"/>
          </p:cNvSpPr>
          <p:nvPr>
            <p:ph type="dt" idx="10"/>
          </p:nvPr>
        </p:nvSpPr>
        <p:spPr>
          <a:xfrm>
            <a:off x="3850443" y="0"/>
            <a:ext cx="2945659" cy="496411"/>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39722391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Shape 750"/>
          <p:cNvSpPr txBox="1">
            <a:spLocks noGrp="1"/>
          </p:cNvSpPr>
          <p:nvPr>
            <p:ph type="body" idx="1"/>
          </p:nvPr>
        </p:nvSpPr>
        <p:spPr>
          <a:xfrm>
            <a:off x="679769" y="6707960"/>
            <a:ext cx="5438160" cy="483575"/>
          </a:xfrm>
          <a:prstGeom prst="rect">
            <a:avLst/>
          </a:prstGeom>
          <a:noFill/>
          <a:ln>
            <a:noFill/>
          </a:ln>
        </p:spPr>
        <p:txBody>
          <a:bodyPr wrap="square" lIns="95520" tIns="95520" rIns="95520" bIns="95520" anchor="ctr" anchorCtr="0">
            <a:noAutofit/>
          </a:bodyPr>
          <a:lstStyle/>
          <a:p>
            <a:pPr indent="0">
              <a:buSzPct val="25000"/>
              <a:buNone/>
            </a:pPr>
            <a:endParaRPr sz="1900"/>
          </a:p>
        </p:txBody>
      </p:sp>
      <p:sp>
        <p:nvSpPr>
          <p:cNvPr id="751" name="Shape 751"/>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med" len="med"/>
            <a:tailEnd type="none" w="med" len="med"/>
          </a:ln>
        </p:spPr>
      </p:sp>
      <p:sp>
        <p:nvSpPr>
          <p:cNvPr id="752" name="Shape 752"/>
          <p:cNvSpPr txBox="1">
            <a:spLocks noGrp="1"/>
          </p:cNvSpPr>
          <p:nvPr>
            <p:ph type="dt" idx="10"/>
          </p:nvPr>
        </p:nvSpPr>
        <p:spPr>
          <a:xfrm>
            <a:off x="3850443" y="0"/>
            <a:ext cx="2945608" cy="496387"/>
          </a:xfrm>
          <a:prstGeom prst="rect">
            <a:avLst/>
          </a:prstGeom>
          <a:noFill/>
          <a:ln>
            <a:noFill/>
          </a:ln>
        </p:spPr>
        <p:txBody>
          <a:bodyPr wrap="square" lIns="95520" tIns="95520" rIns="95520" bIns="95520" anchor="t" anchorCtr="0">
            <a:noAutofit/>
          </a:bodyPr>
          <a:lstStyle/>
          <a:p>
            <a:pPr>
              <a:buSzPct val="25000"/>
            </a:pPr>
            <a:r>
              <a:rPr lang="en"/>
              <a:t>15.9.2014.</a:t>
            </a:r>
          </a:p>
        </p:txBody>
      </p:sp>
    </p:spTree>
    <p:extLst>
      <p:ext uri="{BB962C8B-B14F-4D97-AF65-F5344CB8AC3E}">
        <p14:creationId xmlns:p14="http://schemas.microsoft.com/office/powerpoint/2010/main" val="133603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smtClean="0"/>
              <a:t>Uredite stil naslova matrice</a:t>
            </a:r>
            <a:endParaRPr lang="hr-H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Uredite stil podnaslova matrice</a:t>
            </a:r>
            <a:endParaRPr lang="hr-HR"/>
          </a:p>
        </p:txBody>
      </p:sp>
      <p:sp>
        <p:nvSpPr>
          <p:cNvPr id="4" name="Rezervirano mjesto datuma 3"/>
          <p:cNvSpPr>
            <a:spLocks noGrp="1"/>
          </p:cNvSpPr>
          <p:nvPr>
            <p:ph type="dt" sz="half" idx="10"/>
          </p:nvPr>
        </p:nvSpPr>
        <p:spPr/>
        <p:txBody>
          <a:bodyPr/>
          <a:lstStyle/>
          <a:p>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pPr marL="0" marR="0" lvl="0" indent="0" algn="r" rtl="0">
              <a:lnSpc>
                <a:spcPct val="100000"/>
              </a:lnSpc>
              <a:spcBef>
                <a:spcPts val="0"/>
              </a:spcBef>
              <a:spcAft>
                <a:spcPts val="0"/>
              </a:spcAft>
              <a:buClr>
                <a:srgbClr val="000000"/>
              </a:buClr>
              <a:buSzPct val="25000"/>
              <a:buFont typeface="Arial"/>
              <a:buNone/>
            </a:pPr>
            <a:endParaRPr lang="hr-H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55675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pPr marL="0" marR="0" lvl="0" indent="0" algn="r" rtl="0">
              <a:lnSpc>
                <a:spcPct val="100000"/>
              </a:lnSpc>
              <a:spcBef>
                <a:spcPts val="0"/>
              </a:spcBef>
              <a:spcAft>
                <a:spcPts val="0"/>
              </a:spcAft>
              <a:buClr>
                <a:srgbClr val="000000"/>
              </a:buClr>
              <a:buSzPct val="25000"/>
              <a:buFont typeface="Arial"/>
              <a:buNone/>
            </a:pPr>
            <a:endParaRPr lang="hr-H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97043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Uredite stil naslova matrice</a:t>
            </a:r>
            <a:endParaRPr lang="hr-H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pPr marL="0" marR="0" lvl="0" indent="0" algn="r" rtl="0">
              <a:lnSpc>
                <a:spcPct val="100000"/>
              </a:lnSpc>
              <a:spcBef>
                <a:spcPts val="0"/>
              </a:spcBef>
              <a:spcAft>
                <a:spcPts val="0"/>
              </a:spcAft>
              <a:buClr>
                <a:srgbClr val="000000"/>
              </a:buClr>
              <a:buSzPct val="25000"/>
              <a:buFont typeface="Arial"/>
              <a:buNone/>
            </a:pPr>
            <a:endParaRPr lang="hr-H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3797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pPr marL="0" marR="0" lvl="0" indent="0" algn="r" rtl="0">
              <a:lnSpc>
                <a:spcPct val="100000"/>
              </a:lnSpc>
              <a:spcBef>
                <a:spcPts val="0"/>
              </a:spcBef>
              <a:spcAft>
                <a:spcPts val="0"/>
              </a:spcAft>
              <a:buClr>
                <a:srgbClr val="000000"/>
              </a:buClr>
              <a:buSzPct val="25000"/>
              <a:buFont typeface="Arial"/>
              <a:buNone/>
            </a:pPr>
            <a:endParaRPr lang="hr-H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9224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Uredite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Rezervirano mjesto datuma 3"/>
          <p:cNvSpPr>
            <a:spLocks noGrp="1"/>
          </p:cNvSpPr>
          <p:nvPr>
            <p:ph type="dt" sz="half" idx="10"/>
          </p:nvPr>
        </p:nvSpPr>
        <p:spPr/>
        <p:txBody>
          <a:bodyPr/>
          <a:lstStyle/>
          <a:p>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pPr marL="0" marR="0" lvl="0" indent="0" algn="r" rtl="0">
              <a:lnSpc>
                <a:spcPct val="100000"/>
              </a:lnSpc>
              <a:spcBef>
                <a:spcPts val="0"/>
              </a:spcBef>
              <a:spcAft>
                <a:spcPts val="0"/>
              </a:spcAft>
              <a:buClr>
                <a:srgbClr val="000000"/>
              </a:buClr>
              <a:buSzPct val="25000"/>
              <a:buFont typeface="Arial"/>
              <a:buNone/>
            </a:pPr>
            <a:endParaRPr lang="hr-H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86119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pPr marL="0" marR="0" lvl="0" indent="0" algn="r" rtl="0">
              <a:lnSpc>
                <a:spcPct val="100000"/>
              </a:lnSpc>
              <a:spcBef>
                <a:spcPts val="0"/>
              </a:spcBef>
              <a:spcAft>
                <a:spcPts val="0"/>
              </a:spcAft>
              <a:buClr>
                <a:srgbClr val="000000"/>
              </a:buClr>
              <a:buSzPct val="25000"/>
              <a:buFont typeface="Arial"/>
              <a:buNone/>
            </a:pPr>
            <a:endParaRPr lang="hr-H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82135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Uredite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pPr marL="0" marR="0" lvl="0" indent="0" algn="r" rtl="0">
              <a:lnSpc>
                <a:spcPct val="100000"/>
              </a:lnSpc>
              <a:spcBef>
                <a:spcPts val="0"/>
              </a:spcBef>
              <a:spcAft>
                <a:spcPts val="0"/>
              </a:spcAft>
              <a:buClr>
                <a:srgbClr val="000000"/>
              </a:buClr>
              <a:buSzPct val="25000"/>
              <a:buFont typeface="Arial"/>
              <a:buNone/>
            </a:pPr>
            <a:endParaRPr lang="hr-H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6611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datuma 2"/>
          <p:cNvSpPr>
            <a:spLocks noGrp="1"/>
          </p:cNvSpPr>
          <p:nvPr>
            <p:ph type="dt" sz="half" idx="10"/>
          </p:nvPr>
        </p:nvSpPr>
        <p:spPr/>
        <p:txBody>
          <a:bodyPr/>
          <a:lstStyle/>
          <a:p>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pPr marL="0" marR="0" lvl="0" indent="0" algn="r" rtl="0">
              <a:lnSpc>
                <a:spcPct val="100000"/>
              </a:lnSpc>
              <a:spcBef>
                <a:spcPts val="0"/>
              </a:spcBef>
              <a:spcAft>
                <a:spcPts val="0"/>
              </a:spcAft>
              <a:buClr>
                <a:srgbClr val="000000"/>
              </a:buClr>
              <a:buSzPct val="25000"/>
              <a:buFont typeface="Arial"/>
              <a:buNone/>
            </a:pPr>
            <a:endParaRPr lang="hr-H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9989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pPr marL="0" marR="0" lvl="0" indent="0" algn="r" rtl="0">
              <a:lnSpc>
                <a:spcPct val="100000"/>
              </a:lnSpc>
              <a:spcBef>
                <a:spcPts val="0"/>
              </a:spcBef>
              <a:spcAft>
                <a:spcPts val="0"/>
              </a:spcAft>
              <a:buClr>
                <a:srgbClr val="000000"/>
              </a:buClr>
              <a:buSzPct val="25000"/>
              <a:buFont typeface="Arial"/>
              <a:buNone/>
            </a:pPr>
            <a:endParaRPr lang="hr-H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65064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Uredite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pPr marL="0" marR="0" lvl="0" indent="0" algn="r" rtl="0">
              <a:lnSpc>
                <a:spcPct val="100000"/>
              </a:lnSpc>
              <a:spcBef>
                <a:spcPts val="0"/>
              </a:spcBef>
              <a:spcAft>
                <a:spcPts val="0"/>
              </a:spcAft>
              <a:buClr>
                <a:srgbClr val="000000"/>
              </a:buClr>
              <a:buSzPct val="25000"/>
              <a:buFont typeface="Arial"/>
              <a:buNone/>
            </a:pPr>
            <a:endParaRPr lang="hr-H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56277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Uredite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pPr marL="0" marR="0" lvl="0" indent="0" algn="r" rtl="0">
              <a:lnSpc>
                <a:spcPct val="100000"/>
              </a:lnSpc>
              <a:spcBef>
                <a:spcPts val="0"/>
              </a:spcBef>
              <a:spcAft>
                <a:spcPts val="0"/>
              </a:spcAft>
              <a:buClr>
                <a:srgbClr val="000000"/>
              </a:buClr>
              <a:buSzPct val="25000"/>
              <a:buFont typeface="Arial"/>
              <a:buNone/>
            </a:pPr>
            <a:endParaRPr lang="hr-H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29063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Uredite stil naslova matrice</a:t>
            </a:r>
            <a:endParaRPr lang="hr-H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lnSpc>
                <a:spcPct val="100000"/>
              </a:lnSpc>
              <a:spcBef>
                <a:spcPts val="0"/>
              </a:spcBef>
              <a:spcAft>
                <a:spcPts val="0"/>
              </a:spcAft>
              <a:buClr>
                <a:srgbClr val="000000"/>
              </a:buClr>
              <a:buFont typeface="Arial"/>
              <a:buNone/>
            </a:pPr>
            <a:endParaRPr lang="hr-H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658074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971600" y="286852"/>
            <a:ext cx="7526100" cy="649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a:solidFill>
                  <a:schemeClr val="dk1"/>
                </a:solidFill>
                <a:latin typeface="Arial"/>
                <a:ea typeface="Arial"/>
                <a:cs typeface="Arial"/>
                <a:sym typeface="Arial"/>
              </a:rPr>
              <a:t>Osnovna škola Sesvetska Sela</a:t>
            </a:r>
          </a:p>
          <a:p>
            <a:pPr marL="0" marR="0" lvl="0" indent="0" algn="ctr" rtl="0">
              <a:lnSpc>
                <a:spcPct val="100000"/>
              </a:lnSpc>
              <a:spcBef>
                <a:spcPts val="0"/>
              </a:spcBef>
              <a:spcAft>
                <a:spcPts val="0"/>
              </a:spcAft>
              <a:buClr>
                <a:schemeClr val="dk1"/>
              </a:buClr>
              <a:buSzPct val="25000"/>
              <a:buFont typeface="Arial"/>
              <a:buNone/>
            </a:pPr>
            <a:r>
              <a:rPr lang="en" sz="3600" b="1" i="0" u="none" strike="noStrike" cap="none">
                <a:solidFill>
                  <a:schemeClr val="dk1"/>
                </a:solidFill>
                <a:latin typeface="Arial"/>
                <a:ea typeface="Arial"/>
                <a:cs typeface="Arial"/>
                <a:sym typeface="Arial"/>
              </a:rPr>
              <a:t>Letnička 5, Sesvete</a:t>
            </a:r>
          </a:p>
        </p:txBody>
      </p:sp>
      <p:sp>
        <p:nvSpPr>
          <p:cNvPr id="90" name="Shape 90"/>
          <p:cNvSpPr/>
          <p:nvPr/>
        </p:nvSpPr>
        <p:spPr>
          <a:xfrm>
            <a:off x="1540728" y="1635154"/>
            <a:ext cx="6120600" cy="1423432"/>
          </a:xfrm>
          <a:prstGeom prst="roundRect">
            <a:avLst>
              <a:gd name="adj" fmla="val 16667"/>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4000" b="1" i="0" u="none" strike="noStrike" cap="none">
                <a:solidFill>
                  <a:srgbClr val="000000"/>
                </a:solidFill>
                <a:latin typeface="Arial"/>
                <a:ea typeface="Arial"/>
                <a:cs typeface="Arial"/>
                <a:sym typeface="Arial"/>
              </a:rPr>
              <a:t>ŠKOLSKI KURIKUL</a:t>
            </a:r>
          </a:p>
        </p:txBody>
      </p:sp>
      <p:pic>
        <p:nvPicPr>
          <p:cNvPr id="91" name="Shape 91" descr="logo-himna.png"/>
          <p:cNvPicPr preferRelativeResize="0"/>
          <p:nvPr/>
        </p:nvPicPr>
        <p:blipFill>
          <a:blip r:embed="rId3">
            <a:alphaModFix/>
          </a:blip>
          <a:stretch>
            <a:fillRect/>
          </a:stretch>
        </p:blipFill>
        <p:spPr>
          <a:xfrm>
            <a:off x="8211647" y="233279"/>
            <a:ext cx="742474" cy="791024"/>
          </a:xfrm>
          <a:prstGeom prst="rect">
            <a:avLst/>
          </a:prstGeom>
          <a:noFill/>
          <a:ln>
            <a:noFill/>
          </a:ln>
        </p:spPr>
      </p:pic>
      <p:pic>
        <p:nvPicPr>
          <p:cNvPr id="4" name="Slik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678" y="3429000"/>
            <a:ext cx="5016699" cy="3149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986971" y="2188030"/>
            <a:ext cx="7619999" cy="3487056"/>
          </a:xfrm>
          <a:prstGeom prst="rect">
            <a:avLst/>
          </a:prstGeom>
          <a:noFill/>
          <a:ln>
            <a:noFill/>
          </a:ln>
        </p:spPr>
        <p:txBody>
          <a:bodyPr wrap="square" lIns="91425" tIns="45700" rIns="91425" bIns="45700" anchor="t" anchorCtr="0">
            <a:noAutofit/>
          </a:bodyPr>
          <a:lstStyle/>
          <a:p>
            <a:pPr marL="514350" marR="0" lvl="0" indent="-514350" algn="l" rtl="0">
              <a:lnSpc>
                <a:spcPct val="100000"/>
              </a:lnSpc>
              <a:spcBef>
                <a:spcPts val="0"/>
              </a:spcBef>
              <a:spcAft>
                <a:spcPts val="0"/>
              </a:spcAft>
              <a:buClr>
                <a:schemeClr val="dk1"/>
              </a:buClr>
              <a:buSzPct val="100000"/>
              <a:buFont typeface="+mj-lt"/>
              <a:buAutoNum type="arabicPeriod"/>
            </a:pPr>
            <a:r>
              <a:rPr lang="en" sz="36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RIMOKATOLIČKI VJERONAUK</a:t>
            </a:r>
            <a:endParaRPr lang="hr-HR" sz="36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514350" marR="0" lvl="0" indent="-514350" algn="l" rtl="0">
              <a:lnSpc>
                <a:spcPct val="100000"/>
              </a:lnSpc>
              <a:spcBef>
                <a:spcPts val="0"/>
              </a:spcBef>
              <a:spcAft>
                <a:spcPts val="0"/>
              </a:spcAft>
              <a:buClr>
                <a:schemeClr val="dk1"/>
              </a:buClr>
              <a:buSzPct val="100000"/>
              <a:buFont typeface="+mj-lt"/>
              <a:buAutoNum type="arabicPeriod"/>
            </a:pPr>
            <a:r>
              <a:rPr lang="en" sz="36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ENGLESKI JEZIK</a:t>
            </a:r>
            <a:endParaRPr lang="hr-HR" sz="36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514350" marR="0" lvl="0" indent="-514350" algn="l" rtl="0">
              <a:lnSpc>
                <a:spcPct val="100000"/>
              </a:lnSpc>
              <a:spcBef>
                <a:spcPts val="0"/>
              </a:spcBef>
              <a:spcAft>
                <a:spcPts val="0"/>
              </a:spcAft>
              <a:buClr>
                <a:schemeClr val="dk1"/>
              </a:buClr>
              <a:buSzPct val="100000"/>
              <a:buFont typeface="+mj-lt"/>
              <a:buAutoNum type="arabicPeriod"/>
            </a:pPr>
            <a:r>
              <a:rPr lang="en" sz="36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NJEMAČKI JEZIK</a:t>
            </a:r>
            <a:endParaRPr lang="hr-HR" sz="36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514350" marR="0" lvl="0" indent="-514350" algn="l" rtl="0">
              <a:lnSpc>
                <a:spcPct val="100000"/>
              </a:lnSpc>
              <a:spcBef>
                <a:spcPts val="0"/>
              </a:spcBef>
              <a:spcAft>
                <a:spcPts val="0"/>
              </a:spcAft>
              <a:buClr>
                <a:schemeClr val="dk1"/>
              </a:buClr>
              <a:buSzPct val="100000"/>
              <a:buFont typeface="+mj-lt"/>
              <a:buAutoNum type="arabicPeriod"/>
            </a:pPr>
            <a:r>
              <a:rPr lang="en" sz="36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TALIJANSKI JEZIK</a:t>
            </a:r>
            <a:endParaRPr lang="hr-HR" sz="36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514350" marR="0" lvl="0" indent="-514350" algn="l" rtl="0">
              <a:lnSpc>
                <a:spcPct val="100000"/>
              </a:lnSpc>
              <a:spcBef>
                <a:spcPts val="0"/>
              </a:spcBef>
              <a:spcAft>
                <a:spcPts val="0"/>
              </a:spcAft>
              <a:buClr>
                <a:schemeClr val="dk1"/>
              </a:buClr>
              <a:buSzPct val="100000"/>
              <a:buFont typeface="+mj-lt"/>
              <a:buAutoNum type="arabicPeriod"/>
            </a:pPr>
            <a:r>
              <a:rPr lang="en" sz="36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INFORMATIKA</a:t>
            </a:r>
            <a:endParaRPr lang="hr-HR" sz="3600" dirty="0">
              <a:solidFill>
                <a:schemeClr val="dk1"/>
              </a:solidFill>
              <a:latin typeface="Times New Roman" panose="02020603050405020304" pitchFamily="18" charset="0"/>
              <a:cs typeface="Times New Roman" panose="02020603050405020304" pitchFamily="18" charset="0"/>
            </a:endParaRPr>
          </a:p>
          <a:p>
            <a:pPr marL="514350" marR="0" lvl="0" indent="-514350" algn="l" rtl="0">
              <a:lnSpc>
                <a:spcPct val="100000"/>
              </a:lnSpc>
              <a:spcBef>
                <a:spcPts val="0"/>
              </a:spcBef>
              <a:spcAft>
                <a:spcPts val="0"/>
              </a:spcAft>
              <a:buClr>
                <a:schemeClr val="dk1"/>
              </a:buClr>
              <a:buSzPct val="100000"/>
              <a:buFont typeface="+mj-lt"/>
              <a:buAutoNum type="arabicPeriod"/>
            </a:pPr>
            <a:r>
              <a:rPr lang="en" sz="36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MODELARI</a:t>
            </a:r>
            <a:endParaRPr lang="en" sz="3600" b="0" i="0"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chemeClr val="dk1"/>
              </a:solidFill>
              <a:latin typeface="Arial"/>
              <a:ea typeface="Arial"/>
              <a:cs typeface="Arial"/>
              <a:sym typeface="Arial"/>
            </a:endParaRPr>
          </a:p>
        </p:txBody>
      </p:sp>
      <p:sp>
        <p:nvSpPr>
          <p:cNvPr id="161" name="Shape 161"/>
          <p:cNvSpPr/>
          <p:nvPr/>
        </p:nvSpPr>
        <p:spPr>
          <a:xfrm>
            <a:off x="537029" y="768650"/>
            <a:ext cx="8490857" cy="720000"/>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lvl="0" algn="ctr">
              <a:lnSpc>
                <a:spcPct val="90000"/>
              </a:lnSpc>
              <a:buClr>
                <a:schemeClr val="dk1"/>
              </a:buClr>
              <a:buSzPct val="25000"/>
            </a:pPr>
            <a:r>
              <a:rPr lang="en" sz="3600" b="1" dirty="0">
                <a:solidFill>
                  <a:schemeClr val="dk1"/>
                </a:solidFill>
                <a:latin typeface="Times New Roman" panose="02020603050405020304" pitchFamily="18" charset="0"/>
                <a:cs typeface="Times New Roman" panose="02020603050405020304" pitchFamily="18" charset="0"/>
              </a:rPr>
              <a:t>IZBORNA </a:t>
            </a:r>
            <a:r>
              <a:rPr lang="en" sz="3600" b="1" dirty="0" smtClean="0">
                <a:solidFill>
                  <a:schemeClr val="dk1"/>
                </a:solidFill>
                <a:latin typeface="Times New Roman" panose="02020603050405020304" pitchFamily="18" charset="0"/>
                <a:cs typeface="Times New Roman" panose="02020603050405020304" pitchFamily="18" charset="0"/>
              </a:rPr>
              <a:t>NASTAVA</a:t>
            </a:r>
            <a:endParaRPr lang="hr-HR" sz="3600" b="1" dirty="0">
              <a:solidFill>
                <a:schemeClr val="dk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Shape 754"/>
          <p:cNvSpPr txBox="1"/>
          <p:nvPr/>
        </p:nvSpPr>
        <p:spPr>
          <a:xfrm>
            <a:off x="7078660" y="0"/>
            <a:ext cx="2065199"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755" name="Shape 755"/>
          <p:cNvGraphicFramePr/>
          <p:nvPr/>
        </p:nvGraphicFramePr>
        <p:xfrm>
          <a:off x="323850" y="649287"/>
          <a:ext cx="8424850" cy="5627320"/>
        </p:xfrm>
        <a:graphic>
          <a:graphicData uri="http://schemas.openxmlformats.org/drawingml/2006/table">
            <a:tbl>
              <a:tblPr>
                <a:noFill/>
                <a:tableStyleId>{147E585C-4567-4667-A078-270B42631319}</a:tableStyleId>
              </a:tblPr>
              <a:tblGrid>
                <a:gridCol w="2087550">
                  <a:extLst>
                    <a:ext uri="{9D8B030D-6E8A-4147-A177-3AD203B41FA5}">
                      <a16:colId xmlns:a16="http://schemas.microsoft.com/office/drawing/2014/main" val="20000"/>
                    </a:ext>
                  </a:extLst>
                </a:gridCol>
                <a:gridCol w="6337300">
                  <a:extLst>
                    <a:ext uri="{9D8B030D-6E8A-4147-A177-3AD203B41FA5}">
                      <a16:colId xmlns:a16="http://schemas.microsoft.com/office/drawing/2014/main" val="20001"/>
                    </a:ext>
                  </a:extLst>
                </a:gridCol>
              </a:tblGrid>
              <a:tr h="5762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NAZIV AKTIVNOSTI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DOPUNSKA </a:t>
                      </a:r>
                      <a:r>
                        <a:rPr lang="en" sz="1600" b="1" u="none" strike="noStrike" cap="none">
                          <a:solidFill>
                            <a:schemeClr val="dk1"/>
                          </a:solidFill>
                        </a:rPr>
                        <a:t>NASTAVA  IZ  </a:t>
                      </a:r>
                      <a:r>
                        <a:rPr lang="en" sz="1600" b="1" u="none" strike="noStrike" cap="none">
                          <a:solidFill>
                            <a:schemeClr val="dk1"/>
                          </a:solidFill>
                          <a:latin typeface="Arial"/>
                          <a:ea typeface="Arial"/>
                          <a:cs typeface="Arial"/>
                          <a:sym typeface="Arial"/>
                        </a:rPr>
                        <a:t>MATEMATIK</a:t>
                      </a:r>
                      <a:r>
                        <a:rPr lang="en" sz="1600" b="1" u="none" strike="noStrike" cap="none">
                          <a:solidFill>
                            <a:schemeClr val="dk1"/>
                          </a:solidFill>
                        </a:rPr>
                        <a:t>E </a:t>
                      </a:r>
                      <a:r>
                        <a:rPr lang="en" sz="1600" b="1" u="none" strike="noStrike" cap="none">
                          <a:solidFill>
                            <a:schemeClr val="dk1"/>
                          </a:solidFill>
                          <a:latin typeface="Arial"/>
                          <a:ea typeface="Arial"/>
                          <a:cs typeface="Arial"/>
                          <a:sym typeface="Arial"/>
                        </a:rPr>
                        <a:t> </a:t>
                      </a:r>
                    </a:p>
                    <a:p>
                      <a:pPr marL="0" marR="0" lvl="0" indent="0" algn="ctr" rtl="0">
                        <a:lnSpc>
                          <a:spcPct val="100000"/>
                        </a:lnSpc>
                        <a:spcBef>
                          <a:spcPts val="120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ZA UČENIKE  </a:t>
                      </a:r>
                      <a:r>
                        <a:rPr lang="en" sz="1600" b="1" u="none" strike="noStrike" cap="none">
                          <a:solidFill>
                            <a:schemeClr val="dk1"/>
                          </a:solidFill>
                        </a:rPr>
                        <a:t>8</a:t>
                      </a:r>
                      <a:r>
                        <a:rPr lang="en" sz="1600" b="1" u="none" strike="noStrike" cap="none">
                          <a:solidFill>
                            <a:schemeClr val="dk1"/>
                          </a:solidFill>
                          <a:latin typeface="Arial"/>
                          <a:ea typeface="Arial"/>
                          <a:cs typeface="Arial"/>
                          <a:sym typeface="Arial"/>
                        </a:rPr>
                        <a:t>. </a:t>
                      </a:r>
                      <a:r>
                        <a:rPr lang="en" sz="1600" b="1" u="none" strike="noStrike" cap="none">
                          <a:solidFill>
                            <a:schemeClr val="dk1"/>
                          </a:solidFill>
                        </a:rPr>
                        <a:t>RAZREDA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40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CILJ AKTIVNOSTI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Usvojiti sadržaje koji nisu usvojeni na redovnom satu, vježbom utvrditi usvojene sadržaje.</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Naučiti osnovne matematičke pojmove i metode i primijeniti ih na osnovnim zadacima.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524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NAMJENA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Za učenike koji imaju poteškoće u praćenju i svladavanju gradiva te one učenike koji sami osjećaju potrebu za poboljšanjem svoga znanja.</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Razvoj samostalnosti kod učenja, razumijevanje naučenih sadržaja i njihova primjena.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62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NOSITELJI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a:latin typeface="Times New Roman"/>
                          <a:ea typeface="Times New Roman"/>
                          <a:cs typeface="Times New Roman"/>
                          <a:sym typeface="Times New Roman"/>
                        </a:rPr>
                        <a:t>Jelena Halić, mag.matematike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762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NAČIN REALIZACIJE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Usmeno izlaganje, pisanje, ponavljanje, rješavanje zadataka. </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Individualni i grupni rad.</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62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VREMENIK</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Jedan školski sat tjedno tijekom nastavne godine.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762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TROŠKOVNIK</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Kopiranje nastavnih listića, papir, kreda, kreda u boji.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397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VREDNOVANJE I KORIŠTENJE REZULTATA RADA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Opisno praćenje učenika na redovnoj i dopunskoj nastavi.</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Zadovoljstvo učenika, učitelja i roditelja naučenim  gradivom te napretkom učenika.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graphicFrame>
        <p:nvGraphicFramePr>
          <p:cNvPr id="761" name="Shape 761"/>
          <p:cNvGraphicFramePr/>
          <p:nvPr>
            <p:extLst>
              <p:ext uri="{D42A27DB-BD31-4B8C-83A1-F6EECF244321}">
                <p14:modId xmlns:p14="http://schemas.microsoft.com/office/powerpoint/2010/main" val="3481070403"/>
              </p:ext>
            </p:extLst>
          </p:nvPr>
        </p:nvGraphicFramePr>
        <p:xfrm>
          <a:off x="180975" y="140985"/>
          <a:ext cx="8782050" cy="6436211"/>
        </p:xfrm>
        <a:graphic>
          <a:graphicData uri="http://schemas.openxmlformats.org/drawingml/2006/table">
            <a:tbl>
              <a:tblPr>
                <a:noFill/>
                <a:tableStyleId>{147E585C-4567-4667-A078-270B42631319}</a:tableStyleId>
              </a:tblPr>
              <a:tblGrid>
                <a:gridCol w="1926700">
                  <a:extLst>
                    <a:ext uri="{9D8B030D-6E8A-4147-A177-3AD203B41FA5}">
                      <a16:colId xmlns:a16="http://schemas.microsoft.com/office/drawing/2014/main" val="20000"/>
                    </a:ext>
                  </a:extLst>
                </a:gridCol>
                <a:gridCol w="6855350">
                  <a:extLst>
                    <a:ext uri="{9D8B030D-6E8A-4147-A177-3AD203B41FA5}">
                      <a16:colId xmlns:a16="http://schemas.microsoft.com/office/drawing/2014/main" val="20001"/>
                    </a:ext>
                  </a:extLst>
                </a:gridCol>
              </a:tblGrid>
              <a:tr h="54947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NAZIV AKTIVNOSTI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800" b="1" u="none" strike="noStrike" cap="none" dirty="0">
                          <a:latin typeface="Times New Roman"/>
                          <a:ea typeface="Times New Roman"/>
                          <a:cs typeface="Times New Roman"/>
                          <a:sym typeface="Times New Roman"/>
                        </a:rPr>
                        <a:t>DOPUNSKA NASTAVA IZ MATEMATIKE</a:t>
                      </a:r>
                    </a:p>
                    <a:p>
                      <a:pPr marL="0" marR="0" lvl="0" indent="0" algn="ctr" rtl="0">
                        <a:lnSpc>
                          <a:spcPct val="115000"/>
                        </a:lnSpc>
                        <a:spcBef>
                          <a:spcPts val="0"/>
                        </a:spcBef>
                        <a:spcAft>
                          <a:spcPts val="0"/>
                        </a:spcAft>
                        <a:buClr>
                          <a:srgbClr val="000000"/>
                        </a:buClr>
                        <a:buSzPct val="25000"/>
                        <a:buFont typeface="Verdana"/>
                        <a:buNone/>
                      </a:pPr>
                      <a:r>
                        <a:rPr lang="en" sz="1800" b="1" u="none" strike="noStrike" cap="none" dirty="0">
                          <a:latin typeface="Times New Roman"/>
                          <a:ea typeface="Times New Roman"/>
                          <a:cs typeface="Times New Roman"/>
                          <a:sym typeface="Times New Roman"/>
                        </a:rPr>
                        <a:t>- za učenike sedmog razreda - 201</a:t>
                      </a:r>
                      <a:r>
                        <a:rPr lang="en" sz="1800" b="1" dirty="0">
                          <a:latin typeface="Times New Roman"/>
                          <a:ea typeface="Times New Roman"/>
                          <a:cs typeface="Times New Roman"/>
                          <a:sym typeface="Times New Roman"/>
                        </a:rPr>
                        <a:t>7</a:t>
                      </a:r>
                      <a:r>
                        <a:rPr lang="en" sz="1800" b="1" u="none" strike="noStrike" cap="none" dirty="0">
                          <a:latin typeface="Times New Roman"/>
                          <a:ea typeface="Times New Roman"/>
                          <a:cs typeface="Times New Roman"/>
                          <a:sym typeface="Times New Roman"/>
                        </a:rPr>
                        <a:t>. / 201</a:t>
                      </a:r>
                      <a:r>
                        <a:rPr lang="en" sz="1800" b="1" dirty="0">
                          <a:latin typeface="Times New Roman"/>
                          <a:ea typeface="Times New Roman"/>
                          <a:cs typeface="Times New Roman"/>
                          <a:sym typeface="Times New Roman"/>
                        </a:rPr>
                        <a:t>8.</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8155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CILJ AKTIVNOSTI</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400" u="none" strike="noStrike" cap="none">
                          <a:latin typeface="Times New Roman"/>
                          <a:ea typeface="Times New Roman"/>
                          <a:cs typeface="Times New Roman"/>
                          <a:sym typeface="Times New Roman"/>
                        </a:rPr>
                        <a:t>Pomoći u učenju i nadoknađivanju znanja kako bi stekli sposobnosti i vještine iz određenih nastavnih cjelina (izostanak s nastave, slabije predznanje  i sl.)</a:t>
                      </a:r>
                    </a:p>
                    <a:p>
                      <a:pPr marL="0" marR="0" lvl="0" indent="0" algn="l" rtl="0">
                        <a:lnSpc>
                          <a:spcPct val="100000"/>
                        </a:lnSpc>
                        <a:spcBef>
                          <a:spcPts val="0"/>
                        </a:spcBef>
                        <a:spcAft>
                          <a:spcPts val="0"/>
                        </a:spcAft>
                        <a:buClr>
                          <a:schemeClr val="dk1"/>
                        </a:buClr>
                        <a:buSzPct val="25000"/>
                        <a:buFont typeface="Arial"/>
                        <a:buNone/>
                      </a:pPr>
                      <a:r>
                        <a:rPr lang="en" sz="1400" u="none" strike="noStrike" cap="none">
                          <a:latin typeface="Times New Roman"/>
                          <a:ea typeface="Times New Roman"/>
                          <a:cs typeface="Times New Roman"/>
                          <a:sym typeface="Times New Roman"/>
                        </a:rPr>
                        <a:t>Podržati učenike u želji da savladaju gradivo koje nisu savladali na satu</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pomoći učenicima da isprave nedovoljne ocjene iz matematike</a:t>
                      </a:r>
                    </a:p>
                  </a:txBody>
                  <a:tcPr marL="63500" marR="63500" marT="91425" marB="914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55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NAMJENA</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400" u="none" strike="noStrike" cap="none">
                          <a:latin typeface="Times New Roman"/>
                          <a:ea typeface="Times New Roman"/>
                          <a:cs typeface="Times New Roman"/>
                          <a:sym typeface="Times New Roman"/>
                        </a:rPr>
                        <a:t>Razvijanje upornosti i radnih navika</a:t>
                      </a:r>
                    </a:p>
                    <a:p>
                      <a:pPr marL="0" marR="0" lvl="0" indent="0" algn="l" rtl="0">
                        <a:lnSpc>
                          <a:spcPct val="100000"/>
                        </a:lnSpc>
                        <a:spcBef>
                          <a:spcPts val="0"/>
                        </a:spcBef>
                        <a:spcAft>
                          <a:spcPts val="0"/>
                        </a:spcAft>
                        <a:buClr>
                          <a:schemeClr val="dk1"/>
                        </a:buClr>
                        <a:buSzPct val="25000"/>
                        <a:buFont typeface="Arial"/>
                        <a:buNone/>
                      </a:pPr>
                      <a:r>
                        <a:rPr lang="en" sz="1400" u="none" strike="noStrike" cap="none">
                          <a:latin typeface="Times New Roman"/>
                          <a:ea typeface="Times New Roman"/>
                          <a:cs typeface="Times New Roman"/>
                          <a:sym typeface="Times New Roman"/>
                        </a:rPr>
                        <a:t>Savladavanje poteškoća u praćenju nastavnog programa matematike ili samo određenog dijela gradiva za učenike koji imaju poteškoće u svladavanju gradiva Za učenike koji puno izostaju te za one koji sami osjećaju potrebu poboljšati svoje znanje</a:t>
                      </a:r>
                    </a:p>
                  </a:txBody>
                  <a:tcPr marL="63500" marR="63500" marT="91425" marB="914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025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NOSITELJI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a:latin typeface="Times New Roman"/>
                          <a:ea typeface="Times New Roman"/>
                          <a:cs typeface="Times New Roman"/>
                          <a:sym typeface="Times New Roman"/>
                        </a:rPr>
                        <a:t>Katarina Čabraja, prof.</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38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NAČIN REALIZACIJE</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400" u="none" strike="noStrike" cap="none">
                          <a:latin typeface="Times New Roman"/>
                          <a:ea typeface="Times New Roman"/>
                          <a:cs typeface="Times New Roman"/>
                          <a:sym typeface="Times New Roman"/>
                        </a:rPr>
                        <a:t>Individualni rad uz neposrednu pomoć učiteljice u računanju, pisanju i objašnjavanju matematičkih zadataka</a:t>
                      </a:r>
                    </a:p>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Redovito praćenje rada i napredovanja svakog učenika</a:t>
                      </a:r>
                    </a:p>
                  </a:txBody>
                  <a:tcPr marL="63500" marR="63500" marT="91425" marB="914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28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VREMENIK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Jedan sat tjedno tijekom školske godine</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393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TROŠKOVNIK</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Troškove potrebnih i dodatnih radnih materijala snosi škola (kopiranje radnih listića i vježbi za učenike)</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1395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VREDNOVANJE I KORIŠTENJE REZULTATA RADA</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dirty="0">
                          <a:latin typeface="Times New Roman"/>
                          <a:ea typeface="Times New Roman"/>
                          <a:cs typeface="Times New Roman"/>
                          <a:sym typeface="Times New Roman"/>
                        </a:rPr>
                        <a:t>Zadovoljstvo učenika, učitelja i roditelja</a:t>
                      </a:r>
                    </a:p>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dirty="0">
                          <a:latin typeface="Times New Roman"/>
                          <a:ea typeface="Times New Roman"/>
                          <a:cs typeface="Times New Roman"/>
                          <a:sym typeface="Times New Roman"/>
                        </a:rPr>
                        <a:t>Opisno praćenje napredovanja učenika sa svrhom boljeg usvajanja gradiva </a:t>
                      </a:r>
                    </a:p>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dirty="0">
                          <a:latin typeface="Times New Roman"/>
                          <a:ea typeface="Times New Roman"/>
                          <a:cs typeface="Times New Roman"/>
                          <a:sym typeface="Times New Roman"/>
                        </a:rPr>
                        <a:t>Ispravljanje negativnih ocjena i ocjena kojima učenici nisu zadovoljni </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Shape 767"/>
          <p:cNvSpPr txBox="1"/>
          <p:nvPr/>
        </p:nvSpPr>
        <p:spPr>
          <a:xfrm>
            <a:off x="7078660" y="0"/>
            <a:ext cx="2065199"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768" name="Shape 768"/>
          <p:cNvGraphicFramePr/>
          <p:nvPr/>
        </p:nvGraphicFramePr>
        <p:xfrm>
          <a:off x="221087" y="226350"/>
          <a:ext cx="8496275" cy="6369638"/>
        </p:xfrm>
        <a:graphic>
          <a:graphicData uri="http://schemas.openxmlformats.org/drawingml/2006/table">
            <a:tbl>
              <a:tblPr>
                <a:noFill/>
                <a:tableStyleId>{147E585C-4567-4667-A078-270B42631319}</a:tableStyleId>
              </a:tblPr>
              <a:tblGrid>
                <a:gridCol w="2670250">
                  <a:extLst>
                    <a:ext uri="{9D8B030D-6E8A-4147-A177-3AD203B41FA5}">
                      <a16:colId xmlns:a16="http://schemas.microsoft.com/office/drawing/2014/main" val="20000"/>
                    </a:ext>
                  </a:extLst>
                </a:gridCol>
                <a:gridCol w="5826025">
                  <a:extLst>
                    <a:ext uri="{9D8B030D-6E8A-4147-A177-3AD203B41FA5}">
                      <a16:colId xmlns:a16="http://schemas.microsoft.com/office/drawing/2014/main" val="20001"/>
                    </a:ext>
                  </a:extLst>
                </a:gridCol>
              </a:tblGrid>
              <a:tr h="539750">
                <a:tc>
                  <a:txBody>
                    <a:bodyPr/>
                    <a:lstStyle/>
                    <a:p>
                      <a:pPr marL="0" marR="0" lvl="0" indent="0" algn="l" rtl="0">
                        <a:lnSpc>
                          <a:spcPct val="115000"/>
                        </a:lnSpc>
                        <a:spcBef>
                          <a:spcPts val="0"/>
                        </a:spcBef>
                        <a:spcAft>
                          <a:spcPts val="0"/>
                        </a:spcAft>
                        <a:buClr>
                          <a:srgbClr val="000000"/>
                        </a:buClr>
                        <a:buSzPct val="25000"/>
                        <a:buFont typeface="Arial"/>
                        <a:buNone/>
                      </a:pPr>
                      <a:r>
                        <a:rPr lang="en" sz="1800" b="1" dirty="0"/>
                        <a:t>NAZIV </a:t>
                      </a:r>
                      <a:r>
                        <a:rPr lang="en" sz="1800" b="1" u="none" strike="noStrike" cap="none" dirty="0">
                          <a:solidFill>
                            <a:srgbClr val="000000"/>
                          </a:solidFill>
                          <a:latin typeface="Arial"/>
                          <a:ea typeface="Arial"/>
                          <a:cs typeface="Arial"/>
                          <a:sym typeface="Arial"/>
                        </a:rPr>
                        <a:t>AKTIVNOSTI</a:t>
                      </a:r>
                    </a:p>
                  </a:txBody>
                  <a:tcPr marL="88450" marR="88450" marT="44225" marB="44225">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Arial"/>
                        <a:buNone/>
                      </a:pPr>
                      <a:r>
                        <a:rPr lang="en" sz="1800" b="1" u="none" strike="noStrike" cap="none">
                          <a:solidFill>
                            <a:srgbClr val="000000"/>
                          </a:solidFill>
                          <a:latin typeface="Arial"/>
                          <a:ea typeface="Arial"/>
                          <a:cs typeface="Arial"/>
                          <a:sym typeface="Arial"/>
                        </a:rPr>
                        <a:t>DOPUNSKA NASTAVA IZ MATEMATIKE </a:t>
                      </a:r>
                    </a:p>
                    <a:p>
                      <a:pPr marL="0" marR="0" lvl="0" indent="0" algn="ctr" rtl="0">
                        <a:lnSpc>
                          <a:spcPct val="115000"/>
                        </a:lnSpc>
                        <a:spcBef>
                          <a:spcPts val="0"/>
                        </a:spcBef>
                        <a:spcAft>
                          <a:spcPts val="0"/>
                        </a:spcAft>
                        <a:buClr>
                          <a:srgbClr val="000000"/>
                        </a:buClr>
                        <a:buSzPct val="25000"/>
                        <a:buFont typeface="Arial"/>
                        <a:buNone/>
                      </a:pPr>
                      <a:r>
                        <a:rPr lang="en" sz="1800" b="1"/>
                        <a:t>       </a:t>
                      </a:r>
                      <a:r>
                        <a:rPr lang="en" sz="1800" b="1" u="none" strike="noStrike" cap="none">
                          <a:solidFill>
                            <a:srgbClr val="000000"/>
                          </a:solidFill>
                          <a:latin typeface="Arial"/>
                          <a:ea typeface="Arial"/>
                          <a:cs typeface="Arial"/>
                          <a:sym typeface="Arial"/>
                        </a:rPr>
                        <a:t>ZA </a:t>
                      </a:r>
                      <a:r>
                        <a:rPr lang="en" sz="1800" b="1"/>
                        <a:t>UČENIKE</a:t>
                      </a:r>
                      <a:r>
                        <a:rPr lang="en" sz="1800" b="1" u="none" strike="noStrike" cap="none">
                          <a:solidFill>
                            <a:srgbClr val="000000"/>
                          </a:solidFill>
                          <a:latin typeface="Arial"/>
                          <a:ea typeface="Arial"/>
                          <a:cs typeface="Arial"/>
                          <a:sym typeface="Arial"/>
                        </a:rPr>
                        <a:t> </a:t>
                      </a:r>
                      <a:r>
                        <a:rPr lang="en" sz="1800" b="1" u="none" strike="noStrike" cap="none"/>
                        <a:t>5</a:t>
                      </a:r>
                      <a:r>
                        <a:rPr lang="en" sz="1800" b="1" u="none" strike="noStrike" cap="none">
                          <a:solidFill>
                            <a:srgbClr val="000000"/>
                          </a:solidFill>
                          <a:latin typeface="Arial"/>
                          <a:ea typeface="Arial"/>
                          <a:cs typeface="Arial"/>
                          <a:sym typeface="Arial"/>
                        </a:rPr>
                        <a:t>.</a:t>
                      </a:r>
                      <a:r>
                        <a:rPr lang="en" sz="1800" b="1" u="none" strike="noStrike" cap="none"/>
                        <a:t> R</a:t>
                      </a:r>
                      <a:r>
                        <a:rPr lang="en" sz="1800" b="1"/>
                        <a:t>AZREDA (2017./2018.)</a:t>
                      </a:r>
                    </a:p>
                  </a:txBody>
                  <a:tcPr marL="88450" marR="88450" marT="44225" marB="44225">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4500">
                <a:tc>
                  <a:txBody>
                    <a:bodyPr/>
                    <a:lstStyle/>
                    <a:p>
                      <a:pPr marL="0" marR="0" lvl="0" indent="0" algn="l" rtl="0">
                        <a:lnSpc>
                          <a:spcPct val="115000"/>
                        </a:lnSpc>
                        <a:spcBef>
                          <a:spcPts val="0"/>
                        </a:spcBef>
                        <a:spcAft>
                          <a:spcPts val="0"/>
                        </a:spcAft>
                        <a:buClr>
                          <a:srgbClr val="000000"/>
                        </a:buClr>
                        <a:buSzPct val="25000"/>
                        <a:buFont typeface="Arial"/>
                        <a:buNone/>
                      </a:pPr>
                      <a:r>
                        <a:rPr lang="en" sz="1800" b="1" u="none" strike="noStrike" cap="none">
                          <a:solidFill>
                            <a:srgbClr val="000000"/>
                          </a:solidFill>
                          <a:latin typeface="Arial"/>
                          <a:ea typeface="Arial"/>
                          <a:cs typeface="Arial"/>
                          <a:sym typeface="Arial"/>
                        </a:rPr>
                        <a:t>CILJEVI </a:t>
                      </a:r>
                    </a:p>
                  </a:txBody>
                  <a:tcPr marL="88450" marR="88450" marT="44225" marB="44225">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800" u="none" strike="noStrike" cap="none">
                          <a:solidFill>
                            <a:srgbClr val="000000"/>
                          </a:solidFill>
                          <a:latin typeface="Times New Roman"/>
                          <a:ea typeface="Times New Roman"/>
                          <a:cs typeface="Times New Roman"/>
                          <a:sym typeface="Times New Roman"/>
                        </a:rPr>
                        <a:t>Nadopunjavanje usvojenosti gradiva redovne nastave.</a:t>
                      </a:r>
                      <a:r>
                        <a:rPr lang="en" sz="1800" u="none" strike="noStrike" cap="none">
                          <a:solidFill>
                            <a:schemeClr val="dk1"/>
                          </a:solidFill>
                          <a:latin typeface="Times New Roman"/>
                          <a:ea typeface="Times New Roman"/>
                          <a:cs typeface="Times New Roman"/>
                          <a:sym typeface="Times New Roman"/>
                        </a:rPr>
                        <a:t>Pomoći u učenju i nadoknađivanju znanja kako bi stekli sposobnosti i vještine iz određenih nastavnih cjelina (izostanak s nastave, slabije predznanje  i sl.)</a:t>
                      </a:r>
                    </a:p>
                  </a:txBody>
                  <a:tcPr marL="88450" marR="88450" marT="44225" marB="44225">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8375">
                <a:tc>
                  <a:txBody>
                    <a:bodyPr/>
                    <a:lstStyle/>
                    <a:p>
                      <a:pPr marL="0" marR="0" lvl="0" indent="0" algn="l" rtl="0">
                        <a:lnSpc>
                          <a:spcPct val="115000"/>
                        </a:lnSpc>
                        <a:spcBef>
                          <a:spcPts val="0"/>
                        </a:spcBef>
                        <a:spcAft>
                          <a:spcPts val="0"/>
                        </a:spcAft>
                        <a:buClr>
                          <a:srgbClr val="000000"/>
                        </a:buClr>
                        <a:buSzPct val="25000"/>
                        <a:buFont typeface="Arial"/>
                        <a:buNone/>
                      </a:pPr>
                      <a:r>
                        <a:rPr lang="en" sz="1800" b="1" u="none" strike="noStrike" cap="none">
                          <a:solidFill>
                            <a:srgbClr val="000000"/>
                          </a:solidFill>
                          <a:latin typeface="Arial"/>
                          <a:ea typeface="Arial"/>
                          <a:cs typeface="Arial"/>
                          <a:sym typeface="Arial"/>
                        </a:rPr>
                        <a:t>NAMJENA</a:t>
                      </a:r>
                    </a:p>
                  </a:txBody>
                  <a:tcPr marL="88450" marR="88450" marT="44225" marB="44225">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800" u="none" strike="noStrike" cap="none">
                          <a:solidFill>
                            <a:srgbClr val="000000"/>
                          </a:solidFill>
                          <a:latin typeface="Times New Roman"/>
                          <a:ea typeface="Times New Roman"/>
                          <a:cs typeface="Times New Roman"/>
                          <a:sym typeface="Times New Roman"/>
                        </a:rPr>
                        <a:t>Program je </a:t>
                      </a:r>
                      <a:r>
                        <a:rPr lang="en" sz="1800" u="none" strike="noStrike" cap="none">
                          <a:latin typeface="Times New Roman"/>
                          <a:ea typeface="Times New Roman"/>
                          <a:cs typeface="Times New Roman"/>
                          <a:sym typeface="Times New Roman"/>
                        </a:rPr>
                        <a:t>namijenjen</a:t>
                      </a:r>
                      <a:r>
                        <a:rPr lang="en" sz="1800" u="none" strike="noStrike" cap="none">
                          <a:solidFill>
                            <a:srgbClr val="000000"/>
                          </a:solidFill>
                          <a:latin typeface="Times New Roman"/>
                          <a:ea typeface="Times New Roman"/>
                          <a:cs typeface="Times New Roman"/>
                          <a:sym typeface="Times New Roman"/>
                        </a:rPr>
                        <a:t> učenicima kao pomoć u učenju te da ovladaju temeljnim znanjima kao preduvjetom uspješnosti nastavka školovanja</a:t>
                      </a:r>
                      <a:r>
                        <a:rPr lang="en" sz="1800" u="none" strike="noStrike" cap="none">
                          <a:latin typeface="Times New Roman"/>
                          <a:ea typeface="Times New Roman"/>
                          <a:cs typeface="Times New Roman"/>
                          <a:sym typeface="Times New Roman"/>
                        </a:rPr>
                        <a:t>. Razvijanje upornosti i radnih navika.</a:t>
                      </a:r>
                    </a:p>
                  </a:txBody>
                  <a:tcPr marL="88450" marR="88450" marT="44225" marB="44225">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4500">
                <a:tc>
                  <a:txBody>
                    <a:bodyPr/>
                    <a:lstStyle/>
                    <a:p>
                      <a:pPr marL="0" marR="0" lvl="0" indent="0" algn="l" rtl="0">
                        <a:lnSpc>
                          <a:spcPct val="115000"/>
                        </a:lnSpc>
                        <a:spcBef>
                          <a:spcPts val="0"/>
                        </a:spcBef>
                        <a:spcAft>
                          <a:spcPts val="0"/>
                        </a:spcAft>
                        <a:buClr>
                          <a:srgbClr val="000000"/>
                        </a:buClr>
                        <a:buSzPct val="25000"/>
                        <a:buFont typeface="Arial"/>
                        <a:buNone/>
                      </a:pPr>
                      <a:r>
                        <a:rPr lang="en" sz="1800" b="1" u="none" strike="noStrike" cap="none">
                          <a:solidFill>
                            <a:srgbClr val="000000"/>
                          </a:solidFill>
                          <a:latin typeface="Arial"/>
                          <a:ea typeface="Arial"/>
                          <a:cs typeface="Arial"/>
                          <a:sym typeface="Arial"/>
                        </a:rPr>
                        <a:t>NOSITELJI</a:t>
                      </a:r>
                    </a:p>
                  </a:txBody>
                  <a:tcPr marL="88450" marR="88450" marT="44225" marB="44225">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800" dirty="0">
                          <a:latin typeface="Times New Roman"/>
                          <a:ea typeface="Times New Roman"/>
                          <a:cs typeface="Times New Roman"/>
                          <a:sym typeface="Times New Roman"/>
                        </a:rPr>
                        <a:t>Danijela Varga,prof. </a:t>
                      </a:r>
                    </a:p>
                  </a:txBody>
                  <a:tcPr marL="88450" marR="88450" marT="44225" marB="44225">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4500">
                <a:tc>
                  <a:txBody>
                    <a:bodyPr/>
                    <a:lstStyle/>
                    <a:p>
                      <a:pPr marL="0" marR="0" lvl="0" indent="0" algn="l" rtl="0">
                        <a:lnSpc>
                          <a:spcPct val="115000"/>
                        </a:lnSpc>
                        <a:spcBef>
                          <a:spcPts val="0"/>
                        </a:spcBef>
                        <a:spcAft>
                          <a:spcPts val="0"/>
                        </a:spcAft>
                        <a:buClr>
                          <a:srgbClr val="000000"/>
                        </a:buClr>
                        <a:buSzPct val="25000"/>
                        <a:buFont typeface="Arial"/>
                        <a:buNone/>
                      </a:pPr>
                      <a:r>
                        <a:rPr lang="en" sz="1800" b="1" u="none" strike="noStrike" cap="none">
                          <a:solidFill>
                            <a:srgbClr val="000000"/>
                          </a:solidFill>
                          <a:latin typeface="Arial"/>
                          <a:ea typeface="Arial"/>
                          <a:cs typeface="Arial"/>
                          <a:sym typeface="Arial"/>
                        </a:rPr>
                        <a:t>NAČIN REALIZACIJE</a:t>
                      </a:r>
                    </a:p>
                  </a:txBody>
                  <a:tcPr marL="88450" marR="88450" marT="44225" marB="44225">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800" u="none" strike="noStrike" cap="none">
                          <a:solidFill>
                            <a:srgbClr val="000000"/>
                          </a:solidFill>
                          <a:latin typeface="Times New Roman"/>
                          <a:ea typeface="Times New Roman"/>
                          <a:cs typeface="Times New Roman"/>
                          <a:sym typeface="Times New Roman"/>
                        </a:rPr>
                        <a:t>Individualni rad uz neposrednu pomoć učiteljice u pisanju, čitanju i </a:t>
                      </a:r>
                      <a:r>
                        <a:rPr lang="en" sz="1800" u="none" strike="noStrike" cap="none">
                          <a:latin typeface="Times New Roman"/>
                          <a:ea typeface="Times New Roman"/>
                          <a:cs typeface="Times New Roman"/>
                          <a:sym typeface="Times New Roman"/>
                        </a:rPr>
                        <a:t>objašnjavanju matematičkih </a:t>
                      </a:r>
                      <a:r>
                        <a:rPr lang="en" sz="1800" u="none" strike="noStrike" cap="none">
                          <a:solidFill>
                            <a:srgbClr val="000000"/>
                          </a:solidFill>
                          <a:latin typeface="Times New Roman"/>
                          <a:ea typeface="Times New Roman"/>
                          <a:cs typeface="Times New Roman"/>
                          <a:sym typeface="Times New Roman"/>
                        </a:rPr>
                        <a:t> zadataka.</a:t>
                      </a:r>
                    </a:p>
                  </a:txBody>
                  <a:tcPr marL="88450" marR="88450" marT="44225" marB="44225">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4500">
                <a:tc>
                  <a:txBody>
                    <a:bodyPr/>
                    <a:lstStyle/>
                    <a:p>
                      <a:pPr marL="0" marR="0" lvl="0" indent="0" algn="l" rtl="0">
                        <a:lnSpc>
                          <a:spcPct val="115000"/>
                        </a:lnSpc>
                        <a:spcBef>
                          <a:spcPts val="0"/>
                        </a:spcBef>
                        <a:spcAft>
                          <a:spcPts val="0"/>
                        </a:spcAft>
                        <a:buClr>
                          <a:srgbClr val="000000"/>
                        </a:buClr>
                        <a:buSzPct val="25000"/>
                        <a:buFont typeface="Arial"/>
                        <a:buNone/>
                      </a:pPr>
                      <a:r>
                        <a:rPr lang="en" sz="1800" b="1" u="none" strike="noStrike" cap="none">
                          <a:solidFill>
                            <a:srgbClr val="000000"/>
                          </a:solidFill>
                          <a:latin typeface="Arial"/>
                          <a:ea typeface="Arial"/>
                          <a:cs typeface="Arial"/>
                          <a:sym typeface="Arial"/>
                        </a:rPr>
                        <a:t>VREMENIK</a:t>
                      </a:r>
                    </a:p>
                  </a:txBody>
                  <a:tcPr marL="88450" marR="88450" marT="44225" marB="44225">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800" u="none" strike="noStrike" cap="none">
                          <a:solidFill>
                            <a:srgbClr val="000000"/>
                          </a:solidFill>
                          <a:latin typeface="Times New Roman"/>
                          <a:ea typeface="Times New Roman"/>
                          <a:cs typeface="Times New Roman"/>
                          <a:sym typeface="Times New Roman"/>
                        </a:rPr>
                        <a:t>Jedan školski sat tjedno tijekom </a:t>
                      </a:r>
                      <a:r>
                        <a:rPr lang="en" sz="1800">
                          <a:latin typeface="Times New Roman"/>
                          <a:ea typeface="Times New Roman"/>
                          <a:cs typeface="Times New Roman"/>
                          <a:sym typeface="Times New Roman"/>
                        </a:rPr>
                        <a:t>nastavne</a:t>
                      </a:r>
                      <a:r>
                        <a:rPr lang="en" sz="1800" u="none" strike="noStrike" cap="none">
                          <a:solidFill>
                            <a:srgbClr val="000000"/>
                          </a:solidFill>
                          <a:latin typeface="Times New Roman"/>
                          <a:ea typeface="Times New Roman"/>
                          <a:cs typeface="Times New Roman"/>
                          <a:sym typeface="Times New Roman"/>
                        </a:rPr>
                        <a:t> godine.</a:t>
                      </a:r>
                    </a:p>
                  </a:txBody>
                  <a:tcPr marL="88450" marR="88450" marT="44225" marB="44225">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4500">
                <a:tc>
                  <a:txBody>
                    <a:bodyPr/>
                    <a:lstStyle/>
                    <a:p>
                      <a:pPr marL="0" marR="0" lvl="0" indent="0" algn="l" rtl="0">
                        <a:lnSpc>
                          <a:spcPct val="115000"/>
                        </a:lnSpc>
                        <a:spcBef>
                          <a:spcPts val="0"/>
                        </a:spcBef>
                        <a:spcAft>
                          <a:spcPts val="0"/>
                        </a:spcAft>
                        <a:buClr>
                          <a:srgbClr val="000000"/>
                        </a:buClr>
                        <a:buSzPct val="25000"/>
                        <a:buFont typeface="Arial"/>
                        <a:buNone/>
                      </a:pPr>
                      <a:r>
                        <a:rPr lang="en" sz="1800" b="1" u="none" strike="noStrike" cap="none">
                          <a:solidFill>
                            <a:srgbClr val="000000"/>
                          </a:solidFill>
                          <a:latin typeface="Arial"/>
                          <a:ea typeface="Arial"/>
                          <a:cs typeface="Arial"/>
                          <a:sym typeface="Arial"/>
                        </a:rPr>
                        <a:t>TROŠKOVNIK</a:t>
                      </a:r>
                    </a:p>
                  </a:txBody>
                  <a:tcPr marL="88450" marR="88450" marT="44225" marB="44225">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800" u="none" strike="noStrike" cap="none">
                          <a:solidFill>
                            <a:srgbClr val="000000"/>
                          </a:solidFill>
                          <a:latin typeface="Times New Roman"/>
                          <a:ea typeface="Times New Roman"/>
                          <a:cs typeface="Times New Roman"/>
                          <a:sym typeface="Times New Roman"/>
                        </a:rPr>
                        <a:t>Kopiranje nastavnih listića, papir, kreda, kreda u boji. Troškove snosi škol</a:t>
                      </a:r>
                      <a:r>
                        <a:rPr lang="en" sz="1800" u="none" strike="noStrike" cap="none">
                          <a:latin typeface="Times New Roman"/>
                          <a:ea typeface="Times New Roman"/>
                          <a:cs typeface="Times New Roman"/>
                          <a:sym typeface="Times New Roman"/>
                        </a:rPr>
                        <a:t>a.</a:t>
                      </a:r>
                    </a:p>
                  </a:txBody>
                  <a:tcPr marL="88450" marR="88450" marT="44225" marB="44225">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68375">
                <a:tc>
                  <a:txBody>
                    <a:bodyPr/>
                    <a:lstStyle/>
                    <a:p>
                      <a:pPr marL="0" marR="0" lvl="0" indent="0" algn="l" rtl="0">
                        <a:lnSpc>
                          <a:spcPct val="115000"/>
                        </a:lnSpc>
                        <a:spcBef>
                          <a:spcPts val="0"/>
                        </a:spcBef>
                        <a:spcAft>
                          <a:spcPts val="0"/>
                        </a:spcAft>
                        <a:buClr>
                          <a:srgbClr val="000000"/>
                        </a:buClr>
                        <a:buSzPct val="25000"/>
                        <a:buFont typeface="Arial"/>
                        <a:buNone/>
                      </a:pPr>
                      <a:r>
                        <a:rPr lang="en" sz="1800" b="1" u="none" strike="noStrike" cap="none">
                          <a:solidFill>
                            <a:srgbClr val="000000"/>
                          </a:solidFill>
                          <a:latin typeface="Arial"/>
                          <a:ea typeface="Arial"/>
                          <a:cs typeface="Arial"/>
                          <a:sym typeface="Arial"/>
                        </a:rPr>
                        <a:t>VREDNOVANJE I NAČIN KORIŠTENJA REZULTATA RADA</a:t>
                      </a:r>
                    </a:p>
                  </a:txBody>
                  <a:tcPr marL="88450" marR="88450" marT="44225" marB="44225">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800" u="none" strike="noStrike" cap="none">
                          <a:solidFill>
                            <a:srgbClr val="000000"/>
                          </a:solidFill>
                          <a:latin typeface="Times New Roman"/>
                          <a:ea typeface="Times New Roman"/>
                          <a:cs typeface="Times New Roman"/>
                          <a:sym typeface="Times New Roman"/>
                        </a:rPr>
                        <a:t>Opisno praćenje učenika te informiranje roditelja i razrednika o napretku učenika</a:t>
                      </a:r>
                      <a:r>
                        <a:rPr lang="en" sz="1800" u="none" strike="noStrike" cap="none">
                          <a:latin typeface="Times New Roman"/>
                          <a:ea typeface="Times New Roman"/>
                          <a:cs typeface="Times New Roman"/>
                          <a:sym typeface="Times New Roman"/>
                        </a:rPr>
                        <a:t>. Zadovoljstvo učenika, učitelja i roditelja</a:t>
                      </a:r>
                      <a:r>
                        <a:rPr lang="en" sz="1800">
                          <a:latin typeface="Times New Roman"/>
                          <a:ea typeface="Times New Roman"/>
                          <a:cs typeface="Times New Roman"/>
                          <a:sym typeface="Times New Roman"/>
                        </a:rPr>
                        <a:t> napretkom u usvajanju gradiva.</a:t>
                      </a:r>
                    </a:p>
                  </a:txBody>
                  <a:tcPr marL="88450" marR="88450" marT="44225" marB="44225">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graphicFrame>
        <p:nvGraphicFramePr>
          <p:cNvPr id="774" name="Shape 774"/>
          <p:cNvGraphicFramePr/>
          <p:nvPr>
            <p:extLst>
              <p:ext uri="{D42A27DB-BD31-4B8C-83A1-F6EECF244321}">
                <p14:modId xmlns:p14="http://schemas.microsoft.com/office/powerpoint/2010/main" val="268084134"/>
              </p:ext>
            </p:extLst>
          </p:nvPr>
        </p:nvGraphicFramePr>
        <p:xfrm>
          <a:off x="323528" y="332656"/>
          <a:ext cx="8496950" cy="6155940"/>
        </p:xfrm>
        <a:graphic>
          <a:graphicData uri="http://schemas.openxmlformats.org/drawingml/2006/table">
            <a:tbl>
              <a:tblPr>
                <a:noFill/>
                <a:tableStyleId>{147E585C-4567-4667-A078-270B42631319}</a:tableStyleId>
              </a:tblPr>
              <a:tblGrid>
                <a:gridCol w="2361225">
                  <a:extLst>
                    <a:ext uri="{9D8B030D-6E8A-4147-A177-3AD203B41FA5}">
                      <a16:colId xmlns:a16="http://schemas.microsoft.com/office/drawing/2014/main" val="20000"/>
                    </a:ext>
                  </a:extLst>
                </a:gridCol>
                <a:gridCol w="6135725">
                  <a:extLst>
                    <a:ext uri="{9D8B030D-6E8A-4147-A177-3AD203B41FA5}">
                      <a16:colId xmlns:a16="http://schemas.microsoft.com/office/drawing/2014/main" val="20001"/>
                    </a:ext>
                  </a:extLst>
                </a:gridCol>
              </a:tblGrid>
              <a:tr h="5760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dirty="0">
                          <a:solidFill>
                            <a:schemeClr val="dk1"/>
                          </a:solidFill>
                          <a:latin typeface="Times New Roman"/>
                          <a:ea typeface="Times New Roman"/>
                          <a:cs typeface="Times New Roman"/>
                          <a:sym typeface="Times New Roman"/>
                        </a:rPr>
                        <a:t>DOPUNSKA NASTAVA IZ GEOGRAFIJE ZA </a:t>
                      </a:r>
                      <a:r>
                        <a:rPr lang="en" sz="1800" b="1" dirty="0" smtClean="0">
                          <a:solidFill>
                            <a:schemeClr val="dk1"/>
                          </a:solidFill>
                          <a:latin typeface="Times New Roman"/>
                          <a:ea typeface="Times New Roman"/>
                          <a:cs typeface="Times New Roman"/>
                          <a:sym typeface="Times New Roman"/>
                        </a:rPr>
                        <a:t>7</a:t>
                      </a:r>
                      <a:r>
                        <a:rPr lang="hr-HR" sz="1800" b="1" dirty="0" smtClean="0">
                          <a:solidFill>
                            <a:schemeClr val="dk1"/>
                          </a:solidFill>
                          <a:latin typeface="Times New Roman"/>
                          <a:ea typeface="Times New Roman"/>
                          <a:cs typeface="Times New Roman"/>
                          <a:sym typeface="Times New Roman"/>
                        </a:rPr>
                        <a:t>. </a:t>
                      </a:r>
                      <a:r>
                        <a:rPr lang="en" sz="1800" b="1" dirty="0" smtClean="0">
                          <a:solidFill>
                            <a:schemeClr val="dk1"/>
                          </a:solidFill>
                          <a:latin typeface="Times New Roman"/>
                          <a:ea typeface="Times New Roman"/>
                          <a:cs typeface="Times New Roman"/>
                          <a:sym typeface="Times New Roman"/>
                        </a:rPr>
                        <a:t>C </a:t>
                      </a:r>
                      <a:r>
                        <a:rPr lang="en" sz="1800" b="1" dirty="0">
                          <a:solidFill>
                            <a:schemeClr val="dk1"/>
                          </a:solidFill>
                          <a:latin typeface="Times New Roman"/>
                          <a:ea typeface="Times New Roman"/>
                          <a:cs typeface="Times New Roman"/>
                          <a:sym typeface="Times New Roman"/>
                        </a:rPr>
                        <a:t>I </a:t>
                      </a:r>
                      <a:r>
                        <a:rPr lang="en" sz="1800" b="1" dirty="0" smtClean="0">
                          <a:solidFill>
                            <a:schemeClr val="dk1"/>
                          </a:solidFill>
                          <a:latin typeface="Times New Roman"/>
                          <a:ea typeface="Times New Roman"/>
                          <a:cs typeface="Times New Roman"/>
                          <a:sym typeface="Times New Roman"/>
                        </a:rPr>
                        <a:t>7</a:t>
                      </a:r>
                      <a:r>
                        <a:rPr lang="hr-HR" sz="1800" b="1" dirty="0" smtClean="0">
                          <a:solidFill>
                            <a:schemeClr val="dk1"/>
                          </a:solidFill>
                          <a:latin typeface="Times New Roman"/>
                          <a:ea typeface="Times New Roman"/>
                          <a:cs typeface="Times New Roman"/>
                          <a:sym typeface="Times New Roman"/>
                        </a:rPr>
                        <a:t>. </a:t>
                      </a:r>
                      <a:r>
                        <a:rPr lang="en" sz="1800" b="1" dirty="0" smtClean="0">
                          <a:solidFill>
                            <a:schemeClr val="dk1"/>
                          </a:solidFill>
                          <a:latin typeface="Times New Roman"/>
                          <a:ea typeface="Times New Roman"/>
                          <a:cs typeface="Times New Roman"/>
                          <a:sym typeface="Times New Roman"/>
                        </a:rPr>
                        <a:t>D</a:t>
                      </a:r>
                      <a:r>
                        <a:rPr lang="en" sz="1800" b="1" dirty="0">
                          <a:solidFill>
                            <a:schemeClr val="dk1"/>
                          </a:solidFill>
                          <a:latin typeface="Times New Roman"/>
                          <a:ea typeface="Times New Roman"/>
                          <a:cs typeface="Times New Roman"/>
                          <a:sym typeface="Times New Roman"/>
                        </a:rPr>
                        <a:t>, </a:t>
                      </a:r>
                      <a:r>
                        <a:rPr lang="en" sz="1800" b="1" dirty="0" smtClean="0">
                          <a:solidFill>
                            <a:schemeClr val="dk1"/>
                          </a:solidFill>
                          <a:latin typeface="Times New Roman"/>
                          <a:ea typeface="Times New Roman"/>
                          <a:cs typeface="Times New Roman"/>
                          <a:sym typeface="Times New Roman"/>
                        </a:rPr>
                        <a:t>5</a:t>
                      </a:r>
                      <a:r>
                        <a:rPr lang="hr-HR" sz="1800" b="1" dirty="0" smtClean="0">
                          <a:solidFill>
                            <a:schemeClr val="dk1"/>
                          </a:solidFill>
                          <a:latin typeface="Times New Roman"/>
                          <a:ea typeface="Times New Roman"/>
                          <a:cs typeface="Times New Roman"/>
                          <a:sym typeface="Times New Roman"/>
                        </a:rPr>
                        <a:t>. </a:t>
                      </a:r>
                      <a:r>
                        <a:rPr lang="en" sz="1800" b="1" dirty="0" smtClean="0">
                          <a:solidFill>
                            <a:schemeClr val="dk1"/>
                          </a:solidFill>
                          <a:latin typeface="Times New Roman"/>
                          <a:ea typeface="Times New Roman"/>
                          <a:cs typeface="Times New Roman"/>
                          <a:sym typeface="Times New Roman"/>
                        </a:rPr>
                        <a:t>A,5</a:t>
                      </a:r>
                      <a:r>
                        <a:rPr lang="hr-HR" sz="1800" b="1" dirty="0" smtClean="0">
                          <a:solidFill>
                            <a:schemeClr val="dk1"/>
                          </a:solidFill>
                          <a:latin typeface="Times New Roman"/>
                          <a:ea typeface="Times New Roman"/>
                          <a:cs typeface="Times New Roman"/>
                          <a:sym typeface="Times New Roman"/>
                        </a:rPr>
                        <a:t>. </a:t>
                      </a:r>
                      <a:r>
                        <a:rPr lang="en" sz="1800" b="1" dirty="0" smtClean="0">
                          <a:solidFill>
                            <a:schemeClr val="dk1"/>
                          </a:solidFill>
                          <a:latin typeface="Times New Roman"/>
                          <a:ea typeface="Times New Roman"/>
                          <a:cs typeface="Times New Roman"/>
                          <a:sym typeface="Times New Roman"/>
                        </a:rPr>
                        <a:t>B,5</a:t>
                      </a:r>
                      <a:r>
                        <a:rPr lang="hr-HR" sz="1800" b="1" dirty="0" smtClean="0">
                          <a:solidFill>
                            <a:schemeClr val="dk1"/>
                          </a:solidFill>
                          <a:latin typeface="Times New Roman"/>
                          <a:ea typeface="Times New Roman"/>
                          <a:cs typeface="Times New Roman"/>
                          <a:sym typeface="Times New Roman"/>
                        </a:rPr>
                        <a:t>. </a:t>
                      </a:r>
                      <a:r>
                        <a:rPr lang="en" sz="1800" b="1" dirty="0" smtClean="0">
                          <a:solidFill>
                            <a:schemeClr val="dk1"/>
                          </a:solidFill>
                          <a:latin typeface="Times New Roman"/>
                          <a:ea typeface="Times New Roman"/>
                          <a:cs typeface="Times New Roman"/>
                          <a:sym typeface="Times New Roman"/>
                        </a:rPr>
                        <a:t>C </a:t>
                      </a:r>
                      <a:r>
                        <a:rPr lang="en" sz="1800" b="1" u="none" strike="noStrike" cap="none" dirty="0">
                          <a:solidFill>
                            <a:schemeClr val="dk1"/>
                          </a:solidFill>
                          <a:latin typeface="Times New Roman"/>
                          <a:ea typeface="Times New Roman"/>
                          <a:cs typeface="Times New Roman"/>
                          <a:sym typeface="Times New Roman"/>
                        </a:rPr>
                        <a:t>RAZRED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14173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I</a:t>
                      </a:r>
                      <a:r>
                        <a:rPr lang="en" sz="1600" b="0" u="none" strike="noStrike" cap="none">
                          <a:solidFill>
                            <a:schemeClr val="dk1"/>
                          </a:solidFill>
                          <a:latin typeface="Times New Roman"/>
                          <a:ea typeface="Times New Roman"/>
                          <a:cs typeface="Times New Roman"/>
                          <a:sym typeface="Times New Roman"/>
                        </a:rPr>
                        <a:t>ndividualna pomoć učenicima koji imaju poteškoća u savladavanju nastavnih sadržaja iz geografije.</a:t>
                      </a:r>
                    </a:p>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Koristiti prilagođene metode u objašnjavanju i pojednostavljivanju gradiva.</a:t>
                      </a:r>
                    </a:p>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Razvijati tehnike učenja i rješavanja zadataka.</a:t>
                      </a:r>
                    </a:p>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Nadoknaditi propušteno gradivo.</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11273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U</a:t>
                      </a:r>
                      <a:r>
                        <a:rPr lang="en" sz="1600" b="0" u="none" strike="noStrike" cap="none">
                          <a:solidFill>
                            <a:schemeClr val="dk1"/>
                          </a:solidFill>
                          <a:latin typeface="Times New Roman"/>
                          <a:ea typeface="Times New Roman"/>
                          <a:cs typeface="Times New Roman"/>
                          <a:sym typeface="Times New Roman"/>
                        </a:rPr>
                        <a:t>svojiti gradivo koje učenici teže savladavaju na redovnoj nastavi</a:t>
                      </a:r>
                      <a:r>
                        <a:rPr lang="en" sz="1600" u="none" strike="noStrike" cap="none">
                          <a:solidFill>
                            <a:schemeClr val="dk1"/>
                          </a:solidFill>
                          <a:latin typeface="Times New Roman"/>
                          <a:ea typeface="Times New Roman"/>
                          <a:cs typeface="Times New Roman"/>
                          <a:sym typeface="Times New Roman"/>
                        </a:rPr>
                        <a:t>.</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R</a:t>
                      </a:r>
                      <a:r>
                        <a:rPr lang="en" sz="1600" b="0" u="none" strike="noStrike" cap="none">
                          <a:solidFill>
                            <a:schemeClr val="dk1"/>
                          </a:solidFill>
                          <a:latin typeface="Times New Roman"/>
                          <a:ea typeface="Times New Roman"/>
                          <a:cs typeface="Times New Roman"/>
                          <a:sym typeface="Times New Roman"/>
                        </a:rPr>
                        <a:t>azvijati umijeće snalaženja na geografskoj karti i u geografskim atlasima te</a:t>
                      </a:r>
                      <a:r>
                        <a:rPr lang="en" sz="1600" u="none" strike="noStrike" cap="none">
                          <a:latin typeface="Times New Roman"/>
                          <a:ea typeface="Times New Roman"/>
                          <a:cs typeface="Times New Roman"/>
                          <a:sym typeface="Times New Roman"/>
                        </a:rPr>
                        <a:t> </a:t>
                      </a:r>
                      <a:r>
                        <a:rPr lang="en" sz="1600" b="0" u="none" strike="noStrike" cap="none">
                          <a:solidFill>
                            <a:schemeClr val="dk1"/>
                          </a:solidFill>
                          <a:latin typeface="Times New Roman"/>
                          <a:ea typeface="Times New Roman"/>
                          <a:cs typeface="Times New Roman"/>
                          <a:sym typeface="Times New Roman"/>
                        </a:rPr>
                        <a:t>njihova primjena u svakodnevnom  životu.</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3417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 </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Katarina Komljenović, magistra edukacije geografije i povijesti</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5732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Individualizirani pristup.</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379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Jedan sat tjedno tijekom školske godine 201</a:t>
                      </a:r>
                      <a:r>
                        <a:rPr lang="en" sz="1600">
                          <a:solidFill>
                            <a:schemeClr val="dk1"/>
                          </a:solidFill>
                          <a:latin typeface="Times New Roman"/>
                          <a:ea typeface="Times New Roman"/>
                          <a:cs typeface="Times New Roman"/>
                          <a:sym typeface="Times New Roman"/>
                        </a:rPr>
                        <a:t>7</a:t>
                      </a:r>
                      <a:r>
                        <a:rPr lang="en" sz="1600" u="none" strike="noStrike" cap="none">
                          <a:solidFill>
                            <a:schemeClr val="dk1"/>
                          </a:solidFill>
                          <a:latin typeface="Times New Roman"/>
                          <a:ea typeface="Times New Roman"/>
                          <a:cs typeface="Times New Roman"/>
                          <a:sym typeface="Times New Roman"/>
                        </a:rPr>
                        <a:t>./201</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4176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N</a:t>
                      </a:r>
                      <a:r>
                        <a:rPr lang="en" sz="1600" b="0" u="none" strike="noStrike" cap="none">
                          <a:solidFill>
                            <a:schemeClr val="dk1"/>
                          </a:solidFill>
                          <a:latin typeface="Times New Roman"/>
                          <a:ea typeface="Times New Roman"/>
                          <a:cs typeface="Times New Roman"/>
                          <a:sym typeface="Times New Roman"/>
                        </a:rPr>
                        <a:t>ema dodatnih troškova</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11853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dirty="0">
                          <a:solidFill>
                            <a:schemeClr val="dk1"/>
                          </a:solidFill>
                          <a:latin typeface="Times New Roman"/>
                          <a:ea typeface="Times New Roman"/>
                          <a:cs typeface="Times New Roman"/>
                          <a:sym typeface="Times New Roman"/>
                        </a:rPr>
                        <a:t>Praćenje postignuća učenika.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dirty="0">
                          <a:solidFill>
                            <a:schemeClr val="dk1"/>
                          </a:solidFill>
                          <a:latin typeface="Times New Roman"/>
                          <a:ea typeface="Times New Roman"/>
                          <a:cs typeface="Times New Roman"/>
                          <a:sym typeface="Times New Roman"/>
                        </a:rPr>
                        <a:t>B</a:t>
                      </a:r>
                      <a:r>
                        <a:rPr lang="en" sz="1600" b="0" u="none" strike="noStrike" cap="none" dirty="0">
                          <a:solidFill>
                            <a:schemeClr val="dk1"/>
                          </a:solidFill>
                          <a:latin typeface="Times New Roman"/>
                          <a:ea typeface="Times New Roman"/>
                          <a:cs typeface="Times New Roman"/>
                          <a:sym typeface="Times New Roman"/>
                        </a:rPr>
                        <a:t>olje razumijevanje nastavnog gradiva te samostalno snalaženje na geografskoj karti i u prostoru.</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dirty="0">
                          <a:solidFill>
                            <a:schemeClr val="dk1"/>
                          </a:solidFill>
                          <a:latin typeface="Times New Roman"/>
                          <a:ea typeface="Times New Roman"/>
                          <a:cs typeface="Times New Roman"/>
                          <a:sym typeface="Times New Roman"/>
                        </a:rPr>
                        <a:t>P</a:t>
                      </a:r>
                      <a:r>
                        <a:rPr lang="en" sz="1600" b="0" u="none" strike="noStrike" cap="none" dirty="0">
                          <a:solidFill>
                            <a:schemeClr val="dk1"/>
                          </a:solidFill>
                          <a:latin typeface="Times New Roman"/>
                          <a:ea typeface="Times New Roman"/>
                          <a:cs typeface="Times New Roman"/>
                          <a:sym typeface="Times New Roman"/>
                        </a:rPr>
                        <a:t>oboljšanje uspjeha u nastavnom predmetu. </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graphicFrame>
        <p:nvGraphicFramePr>
          <p:cNvPr id="780" name="Shape 780"/>
          <p:cNvGraphicFramePr/>
          <p:nvPr/>
        </p:nvGraphicFramePr>
        <p:xfrm>
          <a:off x="323527" y="83944"/>
          <a:ext cx="8496950" cy="6453020"/>
        </p:xfrm>
        <a:graphic>
          <a:graphicData uri="http://schemas.openxmlformats.org/drawingml/2006/table">
            <a:tbl>
              <a:tblPr>
                <a:noFill/>
                <a:tableStyleId>{147E585C-4567-4667-A078-270B42631319}</a:tableStyleId>
              </a:tblPr>
              <a:tblGrid>
                <a:gridCol w="2361225">
                  <a:extLst>
                    <a:ext uri="{9D8B030D-6E8A-4147-A177-3AD203B41FA5}">
                      <a16:colId xmlns:a16="http://schemas.microsoft.com/office/drawing/2014/main" val="20000"/>
                    </a:ext>
                  </a:extLst>
                </a:gridCol>
                <a:gridCol w="6135725">
                  <a:extLst>
                    <a:ext uri="{9D8B030D-6E8A-4147-A177-3AD203B41FA5}">
                      <a16:colId xmlns:a16="http://schemas.microsoft.com/office/drawing/2014/main" val="20001"/>
                    </a:ext>
                  </a:extLst>
                </a:gridCol>
              </a:tblGrid>
              <a:tr h="5760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DOPUNSKA NASTAVA IZ BIOLOGIJE ZA  7. I 8.  RAZRED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10286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Ponavljanje i uvježbavanje sadržaja obrađenih na redovnoj nastavi u svrhu boljih rezultata i bolje zaključne ocjene.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11273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Dopunska nastava se organizira kao oblik pomoći u učenju, stjecanju sposobnosti i vještina za učenike sedmih i osmih razreda, koji nailaze na poteškoće u praćenju i savladavanju redovnog nastavnog programa i ne prate ga s očekivanom razinom uspjeha. Takvom nastavom se omogućuje i pomoć učenicima koji nastavu prate po redovnom programu uz prilagodbu sadržaja ili individualiziranom pristupu.</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3417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 </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a:latin typeface="Times New Roman"/>
                          <a:ea typeface="Times New Roman"/>
                          <a:cs typeface="Times New Roman"/>
                          <a:sym typeface="Times New Roman"/>
                        </a:rPr>
                        <a:t>Gordana Pintar</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5732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Individualni rad s učenikom ili sa skupinom učenika</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379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Jedan sat tjedno tijekom školske godine 201</a:t>
                      </a:r>
                      <a:r>
                        <a:rPr lang="en" sz="1600">
                          <a:solidFill>
                            <a:schemeClr val="dk1"/>
                          </a:solidFill>
                          <a:latin typeface="Times New Roman"/>
                          <a:ea typeface="Times New Roman"/>
                          <a:cs typeface="Times New Roman"/>
                          <a:sym typeface="Times New Roman"/>
                        </a:rPr>
                        <a:t>7.</a:t>
                      </a:r>
                      <a:r>
                        <a:rPr lang="en" sz="1600" u="none" strike="noStrike" cap="none">
                          <a:solidFill>
                            <a:schemeClr val="dk1"/>
                          </a:solidFill>
                          <a:latin typeface="Times New Roman"/>
                          <a:ea typeface="Times New Roman"/>
                          <a:cs typeface="Times New Roman"/>
                          <a:sym typeface="Times New Roman"/>
                        </a:rPr>
                        <a:t>/201</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4176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N</a:t>
                      </a:r>
                      <a:r>
                        <a:rPr lang="en" sz="1600" b="0" u="none" strike="noStrike" cap="none">
                          <a:solidFill>
                            <a:schemeClr val="dk1"/>
                          </a:solidFill>
                          <a:latin typeface="Times New Roman"/>
                          <a:ea typeface="Times New Roman"/>
                          <a:cs typeface="Times New Roman"/>
                          <a:sym typeface="Times New Roman"/>
                        </a:rPr>
                        <a:t>ema troškova.</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11853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Sustavno praćenje i bilježenje učeničkih postignuća, redovitosti i zalaganja u radu.</a:t>
                      </a:r>
                    </a:p>
                    <a:p>
                      <a:pPr marL="0" marR="0" lvl="0" indent="0" algn="l" rtl="0">
                        <a:lnSpc>
                          <a:spcPct val="100000"/>
                        </a:lnSpc>
                        <a:spcBef>
                          <a:spcPts val="0"/>
                        </a:spcBef>
                        <a:spcAft>
                          <a:spcPts val="0"/>
                        </a:spcAft>
                        <a:buClr>
                          <a:srgbClr val="000000"/>
                        </a:buClr>
                        <a:buSzPct val="25000"/>
                        <a:buFont typeface="Verdana"/>
                        <a:buNone/>
                      </a:pPr>
                      <a:endParaRPr sz="1600" u="none" strike="noStrike" cap="none">
                        <a:latin typeface="Times New Roman"/>
                        <a:ea typeface="Times New Roman"/>
                        <a:cs typeface="Times New Roman"/>
                        <a:sym typeface="Times New Roman"/>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787" name="Shape 787"/>
          <p:cNvGraphicFramePr/>
          <p:nvPr>
            <p:extLst>
              <p:ext uri="{D42A27DB-BD31-4B8C-83A1-F6EECF244321}">
                <p14:modId xmlns:p14="http://schemas.microsoft.com/office/powerpoint/2010/main" val="2411825794"/>
              </p:ext>
            </p:extLst>
          </p:nvPr>
        </p:nvGraphicFramePr>
        <p:xfrm>
          <a:off x="287350" y="464457"/>
          <a:ext cx="8569300" cy="6066972"/>
        </p:xfrm>
        <a:graphic>
          <a:graphicData uri="http://schemas.openxmlformats.org/drawingml/2006/table">
            <a:tbl>
              <a:tblPr>
                <a:noFill/>
                <a:tableStyleId>{147E585C-4567-4667-A078-270B42631319}</a:tableStyleId>
              </a:tblPr>
              <a:tblGrid>
                <a:gridCol w="2160575">
                  <a:extLst>
                    <a:ext uri="{9D8B030D-6E8A-4147-A177-3AD203B41FA5}">
                      <a16:colId xmlns:a16="http://schemas.microsoft.com/office/drawing/2014/main" val="20000"/>
                    </a:ext>
                  </a:extLst>
                </a:gridCol>
                <a:gridCol w="6408725">
                  <a:extLst>
                    <a:ext uri="{9D8B030D-6E8A-4147-A177-3AD203B41FA5}">
                      <a16:colId xmlns:a16="http://schemas.microsoft.com/office/drawing/2014/main" val="20001"/>
                    </a:ext>
                  </a:extLst>
                </a:gridCol>
              </a:tblGrid>
              <a:tr h="5688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dirty="0">
                          <a:solidFill>
                            <a:schemeClr val="dk1"/>
                          </a:solidFill>
                          <a:latin typeface="Arial"/>
                          <a:ea typeface="Arial"/>
                          <a:cs typeface="Arial"/>
                          <a:sym typeface="Arial"/>
                        </a:rPr>
                        <a:t>NAZIV AKTIVNOSTI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65100" algn="l" rtl="0">
                        <a:lnSpc>
                          <a:spcPct val="100000"/>
                        </a:lnSpc>
                        <a:spcBef>
                          <a:spcPts val="0"/>
                        </a:spcBef>
                        <a:spcAft>
                          <a:spcPts val="0"/>
                        </a:spcAft>
                        <a:buClr>
                          <a:srgbClr val="000000"/>
                        </a:buClr>
                        <a:buSzPct val="25000"/>
                        <a:buFont typeface="Verdana"/>
                        <a:buNone/>
                      </a:pPr>
                      <a:r>
                        <a:rPr lang="en" sz="1800" b="1" u="none" strike="noStrike" cap="none">
                          <a:solidFill>
                            <a:schemeClr val="dk1"/>
                          </a:solidFill>
                        </a:rPr>
                        <a:t>                          </a:t>
                      </a:r>
                      <a:r>
                        <a:rPr lang="en" sz="1800" b="1" u="none" strike="noStrike" cap="none">
                          <a:solidFill>
                            <a:schemeClr val="dk1"/>
                          </a:solidFill>
                          <a:latin typeface="Arial"/>
                          <a:ea typeface="Arial"/>
                          <a:cs typeface="Arial"/>
                          <a:sym typeface="Arial"/>
                        </a:rPr>
                        <a:t>DOPUNSKA NASTAVA IZ POVIJESTI </a:t>
                      </a:r>
                      <a:r>
                        <a:rPr lang="en" sz="1800" b="1" u="none" strike="noStrike" cap="none">
                          <a:solidFill>
                            <a:schemeClr val="dk1"/>
                          </a:solidFill>
                        </a:rPr>
                        <a:t>ZA</a:t>
                      </a:r>
                    </a:p>
                    <a:p>
                      <a:pPr marL="0" marR="0" lvl="0" indent="165100" algn="l" rtl="0">
                        <a:lnSpc>
                          <a:spcPct val="100000"/>
                        </a:lnSpc>
                        <a:spcBef>
                          <a:spcPts val="0"/>
                        </a:spcBef>
                        <a:spcAft>
                          <a:spcPts val="0"/>
                        </a:spcAft>
                        <a:buClr>
                          <a:srgbClr val="000000"/>
                        </a:buClr>
                        <a:buSzPct val="25000"/>
                        <a:buFont typeface="Verdana"/>
                        <a:buNone/>
                      </a:pPr>
                      <a:r>
                        <a:rPr lang="en" sz="1800" u="none" strike="noStrike" cap="none"/>
                        <a:t>                                      </a:t>
                      </a:r>
                      <a:r>
                        <a:rPr lang="en" sz="1800" b="1" u="none" strike="noStrike" cap="none"/>
                        <a:t>UČENIKE 5. RAZREDA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3312">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dirty="0">
                          <a:solidFill>
                            <a:schemeClr val="dk1"/>
                          </a:solidFill>
                          <a:latin typeface="Arial"/>
                          <a:ea typeface="Arial"/>
                          <a:cs typeface="Arial"/>
                          <a:sym typeface="Arial"/>
                        </a:rPr>
                        <a:t>CILJ AKTIVNOSTI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a:ea typeface="Times New Roman"/>
                          <a:cs typeface="Times New Roman"/>
                          <a:sym typeface="Times New Roman"/>
                        </a:rPr>
                        <a:t>ovladati osnovnim znanjima i vještinama propisanim nastavnim programom za šeste razrede osnovne škole</a:t>
                      </a:r>
                    </a:p>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a:ea typeface="Times New Roman"/>
                          <a:cs typeface="Times New Roman"/>
                          <a:sym typeface="Times New Roman"/>
                        </a:rPr>
                        <a:t>razvijati pozitivan odnos prema radu i strategije učenja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53312">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NAMJENA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a:ea typeface="Times New Roman"/>
                          <a:cs typeface="Times New Roman"/>
                          <a:sym typeface="Times New Roman"/>
                        </a:rPr>
                        <a:t>pomoći učenicima koji s poteškoćama svladavaju gradivo, učenicima koji rade po posebnim prilagođenim programima te učenicima koji su dugo izostali s nastave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2974">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NOSITELJI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dirty="0">
                          <a:latin typeface="Times New Roman"/>
                          <a:ea typeface="Times New Roman"/>
                          <a:cs typeface="Times New Roman"/>
                          <a:sym typeface="Times New Roman"/>
                        </a:rPr>
                        <a:t> Valentina Ćosić, prof.</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377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NAČIN REALIZACIJE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a:ea typeface="Times New Roman"/>
                          <a:cs typeface="Times New Roman"/>
                          <a:sym typeface="Times New Roman"/>
                        </a:rPr>
                        <a:t>individualni pristup svakom učeniku i pomoć pri rješavanju problema (usmeno, pisano, rješavanjem zadataka, razgovorom, diskusijom, kroz suradničke igre)</a:t>
                      </a:r>
                    </a:p>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a:ea typeface="Times New Roman"/>
                          <a:cs typeface="Times New Roman"/>
                          <a:sym typeface="Times New Roman"/>
                        </a:rPr>
                        <a:t>redovito praćenje rada i napredovanja svakog učenika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9359">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VREMENIK</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a:ea typeface="Times New Roman"/>
                          <a:cs typeface="Times New Roman"/>
                          <a:sym typeface="Times New Roman"/>
                        </a:rPr>
                        <a:t>jedan sat tjedno tijekom školske godine </a:t>
                      </a:r>
                      <a:r>
                        <a:rPr lang="en" sz="1800" u="none" strike="noStrike" cap="none" dirty="0" smtClean="0">
                          <a:solidFill>
                            <a:schemeClr val="dk1"/>
                          </a:solidFill>
                          <a:latin typeface="Times New Roman"/>
                          <a:ea typeface="Times New Roman"/>
                          <a:cs typeface="Times New Roman"/>
                          <a:sym typeface="Times New Roman"/>
                        </a:rPr>
                        <a:t>2017./18.</a:t>
                      </a:r>
                      <a:endParaRPr lang="en" sz="1800" u="none" strike="noStrike" cap="none" dirty="0">
                        <a:solidFill>
                          <a:schemeClr val="dk1"/>
                        </a:solidFill>
                        <a:latin typeface="Times New Roman"/>
                        <a:ea typeface="Times New Roman"/>
                        <a:cs typeface="Times New Roman"/>
                        <a:sym typeface="Times New Roman"/>
                      </a:endParaRP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7364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TROŠKOVNIK</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a:ea typeface="Times New Roman"/>
                          <a:cs typeface="Times New Roman"/>
                          <a:sym typeface="Times New Roman"/>
                        </a:rPr>
                        <a:t>umnožavanje potrebnih materijala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377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VREDNOVANJE I KORIŠTENJE REZULTATA RADA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a:ea typeface="Times New Roman"/>
                          <a:cs typeface="Times New Roman"/>
                          <a:sym typeface="Times New Roman"/>
                        </a:rPr>
                        <a:t>pisani ispiti, praktični zadatci i usmene provjere</a:t>
                      </a:r>
                    </a:p>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a:ea typeface="Times New Roman"/>
                          <a:cs typeface="Times New Roman"/>
                          <a:sym typeface="Times New Roman"/>
                        </a:rPr>
                        <a:t>zadovoljstvo učenika i učitelja</a:t>
                      </a:r>
                    </a:p>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a:ea typeface="Times New Roman"/>
                          <a:cs typeface="Times New Roman"/>
                          <a:sym typeface="Times New Roman"/>
                        </a:rPr>
                        <a:t>svladavanje nastavnog gradiva u svrhu postizanja pozitivne i bolje ocjene iz povijesti </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graphicFrame>
        <p:nvGraphicFramePr>
          <p:cNvPr id="793" name="Shape 793"/>
          <p:cNvGraphicFramePr/>
          <p:nvPr>
            <p:extLst>
              <p:ext uri="{D42A27DB-BD31-4B8C-83A1-F6EECF244321}">
                <p14:modId xmlns:p14="http://schemas.microsoft.com/office/powerpoint/2010/main" val="1105761535"/>
              </p:ext>
            </p:extLst>
          </p:nvPr>
        </p:nvGraphicFramePr>
        <p:xfrm>
          <a:off x="287350" y="290285"/>
          <a:ext cx="8569300" cy="5851170"/>
        </p:xfrm>
        <a:graphic>
          <a:graphicData uri="http://schemas.openxmlformats.org/drawingml/2006/table">
            <a:tbl>
              <a:tblPr>
                <a:noFill/>
                <a:tableStyleId>{147E585C-4567-4667-A078-270B42631319}</a:tableStyleId>
              </a:tblPr>
              <a:tblGrid>
                <a:gridCol w="2528421">
                  <a:extLst>
                    <a:ext uri="{9D8B030D-6E8A-4147-A177-3AD203B41FA5}">
                      <a16:colId xmlns:a16="http://schemas.microsoft.com/office/drawing/2014/main" val="20000"/>
                    </a:ext>
                  </a:extLst>
                </a:gridCol>
                <a:gridCol w="6040879">
                  <a:extLst>
                    <a:ext uri="{9D8B030D-6E8A-4147-A177-3AD203B41FA5}">
                      <a16:colId xmlns:a16="http://schemas.microsoft.com/office/drawing/2014/main" val="20001"/>
                    </a:ext>
                  </a:extLst>
                </a:gridCol>
              </a:tblGrid>
              <a:tr h="1000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dirty="0">
                          <a:solidFill>
                            <a:schemeClr val="dk1"/>
                          </a:solidFill>
                          <a:latin typeface="Times New Roman" panose="02020603050405020304" pitchFamily="18" charset="0"/>
                          <a:ea typeface="Arial"/>
                          <a:cs typeface="Times New Roman" panose="02020603050405020304" pitchFamily="18" charset="0"/>
                          <a:sym typeface="Arial"/>
                        </a:rPr>
                        <a:t>NAZIV AKTIVNOSTI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65100" algn="ctr" rtl="0">
                        <a:lnSpc>
                          <a:spcPct val="100000"/>
                        </a:lnSpc>
                        <a:spcBef>
                          <a:spcPts val="0"/>
                        </a:spcBef>
                        <a:spcAft>
                          <a:spcPts val="0"/>
                        </a:spcAft>
                        <a:buClr>
                          <a:srgbClr val="000000"/>
                        </a:buClr>
                        <a:buSzPct val="25000"/>
                        <a:buFont typeface="Verdana"/>
                        <a:buNone/>
                      </a:pPr>
                      <a:r>
                        <a:rPr lang="en" sz="1800" b="1" u="none" strike="noStrike" cap="none" dirty="0" smtClean="0">
                          <a:solidFill>
                            <a:schemeClr val="dk1"/>
                          </a:solidFill>
                          <a:latin typeface="Times New Roman" panose="02020603050405020304" pitchFamily="18" charset="0"/>
                          <a:ea typeface="Arial"/>
                          <a:cs typeface="Times New Roman" panose="02020603050405020304" pitchFamily="18" charset="0"/>
                          <a:sym typeface="Arial"/>
                        </a:rPr>
                        <a:t>DOPUNSKA </a:t>
                      </a:r>
                      <a:r>
                        <a:rPr lang="en" sz="1800" b="1" u="none" strike="noStrike" cap="none" dirty="0">
                          <a:solidFill>
                            <a:schemeClr val="dk1"/>
                          </a:solidFill>
                          <a:latin typeface="Times New Roman" panose="02020603050405020304" pitchFamily="18" charset="0"/>
                          <a:ea typeface="Arial"/>
                          <a:cs typeface="Times New Roman" panose="02020603050405020304" pitchFamily="18" charset="0"/>
                          <a:sym typeface="Arial"/>
                        </a:rPr>
                        <a:t>NASTAVA IZ POVIJESTI </a:t>
                      </a:r>
                      <a:r>
                        <a:rPr lang="hr-HR" sz="1800" b="1" u="none" strike="noStrike" cap="none" dirty="0" smtClean="0">
                          <a:solidFill>
                            <a:schemeClr val="dk1"/>
                          </a:solidFill>
                          <a:latin typeface="Times New Roman" panose="02020603050405020304" pitchFamily="18" charset="0"/>
                          <a:ea typeface="Arial"/>
                          <a:cs typeface="Times New Roman" panose="02020603050405020304" pitchFamily="18" charset="0"/>
                          <a:sym typeface="Arial"/>
                        </a:rPr>
                        <a:t/>
                      </a:r>
                      <a:br>
                        <a:rPr lang="hr-HR" sz="1800" b="1" u="none" strike="noStrike" cap="none" dirty="0" smtClean="0">
                          <a:solidFill>
                            <a:schemeClr val="dk1"/>
                          </a:solidFill>
                          <a:latin typeface="Times New Roman" panose="02020603050405020304" pitchFamily="18" charset="0"/>
                          <a:ea typeface="Arial"/>
                          <a:cs typeface="Times New Roman" panose="02020603050405020304" pitchFamily="18" charset="0"/>
                          <a:sym typeface="Arial"/>
                        </a:rPr>
                      </a:br>
                      <a:r>
                        <a:rPr lang="en" sz="1800" b="1" u="none" strike="noStrike" cap="none" dirty="0" smtClean="0">
                          <a:solidFill>
                            <a:schemeClr val="dk1"/>
                          </a:solidFill>
                          <a:latin typeface="Times New Roman" panose="02020603050405020304" pitchFamily="18" charset="0"/>
                          <a:cs typeface="Times New Roman" panose="02020603050405020304" pitchFamily="18" charset="0"/>
                        </a:rPr>
                        <a:t>ZA</a:t>
                      </a:r>
                      <a:r>
                        <a:rPr lang="hr-HR" sz="1800" b="1" u="none" strike="noStrike" cap="none" baseline="0" dirty="0" smtClean="0">
                          <a:solidFill>
                            <a:schemeClr val="dk1"/>
                          </a:solidFill>
                          <a:latin typeface="Times New Roman" panose="02020603050405020304" pitchFamily="18" charset="0"/>
                          <a:cs typeface="Times New Roman" panose="02020603050405020304" pitchFamily="18" charset="0"/>
                        </a:rPr>
                        <a:t> </a:t>
                      </a:r>
                      <a:r>
                        <a:rPr lang="en" sz="1800" b="1" u="none" strike="noStrike" cap="none" dirty="0" smtClean="0">
                          <a:latin typeface="Times New Roman" panose="02020603050405020304" pitchFamily="18" charset="0"/>
                          <a:cs typeface="Times New Roman" panose="02020603050405020304" pitchFamily="18" charset="0"/>
                        </a:rPr>
                        <a:t>UČENIKE </a:t>
                      </a:r>
                      <a:r>
                        <a:rPr lang="en" sz="1800" b="1" dirty="0">
                          <a:latin typeface="Times New Roman" panose="02020603050405020304" pitchFamily="18" charset="0"/>
                          <a:cs typeface="Times New Roman" panose="02020603050405020304" pitchFamily="18" charset="0"/>
                        </a:rPr>
                        <a:t>7</a:t>
                      </a:r>
                      <a:r>
                        <a:rPr lang="en" sz="1800" b="1" u="none" strike="noStrike" cap="none" dirty="0">
                          <a:latin typeface="Times New Roman" panose="02020603050405020304" pitchFamily="18" charset="0"/>
                          <a:cs typeface="Times New Roman" panose="02020603050405020304" pitchFamily="18" charset="0"/>
                        </a:rPr>
                        <a:t>. RAZREDA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683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dirty="0">
                          <a:solidFill>
                            <a:schemeClr val="dk1"/>
                          </a:solidFill>
                          <a:latin typeface="Times New Roman" panose="02020603050405020304" pitchFamily="18" charset="0"/>
                          <a:ea typeface="Arial"/>
                          <a:cs typeface="Times New Roman" panose="02020603050405020304" pitchFamily="18" charset="0"/>
                          <a:sym typeface="Arial"/>
                        </a:rPr>
                        <a:t>CILJ AKTIVNOSTI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ovladati osnovnim znanjima i vještinama propisanim nastavnim programom za šeste razrede osnovne škole</a:t>
                      </a:r>
                    </a:p>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razvijati pozitivan odnos prema radu i strategije učenja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83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NAMJENA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pomoći učenicima koji s poteškoćama svladavaju gradivo, učenicima koji rade po posebnim prilagođenim programima te učenicima koji su dugo izostali s nastave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83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NOSITELJI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dirty="0">
                          <a:latin typeface="Times New Roman" panose="02020603050405020304" pitchFamily="18" charset="0"/>
                          <a:cs typeface="Times New Roman" panose="02020603050405020304" pitchFamily="18" charset="0"/>
                        </a:rPr>
                        <a:t>          </a:t>
                      </a:r>
                      <a:r>
                        <a:rPr lang="en" sz="1800" dirty="0">
                          <a:latin typeface="Times New Roman" panose="02020603050405020304" pitchFamily="18" charset="0"/>
                          <a:ea typeface="Times New Roman"/>
                          <a:cs typeface="Times New Roman" panose="02020603050405020304" pitchFamily="18" charset="0"/>
                          <a:sym typeface="Times New Roman"/>
                        </a:rPr>
                        <a:t>Tomislav Špančić, prof.</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540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NAČIN REALIZACIJE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individualni pristup svakom učeniku i pomoć pri rješavanju problema (usmeno, pisano, rješavanjem zadataka, razgovorom, diskusijom, kroz suradničke igre)</a:t>
                      </a:r>
                    </a:p>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redovito praćenje rada i napredovanja svakog učenika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33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VREMENIK</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jedan sat tjedno tijekom školske godine </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03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TROŠKOVNIK</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umnožavanje potrebnih materijala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540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VREDNOVANJE I KORIŠTENJE REZULTATA RADA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pisani ispiti, praktični zadatci i usmene provjere</a:t>
                      </a:r>
                    </a:p>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zadovoljstvo učenika i učitelja</a:t>
                      </a:r>
                    </a:p>
                    <a:p>
                      <a:pPr marL="457200" marR="0" lvl="0" indent="-330200" algn="l" rtl="0">
                        <a:lnSpc>
                          <a:spcPct val="100000"/>
                        </a:lnSpc>
                        <a:spcBef>
                          <a:spcPts val="0"/>
                        </a:spcBef>
                        <a:spcAft>
                          <a:spcPts val="0"/>
                        </a:spcAft>
                        <a:buClr>
                          <a:schemeClr val="dk1"/>
                        </a:buClr>
                        <a:buSzPct val="100000"/>
                        <a:buFont typeface="Times New Roman"/>
                        <a:buChar char="●"/>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svladavanje nastavnog gradiva u svrhu postizanja pozitivne i bolje ocjene iz povijesti </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graphicFrame>
        <p:nvGraphicFramePr>
          <p:cNvPr id="799" name="Shape 799"/>
          <p:cNvGraphicFramePr/>
          <p:nvPr>
            <p:extLst>
              <p:ext uri="{D42A27DB-BD31-4B8C-83A1-F6EECF244321}">
                <p14:modId xmlns:p14="http://schemas.microsoft.com/office/powerpoint/2010/main" val="3907233093"/>
              </p:ext>
            </p:extLst>
          </p:nvPr>
        </p:nvGraphicFramePr>
        <p:xfrm>
          <a:off x="323528" y="332656"/>
          <a:ext cx="8496950" cy="6277335"/>
        </p:xfrm>
        <a:graphic>
          <a:graphicData uri="http://schemas.openxmlformats.org/drawingml/2006/table">
            <a:tbl>
              <a:tblPr>
                <a:noFill/>
                <a:tableStyleId>{147E585C-4567-4667-A078-270B42631319}</a:tableStyleId>
              </a:tblPr>
              <a:tblGrid>
                <a:gridCol w="2361225">
                  <a:extLst>
                    <a:ext uri="{9D8B030D-6E8A-4147-A177-3AD203B41FA5}">
                      <a16:colId xmlns:a16="http://schemas.microsoft.com/office/drawing/2014/main" val="20000"/>
                    </a:ext>
                  </a:extLst>
                </a:gridCol>
                <a:gridCol w="6135725">
                  <a:extLst>
                    <a:ext uri="{9D8B030D-6E8A-4147-A177-3AD203B41FA5}">
                      <a16:colId xmlns:a16="http://schemas.microsoft.com/office/drawing/2014/main" val="20001"/>
                    </a:ext>
                  </a:extLst>
                </a:gridCol>
              </a:tblGrid>
              <a:tr h="684075">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NAZIV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700" b="1" u="none" strike="noStrike" cap="none" dirty="0">
                          <a:solidFill>
                            <a:schemeClr val="dk1"/>
                          </a:solidFill>
                          <a:latin typeface="Times New Roman"/>
                          <a:ea typeface="Times New Roman"/>
                          <a:cs typeface="Times New Roman"/>
                          <a:sym typeface="Times New Roman"/>
                        </a:rPr>
                        <a:t>DOPUNSKA NASTAVA IZ GEOGRAFIJE ZA </a:t>
                      </a:r>
                      <a:r>
                        <a:rPr lang="en" sz="1700" b="1" dirty="0">
                          <a:solidFill>
                            <a:schemeClr val="dk1"/>
                          </a:solidFill>
                          <a:latin typeface="Times New Roman"/>
                          <a:ea typeface="Times New Roman"/>
                          <a:cs typeface="Times New Roman"/>
                          <a:sym typeface="Times New Roman"/>
                        </a:rPr>
                        <a:t>6</a:t>
                      </a:r>
                      <a:r>
                        <a:rPr lang="en" sz="1700" b="1" u="none" strike="noStrike" cap="none" dirty="0">
                          <a:solidFill>
                            <a:schemeClr val="dk1"/>
                          </a:solidFill>
                          <a:latin typeface="Times New Roman"/>
                          <a:ea typeface="Times New Roman"/>
                          <a:cs typeface="Times New Roman"/>
                          <a:sym typeface="Times New Roman"/>
                        </a:rPr>
                        <a:t>., 7. </a:t>
                      </a:r>
                      <a:r>
                        <a:rPr lang="en" sz="1700" b="1" dirty="0">
                          <a:solidFill>
                            <a:schemeClr val="dk1"/>
                          </a:solidFill>
                          <a:latin typeface="Times New Roman"/>
                          <a:ea typeface="Times New Roman"/>
                          <a:cs typeface="Times New Roman"/>
                          <a:sym typeface="Times New Roman"/>
                        </a:rPr>
                        <a:t>I</a:t>
                      </a:r>
                      <a:r>
                        <a:rPr lang="en" sz="1700" b="1" u="none" strike="noStrike" cap="none" dirty="0">
                          <a:solidFill>
                            <a:schemeClr val="dk1"/>
                          </a:solidFill>
                          <a:latin typeface="Times New Roman"/>
                          <a:ea typeface="Times New Roman"/>
                          <a:cs typeface="Times New Roman"/>
                          <a:sym typeface="Times New Roman"/>
                        </a:rPr>
                        <a:t> 8. RAZRED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1404150">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 </a:t>
                      </a:r>
                    </a:p>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CILJ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271463" marR="0" lvl="0" indent="-220663" algn="l" rtl="0">
                        <a:lnSpc>
                          <a:spcPct val="100000"/>
                        </a:lnSpc>
                        <a:spcBef>
                          <a:spcPts val="0"/>
                        </a:spcBef>
                        <a:spcAft>
                          <a:spcPts val="0"/>
                        </a:spcAft>
                        <a:buClr>
                          <a:schemeClr val="dk1"/>
                        </a:buClr>
                        <a:buSzPct val="100000"/>
                        <a:buFont typeface="Times New Roman"/>
                        <a:buChar char="•"/>
                      </a:pPr>
                      <a:r>
                        <a:rPr lang="en" sz="1700" b="0" u="none" strike="noStrike" cap="none">
                          <a:solidFill>
                            <a:schemeClr val="dk1"/>
                          </a:solidFill>
                          <a:latin typeface="Times New Roman"/>
                          <a:ea typeface="Times New Roman"/>
                          <a:cs typeface="Times New Roman"/>
                          <a:sym typeface="Times New Roman"/>
                        </a:rPr>
                        <a:t>pomoć učenicima u svladavanju redovitog nastavnog programa</a:t>
                      </a:r>
                    </a:p>
                    <a:p>
                      <a:pPr marL="271463" marR="0" lvl="0" indent="-220663" algn="l" rtl="0">
                        <a:lnSpc>
                          <a:spcPct val="100000"/>
                        </a:lnSpc>
                        <a:spcBef>
                          <a:spcPts val="0"/>
                        </a:spcBef>
                        <a:spcAft>
                          <a:spcPts val="0"/>
                        </a:spcAft>
                        <a:buClr>
                          <a:schemeClr val="dk1"/>
                        </a:buClr>
                        <a:buSzPct val="100000"/>
                        <a:buFont typeface="Times New Roman"/>
                        <a:buChar char="•"/>
                      </a:pPr>
                      <a:r>
                        <a:rPr lang="en" sz="1700" b="0" u="none" strike="noStrike" cap="none">
                          <a:solidFill>
                            <a:schemeClr val="dk1"/>
                          </a:solidFill>
                          <a:latin typeface="Times New Roman"/>
                          <a:ea typeface="Times New Roman"/>
                          <a:cs typeface="Times New Roman"/>
                          <a:sym typeface="Times New Roman"/>
                        </a:rPr>
                        <a:t>naučiti sadržaje redovnog gradiva kroz individualizirani rad</a:t>
                      </a:r>
                    </a:p>
                    <a:p>
                      <a:pPr marL="271463" marR="0" lvl="0" indent="-220663" algn="l" rtl="0">
                        <a:lnSpc>
                          <a:spcPct val="100000"/>
                        </a:lnSpc>
                        <a:spcBef>
                          <a:spcPts val="0"/>
                        </a:spcBef>
                        <a:spcAft>
                          <a:spcPts val="0"/>
                        </a:spcAft>
                        <a:buClr>
                          <a:schemeClr val="dk1"/>
                        </a:buClr>
                        <a:buSzPct val="100000"/>
                        <a:buFont typeface="Times New Roman"/>
                        <a:buChar char="•"/>
                      </a:pPr>
                      <a:r>
                        <a:rPr lang="en" sz="1700" b="0" u="none" strike="noStrike" cap="none">
                          <a:solidFill>
                            <a:schemeClr val="dk1"/>
                          </a:solidFill>
                          <a:latin typeface="Times New Roman"/>
                          <a:ea typeface="Times New Roman"/>
                          <a:cs typeface="Times New Roman"/>
                          <a:sym typeface="Times New Roman"/>
                        </a:rPr>
                        <a:t>koristiti prilagođene metode u objašnjavanju i pojednostavljivanju gradiva</a:t>
                      </a:r>
                    </a:p>
                    <a:p>
                      <a:pPr marL="271463" marR="0" lvl="0" indent="-220663" algn="l" rtl="0">
                        <a:lnSpc>
                          <a:spcPct val="100000"/>
                        </a:lnSpc>
                        <a:spcBef>
                          <a:spcPts val="0"/>
                        </a:spcBef>
                        <a:spcAft>
                          <a:spcPts val="0"/>
                        </a:spcAft>
                        <a:buClr>
                          <a:schemeClr val="dk1"/>
                        </a:buClr>
                        <a:buSzPct val="100000"/>
                        <a:buFont typeface="Times New Roman"/>
                        <a:buChar char="•"/>
                      </a:pPr>
                      <a:r>
                        <a:rPr lang="en" sz="1700" b="0" u="none" strike="noStrike" cap="none">
                          <a:solidFill>
                            <a:schemeClr val="dk1"/>
                          </a:solidFill>
                          <a:latin typeface="Times New Roman"/>
                          <a:ea typeface="Times New Roman"/>
                          <a:cs typeface="Times New Roman"/>
                          <a:sym typeface="Times New Roman"/>
                        </a:rPr>
                        <a:t>razvijati tehnike učenja i rješavanja zadataka</a:t>
                      </a:r>
                    </a:p>
                    <a:p>
                      <a:pPr marL="271463" marR="0" lvl="0" indent="-220663" algn="l" rtl="0">
                        <a:lnSpc>
                          <a:spcPct val="100000"/>
                        </a:lnSpc>
                        <a:spcBef>
                          <a:spcPts val="0"/>
                        </a:spcBef>
                        <a:spcAft>
                          <a:spcPts val="0"/>
                        </a:spcAft>
                        <a:buClr>
                          <a:schemeClr val="dk1"/>
                        </a:buClr>
                        <a:buSzPct val="100000"/>
                        <a:buFont typeface="Times New Roman"/>
                        <a:buChar char="•"/>
                      </a:pPr>
                      <a:r>
                        <a:rPr lang="en" sz="1700" b="0" u="none" strike="noStrike" cap="none">
                          <a:solidFill>
                            <a:schemeClr val="dk1"/>
                          </a:solidFill>
                          <a:latin typeface="Times New Roman"/>
                          <a:ea typeface="Times New Roman"/>
                          <a:cs typeface="Times New Roman"/>
                          <a:sym typeface="Times New Roman"/>
                        </a:rPr>
                        <a:t>nadoknaditi propušteno gradivo</a:t>
                      </a:r>
                    </a:p>
                    <a:p>
                      <a:pPr marL="271463" marR="0" lvl="0" indent="-220663" algn="l" rtl="0">
                        <a:lnSpc>
                          <a:spcPct val="100000"/>
                        </a:lnSpc>
                        <a:spcBef>
                          <a:spcPts val="0"/>
                        </a:spcBef>
                        <a:spcAft>
                          <a:spcPts val="0"/>
                        </a:spcAft>
                        <a:buClr>
                          <a:schemeClr val="dk1"/>
                        </a:buClr>
                        <a:buSzPct val="100000"/>
                        <a:buFont typeface="Times New Roman"/>
                        <a:buChar char="•"/>
                      </a:pPr>
                      <a:r>
                        <a:rPr lang="en" sz="1700" b="0" u="none" strike="noStrike" cap="none">
                          <a:solidFill>
                            <a:schemeClr val="dk1"/>
                          </a:solidFill>
                          <a:latin typeface="Times New Roman"/>
                          <a:ea typeface="Times New Roman"/>
                          <a:cs typeface="Times New Roman"/>
                          <a:sym typeface="Times New Roman"/>
                        </a:rPr>
                        <a:t>razvijati želju za uspjehom</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1152125">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NAMJENA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266700" marR="0" lvl="0" indent="-215900" algn="l" rtl="0">
                        <a:lnSpc>
                          <a:spcPct val="100000"/>
                        </a:lnSpc>
                        <a:spcBef>
                          <a:spcPts val="0"/>
                        </a:spcBef>
                        <a:spcAft>
                          <a:spcPts val="0"/>
                        </a:spcAft>
                        <a:buClr>
                          <a:schemeClr val="dk1"/>
                        </a:buClr>
                        <a:buSzPct val="100000"/>
                        <a:buFont typeface="Times New Roman"/>
                        <a:buChar char="•"/>
                      </a:pPr>
                      <a:r>
                        <a:rPr lang="en" sz="1700" b="0" u="none" strike="noStrike" cap="none">
                          <a:solidFill>
                            <a:schemeClr val="dk1"/>
                          </a:solidFill>
                          <a:latin typeface="Times New Roman"/>
                          <a:ea typeface="Times New Roman"/>
                          <a:cs typeface="Times New Roman"/>
                          <a:sym typeface="Times New Roman"/>
                        </a:rPr>
                        <a:t>dopunska nastava namijenjena je svim učenicima koji smatraju da im je potrebno dodatno pojašnjenje određenog dijela gradiva</a:t>
                      </a:r>
                    </a:p>
                    <a:p>
                      <a:pPr marL="271463" marR="0" lvl="0" indent="-220663" algn="l" rtl="0">
                        <a:lnSpc>
                          <a:spcPct val="100000"/>
                        </a:lnSpc>
                        <a:spcBef>
                          <a:spcPts val="0"/>
                        </a:spcBef>
                        <a:spcAft>
                          <a:spcPts val="0"/>
                        </a:spcAft>
                        <a:buClr>
                          <a:schemeClr val="dk1"/>
                        </a:buClr>
                        <a:buSzPct val="100000"/>
                        <a:buFont typeface="Times New Roman"/>
                        <a:buChar char="•"/>
                      </a:pPr>
                      <a:r>
                        <a:rPr lang="en" sz="1700" b="0" u="none" strike="noStrike" cap="none">
                          <a:solidFill>
                            <a:schemeClr val="dk1"/>
                          </a:solidFill>
                          <a:latin typeface="Times New Roman"/>
                          <a:ea typeface="Times New Roman"/>
                          <a:cs typeface="Times New Roman"/>
                          <a:sym typeface="Times New Roman"/>
                        </a:rPr>
                        <a:t>olakšati učenicima svladavanje potrebnog gradiva u svrhu lakšeg praćenja nastave</a:t>
                      </a:r>
                    </a:p>
                    <a:p>
                      <a:pPr marL="271463" marR="0" lvl="0" indent="-220663" algn="l" rtl="0">
                        <a:lnSpc>
                          <a:spcPct val="100000"/>
                        </a:lnSpc>
                        <a:spcBef>
                          <a:spcPts val="0"/>
                        </a:spcBef>
                        <a:spcAft>
                          <a:spcPts val="0"/>
                        </a:spcAft>
                        <a:buClr>
                          <a:schemeClr val="dk1"/>
                        </a:buClr>
                        <a:buSzPct val="100000"/>
                        <a:buFont typeface="Times New Roman"/>
                        <a:buChar char="•"/>
                      </a:pPr>
                      <a:r>
                        <a:rPr lang="en" sz="1700" b="0" u="none" strike="noStrike" cap="none">
                          <a:solidFill>
                            <a:schemeClr val="dk1"/>
                          </a:solidFill>
                          <a:latin typeface="Times New Roman"/>
                          <a:ea typeface="Times New Roman"/>
                          <a:cs typeface="Times New Roman"/>
                          <a:sym typeface="Times New Roman"/>
                        </a:rPr>
                        <a:t>razvijati samopouzdanje učenika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540050">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NOSITELJI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76200" algn="l" rtl="0">
                        <a:lnSpc>
                          <a:spcPct val="100000"/>
                        </a:lnSpc>
                        <a:spcBef>
                          <a:spcPts val="0"/>
                        </a:spcBef>
                        <a:spcAft>
                          <a:spcPts val="0"/>
                        </a:spcAft>
                        <a:buClr>
                          <a:srgbClr val="000000"/>
                        </a:buClr>
                        <a:buSzPct val="25000"/>
                        <a:buFont typeface="Verdana"/>
                        <a:buNone/>
                      </a:pPr>
                      <a:r>
                        <a:rPr lang="en" sz="1700">
                          <a:latin typeface="Times New Roman"/>
                          <a:ea typeface="Times New Roman"/>
                          <a:cs typeface="Times New Roman"/>
                          <a:sym typeface="Times New Roman"/>
                        </a:rPr>
                        <a:t>Tanja Pavelić, prof.</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NAČIN REALIZACIJE</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76200" algn="l" rtl="0">
                        <a:lnSpc>
                          <a:spcPct val="100000"/>
                        </a:lnSpc>
                        <a:spcBef>
                          <a:spcPts val="0"/>
                        </a:spcBef>
                        <a:spcAft>
                          <a:spcPts val="0"/>
                        </a:spcAft>
                        <a:buClr>
                          <a:srgbClr val="000000"/>
                        </a:buClr>
                        <a:buSzPct val="25000"/>
                        <a:buFont typeface="Arial"/>
                        <a:buNone/>
                      </a:pPr>
                      <a:r>
                        <a:rPr lang="en" sz="1700" b="0" u="none" strike="noStrike" cap="none">
                          <a:solidFill>
                            <a:schemeClr val="dk1"/>
                          </a:solidFill>
                          <a:latin typeface="Times New Roman"/>
                          <a:ea typeface="Times New Roman"/>
                          <a:cs typeface="Times New Roman"/>
                          <a:sym typeface="Times New Roman"/>
                        </a:rPr>
                        <a:t>individualni rad i rad u parovima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VREMENIK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76200" algn="l" rtl="0">
                        <a:lnSpc>
                          <a:spcPct val="100000"/>
                        </a:lnSpc>
                        <a:spcBef>
                          <a:spcPts val="0"/>
                        </a:spcBef>
                        <a:spcAft>
                          <a:spcPts val="0"/>
                        </a:spcAft>
                        <a:buClr>
                          <a:srgbClr val="000000"/>
                        </a:buClr>
                        <a:buSzPct val="25000"/>
                        <a:buFont typeface="Arial"/>
                        <a:buNone/>
                      </a:pPr>
                      <a:r>
                        <a:rPr lang="en" sz="1700" b="0" u="none" strike="noStrike" cap="none">
                          <a:solidFill>
                            <a:schemeClr val="dk1"/>
                          </a:solidFill>
                          <a:latin typeface="Times New Roman"/>
                          <a:ea typeface="Times New Roman"/>
                          <a:cs typeface="Times New Roman"/>
                          <a:sym typeface="Times New Roman"/>
                        </a:rPr>
                        <a:t>jedan sat tjedno tijekom školske godine </a:t>
                      </a:r>
                      <a:r>
                        <a:rPr lang="en" sz="1700" u="none" strike="noStrike" cap="none">
                          <a:solidFill>
                            <a:schemeClr val="dk1"/>
                          </a:solidFill>
                          <a:latin typeface="Times New Roman"/>
                          <a:ea typeface="Times New Roman"/>
                          <a:cs typeface="Times New Roman"/>
                          <a:sym typeface="Times New Roman"/>
                        </a:rPr>
                        <a:t>201</a:t>
                      </a:r>
                      <a:r>
                        <a:rPr lang="en" sz="1700">
                          <a:solidFill>
                            <a:schemeClr val="dk1"/>
                          </a:solidFill>
                          <a:latin typeface="Times New Roman"/>
                          <a:ea typeface="Times New Roman"/>
                          <a:cs typeface="Times New Roman"/>
                          <a:sym typeface="Times New Roman"/>
                        </a:rPr>
                        <a:t>7</a:t>
                      </a:r>
                      <a:r>
                        <a:rPr lang="en" sz="1700" u="none" strike="noStrike" cap="none">
                          <a:solidFill>
                            <a:schemeClr val="dk1"/>
                          </a:solidFill>
                          <a:latin typeface="Times New Roman"/>
                          <a:ea typeface="Times New Roman"/>
                          <a:cs typeface="Times New Roman"/>
                          <a:sym typeface="Times New Roman"/>
                        </a:rPr>
                        <a:t>./201</a:t>
                      </a:r>
                      <a:r>
                        <a:rPr lang="en" sz="1700">
                          <a:solidFill>
                            <a:schemeClr val="dk1"/>
                          </a:solidFill>
                          <a:latin typeface="Times New Roman"/>
                          <a:ea typeface="Times New Roman"/>
                          <a:cs typeface="Times New Roman"/>
                          <a:sym typeface="Times New Roman"/>
                        </a:rPr>
                        <a:t>8</a:t>
                      </a:r>
                      <a:r>
                        <a:rPr lang="en" sz="1700" u="none" strike="noStrike" cap="none">
                          <a:solidFill>
                            <a:schemeClr val="dk1"/>
                          </a:solidFill>
                          <a:latin typeface="Times New Roman"/>
                          <a:ea typeface="Times New Roman"/>
                          <a:cs typeface="Times New Roman"/>
                          <a:sym typeface="Times New Roman"/>
                        </a:rPr>
                        <a:t>.</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396050">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TROŠKOVNIK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76200" algn="l" rtl="0">
                        <a:lnSpc>
                          <a:spcPct val="100000"/>
                        </a:lnSpc>
                        <a:spcBef>
                          <a:spcPts val="0"/>
                        </a:spcBef>
                        <a:spcAft>
                          <a:spcPts val="0"/>
                        </a:spcAft>
                        <a:buClr>
                          <a:srgbClr val="000000"/>
                        </a:buClr>
                        <a:buSzPct val="25000"/>
                        <a:buFont typeface="Arial"/>
                        <a:buNone/>
                      </a:pPr>
                      <a:r>
                        <a:rPr lang="en" sz="1700" b="0" u="none" strike="noStrike" cap="none">
                          <a:solidFill>
                            <a:schemeClr val="dk1"/>
                          </a:solidFill>
                          <a:latin typeface="Times New Roman"/>
                          <a:ea typeface="Times New Roman"/>
                          <a:cs typeface="Times New Roman"/>
                          <a:sym typeface="Times New Roman"/>
                        </a:rPr>
                        <a:t>potrošni materijal za rad učenika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828100">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VREDNOVANJE I KORIŠTENJE REZULTATA RADA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87313" marR="0" lvl="0" indent="-11113" algn="l" rtl="0">
                        <a:lnSpc>
                          <a:spcPct val="100000"/>
                        </a:lnSpc>
                        <a:spcBef>
                          <a:spcPts val="0"/>
                        </a:spcBef>
                        <a:spcAft>
                          <a:spcPts val="0"/>
                        </a:spcAft>
                        <a:buClr>
                          <a:srgbClr val="000000"/>
                        </a:buClr>
                        <a:buSzPct val="25000"/>
                        <a:buFont typeface="Arial"/>
                        <a:buNone/>
                      </a:pPr>
                      <a:r>
                        <a:rPr lang="en" sz="1700" b="0" u="none" strike="noStrike" cap="none" dirty="0">
                          <a:solidFill>
                            <a:schemeClr val="dk1"/>
                          </a:solidFill>
                          <a:latin typeface="Times New Roman"/>
                          <a:ea typeface="Times New Roman"/>
                          <a:cs typeface="Times New Roman"/>
                          <a:sym typeface="Times New Roman"/>
                        </a:rPr>
                        <a:t>poticati učenike na daljnji rad i lakše usvajanje novih nastavnih sadržaja te pratiti njihovo napredovanje</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graphicFrame>
        <p:nvGraphicFramePr>
          <p:cNvPr id="805" name="Shape 805"/>
          <p:cNvGraphicFramePr/>
          <p:nvPr>
            <p:extLst>
              <p:ext uri="{D42A27DB-BD31-4B8C-83A1-F6EECF244321}">
                <p14:modId xmlns:p14="http://schemas.microsoft.com/office/powerpoint/2010/main" val="3209206632"/>
              </p:ext>
            </p:extLst>
          </p:nvPr>
        </p:nvGraphicFramePr>
        <p:xfrm>
          <a:off x="244511" y="116200"/>
          <a:ext cx="8293075" cy="6653920"/>
        </p:xfrm>
        <a:graphic>
          <a:graphicData uri="http://schemas.openxmlformats.org/drawingml/2006/table">
            <a:tbl>
              <a:tblPr>
                <a:noFill/>
                <a:tableStyleId>{147E585C-4567-4667-A078-270B42631319}</a:tableStyleId>
              </a:tblPr>
              <a:tblGrid>
                <a:gridCol w="2134650">
                  <a:extLst>
                    <a:ext uri="{9D8B030D-6E8A-4147-A177-3AD203B41FA5}">
                      <a16:colId xmlns:a16="http://schemas.microsoft.com/office/drawing/2014/main" val="20000"/>
                    </a:ext>
                  </a:extLst>
                </a:gridCol>
                <a:gridCol w="6158425">
                  <a:extLst>
                    <a:ext uri="{9D8B030D-6E8A-4147-A177-3AD203B41FA5}">
                      <a16:colId xmlns:a16="http://schemas.microsoft.com/office/drawing/2014/main" val="20001"/>
                    </a:ext>
                  </a:extLst>
                </a:gridCol>
              </a:tblGrid>
              <a:tr h="693700">
                <a:tc>
                  <a:txBody>
                    <a:bodyPr/>
                    <a:lstStyle/>
                    <a:p>
                      <a:pPr marL="0" marR="0" lvl="0" indent="0" algn="l" rtl="0">
                        <a:lnSpc>
                          <a:spcPct val="115000"/>
                        </a:lnSpc>
                        <a:spcBef>
                          <a:spcPts val="0"/>
                        </a:spcBef>
                        <a:spcAft>
                          <a:spcPts val="0"/>
                        </a:spcAft>
                        <a:buClr>
                          <a:srgbClr val="000000"/>
                        </a:buClr>
                        <a:buSzPct val="25000"/>
                        <a:buFont typeface="Arial"/>
                        <a:buNone/>
                      </a:pPr>
                      <a:r>
                        <a:rPr lang="en" sz="1600" u="none" strike="noStrike" cap="none" dirty="0" smtClean="0"/>
                        <a:t> </a:t>
                      </a:r>
                      <a:r>
                        <a:rPr lang="en" sz="1600" b="1" u="none" strike="noStrike" cap="none" dirty="0" smtClean="0"/>
                        <a:t>NAZIV AKTIVNOSTI</a:t>
                      </a:r>
                      <a:endParaRPr lang="en" sz="1600" b="1" u="none" strike="noStrike" cap="none" dirty="0"/>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65100" algn="ctr" rtl="0">
                        <a:lnSpc>
                          <a:spcPct val="115000"/>
                        </a:lnSpc>
                        <a:spcBef>
                          <a:spcPts val="0"/>
                        </a:spcBef>
                        <a:spcAft>
                          <a:spcPts val="0"/>
                        </a:spcAft>
                        <a:buClr>
                          <a:srgbClr val="000000"/>
                        </a:buClr>
                        <a:buSzPct val="25000"/>
                        <a:buFont typeface="Arial"/>
                        <a:buNone/>
                      </a:pPr>
                      <a:r>
                        <a:rPr lang="en" sz="1900" b="1" u="none" strike="noStrike" cap="none" dirty="0" smtClean="0"/>
                        <a:t>DOPUNSKA NASTAVA IZ POVIJESTI ZA</a:t>
                      </a:r>
                    </a:p>
                    <a:p>
                      <a:pPr marL="0" marR="0" lvl="0" indent="165100" algn="ctr" rtl="0">
                        <a:lnSpc>
                          <a:spcPct val="115000"/>
                        </a:lnSpc>
                        <a:spcBef>
                          <a:spcPts val="0"/>
                        </a:spcBef>
                        <a:spcAft>
                          <a:spcPts val="0"/>
                        </a:spcAft>
                        <a:buClr>
                          <a:srgbClr val="000000"/>
                        </a:buClr>
                        <a:buSzPct val="25000"/>
                        <a:buFont typeface="Arial"/>
                        <a:buNone/>
                      </a:pPr>
                      <a:r>
                        <a:rPr lang="en" sz="1900" b="1" u="none" strike="noStrike" cap="none" dirty="0" smtClean="0"/>
                        <a:t>UČENIKE 6. RAZREDA</a:t>
                      </a:r>
                      <a:endParaRPr lang="en" sz="1900" b="1" u="none" strike="noStrike" cap="none" dirty="0"/>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6590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t>CILJ AKTIVNOSTI</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ovladati osnovnim znanjima i vještinama propisanim nastavni</a:t>
                      </a:r>
                      <a:r>
                        <a:rPr lang="en" sz="1600">
                          <a:latin typeface="Times New Roman"/>
                          <a:ea typeface="Times New Roman"/>
                          <a:cs typeface="Times New Roman"/>
                          <a:sym typeface="Times New Roman"/>
                        </a:rPr>
                        <a:t>m </a:t>
                      </a:r>
                      <a:r>
                        <a:rPr lang="en" sz="1600" u="none" strike="noStrike" cap="none">
                          <a:latin typeface="Times New Roman"/>
                          <a:ea typeface="Times New Roman"/>
                          <a:cs typeface="Times New Roman"/>
                          <a:sym typeface="Times New Roman"/>
                        </a:rPr>
                        <a:t>programom za šeste razrede osnovne škole</a:t>
                      </a:r>
                    </a:p>
                    <a:p>
                      <a:pPr marL="457200" marR="0" lvl="0" indent="-330200"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razvijati pozitivan odnos prema radu i strategije učenja</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590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t>NAMJENA</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pomoći učenicima koji s poteškoćama svladavaju gradivo, učenicima</a:t>
                      </a:r>
                      <a:r>
                        <a:rPr lang="en" sz="1600">
                          <a:latin typeface="Times New Roman"/>
                          <a:ea typeface="Times New Roman"/>
                          <a:cs typeface="Times New Roman"/>
                          <a:sym typeface="Times New Roman"/>
                        </a:rPr>
                        <a:t> </a:t>
                      </a:r>
                      <a:r>
                        <a:rPr lang="en" sz="1600" u="none" strike="noStrike" cap="none">
                          <a:latin typeface="Times New Roman"/>
                          <a:ea typeface="Times New Roman"/>
                          <a:cs typeface="Times New Roman"/>
                          <a:sym typeface="Times New Roman"/>
                        </a:rPr>
                        <a:t>koji rade po posebnim prilagođenim programima te učenicima koji su dugo izostali s nastave</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055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t>NOSITELJI</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rtl="0">
                        <a:lnSpc>
                          <a:spcPct val="100000"/>
                        </a:lnSpc>
                        <a:spcBef>
                          <a:spcPts val="0"/>
                        </a:spcBef>
                        <a:spcAft>
                          <a:spcPts val="0"/>
                        </a:spcAft>
                        <a:buClr>
                          <a:srgbClr val="000000"/>
                        </a:buClr>
                        <a:buSzPct val="25000"/>
                        <a:buFont typeface="Times New Roman"/>
                        <a:buNone/>
                      </a:pPr>
                      <a:r>
                        <a:rPr lang="en" sz="1600" u="none" strike="noStrike" cap="none">
                          <a:latin typeface="Times New Roman"/>
                          <a:ea typeface="Times New Roman"/>
                          <a:cs typeface="Times New Roman"/>
                          <a:sym typeface="Times New Roman"/>
                        </a:rPr>
                        <a:t>       Danijela Horvat Škunca,prof.</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3810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t>NAČIN REALIZACIJE</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individualni pristup svakom učeniku i pomoć pri rješavanju problema (usmeno, pisano, rješavanjem zadataka, razgovorom, diskusijom, kroz suradničke igre)</a:t>
                      </a:r>
                    </a:p>
                    <a:p>
                      <a:pPr marL="457200" marR="0" lvl="0" indent="-330200"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redovito praćenje rada i napredovanja svakog učenika</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150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t>VREMENIK</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228600" rtl="0">
                        <a:lnSpc>
                          <a:spcPct val="100000"/>
                        </a:lnSpc>
                        <a:spcBef>
                          <a:spcPts val="0"/>
                        </a:spcBef>
                        <a:spcAft>
                          <a:spcPts val="0"/>
                        </a:spcAft>
                        <a:buClr>
                          <a:srgbClr val="000000"/>
                        </a:buClr>
                        <a:buSzPct val="25000"/>
                        <a:buFont typeface="Times New Roman"/>
                        <a:buNone/>
                      </a:pPr>
                      <a:r>
                        <a:rPr lang="en" sz="1600" dirty="0">
                          <a:latin typeface="Times New Roman"/>
                          <a:ea typeface="Times New Roman"/>
                          <a:cs typeface="Times New Roman"/>
                          <a:sym typeface="Times New Roman"/>
                        </a:rPr>
                        <a:t>Jedan sat tjedno </a:t>
                      </a:r>
                      <a:r>
                        <a:rPr lang="en" sz="1600" u="none" strike="noStrike" cap="none" dirty="0">
                          <a:latin typeface="Times New Roman"/>
                          <a:ea typeface="Times New Roman"/>
                          <a:cs typeface="Times New Roman"/>
                          <a:sym typeface="Times New Roman"/>
                        </a:rPr>
                        <a:t> tijekom školske godine </a:t>
                      </a:r>
                      <a:r>
                        <a:rPr lang="en" sz="1600" u="none" strike="noStrike" cap="none" dirty="0" smtClean="0">
                          <a:latin typeface="Times New Roman"/>
                          <a:ea typeface="Times New Roman"/>
                          <a:cs typeface="Times New Roman"/>
                          <a:sym typeface="Times New Roman"/>
                        </a:rPr>
                        <a:t>2017</a:t>
                      </a:r>
                      <a:r>
                        <a:rPr lang="hr-HR" sz="1600" u="none" strike="noStrike" cap="none" dirty="0" smtClean="0">
                          <a:latin typeface="Times New Roman"/>
                          <a:ea typeface="Times New Roman"/>
                          <a:cs typeface="Times New Roman"/>
                          <a:sym typeface="Times New Roman"/>
                        </a:rPr>
                        <a:t>,</a:t>
                      </a:r>
                      <a:r>
                        <a:rPr lang="en" sz="1600" u="none" strike="noStrike" cap="none" dirty="0" smtClean="0">
                          <a:latin typeface="Times New Roman"/>
                          <a:ea typeface="Times New Roman"/>
                          <a:cs typeface="Times New Roman"/>
                          <a:sym typeface="Times New Roman"/>
                        </a:rPr>
                        <a:t>/</a:t>
                      </a:r>
                      <a:r>
                        <a:rPr lang="en" sz="1600" u="none" strike="noStrike" cap="none" dirty="0">
                          <a:latin typeface="Times New Roman"/>
                          <a:ea typeface="Times New Roman"/>
                          <a:cs typeface="Times New Roman"/>
                          <a:sym typeface="Times New Roman"/>
                        </a:rPr>
                        <a:t>2018</a:t>
                      </a:r>
                      <a:r>
                        <a:rPr lang="en" sz="1600" dirty="0">
                          <a:latin typeface="Times New Roman"/>
                          <a:ea typeface="Times New Roman"/>
                          <a:cs typeface="Times New Roman"/>
                          <a:sym typeface="Times New Roman"/>
                        </a:rPr>
                        <a:t>.</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150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t>TROŠKOVNIK</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228600" rtl="0">
                        <a:lnSpc>
                          <a:spcPct val="100000"/>
                        </a:lnSpc>
                        <a:spcBef>
                          <a:spcPts val="0"/>
                        </a:spcBef>
                        <a:spcAft>
                          <a:spcPts val="0"/>
                        </a:spcAft>
                        <a:buClr>
                          <a:srgbClr val="000000"/>
                        </a:buClr>
                        <a:buSzPct val="25000"/>
                        <a:buFont typeface="Times New Roman"/>
                        <a:buNone/>
                      </a:pPr>
                      <a:r>
                        <a:rPr lang="en" sz="1600" u="none" strike="noStrike" cap="none">
                          <a:latin typeface="Times New Roman"/>
                          <a:ea typeface="Times New Roman"/>
                          <a:cs typeface="Times New Roman"/>
                          <a:sym typeface="Times New Roman"/>
                        </a:rPr>
                        <a:t>umnožavanje potrebnih materijala</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3810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t>VREDNOVANJE I KORIŠTENJE REZULTATA RADA</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rtl="0">
                        <a:lnSpc>
                          <a:spcPct val="100000"/>
                        </a:lnSpc>
                        <a:spcBef>
                          <a:spcPts val="0"/>
                        </a:spcBef>
                        <a:spcAft>
                          <a:spcPts val="0"/>
                        </a:spcAft>
                        <a:buSzPct val="100000"/>
                        <a:buFont typeface="Times New Roman"/>
                        <a:buChar char="●"/>
                      </a:pPr>
                      <a:r>
                        <a:rPr lang="en" sz="1600" u="none" strike="noStrike" cap="none" dirty="0">
                          <a:latin typeface="Times New Roman"/>
                          <a:ea typeface="Times New Roman"/>
                          <a:cs typeface="Times New Roman"/>
                          <a:sym typeface="Times New Roman"/>
                        </a:rPr>
                        <a:t>pisani ispiti, praktični zadatci i usmene provjere</a:t>
                      </a:r>
                    </a:p>
                    <a:p>
                      <a:pPr marL="457200" marR="0" lvl="0" indent="-330200" rtl="0">
                        <a:lnSpc>
                          <a:spcPct val="100000"/>
                        </a:lnSpc>
                        <a:spcBef>
                          <a:spcPts val="0"/>
                        </a:spcBef>
                        <a:spcAft>
                          <a:spcPts val="0"/>
                        </a:spcAft>
                        <a:buSzPct val="100000"/>
                        <a:buFont typeface="Times New Roman"/>
                        <a:buChar char="●"/>
                      </a:pPr>
                      <a:r>
                        <a:rPr lang="en" sz="1600" u="none" strike="noStrike" cap="none" dirty="0">
                          <a:latin typeface="Times New Roman"/>
                          <a:ea typeface="Times New Roman"/>
                          <a:cs typeface="Times New Roman"/>
                          <a:sym typeface="Times New Roman"/>
                        </a:rPr>
                        <a:t>zadovoljstvo učenika i učitelja</a:t>
                      </a:r>
                    </a:p>
                    <a:p>
                      <a:pPr marL="457200" marR="0" lvl="0" indent="-330200" rtl="0">
                        <a:lnSpc>
                          <a:spcPct val="100000"/>
                        </a:lnSpc>
                        <a:spcBef>
                          <a:spcPts val="0"/>
                        </a:spcBef>
                        <a:spcAft>
                          <a:spcPts val="0"/>
                        </a:spcAft>
                        <a:buSzPct val="100000"/>
                        <a:buFont typeface="Times New Roman"/>
                        <a:buChar char="●"/>
                      </a:pPr>
                      <a:r>
                        <a:rPr lang="en" sz="1600" u="none" strike="noStrike" cap="none" dirty="0">
                          <a:latin typeface="Times New Roman"/>
                          <a:ea typeface="Times New Roman"/>
                          <a:cs typeface="Times New Roman"/>
                          <a:sym typeface="Times New Roman"/>
                        </a:rPr>
                        <a:t>svladavanje nastavnog gradiva u svrhu postizanja pozitivne i bolje ocjene iz povijesti</a:t>
                      </a:r>
                    </a:p>
                  </a:txBody>
                  <a:tcPr marL="33650" marR="3365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Shape 811"/>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812" name="Shape 812"/>
          <p:cNvGraphicFramePr/>
          <p:nvPr/>
        </p:nvGraphicFramePr>
        <p:xfrm>
          <a:off x="159675" y="512762"/>
          <a:ext cx="8733475" cy="5744225"/>
        </p:xfrm>
        <a:graphic>
          <a:graphicData uri="http://schemas.openxmlformats.org/drawingml/2006/table">
            <a:tbl>
              <a:tblPr>
                <a:noFill/>
                <a:tableStyleId>{147E585C-4567-4667-A078-270B42631319}</a:tableStyleId>
              </a:tblPr>
              <a:tblGrid>
                <a:gridCol w="2251725">
                  <a:extLst>
                    <a:ext uri="{9D8B030D-6E8A-4147-A177-3AD203B41FA5}">
                      <a16:colId xmlns:a16="http://schemas.microsoft.com/office/drawing/2014/main" val="20000"/>
                    </a:ext>
                  </a:extLst>
                </a:gridCol>
                <a:gridCol w="6481750">
                  <a:extLst>
                    <a:ext uri="{9D8B030D-6E8A-4147-A177-3AD203B41FA5}">
                      <a16:colId xmlns:a16="http://schemas.microsoft.com/office/drawing/2014/main" val="20001"/>
                    </a:ext>
                  </a:extLst>
                </a:gridCol>
              </a:tblGrid>
              <a:tr h="7112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NAZIV AKTIVNOSTI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DOPUNSKA NASTAVA IZ FIZIKE ZA SEDMI I  OSMI RAZRED</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68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CILJ AKTIVNOSTI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pomoć učenicima koji ne prate redoviti nastavni program iz fizike s očekivanim uspjehom </a:t>
                      </a:r>
                    </a:p>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pomoć za sve učenike s posebnim obrazovnim potrebama koji se školuju po redovitom ili individualiziranom nastavnom programu. </a:t>
                      </a:r>
                    </a:p>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pomoć učenicima koji iz bilo kojeg razloga trebaju nadopuniti znanje iz fizike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543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NAMJENA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omogućavanje svladavanja odgovarajuće razine znanja iz matematike za većinu učenika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50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NOSITELJI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Vedran Bobšić, prof. fiz.</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12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NAČIN REALIZACIJE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realizira se jedan sat tjedno u tijeku nastavne godine, prema potrebi učenika, individualiziranim oblikom rada u skupini do osam učenika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112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VREMENIK</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jedan nastavni sat tjedno srijedom u popodnevnoj smjeni tijekom nastavne godine.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112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TROŠKOVNIK</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cca 50 kn (papir za kopiranje, kreda u boji, troškovi printanja i kopiranja)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5087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utvrđen nastavnim planom i programom fizike za 7. i 8. razred osnovne škole.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304800" y="1026999"/>
            <a:ext cx="8534400" cy="4517457"/>
          </a:xfrm>
          <a:prstGeom prst="rect">
            <a:avLst/>
          </a:prstGeom>
          <a:noFill/>
          <a:ln>
            <a:noFill/>
          </a:ln>
        </p:spPr>
        <p:txBody>
          <a:bodyPr wrap="square" lIns="91425" tIns="45700" rIns="91425" bIns="45700" anchor="t" anchorCtr="0">
            <a:noAutofit/>
          </a:bodyPr>
          <a:lstStyle/>
          <a:p>
            <a:pPr>
              <a:buClr>
                <a:schemeClr val="dk1"/>
              </a:buClr>
              <a:buSzPct val="25000"/>
            </a:pPr>
            <a:r>
              <a:rPr lang="en" sz="2400" b="1" i="0" u="none" strike="noStrike" cap="none" dirty="0" smtClean="0">
                <a:solidFill>
                  <a:schemeClr val="dk1"/>
                </a:solidFill>
                <a:latin typeface="Times New Roman" panose="02020603050405020304" pitchFamily="18" charset="0"/>
                <a:cs typeface="Times New Roman" panose="02020603050405020304" pitchFamily="18" charset="0"/>
                <a:sym typeface="Arial"/>
              </a:rPr>
              <a:t>IZVANNASTAVNE </a:t>
            </a:r>
            <a:r>
              <a:rPr lang="en" sz="2400" b="1" i="0" u="none" strike="noStrike" cap="none" dirty="0">
                <a:solidFill>
                  <a:schemeClr val="dk1"/>
                </a:solidFill>
                <a:latin typeface="Times New Roman" panose="02020603050405020304" pitchFamily="18" charset="0"/>
                <a:cs typeface="Times New Roman" panose="02020603050405020304" pitchFamily="18" charset="0"/>
                <a:sym typeface="Arial"/>
              </a:rPr>
              <a:t>AKTIVNOSTI </a:t>
            </a:r>
            <a:r>
              <a:rPr lang="en" sz="2400" b="1" dirty="0">
                <a:solidFill>
                  <a:schemeClr val="dk1"/>
                </a:solidFill>
                <a:latin typeface="Times New Roman" panose="02020603050405020304" pitchFamily="18" charset="0"/>
                <a:cs typeface="Times New Roman" panose="02020603050405020304" pitchFamily="18" charset="0"/>
              </a:rPr>
              <a:t>RAZREDNE NASTAVE:</a:t>
            </a:r>
          </a:p>
          <a:p>
            <a:pPr marL="623888" marR="0" lvl="0" indent="-174625" algn="l" rtl="0">
              <a:lnSpc>
                <a:spcPct val="100000"/>
              </a:lnSpc>
              <a:spcBef>
                <a:spcPts val="0"/>
              </a:spcBef>
              <a:spcAft>
                <a:spcPts val="0"/>
              </a:spcAft>
              <a:buClr>
                <a:schemeClr val="dk1"/>
              </a:buClr>
              <a:buSzPct val="25000"/>
              <a:buFont typeface="Arial"/>
              <a:buNone/>
            </a:pPr>
            <a:endParaRPr lang="en" sz="2000" b="1" i="0"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MALI ZBOR</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DRAMSKO-RECITATORKA GRUPA</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DRAMSKO-LUTKARSKA SKUPINA</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GLAZBENO-SCENSKA GRUPA</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LIKOVNA GRUPA</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LUTKARSKA </a:t>
            </a:r>
            <a:r>
              <a:rPr lang="en" sz="2000" b="0" i="0" u="none" strike="noStrike" cap="none" dirty="0">
                <a:solidFill>
                  <a:schemeClr val="dk1"/>
                </a:solidFill>
                <a:latin typeface="Times New Roman" panose="02020603050405020304" pitchFamily="18" charset="0"/>
                <a:cs typeface="Times New Roman" panose="02020603050405020304" pitchFamily="18" charset="0"/>
                <a:sym typeface="Arial"/>
              </a:rPr>
              <a:t>RADIONICA</a:t>
            </a:r>
          </a:p>
          <a:p>
            <a:pPr marL="812800"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a:solidFill>
                  <a:schemeClr val="dk1"/>
                </a:solidFill>
                <a:latin typeface="Times New Roman" panose="02020603050405020304" pitchFamily="18" charset="0"/>
                <a:cs typeface="Times New Roman" panose="02020603050405020304" pitchFamily="18" charset="0"/>
                <a:sym typeface="Arial"/>
              </a:rPr>
              <a:t>MALI </a:t>
            </a:r>
            <a:r>
              <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PRIRODOSLOVCI</a:t>
            </a:r>
            <a:endParaRPr lang="hr-HR" sz="2000" dirty="0">
              <a:solidFill>
                <a:schemeClr val="dk1"/>
              </a:solidFill>
              <a:latin typeface="Times New Roman" panose="02020603050405020304" pitchFamily="18" charset="0"/>
              <a:cs typeface="Times New Roman" panose="02020603050405020304" pitchFamily="18" charset="0"/>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EKO GRUPA</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ETNO </a:t>
            </a:r>
            <a:r>
              <a:rPr lang="en" sz="2000" b="0" i="0" u="none" strike="noStrike" cap="none" dirty="0">
                <a:solidFill>
                  <a:schemeClr val="dk1"/>
                </a:solidFill>
                <a:latin typeface="Times New Roman" panose="02020603050405020304" pitchFamily="18" charset="0"/>
                <a:cs typeface="Times New Roman" panose="02020603050405020304" pitchFamily="18" charset="0"/>
                <a:sym typeface="Arial"/>
              </a:rPr>
              <a:t>GRUPA - MALE VEZILJE I </a:t>
            </a: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FOLKLOR</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dirty="0" smtClean="0">
                <a:solidFill>
                  <a:schemeClr val="dk1"/>
                </a:solidFill>
                <a:latin typeface="Times New Roman" panose="02020603050405020304" pitchFamily="18" charset="0"/>
                <a:cs typeface="Times New Roman" panose="02020603050405020304" pitchFamily="18" charset="0"/>
              </a:rPr>
              <a:t>PISMA </a:t>
            </a:r>
            <a:r>
              <a:rPr lang="en" sz="2000" dirty="0">
                <a:solidFill>
                  <a:schemeClr val="dk1"/>
                </a:solidFill>
                <a:latin typeface="Times New Roman" panose="02020603050405020304" pitchFamily="18" charset="0"/>
                <a:cs typeface="Times New Roman" panose="02020603050405020304" pitchFamily="18" charset="0"/>
              </a:rPr>
              <a:t>KROZ </a:t>
            </a:r>
            <a:r>
              <a:rPr lang="en" sz="2000" dirty="0" smtClean="0">
                <a:solidFill>
                  <a:schemeClr val="dk1"/>
                </a:solidFill>
                <a:latin typeface="Times New Roman" panose="02020603050405020304" pitchFamily="18" charset="0"/>
                <a:cs typeface="Times New Roman" panose="02020603050405020304" pitchFamily="18" charset="0"/>
              </a:rPr>
              <a:t>POVIJEST</a:t>
            </a:r>
            <a:endParaRPr lang="hr-HR" sz="2000" dirty="0" smtClean="0">
              <a:solidFill>
                <a:schemeClr val="dk1"/>
              </a:solidFill>
              <a:latin typeface="Times New Roman" panose="02020603050405020304" pitchFamily="18" charset="0"/>
              <a:cs typeface="Times New Roman" panose="02020603050405020304" pitchFamily="18" charset="0"/>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ATLETIKA</a:t>
            </a:r>
            <a:endParaRPr lang="hr-HR" sz="2000" dirty="0">
              <a:solidFill>
                <a:schemeClr val="dk1"/>
              </a:solidFill>
              <a:latin typeface="Times New Roman" panose="02020603050405020304" pitchFamily="18" charset="0"/>
              <a:cs typeface="Times New Roman" panose="02020603050405020304" pitchFamily="18" charset="0"/>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PODMLADAK </a:t>
            </a:r>
            <a:r>
              <a:rPr lang="en" sz="2000" b="0" i="0" u="none" strike="noStrike" cap="none" dirty="0">
                <a:solidFill>
                  <a:schemeClr val="dk1"/>
                </a:solidFill>
                <a:latin typeface="Times New Roman" panose="02020603050405020304" pitchFamily="18" charset="0"/>
                <a:cs typeface="Times New Roman" panose="02020603050405020304" pitchFamily="18" charset="0"/>
                <a:sym typeface="Arial"/>
              </a:rPr>
              <a:t>CRVENOG </a:t>
            </a: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KRIŽA</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dirty="0" smtClean="0">
                <a:solidFill>
                  <a:schemeClr val="dk1"/>
                </a:solidFill>
                <a:latin typeface="Times New Roman" panose="02020603050405020304" pitchFamily="18" charset="0"/>
                <a:cs typeface="Times New Roman" panose="02020603050405020304" pitchFamily="18" charset="0"/>
              </a:rPr>
              <a:t>MALI </a:t>
            </a:r>
            <a:r>
              <a:rPr lang="en" sz="2000" dirty="0">
                <a:solidFill>
                  <a:schemeClr val="dk1"/>
                </a:solidFill>
                <a:latin typeface="Times New Roman" panose="02020603050405020304" pitchFamily="18" charset="0"/>
                <a:cs typeface="Times New Roman" panose="02020603050405020304" pitchFamily="18" charset="0"/>
              </a:rPr>
              <a:t>TEČAJ ZNAKOVNOG </a:t>
            </a:r>
            <a:r>
              <a:rPr lang="en" sz="2000" dirty="0" smtClean="0">
                <a:solidFill>
                  <a:schemeClr val="dk1"/>
                </a:solidFill>
                <a:latin typeface="Times New Roman" panose="02020603050405020304" pitchFamily="18" charset="0"/>
                <a:cs typeface="Times New Roman" panose="02020603050405020304" pitchFamily="18" charset="0"/>
              </a:rPr>
              <a:t>JEZIKA</a:t>
            </a:r>
            <a:endParaRPr lang="hr-HR" sz="2000" dirty="0" smtClean="0">
              <a:solidFill>
                <a:schemeClr val="dk1"/>
              </a:solidFill>
              <a:latin typeface="Times New Roman" panose="02020603050405020304" pitchFamily="18" charset="0"/>
              <a:cs typeface="Times New Roman" panose="02020603050405020304" pitchFamily="18" charset="0"/>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ENGLESKA RADIONICA</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dirty="0" smtClean="0">
                <a:solidFill>
                  <a:schemeClr val="dk1"/>
                </a:solidFill>
                <a:latin typeface="Times New Roman" panose="02020603050405020304" pitchFamily="18" charset="0"/>
                <a:cs typeface="Times New Roman" panose="02020603050405020304" pitchFamily="18" charset="0"/>
              </a:rPr>
              <a:t>HOBI GRUPA</a:t>
            </a:r>
            <a:endParaRPr lang="hr-HR" sz="2000" dirty="0" smtClean="0">
              <a:solidFill>
                <a:schemeClr val="dk1"/>
              </a:solidFill>
              <a:latin typeface="Times New Roman" panose="02020603050405020304" pitchFamily="18" charset="0"/>
              <a:cs typeface="Times New Roman" panose="02020603050405020304" pitchFamily="18" charset="0"/>
            </a:endParaRPr>
          </a:p>
          <a:p>
            <a:pPr marL="812800" marR="0" lvl="1" indent="-363538" algn="l" rtl="0">
              <a:lnSpc>
                <a:spcPct val="100000"/>
              </a:lnSpc>
              <a:spcBef>
                <a:spcPts val="0"/>
              </a:spcBef>
              <a:spcAft>
                <a:spcPts val="0"/>
              </a:spcAft>
              <a:buClr>
                <a:schemeClr val="dk1"/>
              </a:buClr>
              <a:buSzPct val="100000"/>
              <a:buFont typeface="+mj-lt"/>
              <a:buAutoNum type="arabicPeriod"/>
            </a:pPr>
            <a:r>
              <a:rPr lang="en" sz="2000" dirty="0" smtClean="0">
                <a:solidFill>
                  <a:schemeClr val="dk1"/>
                </a:solidFill>
                <a:latin typeface="Times New Roman" panose="02020603050405020304" pitchFamily="18" charset="0"/>
                <a:cs typeface="Times New Roman" panose="02020603050405020304" pitchFamily="18" charset="0"/>
              </a:rPr>
              <a:t>KNJIŽEVNO- </a:t>
            </a:r>
            <a:r>
              <a:rPr lang="en" sz="2000" dirty="0">
                <a:solidFill>
                  <a:schemeClr val="dk1"/>
                </a:solidFill>
                <a:latin typeface="Times New Roman" panose="02020603050405020304" pitchFamily="18" charset="0"/>
                <a:cs typeface="Times New Roman" panose="02020603050405020304" pitchFamily="18" charset="0"/>
              </a:rPr>
              <a:t>LIKOVNA RADIONICA PJESME U SLIKAMA</a:t>
            </a:r>
          </a:p>
          <a:p>
            <a:pPr marL="623888" marR="0" lvl="1" indent="-174625" algn="l" rtl="0">
              <a:lnSpc>
                <a:spcPct val="100000"/>
              </a:lnSpc>
              <a:spcBef>
                <a:spcPts val="0"/>
              </a:spcBef>
              <a:spcAft>
                <a:spcPts val="0"/>
              </a:spcAft>
              <a:buClr>
                <a:schemeClr val="dk1"/>
              </a:buClr>
              <a:buFont typeface="Arial"/>
              <a:buNone/>
            </a:pPr>
            <a:endParaRPr sz="1800" dirty="0">
              <a:solidFill>
                <a:schemeClr val="dk1"/>
              </a:solidFill>
              <a:latin typeface="Times New Roman" panose="02020603050405020304" pitchFamily="18" charset="0"/>
              <a:cs typeface="Times New Roman" panose="02020603050405020304" pitchFamily="18" charset="0"/>
            </a:endParaRPr>
          </a:p>
          <a:p>
            <a:pPr marL="623888" marR="0" lvl="0" indent="-174625" algn="l" rtl="0">
              <a:lnSpc>
                <a:spcPct val="100000"/>
              </a:lnSpc>
              <a:spcBef>
                <a:spcPts val="0"/>
              </a:spcBef>
              <a:spcAft>
                <a:spcPts val="0"/>
              </a:spcAft>
              <a:buClr>
                <a:schemeClr val="dk1"/>
              </a:buClr>
              <a:buSzPct val="25000"/>
              <a:buFont typeface="Arial"/>
              <a:buNone/>
            </a:pPr>
            <a:r>
              <a:rPr lang="en" sz="1800" b="0" i="0" u="none" strike="noStrike" cap="none" dirty="0">
                <a:solidFill>
                  <a:schemeClr val="dk1"/>
                </a:solidFill>
                <a:latin typeface="Times New Roman" panose="02020603050405020304" pitchFamily="18" charset="0"/>
                <a:cs typeface="Times New Roman" panose="02020603050405020304" pitchFamily="18" charset="0"/>
                <a:sym typeface="Arial"/>
              </a:rPr>
              <a:t>  </a:t>
            </a:r>
          </a:p>
          <a:p>
            <a:pPr marL="623888" marR="0" lvl="0" indent="-174625" algn="l" rtl="0">
              <a:lnSpc>
                <a:spcPct val="100000"/>
              </a:lnSpc>
              <a:spcBef>
                <a:spcPts val="0"/>
              </a:spcBef>
              <a:spcAft>
                <a:spcPts val="0"/>
              </a:spcAft>
              <a:buClr>
                <a:schemeClr val="dk1"/>
              </a:buClr>
              <a:buFont typeface="Arial"/>
              <a:buNone/>
            </a:pPr>
            <a:endParaRPr sz="1800" b="0" i="0" u="none" strike="noStrike" cap="none" dirty="0">
              <a:solidFill>
                <a:schemeClr val="dk1"/>
              </a:solidFill>
              <a:latin typeface="Times New Roman" panose="02020603050405020304" pitchFamily="18" charset="0"/>
              <a:cs typeface="Times New Roman" panose="02020603050405020304" pitchFamily="18" charset="0"/>
              <a:sym typeface="Arial"/>
            </a:endParaRPr>
          </a:p>
        </p:txBody>
      </p:sp>
      <p:sp>
        <p:nvSpPr>
          <p:cNvPr id="161" name="Shape 161"/>
          <p:cNvSpPr/>
          <p:nvPr/>
        </p:nvSpPr>
        <p:spPr>
          <a:xfrm>
            <a:off x="624114" y="144536"/>
            <a:ext cx="8215086" cy="720000"/>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lvl="0">
              <a:buClr>
                <a:schemeClr val="dk1"/>
              </a:buClr>
              <a:buSzPct val="25000"/>
            </a:pPr>
            <a:r>
              <a:rPr lang="en" sz="3600" b="1" dirty="0">
                <a:solidFill>
                  <a:schemeClr val="dk1"/>
                </a:solidFill>
                <a:latin typeface="Times New Roman" panose="02020603050405020304" pitchFamily="18" charset="0"/>
                <a:cs typeface="Times New Roman" panose="02020603050405020304" pitchFamily="18" charset="0"/>
              </a:rPr>
              <a:t>IZVANNASTAVNE AKTIVNOSTI</a:t>
            </a:r>
          </a:p>
        </p:txBody>
      </p:sp>
    </p:spTree>
    <p:extLst>
      <p:ext uri="{BB962C8B-B14F-4D97-AF65-F5344CB8AC3E}">
        <p14:creationId xmlns:p14="http://schemas.microsoft.com/office/powerpoint/2010/main" val="29659402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graphicFrame>
        <p:nvGraphicFramePr>
          <p:cNvPr id="818" name="Shape 818"/>
          <p:cNvGraphicFramePr/>
          <p:nvPr/>
        </p:nvGraphicFramePr>
        <p:xfrm>
          <a:off x="250825" y="549275"/>
          <a:ext cx="8569300" cy="5544135"/>
        </p:xfrm>
        <a:graphic>
          <a:graphicData uri="http://schemas.openxmlformats.org/drawingml/2006/table">
            <a:tbl>
              <a:tblPr>
                <a:noFill/>
                <a:tableStyleId>{147E585C-4567-4667-A078-270B42631319}</a:tableStyleId>
              </a:tblPr>
              <a:tblGrid>
                <a:gridCol w="2160575">
                  <a:extLst>
                    <a:ext uri="{9D8B030D-6E8A-4147-A177-3AD203B41FA5}">
                      <a16:colId xmlns:a16="http://schemas.microsoft.com/office/drawing/2014/main" val="20000"/>
                    </a:ext>
                  </a:extLst>
                </a:gridCol>
                <a:gridCol w="6408725">
                  <a:extLst>
                    <a:ext uri="{9D8B030D-6E8A-4147-A177-3AD203B41FA5}">
                      <a16:colId xmlns:a16="http://schemas.microsoft.com/office/drawing/2014/main" val="20001"/>
                    </a:ext>
                  </a:extLst>
                </a:gridCol>
              </a:tblGrid>
              <a:tr h="6683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NAZIV AKTIVNOSTI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16510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rPr>
                        <a:t>                          </a:t>
                      </a:r>
                      <a:r>
                        <a:rPr lang="en" sz="1600" b="1" u="none" strike="noStrike" cap="none">
                          <a:solidFill>
                            <a:schemeClr val="dk1"/>
                          </a:solidFill>
                          <a:latin typeface="Arial"/>
                          <a:ea typeface="Arial"/>
                          <a:cs typeface="Arial"/>
                          <a:sym typeface="Arial"/>
                        </a:rPr>
                        <a:t>DOPUNSKA NASTAVA IZ POVIJESTI </a:t>
                      </a:r>
                      <a:r>
                        <a:rPr lang="en" sz="1600" b="1" u="none" strike="noStrike" cap="none">
                          <a:solidFill>
                            <a:schemeClr val="dk1"/>
                          </a:solidFill>
                        </a:rPr>
                        <a:t>ZA</a:t>
                      </a:r>
                    </a:p>
                    <a:p>
                      <a:pPr marL="0" marR="0" lvl="0" indent="165100" algn="l" rtl="0">
                        <a:lnSpc>
                          <a:spcPct val="100000"/>
                        </a:lnSpc>
                        <a:spcBef>
                          <a:spcPts val="0"/>
                        </a:spcBef>
                        <a:spcAft>
                          <a:spcPts val="0"/>
                        </a:spcAft>
                        <a:buClr>
                          <a:srgbClr val="000000"/>
                        </a:buClr>
                        <a:buSzPct val="25000"/>
                        <a:buFont typeface="Verdana"/>
                        <a:buNone/>
                      </a:pPr>
                      <a:r>
                        <a:rPr lang="en" sz="1600" u="none" strike="noStrike" cap="none"/>
                        <a:t>                                      </a:t>
                      </a:r>
                      <a:r>
                        <a:rPr lang="en" sz="1600" b="1" u="none" strike="noStrike" cap="none"/>
                        <a:t>UČENIKE 8. RAZREDA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683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CILJ AKTIVNOSTI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29141" marR="0" lvl="0" indent="-329141" algn="l" rtl="0">
                        <a:lnSpc>
                          <a:spcPct val="100000"/>
                        </a:lnSpc>
                        <a:spcBef>
                          <a:spcPts val="0"/>
                        </a:spcBef>
                        <a:spcAft>
                          <a:spcPts val="0"/>
                        </a:spcAft>
                        <a:buClr>
                          <a:srgbClr val="000000"/>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ovladati osnovnim znanjima i vještinama propisanim nastavnim programom za osme razrede osnovne škole</a:t>
                      </a:r>
                    </a:p>
                    <a:p>
                      <a:pPr marL="329141" marR="0" lvl="0" indent="-329141" algn="l" rtl="0">
                        <a:lnSpc>
                          <a:spcPct val="100000"/>
                        </a:lnSpc>
                        <a:spcBef>
                          <a:spcPts val="0"/>
                        </a:spcBef>
                        <a:spcAft>
                          <a:spcPts val="0"/>
                        </a:spcAft>
                        <a:buClr>
                          <a:srgbClr val="000000"/>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razvijati pozitivan odnos prema radu i strategije učenja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83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NAMJENA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29141" marR="0" lvl="0" indent="-329141" algn="l" rtl="0">
                        <a:lnSpc>
                          <a:spcPct val="100000"/>
                        </a:lnSpc>
                        <a:spcBef>
                          <a:spcPts val="0"/>
                        </a:spcBef>
                        <a:spcAft>
                          <a:spcPts val="0"/>
                        </a:spcAft>
                        <a:buClr>
                          <a:srgbClr val="000000"/>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pomoći učenicima koji s poteškoćama svladavaju gradivo, učenicima koji rade po posebnim prilagođenim programima te učenicima koji su dugo izostali s nastave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83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NOSITELJI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43180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Tomislav Špančić, prof.</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540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NAČIN REALIZACIJE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29141" marR="0" lvl="0" indent="-329141" algn="l" rtl="0">
                        <a:lnSpc>
                          <a:spcPct val="100000"/>
                        </a:lnSpc>
                        <a:spcBef>
                          <a:spcPts val="0"/>
                        </a:spcBef>
                        <a:spcAft>
                          <a:spcPts val="0"/>
                        </a:spcAft>
                        <a:buClr>
                          <a:srgbClr val="000000"/>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individualni pristup svakom učeniku i pomoć pri rješavanju problema (usmeno, pisano, rješavanjem zadataka, razgovorom, diskusijom, kroz suradničke igre)</a:t>
                      </a:r>
                    </a:p>
                    <a:p>
                      <a:pPr marL="329141" marR="0" lvl="0" indent="-329141" algn="l" rtl="0">
                        <a:lnSpc>
                          <a:spcPct val="100000"/>
                        </a:lnSpc>
                        <a:spcBef>
                          <a:spcPts val="0"/>
                        </a:spcBef>
                        <a:spcAft>
                          <a:spcPts val="0"/>
                        </a:spcAft>
                        <a:buClr>
                          <a:srgbClr val="000000"/>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redovito praćenje rada i napredovanja svakog učenika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33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VREMENIK</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29141" marR="0" lvl="0" indent="-329141" algn="l" rtl="0">
                        <a:lnSpc>
                          <a:spcPct val="100000"/>
                        </a:lnSpc>
                        <a:spcBef>
                          <a:spcPts val="0"/>
                        </a:spcBef>
                        <a:spcAft>
                          <a:spcPts val="0"/>
                        </a:spcAft>
                        <a:buClr>
                          <a:srgbClr val="000000"/>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jedan sat tjedno tijekom školske godine </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03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TROŠKOVNIK</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29141" marR="0" lvl="0" indent="-329141" algn="l" rtl="0">
                        <a:lnSpc>
                          <a:spcPct val="100000"/>
                        </a:lnSpc>
                        <a:spcBef>
                          <a:spcPts val="0"/>
                        </a:spcBef>
                        <a:spcAft>
                          <a:spcPts val="0"/>
                        </a:spcAft>
                        <a:buClr>
                          <a:srgbClr val="000000"/>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nema troškova </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540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VREDNOVANJE I KORIŠTENJE REZULTATA RADA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29141" marR="0" lvl="0" indent="-329141" algn="l" rtl="0">
                        <a:lnSpc>
                          <a:spcPct val="100000"/>
                        </a:lnSpc>
                        <a:spcBef>
                          <a:spcPts val="0"/>
                        </a:spcBef>
                        <a:spcAft>
                          <a:spcPts val="0"/>
                        </a:spcAft>
                        <a:buClr>
                          <a:srgbClr val="000000"/>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pisani ispiti, praktični zadatci i usmene provjere</a:t>
                      </a:r>
                    </a:p>
                    <a:p>
                      <a:pPr marL="329141" marR="0" lvl="0" indent="-329141" algn="l" rtl="0">
                        <a:lnSpc>
                          <a:spcPct val="100000"/>
                        </a:lnSpc>
                        <a:spcBef>
                          <a:spcPts val="0"/>
                        </a:spcBef>
                        <a:spcAft>
                          <a:spcPts val="0"/>
                        </a:spcAft>
                        <a:buClr>
                          <a:srgbClr val="000000"/>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zadovoljstvo učenika i učitelja</a:t>
                      </a:r>
                    </a:p>
                    <a:p>
                      <a:pPr marL="329141" marR="0" lvl="0" indent="-329141" algn="l" rtl="0">
                        <a:lnSpc>
                          <a:spcPct val="100000"/>
                        </a:lnSpc>
                        <a:spcBef>
                          <a:spcPts val="0"/>
                        </a:spcBef>
                        <a:spcAft>
                          <a:spcPts val="0"/>
                        </a:spcAft>
                        <a:buClr>
                          <a:srgbClr val="000000"/>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svladavanje nastavnog gradiva u svrhu postizanja pozitivne i bolje ocjene iz povijesti </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Shape 824"/>
          <p:cNvSpPr txBox="1"/>
          <p:nvPr/>
        </p:nvSpPr>
        <p:spPr>
          <a:xfrm>
            <a:off x="7078660" y="0"/>
            <a:ext cx="2046298" cy="27449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825" name="Shape 825"/>
          <p:cNvGraphicFramePr/>
          <p:nvPr>
            <p:extLst>
              <p:ext uri="{D42A27DB-BD31-4B8C-83A1-F6EECF244321}">
                <p14:modId xmlns:p14="http://schemas.microsoft.com/office/powerpoint/2010/main" val="3816987933"/>
              </p:ext>
            </p:extLst>
          </p:nvPr>
        </p:nvGraphicFramePr>
        <p:xfrm>
          <a:off x="323862" y="331470"/>
          <a:ext cx="8496275" cy="6195060"/>
        </p:xfrm>
        <a:graphic>
          <a:graphicData uri="http://schemas.openxmlformats.org/drawingml/2006/table">
            <a:tbl>
              <a:tblPr>
                <a:noFill/>
                <a:tableStyleId>{147E585C-4567-4667-A078-270B42631319}</a:tableStyleId>
              </a:tblPr>
              <a:tblGrid>
                <a:gridCol w="2446150">
                  <a:extLst>
                    <a:ext uri="{9D8B030D-6E8A-4147-A177-3AD203B41FA5}">
                      <a16:colId xmlns:a16="http://schemas.microsoft.com/office/drawing/2014/main" val="20000"/>
                    </a:ext>
                  </a:extLst>
                </a:gridCol>
                <a:gridCol w="6050125">
                  <a:extLst>
                    <a:ext uri="{9D8B030D-6E8A-4147-A177-3AD203B41FA5}">
                      <a16:colId xmlns:a16="http://schemas.microsoft.com/office/drawing/2014/main" val="20001"/>
                    </a:ext>
                  </a:extLst>
                </a:gridCol>
              </a:tblGrid>
              <a:tr h="6572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NAZIV AKTIVNOSTI</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ENGLESKI JEZIK – DOPUNSKA NASTAVA </a:t>
                      </a:r>
                    </a:p>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ZA a/c</a:t>
                      </a:r>
                      <a:r>
                        <a:rPr lang="en" sz="1800" b="1">
                          <a:solidFill>
                            <a:schemeClr val="dk1"/>
                          </a:solidFill>
                        </a:rPr>
                        <a:t>, 7. b, 5. a</a:t>
                      </a:r>
                      <a:r>
                        <a:rPr lang="en" sz="1800" b="1" u="none" strike="noStrike" cap="none">
                          <a:solidFill>
                            <a:schemeClr val="dk1"/>
                          </a:solidFill>
                        </a:rPr>
                        <a:t>  </a:t>
                      </a:r>
                      <a:r>
                        <a:rPr lang="en" sz="1800" b="1">
                          <a:solidFill>
                            <a:schemeClr val="dk1"/>
                          </a:solidFill>
                        </a:rPr>
                        <a:t>RAZREDNOG ODJELA</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572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CILJ AKTIVNOSTI</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Usvojiti sadržaje </a:t>
                      </a:r>
                      <a:r>
                        <a:rPr lang="en" sz="1800">
                          <a:solidFill>
                            <a:schemeClr val="dk1"/>
                          </a:solidFill>
                          <a:latin typeface="Times New Roman"/>
                          <a:ea typeface="Times New Roman"/>
                          <a:cs typeface="Times New Roman"/>
                          <a:sym typeface="Times New Roman"/>
                        </a:rPr>
                        <a:t>sedmog</a:t>
                      </a:r>
                      <a:r>
                        <a:rPr lang="en" sz="1800" u="none" strike="noStrike" cap="none">
                          <a:solidFill>
                            <a:schemeClr val="dk1"/>
                          </a:solidFill>
                          <a:latin typeface="Times New Roman"/>
                          <a:ea typeface="Times New Roman"/>
                          <a:cs typeface="Times New Roman"/>
                          <a:sym typeface="Times New Roman"/>
                        </a:rPr>
                        <a:t> razreda propisane planom i programom. Ponoviti i utvrditi gradivo prijašnjih razreda. Individualiziranim pristupom pomoći učenicima u razvijanju jezičnih vještina i stjecanju očekivanih kompetencija. </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572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NAMJENA</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Pomoći učenicima koji s poteškoćama svladavaju sadržaje, školuju se po prilagođenom programu ili su dugo izostali s nastave.</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572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NOSITELJI</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Josipa Kaucki, prof.</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72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NAČIN REALIZACIJE</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u="none" strike="noStrike" cap="none">
                          <a:solidFill>
                            <a:schemeClr val="dk1"/>
                          </a:solidFill>
                          <a:latin typeface="Times New Roman"/>
                          <a:ea typeface="Times New Roman"/>
                          <a:cs typeface="Times New Roman"/>
                          <a:sym typeface="Times New Roman"/>
                        </a:rPr>
                        <a:t>Individualni pristup svakom učeniku i pomoć pri rješavanju problema (usmeno, pisano, rješavanjem zadataka, razgovorom, diskusijom).</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572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VREMENIK</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1 sat tjedno tijekom školske godine 201</a:t>
                      </a:r>
                      <a:r>
                        <a:rPr lang="en" sz="1800">
                          <a:solidFill>
                            <a:schemeClr val="dk1"/>
                          </a:solidFill>
                          <a:latin typeface="Times New Roman"/>
                          <a:ea typeface="Times New Roman"/>
                          <a:cs typeface="Times New Roman"/>
                          <a:sym typeface="Times New Roman"/>
                        </a:rPr>
                        <a:t>7./2018. Razredi se izmjenjuju - svaki tjedan drugi razred.</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572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TROŠKOVNIK</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Troškovi kopiranja materijala.</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572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VREDNOVANJE I KORIŠTENJE REZULTATA RADA</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dirty="0">
                          <a:solidFill>
                            <a:schemeClr val="dk1"/>
                          </a:solidFill>
                          <a:latin typeface="Times New Roman"/>
                          <a:ea typeface="Times New Roman"/>
                          <a:cs typeface="Times New Roman"/>
                          <a:sym typeface="Times New Roman"/>
                        </a:rPr>
                        <a:t>Usmena i pisana provjera učenika te opisno praćenje napredovanja učenika. Lakše i samostalnije nadopunjavanje i proširivanje stečenih znanja i vještina. </a:t>
                      </a:r>
                    </a:p>
                  </a:txBody>
                  <a:tcPr marL="30400" marR="30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Shape 831"/>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832" name="Shape 832"/>
          <p:cNvGraphicFramePr/>
          <p:nvPr>
            <p:extLst>
              <p:ext uri="{D42A27DB-BD31-4B8C-83A1-F6EECF244321}">
                <p14:modId xmlns:p14="http://schemas.microsoft.com/office/powerpoint/2010/main" val="955098964"/>
              </p:ext>
            </p:extLst>
          </p:nvPr>
        </p:nvGraphicFramePr>
        <p:xfrm>
          <a:off x="539750" y="549275"/>
          <a:ext cx="7993050" cy="5979480"/>
        </p:xfrm>
        <a:graphic>
          <a:graphicData uri="http://schemas.openxmlformats.org/drawingml/2006/table">
            <a:tbl>
              <a:tblPr>
                <a:noFill/>
                <a:tableStyleId>{147E585C-4567-4667-A078-270B42631319}</a:tableStyleId>
              </a:tblPr>
              <a:tblGrid>
                <a:gridCol w="2040650">
                  <a:extLst>
                    <a:ext uri="{9D8B030D-6E8A-4147-A177-3AD203B41FA5}">
                      <a16:colId xmlns:a16="http://schemas.microsoft.com/office/drawing/2014/main" val="20000"/>
                    </a:ext>
                  </a:extLst>
                </a:gridCol>
                <a:gridCol w="5952400">
                  <a:extLst>
                    <a:ext uri="{9D8B030D-6E8A-4147-A177-3AD203B41FA5}">
                      <a16:colId xmlns:a16="http://schemas.microsoft.com/office/drawing/2014/main" val="20001"/>
                    </a:ext>
                  </a:extLst>
                </a:gridCol>
              </a:tblGrid>
              <a:tr h="5175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dirty="0">
                          <a:solidFill>
                            <a:schemeClr val="dk1"/>
                          </a:solidFill>
                          <a:latin typeface="Times New Roman"/>
                          <a:ea typeface="Times New Roman"/>
                          <a:cs typeface="Times New Roman"/>
                          <a:sym typeface="Times New Roman"/>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600" b="1" u="none" strike="noStrike" cap="none" dirty="0">
                          <a:solidFill>
                            <a:schemeClr val="dk1"/>
                          </a:solidFill>
                          <a:latin typeface="Times New Roman"/>
                          <a:ea typeface="Times New Roman"/>
                          <a:cs typeface="Times New Roman"/>
                          <a:sym typeface="Times New Roman"/>
                        </a:rPr>
                        <a:t>DOPUNSKA NASTAVA IZ ENGLESKOG JEZIKA</a:t>
                      </a:r>
                    </a:p>
                    <a:p>
                      <a:pPr marL="0" marR="0" lvl="0" indent="0" algn="ctr" rtl="0">
                        <a:lnSpc>
                          <a:spcPct val="100000"/>
                        </a:lnSpc>
                        <a:spcBef>
                          <a:spcPts val="0"/>
                        </a:spcBef>
                        <a:spcAft>
                          <a:spcPts val="0"/>
                        </a:spcAft>
                        <a:buClr>
                          <a:srgbClr val="000000"/>
                        </a:buClr>
                        <a:buSzPct val="25000"/>
                        <a:buFont typeface="Verdana"/>
                        <a:buNone/>
                      </a:pPr>
                      <a:r>
                        <a:rPr lang="en" sz="1600" b="1" u="none" strike="noStrike" cap="none" dirty="0">
                          <a:latin typeface="Times New Roman"/>
                          <a:ea typeface="Times New Roman"/>
                          <a:cs typeface="Times New Roman"/>
                          <a:sym typeface="Times New Roman"/>
                        </a:rPr>
                        <a:t>ZA </a:t>
                      </a:r>
                      <a:r>
                        <a:rPr lang="en" sz="1600" b="1" dirty="0">
                          <a:latin typeface="Times New Roman"/>
                          <a:ea typeface="Times New Roman"/>
                          <a:cs typeface="Times New Roman"/>
                          <a:sym typeface="Times New Roman"/>
                        </a:rPr>
                        <a:t>6. I 8.</a:t>
                      </a:r>
                      <a:r>
                        <a:rPr lang="en" sz="1600" b="1" u="none" strike="noStrike" cap="none" dirty="0">
                          <a:latin typeface="Times New Roman"/>
                          <a:ea typeface="Times New Roman"/>
                          <a:cs typeface="Times New Roman"/>
                          <a:sym typeface="Times New Roman"/>
                        </a:rPr>
                        <a:t> </a:t>
                      </a:r>
                      <a:r>
                        <a:rPr lang="hr-HR" sz="1600" b="1" u="none" strike="noStrike" cap="none" dirty="0" smtClean="0">
                          <a:latin typeface="Times New Roman"/>
                          <a:ea typeface="Times New Roman"/>
                          <a:cs typeface="Times New Roman"/>
                          <a:sym typeface="Times New Roman"/>
                        </a:rPr>
                        <a:t>RAZRED</a:t>
                      </a:r>
                      <a:endParaRPr lang="en" sz="1600" b="1" u="none" strike="noStrike" cap="none" dirty="0">
                        <a:latin typeface="Times New Roman"/>
                        <a:ea typeface="Times New Roman"/>
                        <a:cs typeface="Times New Roman"/>
                        <a:sym typeface="Times New Roman"/>
                      </a:endParaRP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318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Osposobiti učenike za samostalan rad. Nadoknaditi i utvrditi znanje radi lakšeg praćenja nastavnog programa. Pomoći učenicima s poteškoćama u svladavanju nastavnog gradiva.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239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Učenicima koji ne prate redoviti nastavni program s očekivanom razinom uspjeha pomoći u učenju i svladavanju nastavnih sadržaja.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69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dirty="0">
                          <a:latin typeface="Times New Roman"/>
                          <a:ea typeface="Times New Roman"/>
                          <a:cs typeface="Times New Roman"/>
                          <a:sym typeface="Times New Roman"/>
                        </a:rPr>
                        <a:t>Nataša Grubišić, prof.</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40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Individualizirani pristup svakom učeniku u skladu s njegovim potrebama i grupni rad u skladu s potrebama i mogućnostima uključenih učenika.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91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Jedan sat tjedno tijekom nastavne godine 201</a:t>
                      </a:r>
                      <a:r>
                        <a:rPr lang="en" sz="1600">
                          <a:solidFill>
                            <a:schemeClr val="dk1"/>
                          </a:solidFill>
                          <a:latin typeface="Times New Roman"/>
                          <a:ea typeface="Times New Roman"/>
                          <a:cs typeface="Times New Roman"/>
                          <a:sym typeface="Times New Roman"/>
                        </a:rPr>
                        <a:t>7./2018.</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476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Troškovi umnožavanja potrebnih nastavnih materijala.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445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Opisno praćenje napredovanja učenika. </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Prepoznavanje i uočavanje napretka učenika u svladavanju određenih nastavnih sadržaja. Rezultati potiču razvoj učenikova samopouzdanja i usmjeravaju u daljnjem radu.</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Shape 838"/>
          <p:cNvSpPr txBox="1"/>
          <p:nvPr/>
        </p:nvSpPr>
        <p:spPr>
          <a:xfrm>
            <a:off x="7078660" y="0"/>
            <a:ext cx="2046300" cy="2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839" name="Shape 839"/>
          <p:cNvGraphicFramePr/>
          <p:nvPr>
            <p:extLst>
              <p:ext uri="{D42A27DB-BD31-4B8C-83A1-F6EECF244321}">
                <p14:modId xmlns:p14="http://schemas.microsoft.com/office/powerpoint/2010/main" val="392415448"/>
              </p:ext>
            </p:extLst>
          </p:nvPr>
        </p:nvGraphicFramePr>
        <p:xfrm>
          <a:off x="539750" y="549275"/>
          <a:ext cx="7993050" cy="5979480"/>
        </p:xfrm>
        <a:graphic>
          <a:graphicData uri="http://schemas.openxmlformats.org/drawingml/2006/table">
            <a:tbl>
              <a:tblPr>
                <a:noFill/>
                <a:tableStyleId>{147E585C-4567-4667-A078-270B42631319}</a:tableStyleId>
              </a:tblPr>
              <a:tblGrid>
                <a:gridCol w="2040650">
                  <a:extLst>
                    <a:ext uri="{9D8B030D-6E8A-4147-A177-3AD203B41FA5}">
                      <a16:colId xmlns:a16="http://schemas.microsoft.com/office/drawing/2014/main" val="20000"/>
                    </a:ext>
                  </a:extLst>
                </a:gridCol>
                <a:gridCol w="5952400">
                  <a:extLst>
                    <a:ext uri="{9D8B030D-6E8A-4147-A177-3AD203B41FA5}">
                      <a16:colId xmlns:a16="http://schemas.microsoft.com/office/drawing/2014/main" val="20001"/>
                    </a:ext>
                  </a:extLst>
                </a:gridCol>
              </a:tblGrid>
              <a:tr h="5175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dirty="0">
                          <a:solidFill>
                            <a:schemeClr val="dk1"/>
                          </a:solidFill>
                          <a:latin typeface="Times New Roman"/>
                          <a:ea typeface="Times New Roman"/>
                          <a:cs typeface="Times New Roman"/>
                          <a:sym typeface="Times New Roman"/>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600" b="1" u="none" strike="noStrike" cap="none" dirty="0">
                          <a:solidFill>
                            <a:schemeClr val="dk1"/>
                          </a:solidFill>
                          <a:latin typeface="Times New Roman"/>
                          <a:ea typeface="Times New Roman"/>
                          <a:cs typeface="Times New Roman"/>
                          <a:sym typeface="Times New Roman"/>
                        </a:rPr>
                        <a:t>DOPUNSKA NASTAVA IZ ENGLESKOG JEZIKA</a:t>
                      </a:r>
                    </a:p>
                    <a:p>
                      <a:pPr marL="0" marR="0" lvl="0" indent="0" algn="ctr" rtl="0">
                        <a:lnSpc>
                          <a:spcPct val="100000"/>
                        </a:lnSpc>
                        <a:spcBef>
                          <a:spcPts val="0"/>
                        </a:spcBef>
                        <a:spcAft>
                          <a:spcPts val="0"/>
                        </a:spcAft>
                        <a:buClr>
                          <a:srgbClr val="000000"/>
                        </a:buClr>
                        <a:buSzPct val="25000"/>
                        <a:buFont typeface="Verdana"/>
                        <a:buNone/>
                      </a:pPr>
                      <a:r>
                        <a:rPr lang="en" sz="1600" b="1" u="none" strike="noStrike" cap="none" dirty="0">
                          <a:latin typeface="Times New Roman"/>
                          <a:ea typeface="Times New Roman"/>
                          <a:cs typeface="Times New Roman"/>
                          <a:sym typeface="Times New Roman"/>
                        </a:rPr>
                        <a:t>ZA 5.</a:t>
                      </a:r>
                      <a:r>
                        <a:rPr lang="en" sz="1600" b="1" dirty="0">
                          <a:latin typeface="Times New Roman"/>
                          <a:ea typeface="Times New Roman"/>
                          <a:cs typeface="Times New Roman"/>
                          <a:sym typeface="Times New Roman"/>
                        </a:rPr>
                        <a:t> </a:t>
                      </a:r>
                      <a:r>
                        <a:rPr lang="hr-HR" sz="1600" b="1" dirty="0" smtClean="0">
                          <a:latin typeface="Times New Roman"/>
                          <a:ea typeface="Times New Roman"/>
                          <a:cs typeface="Times New Roman"/>
                          <a:sym typeface="Times New Roman"/>
                        </a:rPr>
                        <a:t>B</a:t>
                      </a:r>
                      <a:r>
                        <a:rPr lang="en" sz="1600" b="1" dirty="0" smtClean="0">
                          <a:latin typeface="Times New Roman"/>
                          <a:ea typeface="Times New Roman"/>
                          <a:cs typeface="Times New Roman"/>
                          <a:sym typeface="Times New Roman"/>
                        </a:rPr>
                        <a:t> </a:t>
                      </a:r>
                      <a:r>
                        <a:rPr lang="en" sz="1600" b="1" u="none" strike="noStrike" cap="none" dirty="0">
                          <a:latin typeface="Times New Roman"/>
                          <a:ea typeface="Times New Roman"/>
                          <a:cs typeface="Times New Roman"/>
                          <a:sym typeface="Times New Roman"/>
                        </a:rPr>
                        <a:t>RAZREDN</a:t>
                      </a:r>
                      <a:r>
                        <a:rPr lang="en" sz="1600" b="1" dirty="0">
                          <a:latin typeface="Times New Roman"/>
                          <a:ea typeface="Times New Roman"/>
                          <a:cs typeface="Times New Roman"/>
                          <a:sym typeface="Times New Roman"/>
                        </a:rPr>
                        <a:t>I</a:t>
                      </a:r>
                      <a:r>
                        <a:rPr lang="en" sz="1600" b="1" u="none" strike="noStrike" cap="none" dirty="0">
                          <a:latin typeface="Times New Roman"/>
                          <a:ea typeface="Times New Roman"/>
                          <a:cs typeface="Times New Roman"/>
                          <a:sym typeface="Times New Roman"/>
                        </a:rPr>
                        <a:t> ODJE</a:t>
                      </a:r>
                      <a:r>
                        <a:rPr lang="en" sz="1600" b="1" dirty="0">
                          <a:latin typeface="Times New Roman"/>
                          <a:ea typeface="Times New Roman"/>
                          <a:cs typeface="Times New Roman"/>
                          <a:sym typeface="Times New Roman"/>
                        </a:rPr>
                        <a:t>L</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318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Osposobiti učenike za samostalan rad. Nadoknaditi i utvrditi znanje radi lakšeg praćenja nastavnog programa. Pomoći učenicima s poteškoćama u svladavanju nastavnog gradiva.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239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Učenicima koji ne prate redoviti nastavni program s očekivanom razinom uspjeha pomoći u učenju i svladavanju nastavnih sadržaja.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69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dirty="0"/>
                        <a:t> </a:t>
                      </a:r>
                      <a:r>
                        <a:rPr lang="en" sz="1600" dirty="0">
                          <a:latin typeface="Times New Roman"/>
                          <a:ea typeface="Times New Roman"/>
                          <a:cs typeface="Times New Roman"/>
                          <a:sym typeface="Times New Roman"/>
                        </a:rPr>
                        <a:t>Valentina Ćosić, prof.</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40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Individualizirani pristup svakom učeniku u skladu s njegovim potrebama i grupni rad u skladu s potrebama i mogućnostima uključenih učenika.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91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dirty="0">
                          <a:solidFill>
                            <a:schemeClr val="dk1"/>
                          </a:solidFill>
                          <a:latin typeface="Times New Roman"/>
                          <a:ea typeface="Times New Roman"/>
                          <a:cs typeface="Times New Roman"/>
                          <a:sym typeface="Times New Roman"/>
                        </a:rPr>
                        <a:t>Jedan sat tjedno tijekom nastavne godine </a:t>
                      </a:r>
                      <a:r>
                        <a:rPr lang="en" sz="1600" dirty="0">
                          <a:solidFill>
                            <a:schemeClr val="dk1"/>
                          </a:solidFill>
                          <a:latin typeface="Times New Roman"/>
                          <a:ea typeface="Times New Roman"/>
                          <a:cs typeface="Times New Roman"/>
                          <a:sym typeface="Times New Roman"/>
                        </a:rPr>
                        <a:t>2017./18.</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476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Troškovi umnožavanja potrebnih nastavnih materijala.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445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Opisno praćenje napredovanja učenika. </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Prepoznavanje i uočavanje napretka učenika u svladavanju određenih nastavnih sadržaja. Rezultati potiču razvoj učenikova samopouzdanja i usmjeravaju u daljnjem radu.</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846" name="Shape 846"/>
          <p:cNvGraphicFramePr/>
          <p:nvPr>
            <p:extLst>
              <p:ext uri="{D42A27DB-BD31-4B8C-83A1-F6EECF244321}">
                <p14:modId xmlns:p14="http://schemas.microsoft.com/office/powerpoint/2010/main" val="2200493178"/>
              </p:ext>
            </p:extLst>
          </p:nvPr>
        </p:nvGraphicFramePr>
        <p:xfrm>
          <a:off x="272143" y="274636"/>
          <a:ext cx="8280400" cy="5873700"/>
        </p:xfrm>
        <a:graphic>
          <a:graphicData uri="http://schemas.openxmlformats.org/drawingml/2006/table">
            <a:tbl>
              <a:tblPr>
                <a:noFill/>
                <a:tableStyleId>{147E585C-4567-4667-A078-270B42631319}</a:tableStyleId>
              </a:tblPr>
              <a:tblGrid>
                <a:gridCol w="2354943">
                  <a:extLst>
                    <a:ext uri="{9D8B030D-6E8A-4147-A177-3AD203B41FA5}">
                      <a16:colId xmlns:a16="http://schemas.microsoft.com/office/drawing/2014/main" val="20000"/>
                    </a:ext>
                  </a:extLst>
                </a:gridCol>
                <a:gridCol w="5925457">
                  <a:extLst>
                    <a:ext uri="{9D8B030D-6E8A-4147-A177-3AD203B41FA5}">
                      <a16:colId xmlns:a16="http://schemas.microsoft.com/office/drawing/2014/main" val="20001"/>
                    </a:ext>
                  </a:extLst>
                </a:gridCol>
              </a:tblGrid>
              <a:tr h="6397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dirty="0">
                          <a:solidFill>
                            <a:schemeClr val="dk1"/>
                          </a:solidFill>
                          <a:latin typeface="Times New Roman"/>
                          <a:ea typeface="Times New Roman"/>
                          <a:cs typeface="Times New Roman"/>
                          <a:sym typeface="Times New Roman"/>
                        </a:rPr>
                        <a:t>DOPUNSKA NASTAVA IZ NJEMAČKOGA </a:t>
                      </a:r>
                      <a:r>
                        <a:rPr lang="en" sz="1800" b="1" u="none" strike="noStrike" cap="none" dirty="0" smtClean="0">
                          <a:solidFill>
                            <a:schemeClr val="dk1"/>
                          </a:solidFill>
                          <a:latin typeface="Times New Roman"/>
                          <a:ea typeface="Times New Roman"/>
                          <a:cs typeface="Times New Roman"/>
                          <a:sym typeface="Times New Roman"/>
                        </a:rPr>
                        <a:t>JEZIKA</a:t>
                      </a:r>
                      <a:r>
                        <a:rPr lang="hr-HR" sz="1800" b="1" u="none" strike="noStrike" cap="none" baseline="0" dirty="0" smtClean="0">
                          <a:solidFill>
                            <a:schemeClr val="dk1"/>
                          </a:solidFill>
                          <a:latin typeface="Times New Roman"/>
                          <a:ea typeface="Times New Roman"/>
                          <a:cs typeface="Times New Roman"/>
                          <a:sym typeface="Times New Roman"/>
                        </a:rPr>
                        <a:t> </a:t>
                      </a:r>
                      <a:r>
                        <a:rPr lang="en" sz="1800" b="1" u="none" strike="noStrike" cap="none" dirty="0" smtClean="0">
                          <a:latin typeface="Times New Roman"/>
                          <a:ea typeface="Times New Roman"/>
                          <a:cs typeface="Times New Roman"/>
                          <a:sym typeface="Times New Roman"/>
                        </a:rPr>
                        <a:t>ZA </a:t>
                      </a:r>
                      <a:r>
                        <a:rPr lang="en" sz="1800" b="1" u="none" strike="noStrike" cap="none" dirty="0">
                          <a:latin typeface="Times New Roman"/>
                          <a:ea typeface="Times New Roman"/>
                          <a:cs typeface="Times New Roman"/>
                          <a:sym typeface="Times New Roman"/>
                        </a:rPr>
                        <a:t>UČENIKE </a:t>
                      </a:r>
                      <a:r>
                        <a:rPr lang="en" sz="1800" b="1" dirty="0">
                          <a:latin typeface="Times New Roman"/>
                          <a:ea typeface="Times New Roman"/>
                          <a:cs typeface="Times New Roman"/>
                          <a:sym typeface="Times New Roman"/>
                        </a:rPr>
                        <a:t>6</a:t>
                      </a:r>
                      <a:r>
                        <a:rPr lang="en" sz="1800" b="1" u="none" strike="noStrike" cap="none" dirty="0" smtClean="0">
                          <a:latin typeface="Times New Roman"/>
                          <a:ea typeface="Times New Roman"/>
                          <a:cs typeface="Times New Roman"/>
                          <a:sym typeface="Times New Roman"/>
                        </a:rPr>
                        <a:t>.</a:t>
                      </a:r>
                      <a:r>
                        <a:rPr lang="hr-HR" sz="1800" b="1" u="none" strike="noStrike" cap="none" dirty="0" smtClean="0">
                          <a:latin typeface="Times New Roman"/>
                          <a:ea typeface="Times New Roman"/>
                          <a:cs typeface="Times New Roman"/>
                          <a:sym typeface="Times New Roman"/>
                        </a:rPr>
                        <a:t> </a:t>
                      </a:r>
                      <a:r>
                        <a:rPr lang="en" sz="1800" b="1" u="none" strike="noStrike" cap="none" dirty="0" smtClean="0">
                          <a:latin typeface="Times New Roman"/>
                          <a:ea typeface="Times New Roman"/>
                          <a:cs typeface="Times New Roman"/>
                          <a:sym typeface="Times New Roman"/>
                        </a:rPr>
                        <a:t>a/d </a:t>
                      </a:r>
                      <a:r>
                        <a:rPr lang="en" sz="1800" b="1" u="none" strike="noStrike" cap="none" dirty="0">
                          <a:latin typeface="Times New Roman"/>
                          <a:ea typeface="Times New Roman"/>
                          <a:cs typeface="Times New Roman"/>
                          <a:sym typeface="Times New Roman"/>
                        </a:rPr>
                        <a:t>i </a:t>
                      </a:r>
                      <a:r>
                        <a:rPr lang="en" sz="1800" b="1" dirty="0">
                          <a:latin typeface="Times New Roman"/>
                          <a:ea typeface="Times New Roman"/>
                          <a:cs typeface="Times New Roman"/>
                          <a:sym typeface="Times New Roman"/>
                        </a:rPr>
                        <a:t>7</a:t>
                      </a:r>
                      <a:r>
                        <a:rPr lang="en" sz="1800" b="1" u="none" strike="noStrike" cap="none" dirty="0" smtClean="0">
                          <a:latin typeface="Times New Roman"/>
                          <a:ea typeface="Times New Roman"/>
                          <a:cs typeface="Times New Roman"/>
                          <a:sym typeface="Times New Roman"/>
                        </a:rPr>
                        <a:t>.</a:t>
                      </a:r>
                      <a:r>
                        <a:rPr lang="hr-HR" sz="1800" b="1" u="none" strike="noStrike" cap="none" dirty="0" smtClean="0">
                          <a:latin typeface="Times New Roman"/>
                          <a:ea typeface="Times New Roman"/>
                          <a:cs typeface="Times New Roman"/>
                          <a:sym typeface="Times New Roman"/>
                        </a:rPr>
                        <a:t> </a:t>
                      </a:r>
                      <a:r>
                        <a:rPr lang="en" sz="1800" b="1" u="none" strike="noStrike" cap="none" dirty="0" smtClean="0">
                          <a:latin typeface="Times New Roman"/>
                          <a:ea typeface="Times New Roman"/>
                          <a:cs typeface="Times New Roman"/>
                          <a:sym typeface="Times New Roman"/>
                        </a:rPr>
                        <a:t>a/c  </a:t>
                      </a:r>
                      <a:r>
                        <a:rPr lang="en" sz="1800" b="1" u="none" strike="noStrike" cap="none" dirty="0">
                          <a:latin typeface="Times New Roman"/>
                          <a:ea typeface="Times New Roman"/>
                          <a:cs typeface="Times New Roman"/>
                          <a:sym typeface="Times New Roman"/>
                        </a:rPr>
                        <a:t>RAZREDNOG ODJELA</a:t>
                      </a:r>
                      <a:r>
                        <a:rPr lang="en" sz="1800" u="none" strike="noStrike" cap="none" dirty="0">
                          <a:latin typeface="Times New Roman"/>
                          <a:ea typeface="Times New Roman"/>
                          <a:cs typeface="Times New Roman"/>
                          <a:sym typeface="Times New Roman"/>
                        </a:rPr>
                        <a:t>                   </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319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Naučiti i uvježbati sadržaje koje učenici nisu usvojili. Pomoći učenicima s poteškoćama u savladavanju nastavnoga gradiva. Razvijati samopouzdanje učenika.</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096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Pomoći učenicima s teškoćama u svladavanju nastavnih sadržaja koji su im potrebni za daljnji rad.</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0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Sanela Cifer, prof.</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397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Grupni rad i individualizirani pristup svakom učeniku u skladu s njegovim potrebama. </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159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Tijekom nastavne godine 201</a:t>
                      </a:r>
                      <a:r>
                        <a:rPr lang="en" sz="1800">
                          <a:solidFill>
                            <a:schemeClr val="dk1"/>
                          </a:solidFill>
                          <a:latin typeface="Times New Roman"/>
                          <a:ea typeface="Times New Roman"/>
                          <a:cs typeface="Times New Roman"/>
                          <a:sym typeface="Times New Roman"/>
                        </a:rPr>
                        <a:t>7</a:t>
                      </a:r>
                      <a:r>
                        <a:rPr lang="en" sz="1800" u="none" strike="noStrike" cap="none">
                          <a:solidFill>
                            <a:schemeClr val="dk1"/>
                          </a:solidFill>
                          <a:latin typeface="Times New Roman"/>
                          <a:ea typeface="Times New Roman"/>
                          <a:cs typeface="Times New Roman"/>
                          <a:sym typeface="Times New Roman"/>
                        </a:rPr>
                        <a:t>./201</a:t>
                      </a:r>
                      <a:r>
                        <a:rPr lang="en" sz="1800">
                          <a:solidFill>
                            <a:schemeClr val="dk1"/>
                          </a:solidFill>
                          <a:latin typeface="Times New Roman"/>
                          <a:ea typeface="Times New Roman"/>
                          <a:cs typeface="Times New Roman"/>
                          <a:sym typeface="Times New Roman"/>
                        </a:rPr>
                        <a:t>8</a:t>
                      </a:r>
                      <a:r>
                        <a:rPr lang="en" sz="1800" u="none" strike="noStrike" cap="none">
                          <a:solidFill>
                            <a:schemeClr val="dk1"/>
                          </a:solidFill>
                          <a:latin typeface="Times New Roman"/>
                          <a:ea typeface="Times New Roman"/>
                          <a:cs typeface="Times New Roman"/>
                          <a:sym typeface="Times New Roman"/>
                        </a:rPr>
                        <a:t>. svaki drugi tjedan u razrednim odjelima </a:t>
                      </a:r>
                      <a:r>
                        <a:rPr lang="en" sz="1800">
                          <a:solidFill>
                            <a:schemeClr val="dk1"/>
                          </a:solidFill>
                          <a:latin typeface="Times New Roman"/>
                          <a:ea typeface="Times New Roman"/>
                          <a:cs typeface="Times New Roman"/>
                          <a:sym typeface="Times New Roman"/>
                        </a:rPr>
                        <a:t>6</a:t>
                      </a:r>
                      <a:r>
                        <a:rPr lang="en" sz="1800" u="none" strike="noStrike" cap="none">
                          <a:solidFill>
                            <a:schemeClr val="dk1"/>
                          </a:solidFill>
                          <a:latin typeface="Times New Roman"/>
                          <a:ea typeface="Times New Roman"/>
                          <a:cs typeface="Times New Roman"/>
                          <a:sym typeface="Times New Roman"/>
                        </a:rPr>
                        <a:t>.a/d (izborni strani jezik) i </a:t>
                      </a:r>
                      <a:r>
                        <a:rPr lang="en" sz="1800">
                          <a:solidFill>
                            <a:schemeClr val="dk1"/>
                          </a:solidFill>
                          <a:latin typeface="Times New Roman"/>
                          <a:ea typeface="Times New Roman"/>
                          <a:cs typeface="Times New Roman"/>
                          <a:sym typeface="Times New Roman"/>
                        </a:rPr>
                        <a:t>7</a:t>
                      </a:r>
                      <a:r>
                        <a:rPr lang="en" sz="1800" u="none" strike="noStrike" cap="none">
                          <a:solidFill>
                            <a:schemeClr val="dk1"/>
                          </a:solidFill>
                          <a:latin typeface="Times New Roman"/>
                          <a:ea typeface="Times New Roman"/>
                          <a:cs typeface="Times New Roman"/>
                          <a:sym typeface="Times New Roman"/>
                        </a:rPr>
                        <a:t>.a/c (prvi strani jezik). </a:t>
                      </a:r>
                      <a:r>
                        <a:rPr lang="en" sz="1800">
                          <a:solidFill>
                            <a:schemeClr val="dk1"/>
                          </a:solidFill>
                          <a:latin typeface="Times New Roman"/>
                          <a:ea typeface="Times New Roman"/>
                          <a:cs typeface="Times New Roman"/>
                          <a:sym typeface="Times New Roman"/>
                        </a:rPr>
                        <a:t>Ukupno 35 sati.</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46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800" u="none" strike="noStrike" cap="none">
                          <a:solidFill>
                            <a:schemeClr val="dk1"/>
                          </a:solidFill>
                          <a:latin typeface="Times New Roman"/>
                          <a:ea typeface="Times New Roman"/>
                          <a:cs typeface="Times New Roman"/>
                          <a:sym typeface="Times New Roman"/>
                        </a:rPr>
                        <a:t>Troškovi umnožavanja potrebnih nastavnih materijala.</a:t>
                      </a:r>
                    </a:p>
                    <a:p>
                      <a:pPr marL="0" marR="0" lvl="0" indent="0" algn="l" rtl="0">
                        <a:lnSpc>
                          <a:spcPct val="100000"/>
                        </a:lnSpc>
                        <a:spcBef>
                          <a:spcPts val="0"/>
                        </a:spcBef>
                        <a:spcAft>
                          <a:spcPts val="0"/>
                        </a:spcAft>
                        <a:buClr>
                          <a:srgbClr val="000000"/>
                        </a:buClr>
                        <a:buSzPct val="25000"/>
                        <a:buFont typeface="Verdana"/>
                        <a:buNone/>
                      </a:pPr>
                      <a:endParaRPr sz="1800" u="none" strike="noStrike" cap="none">
                        <a:solidFill>
                          <a:schemeClr val="dk1"/>
                        </a:solidFill>
                        <a:latin typeface="Times New Roman"/>
                        <a:ea typeface="Times New Roman"/>
                        <a:cs typeface="Times New Roman"/>
                        <a:sym typeface="Times New Roman"/>
                      </a:endParaRP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604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dirty="0">
                          <a:latin typeface="Times New Roman"/>
                          <a:ea typeface="Times New Roman"/>
                          <a:cs typeface="Times New Roman"/>
                          <a:sym typeface="Times New Roman"/>
                        </a:rPr>
                        <a:t>Opisno praćenje postignuća učenika.</a:t>
                      </a:r>
                    </a:p>
                    <a:p>
                      <a:pPr marL="0" marR="0" lvl="0" indent="0" algn="l" rtl="0">
                        <a:lnSpc>
                          <a:spcPct val="100000"/>
                        </a:lnSpc>
                        <a:spcBef>
                          <a:spcPts val="0"/>
                        </a:spcBef>
                        <a:spcAft>
                          <a:spcPts val="0"/>
                        </a:spcAft>
                        <a:buClr>
                          <a:srgbClr val="000000"/>
                        </a:buClr>
                        <a:buSzPct val="25000"/>
                        <a:buFont typeface="Verdana"/>
                        <a:buNone/>
                      </a:pPr>
                      <a:r>
                        <a:rPr lang="en" sz="1800" u="none" strike="noStrike" cap="none" dirty="0">
                          <a:latin typeface="Times New Roman"/>
                          <a:ea typeface="Times New Roman"/>
                          <a:cs typeface="Times New Roman"/>
                          <a:sym typeface="Times New Roman"/>
                        </a:rPr>
                        <a:t>Samovrednovanje.</a:t>
                      </a:r>
                    </a:p>
                    <a:p>
                      <a:pPr marL="0" marR="0" lvl="0" indent="0" algn="l" rtl="0">
                        <a:lnSpc>
                          <a:spcPct val="100000"/>
                        </a:lnSpc>
                        <a:spcBef>
                          <a:spcPts val="0"/>
                        </a:spcBef>
                        <a:spcAft>
                          <a:spcPts val="0"/>
                        </a:spcAft>
                        <a:buClr>
                          <a:srgbClr val="000000"/>
                        </a:buClr>
                        <a:buSzPct val="25000"/>
                        <a:buFont typeface="Verdana"/>
                        <a:buNone/>
                      </a:pPr>
                      <a:r>
                        <a:rPr lang="en" sz="1800" u="none" strike="noStrike" cap="none" dirty="0">
                          <a:latin typeface="Times New Roman"/>
                          <a:ea typeface="Times New Roman"/>
                          <a:cs typeface="Times New Roman"/>
                          <a:sym typeface="Times New Roman"/>
                        </a:rPr>
                        <a:t>Bolje razumijevanje nastavnog gradiva.</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p:nvPr/>
        </p:nvSpPr>
        <p:spPr>
          <a:xfrm>
            <a:off x="7078660" y="0"/>
            <a:ext cx="2046298" cy="27449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853" name="Shape 853"/>
          <p:cNvGraphicFramePr/>
          <p:nvPr>
            <p:extLst>
              <p:ext uri="{D42A27DB-BD31-4B8C-83A1-F6EECF244321}">
                <p14:modId xmlns:p14="http://schemas.microsoft.com/office/powerpoint/2010/main" val="1530530112"/>
              </p:ext>
            </p:extLst>
          </p:nvPr>
        </p:nvGraphicFramePr>
        <p:xfrm>
          <a:off x="246743" y="156372"/>
          <a:ext cx="8679543" cy="6324270"/>
        </p:xfrm>
        <a:graphic>
          <a:graphicData uri="http://schemas.openxmlformats.org/drawingml/2006/table">
            <a:tbl>
              <a:tblPr>
                <a:noFill/>
                <a:tableStyleId>{147E585C-4567-4667-A078-270B42631319}</a:tableStyleId>
              </a:tblPr>
              <a:tblGrid>
                <a:gridCol w="2060453">
                  <a:extLst>
                    <a:ext uri="{9D8B030D-6E8A-4147-A177-3AD203B41FA5}">
                      <a16:colId xmlns:a16="http://schemas.microsoft.com/office/drawing/2014/main" val="20000"/>
                    </a:ext>
                  </a:extLst>
                </a:gridCol>
                <a:gridCol w="6619090">
                  <a:extLst>
                    <a:ext uri="{9D8B030D-6E8A-4147-A177-3AD203B41FA5}">
                      <a16:colId xmlns:a16="http://schemas.microsoft.com/office/drawing/2014/main" val="20001"/>
                    </a:ext>
                  </a:extLst>
                </a:gridCol>
              </a:tblGrid>
              <a:tr h="639750">
                <a:tc>
                  <a:txBody>
                    <a:bodyPr/>
                    <a:lstStyle/>
                    <a:p>
                      <a:pPr marL="0" marR="0" lvl="0" indent="0" algn="l" rtl="0">
                        <a:lnSpc>
                          <a:spcPct val="15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NAZIV AKTIVNOSTI</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5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DOPUNSKA NASTAVA IZ NJEMAČKOG JEZIKA</a:t>
                      </a:r>
                    </a:p>
                    <a:p>
                      <a:pPr marL="0" marR="0" lvl="0" indent="0" algn="l" rtl="0">
                        <a:lnSpc>
                          <a:spcPct val="15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a:t>
                      </a:r>
                      <a:r>
                        <a:rPr lang="en" sz="1600" b="1" u="none" strike="noStrike" cap="none">
                          <a:latin typeface="Times New Roman"/>
                          <a:ea typeface="Times New Roman"/>
                          <a:cs typeface="Times New Roman"/>
                          <a:sym typeface="Times New Roman"/>
                        </a:rPr>
                        <a:t>ZA UČENIKE 5. </a:t>
                      </a:r>
                      <a:r>
                        <a:rPr lang="en" sz="1600" b="1">
                          <a:latin typeface="Times New Roman"/>
                          <a:ea typeface="Times New Roman"/>
                          <a:cs typeface="Times New Roman"/>
                          <a:sym typeface="Times New Roman"/>
                        </a:rPr>
                        <a:t>c, 6.b i 8.b </a:t>
                      </a:r>
                      <a:r>
                        <a:rPr lang="en" sz="1600" b="1" u="none" strike="noStrike" cap="none">
                          <a:latin typeface="Times New Roman"/>
                          <a:ea typeface="Times New Roman"/>
                          <a:cs typeface="Times New Roman"/>
                          <a:sym typeface="Times New Roman"/>
                        </a:rPr>
                        <a:t> RAZREDNOG ODJELA</a:t>
                      </a:r>
                      <a:r>
                        <a:rPr lang="en" sz="1600" u="none" strike="noStrike" cap="none">
                          <a:latin typeface="Times New Roman"/>
                          <a:ea typeface="Times New Roman"/>
                          <a:cs typeface="Times New Roman"/>
                          <a:sym typeface="Times New Roman"/>
                        </a:rPr>
                        <a:t>                           </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26425">
                <a:tc>
                  <a:txBody>
                    <a:bodyPr/>
                    <a:lstStyle/>
                    <a:p>
                      <a:pPr marL="0" marR="0" lvl="0" indent="0" algn="l" rtl="0">
                        <a:lnSpc>
                          <a:spcPct val="15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CILJ AKTIVNOSTI</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5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Naučiti i uvježbati nastavne sadržaje koje učenici nisu uspjeli usvojiti tijekom redovne nastave. Pomoći učenicima s poteškoćama u savladavanju nastavnoga gradiva. Razvijati samopouzdanje kod učenika. Dodatna objašnjenja gradiva u kojemu učenici imaju poteškoće.</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09600">
                <a:tc>
                  <a:txBody>
                    <a:bodyPr/>
                    <a:lstStyle/>
                    <a:p>
                      <a:pPr marL="0" marR="0" lvl="0" indent="0" algn="l" rtl="0">
                        <a:lnSpc>
                          <a:spcPct val="150000"/>
                        </a:lnSpc>
                        <a:spcBef>
                          <a:spcPts val="0"/>
                        </a:spcBef>
                        <a:spcAft>
                          <a:spcPts val="0"/>
                        </a:spcAft>
                        <a:buClr>
                          <a:srgbClr val="000000"/>
                        </a:buClr>
                        <a:buSzPct val="25000"/>
                        <a:buFont typeface="Verdana"/>
                        <a:buNone/>
                      </a:pPr>
                      <a:r>
                        <a:rPr lang="en" sz="1600" b="1" u="none" strike="noStrike" cap="none" dirty="0">
                          <a:solidFill>
                            <a:schemeClr val="dk1"/>
                          </a:solidFill>
                          <a:latin typeface="Times New Roman"/>
                          <a:ea typeface="Times New Roman"/>
                          <a:cs typeface="Times New Roman"/>
                          <a:sym typeface="Times New Roman"/>
                        </a:rPr>
                        <a:t>NAMJENA</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Pomoći učenicima s teškoćama u svladavanju nastavnih sadržaja koji su im potrebni za daljnji rad.</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0675">
                <a:tc>
                  <a:txBody>
                    <a:bodyPr/>
                    <a:lstStyle/>
                    <a:p>
                      <a:pPr marL="0" marR="0" lvl="0" indent="0" algn="l" rtl="0">
                        <a:lnSpc>
                          <a:spcPct val="15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NOSITELJI</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5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Antonija Barišić, prof.</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39750">
                <a:tc>
                  <a:txBody>
                    <a:bodyPr/>
                    <a:lstStyle/>
                    <a:p>
                      <a:pPr marL="0" marR="0" lvl="0" indent="0" algn="l" rtl="0">
                        <a:lnSpc>
                          <a:spcPct val="15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NAČIN REALIZACIJE</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5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Grupni rad i individualizirani pristup svakom učeniku u skladu s njegovim potrebama.</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15950">
                <a:tc>
                  <a:txBody>
                    <a:bodyPr/>
                    <a:lstStyle/>
                    <a:p>
                      <a:pPr marL="0" marR="0" lvl="0" indent="0" algn="l" rtl="0">
                        <a:lnSpc>
                          <a:spcPct val="15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VREMENIK</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5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Jedan sat </a:t>
                      </a:r>
                      <a:r>
                        <a:rPr lang="en" sz="1600">
                          <a:solidFill>
                            <a:schemeClr val="dk1"/>
                          </a:solidFill>
                          <a:latin typeface="Times New Roman"/>
                          <a:ea typeface="Times New Roman"/>
                          <a:cs typeface="Times New Roman"/>
                          <a:sym typeface="Times New Roman"/>
                        </a:rPr>
                        <a:t>tjedno tijekom nastavne godine </a:t>
                      </a:r>
                      <a:r>
                        <a:rPr lang="en" sz="1600" u="none" strike="noStrike" cap="none">
                          <a:solidFill>
                            <a:schemeClr val="dk1"/>
                          </a:solidFill>
                          <a:latin typeface="Times New Roman"/>
                          <a:ea typeface="Times New Roman"/>
                          <a:cs typeface="Times New Roman"/>
                          <a:sym typeface="Times New Roman"/>
                        </a:rPr>
                        <a:t>201</a:t>
                      </a:r>
                      <a:r>
                        <a:rPr lang="en" sz="1600">
                          <a:solidFill>
                            <a:schemeClr val="dk1"/>
                          </a:solidFill>
                          <a:latin typeface="Times New Roman"/>
                          <a:ea typeface="Times New Roman"/>
                          <a:cs typeface="Times New Roman"/>
                          <a:sym typeface="Times New Roman"/>
                        </a:rPr>
                        <a:t>7</a:t>
                      </a:r>
                      <a:r>
                        <a:rPr lang="en" sz="1600" u="none" strike="noStrike" cap="none">
                          <a:solidFill>
                            <a:schemeClr val="dk1"/>
                          </a:solidFill>
                          <a:latin typeface="Times New Roman"/>
                          <a:ea typeface="Times New Roman"/>
                          <a:cs typeface="Times New Roman"/>
                          <a:sym typeface="Times New Roman"/>
                        </a:rPr>
                        <a:t>./201</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0675">
                <a:tc>
                  <a:txBody>
                    <a:bodyPr/>
                    <a:lstStyle/>
                    <a:p>
                      <a:pPr marL="0" marR="0" lvl="0" indent="0" algn="l" rtl="0">
                        <a:lnSpc>
                          <a:spcPct val="15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TROŠKOVNIK</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600" u="none" strike="noStrike" cap="none" dirty="0">
                          <a:solidFill>
                            <a:schemeClr val="dk1"/>
                          </a:solidFill>
                          <a:latin typeface="Times New Roman"/>
                          <a:ea typeface="Times New Roman"/>
                          <a:cs typeface="Times New Roman"/>
                          <a:sym typeface="Times New Roman"/>
                        </a:rPr>
                        <a:t>Troškovi umnožavanja potrebnih nastavnih materijala</a:t>
                      </a:r>
                      <a:r>
                        <a:rPr lang="en" sz="1600" u="none" strike="noStrike" cap="none" dirty="0" smtClean="0">
                          <a:solidFill>
                            <a:schemeClr val="dk1"/>
                          </a:solidFill>
                          <a:latin typeface="Times New Roman"/>
                          <a:ea typeface="Times New Roman"/>
                          <a:cs typeface="Times New Roman"/>
                          <a:sym typeface="Times New Roman"/>
                        </a:rPr>
                        <a:t>.</a:t>
                      </a:r>
                      <a:endParaRPr lang="en" sz="1600" u="none" strike="noStrike" cap="none" dirty="0">
                        <a:solidFill>
                          <a:schemeClr val="dk1"/>
                        </a:solidFill>
                        <a:latin typeface="Times New Roman"/>
                        <a:ea typeface="Times New Roman"/>
                        <a:cs typeface="Times New Roman"/>
                        <a:sym typeface="Times New Roman"/>
                      </a:endParaRP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60425">
                <a:tc>
                  <a:txBody>
                    <a:bodyPr/>
                    <a:lstStyle/>
                    <a:p>
                      <a:pPr marL="0" marR="0" lvl="0" indent="0" algn="l" rtl="0">
                        <a:lnSpc>
                          <a:spcPct val="15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spcBef>
                          <a:spcPts val="0"/>
                        </a:spcBef>
                        <a:buClr>
                          <a:schemeClr val="dk1"/>
                        </a:buClr>
                        <a:buSzPct val="25000"/>
                        <a:buFont typeface="Arial"/>
                        <a:buNone/>
                      </a:pPr>
                      <a:r>
                        <a:rPr lang="en" sz="1600" dirty="0">
                          <a:solidFill>
                            <a:schemeClr val="dk1"/>
                          </a:solidFill>
                          <a:latin typeface="Times New Roman"/>
                          <a:ea typeface="Times New Roman"/>
                          <a:cs typeface="Times New Roman"/>
                          <a:sym typeface="Times New Roman"/>
                        </a:rPr>
                        <a:t>Opisno praćenje napredovanja učenika. </a:t>
                      </a:r>
                    </a:p>
                    <a:p>
                      <a:pPr lvl="0" rtl="0">
                        <a:spcBef>
                          <a:spcPts val="0"/>
                        </a:spcBef>
                        <a:buClr>
                          <a:schemeClr val="dk1"/>
                        </a:buClr>
                        <a:buSzPct val="25000"/>
                        <a:buFont typeface="Arial"/>
                        <a:buNone/>
                      </a:pPr>
                      <a:r>
                        <a:rPr lang="en" sz="1600" dirty="0">
                          <a:solidFill>
                            <a:schemeClr val="dk1"/>
                          </a:solidFill>
                          <a:latin typeface="Times New Roman"/>
                          <a:ea typeface="Times New Roman"/>
                          <a:cs typeface="Times New Roman"/>
                          <a:sym typeface="Times New Roman"/>
                        </a:rPr>
                        <a:t>Prepoznavanje i uočavanje napretka učenika u svladavanju određenih nastavnih sadržaja. Rezultati potiču razvoj učenikova samopouzdanja i usmjeravaju u daljnjem radu.</a:t>
                      </a:r>
                    </a:p>
                    <a:p>
                      <a:pPr marL="0" marR="0" lvl="0" indent="0" algn="l" rtl="0">
                        <a:lnSpc>
                          <a:spcPct val="150000"/>
                        </a:lnSpc>
                        <a:spcBef>
                          <a:spcPts val="0"/>
                        </a:spcBef>
                        <a:spcAft>
                          <a:spcPts val="0"/>
                        </a:spcAft>
                        <a:buClr>
                          <a:srgbClr val="000000"/>
                        </a:buClr>
                        <a:buSzPct val="25000"/>
                        <a:buFont typeface="Verdana"/>
                        <a:buNone/>
                      </a:pPr>
                      <a:endParaRPr sz="1600" dirty="0">
                        <a:solidFill>
                          <a:schemeClr val="dk1"/>
                        </a:solidFill>
                        <a:latin typeface="Times New Roman"/>
                        <a:ea typeface="Times New Roman"/>
                        <a:cs typeface="Times New Roman"/>
                        <a:sym typeface="Times New Roman"/>
                      </a:endParaRPr>
                    </a:p>
                  </a:txBody>
                  <a:tcPr marL="50350" marR="503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graphicFrame>
        <p:nvGraphicFramePr>
          <p:cNvPr id="859" name="Shape 859"/>
          <p:cNvGraphicFramePr/>
          <p:nvPr>
            <p:extLst>
              <p:ext uri="{D42A27DB-BD31-4B8C-83A1-F6EECF244321}">
                <p14:modId xmlns:p14="http://schemas.microsoft.com/office/powerpoint/2010/main" val="991414906"/>
              </p:ext>
            </p:extLst>
          </p:nvPr>
        </p:nvGraphicFramePr>
        <p:xfrm>
          <a:off x="130225" y="85019"/>
          <a:ext cx="8883550" cy="6734316"/>
        </p:xfrm>
        <a:graphic>
          <a:graphicData uri="http://schemas.openxmlformats.org/drawingml/2006/table">
            <a:tbl>
              <a:tblPr>
                <a:noFill/>
                <a:tableStyleId>{147E585C-4567-4667-A078-270B42631319}</a:tableStyleId>
              </a:tblPr>
              <a:tblGrid>
                <a:gridCol w="2089575">
                  <a:extLst>
                    <a:ext uri="{9D8B030D-6E8A-4147-A177-3AD203B41FA5}">
                      <a16:colId xmlns:a16="http://schemas.microsoft.com/office/drawing/2014/main" val="20000"/>
                    </a:ext>
                  </a:extLst>
                </a:gridCol>
                <a:gridCol w="6793975">
                  <a:extLst>
                    <a:ext uri="{9D8B030D-6E8A-4147-A177-3AD203B41FA5}">
                      <a16:colId xmlns:a16="http://schemas.microsoft.com/office/drawing/2014/main" val="20001"/>
                    </a:ext>
                  </a:extLst>
                </a:gridCol>
              </a:tblGrid>
              <a:tr h="760815">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NAZIV AKTIVNOSTI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800" b="1" u="none" strike="noStrike" cap="none" dirty="0">
                          <a:latin typeface="Times New Roman"/>
                          <a:ea typeface="Times New Roman"/>
                          <a:cs typeface="Times New Roman"/>
                          <a:sym typeface="Times New Roman"/>
                        </a:rPr>
                        <a:t>DOPUNSKA  NASTAVA IZ KEMIJ</a:t>
                      </a:r>
                      <a:r>
                        <a:rPr lang="en" sz="1800" b="1" dirty="0">
                          <a:latin typeface="Times New Roman"/>
                          <a:ea typeface="Times New Roman"/>
                          <a:cs typeface="Times New Roman"/>
                          <a:sym typeface="Times New Roman"/>
                        </a:rPr>
                        <a:t>E</a:t>
                      </a:r>
                    </a:p>
                    <a:p>
                      <a:pPr marL="0" marR="0" lvl="0" indent="0" algn="ctr" rtl="0">
                        <a:lnSpc>
                          <a:spcPct val="115000"/>
                        </a:lnSpc>
                        <a:spcBef>
                          <a:spcPts val="0"/>
                        </a:spcBef>
                        <a:spcAft>
                          <a:spcPts val="0"/>
                        </a:spcAft>
                        <a:buClr>
                          <a:srgbClr val="000000"/>
                        </a:buClr>
                        <a:buSzPct val="25000"/>
                        <a:buFont typeface="Verdana"/>
                        <a:buNone/>
                      </a:pPr>
                      <a:r>
                        <a:rPr lang="en" sz="1800" b="1" u="none" strike="noStrike" cap="none" dirty="0">
                          <a:latin typeface="Times New Roman"/>
                          <a:ea typeface="Times New Roman"/>
                          <a:cs typeface="Times New Roman"/>
                          <a:sym typeface="Times New Roman"/>
                        </a:rPr>
                        <a:t>- za učenike sedm</a:t>
                      </a:r>
                      <a:r>
                        <a:rPr lang="en" sz="1800" b="1" dirty="0">
                          <a:latin typeface="Times New Roman"/>
                          <a:ea typeface="Times New Roman"/>
                          <a:cs typeface="Times New Roman"/>
                          <a:sym typeface="Times New Roman"/>
                        </a:rPr>
                        <a:t>og</a:t>
                      </a:r>
                      <a:r>
                        <a:rPr lang="en" sz="1800" b="1" u="none" strike="noStrike" cap="none" dirty="0">
                          <a:latin typeface="Times New Roman"/>
                          <a:ea typeface="Times New Roman"/>
                          <a:cs typeface="Times New Roman"/>
                          <a:sym typeface="Times New Roman"/>
                        </a:rPr>
                        <a:t> i osm</a:t>
                      </a:r>
                      <a:r>
                        <a:rPr lang="en" sz="1800" b="1" dirty="0">
                          <a:latin typeface="Times New Roman"/>
                          <a:ea typeface="Times New Roman"/>
                          <a:cs typeface="Times New Roman"/>
                          <a:sym typeface="Times New Roman"/>
                        </a:rPr>
                        <a:t>og</a:t>
                      </a:r>
                      <a:r>
                        <a:rPr lang="en" sz="1800" b="1" u="none" strike="noStrike" cap="none" dirty="0">
                          <a:latin typeface="Times New Roman"/>
                          <a:ea typeface="Times New Roman"/>
                          <a:cs typeface="Times New Roman"/>
                          <a:sym typeface="Times New Roman"/>
                        </a:rPr>
                        <a:t> razreda - 2016. / 2017.</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45447">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CILJ AKTIVNOSTI</a:t>
                      </a:r>
                    </a:p>
                    <a:p>
                      <a:pPr marL="0" marR="0" lvl="0" indent="0" algn="l" rtl="0">
                        <a:lnSpc>
                          <a:spcPct val="100000"/>
                        </a:lnSpc>
                        <a:spcBef>
                          <a:spcPts val="0"/>
                        </a:spcBef>
                        <a:spcAft>
                          <a:spcPts val="0"/>
                        </a:spcAft>
                        <a:buClr>
                          <a:schemeClr val="dk1"/>
                        </a:buClr>
                        <a:buSzPct val="25000"/>
                        <a:buFont typeface="Calibri"/>
                        <a:buNone/>
                      </a:pPr>
                      <a:endParaRPr sz="15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R="0" lvl="0" algn="l" rtl="0">
                        <a:lnSpc>
                          <a:spcPct val="100000"/>
                        </a:lnSpc>
                        <a:spcBef>
                          <a:spcPts val="0"/>
                        </a:spcBef>
                        <a:spcAft>
                          <a:spcPts val="0"/>
                        </a:spcAft>
                        <a:buNone/>
                      </a:pPr>
                      <a:r>
                        <a:rPr lang="en" sz="1500">
                          <a:solidFill>
                            <a:schemeClr val="dk1"/>
                          </a:solidFill>
                          <a:latin typeface="Times New Roman"/>
                          <a:ea typeface="Times New Roman"/>
                          <a:cs typeface="Times New Roman"/>
                          <a:sym typeface="Times New Roman"/>
                        </a:rPr>
                        <a:t>- </a:t>
                      </a:r>
                      <a:r>
                        <a:rPr lang="en" sz="1500" u="none" strike="noStrike" cap="none">
                          <a:solidFill>
                            <a:schemeClr val="dk1"/>
                          </a:solidFill>
                          <a:latin typeface="Times New Roman"/>
                          <a:ea typeface="Times New Roman"/>
                          <a:cs typeface="Times New Roman"/>
                          <a:sym typeface="Times New Roman"/>
                        </a:rPr>
                        <a:t>usvojiti najvažnije pojmove pomoću jednostavnih primjera   uz pravilno vođenje razvijati sposobnost promatranja i donošenja zaključka na temelju rezultata jednostavnijih pokusa</a:t>
                      </a:r>
                    </a:p>
                    <a:p>
                      <a:pPr marR="0" lvl="0" algn="just" rtl="0">
                        <a:lnSpc>
                          <a:spcPct val="115000"/>
                        </a:lnSpc>
                        <a:spcBef>
                          <a:spcPts val="0"/>
                        </a:spcBef>
                        <a:spcAft>
                          <a:spcPts val="0"/>
                        </a:spcAft>
                        <a:buNone/>
                      </a:pPr>
                      <a:r>
                        <a:rPr lang="en" sz="1500">
                          <a:solidFill>
                            <a:schemeClr val="dk1"/>
                          </a:solidFill>
                          <a:latin typeface="Times New Roman"/>
                          <a:ea typeface="Times New Roman"/>
                          <a:cs typeface="Times New Roman"/>
                          <a:sym typeface="Times New Roman"/>
                        </a:rPr>
                        <a:t>- </a:t>
                      </a:r>
                      <a:r>
                        <a:rPr lang="en" sz="1500" u="none" strike="noStrike" cap="none">
                          <a:solidFill>
                            <a:schemeClr val="dk1"/>
                          </a:solidFill>
                          <a:latin typeface="Times New Roman"/>
                          <a:ea typeface="Times New Roman"/>
                          <a:cs typeface="Times New Roman"/>
                          <a:sym typeface="Times New Roman"/>
                        </a:rPr>
                        <a:t>osposobljavati učenike za uočavanje bitnih činjenica  </a:t>
                      </a:r>
                    </a:p>
                    <a:p>
                      <a:pPr marR="0" lvl="0" algn="just" rtl="0">
                        <a:lnSpc>
                          <a:spcPct val="115000"/>
                        </a:lnSpc>
                        <a:spcBef>
                          <a:spcPts val="0"/>
                        </a:spcBef>
                        <a:spcAft>
                          <a:spcPts val="0"/>
                        </a:spcAft>
                        <a:buNone/>
                      </a:pPr>
                      <a:r>
                        <a:rPr lang="en" sz="1500">
                          <a:solidFill>
                            <a:schemeClr val="dk1"/>
                          </a:solidFill>
                          <a:latin typeface="Times New Roman"/>
                          <a:ea typeface="Times New Roman"/>
                          <a:cs typeface="Times New Roman"/>
                          <a:sym typeface="Times New Roman"/>
                        </a:rPr>
                        <a:t>- </a:t>
                      </a:r>
                      <a:r>
                        <a:rPr lang="en" sz="1500" u="none" strike="noStrike" cap="none">
                          <a:solidFill>
                            <a:schemeClr val="dk1"/>
                          </a:solidFill>
                          <a:latin typeface="Times New Roman"/>
                          <a:ea typeface="Times New Roman"/>
                          <a:cs typeface="Times New Roman"/>
                          <a:sym typeface="Times New Roman"/>
                        </a:rPr>
                        <a:t>povezivati znanja iz različitih nastavnih predmeta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9276">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NAMJENA</a:t>
                      </a:r>
                    </a:p>
                    <a:p>
                      <a:pPr marL="0" marR="0" lvl="0" indent="0" algn="l" rtl="0">
                        <a:lnSpc>
                          <a:spcPct val="100000"/>
                        </a:lnSpc>
                        <a:spcBef>
                          <a:spcPts val="0"/>
                        </a:spcBef>
                        <a:spcAft>
                          <a:spcPts val="0"/>
                        </a:spcAft>
                        <a:buClr>
                          <a:schemeClr val="dk1"/>
                        </a:buClr>
                        <a:buSzPct val="25000"/>
                        <a:buFont typeface="Calibri"/>
                        <a:buNone/>
                      </a:pPr>
                      <a:endParaRPr sz="15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500" u="none" strike="noStrike" cap="none" dirty="0">
                          <a:latin typeface="Times New Roman"/>
                          <a:ea typeface="Times New Roman"/>
                          <a:cs typeface="Times New Roman"/>
                          <a:sym typeface="Times New Roman"/>
                        </a:rPr>
                        <a:t>- ovladati temeljnim znanjima kao preduvjetom uspješnosti nastavka školovanja</a:t>
                      </a:r>
                    </a:p>
                    <a:p>
                      <a:pPr marL="0" marR="0" lvl="0" indent="0" algn="l" rtl="0">
                        <a:lnSpc>
                          <a:spcPct val="100000"/>
                        </a:lnSpc>
                        <a:spcBef>
                          <a:spcPts val="0"/>
                        </a:spcBef>
                        <a:spcAft>
                          <a:spcPts val="0"/>
                        </a:spcAft>
                        <a:buClr>
                          <a:srgbClr val="000000"/>
                        </a:buClr>
                        <a:buSzPct val="25000"/>
                        <a:buFont typeface="Verdana"/>
                        <a:buNone/>
                      </a:pPr>
                      <a:r>
                        <a:rPr lang="en" sz="1500" u="none" strike="noStrike" cap="none" dirty="0">
                          <a:latin typeface="Times New Roman"/>
                          <a:ea typeface="Times New Roman"/>
                          <a:cs typeface="Times New Roman"/>
                          <a:sym typeface="Times New Roman"/>
                        </a:rPr>
                        <a:t>- svladavanje poteškoća u praćenju nastavnog programa kemije ili samo određenog dijela gradiva</a:t>
                      </a:r>
                    </a:p>
                    <a:p>
                      <a:pPr marL="0" marR="0" lvl="0" indent="0" algn="l" rtl="0">
                        <a:lnSpc>
                          <a:spcPct val="100000"/>
                        </a:lnSpc>
                        <a:spcBef>
                          <a:spcPts val="0"/>
                        </a:spcBef>
                        <a:spcAft>
                          <a:spcPts val="0"/>
                        </a:spcAft>
                        <a:buClr>
                          <a:srgbClr val="000000"/>
                        </a:buClr>
                        <a:buSzPct val="25000"/>
                        <a:buFont typeface="Verdana"/>
                        <a:buNone/>
                      </a:pPr>
                      <a:r>
                        <a:rPr lang="en" sz="1500" u="none" strike="noStrike" cap="none" dirty="0">
                          <a:latin typeface="Times New Roman"/>
                          <a:ea typeface="Times New Roman"/>
                          <a:cs typeface="Times New Roman"/>
                          <a:sym typeface="Times New Roman"/>
                        </a:rPr>
                        <a:t>- za učenike koji imaju poteškoće u svladavanju gradiva, za učenike koji puno izostaju te za one koji sami osjećaju potrebu poboljšati svoje znanje</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6997">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NOSITELJI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500" dirty="0">
                          <a:latin typeface="Times New Roman"/>
                          <a:ea typeface="Times New Roman"/>
                          <a:cs typeface="Times New Roman"/>
                          <a:sym typeface="Times New Roman"/>
                        </a:rPr>
                        <a:t>Marijana Magdić</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8137">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NAČIN REALIZACIJE</a:t>
                      </a:r>
                    </a:p>
                    <a:p>
                      <a:pPr marL="0" marR="0" lvl="0" indent="0" algn="l" rtl="0">
                        <a:lnSpc>
                          <a:spcPct val="100000"/>
                        </a:lnSpc>
                        <a:spcBef>
                          <a:spcPts val="0"/>
                        </a:spcBef>
                        <a:spcAft>
                          <a:spcPts val="0"/>
                        </a:spcAft>
                        <a:buClr>
                          <a:schemeClr val="dk1"/>
                        </a:buClr>
                        <a:buSzPct val="25000"/>
                        <a:buFont typeface="Calibri"/>
                        <a:buNone/>
                      </a:pPr>
                      <a:endParaRPr sz="15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500" u="none" strike="noStrike" cap="none">
                          <a:latin typeface="Times New Roman"/>
                          <a:ea typeface="Times New Roman"/>
                          <a:cs typeface="Times New Roman"/>
                          <a:sym typeface="Times New Roman"/>
                        </a:rPr>
                        <a:t>- individualni rad uz neposrednu pomoć učiteljice</a:t>
                      </a:r>
                    </a:p>
                    <a:p>
                      <a:pPr marL="0" marR="0" lvl="0" indent="0" algn="l" rtl="0">
                        <a:lnSpc>
                          <a:spcPct val="100000"/>
                        </a:lnSpc>
                        <a:spcBef>
                          <a:spcPts val="0"/>
                        </a:spcBef>
                        <a:spcAft>
                          <a:spcPts val="0"/>
                        </a:spcAft>
                        <a:buClr>
                          <a:srgbClr val="000000"/>
                        </a:buClr>
                        <a:buSzPct val="25000"/>
                        <a:buFont typeface="Verdana"/>
                        <a:buNone/>
                      </a:pPr>
                      <a:r>
                        <a:rPr lang="en" sz="1500" u="none" strike="noStrike" cap="none">
                          <a:latin typeface="Times New Roman"/>
                          <a:ea typeface="Times New Roman"/>
                          <a:cs typeface="Times New Roman"/>
                          <a:sym typeface="Times New Roman"/>
                        </a:rPr>
                        <a:t>- pisanje i objašnjavanje kemijskih zadataka</a:t>
                      </a:r>
                    </a:p>
                    <a:p>
                      <a:pPr marL="0" marR="0" lvl="0" indent="0" algn="l" rtl="0">
                        <a:lnSpc>
                          <a:spcPct val="100000"/>
                        </a:lnSpc>
                        <a:spcBef>
                          <a:spcPts val="0"/>
                        </a:spcBef>
                        <a:spcAft>
                          <a:spcPts val="0"/>
                        </a:spcAft>
                        <a:buClr>
                          <a:srgbClr val="000000"/>
                        </a:buClr>
                        <a:buSzPct val="25000"/>
                        <a:buFont typeface="Verdana"/>
                        <a:buNone/>
                      </a:pPr>
                      <a:r>
                        <a:rPr lang="en" sz="1500" u="none" strike="noStrike" cap="none">
                          <a:latin typeface="Times New Roman"/>
                          <a:ea typeface="Times New Roman"/>
                          <a:cs typeface="Times New Roman"/>
                          <a:sym typeface="Times New Roman"/>
                        </a:rPr>
                        <a:t>- redovito praćenje rada i napredovanja svakog učenika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6997">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VREMENIK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500" u="none" strike="noStrike" cap="none">
                          <a:latin typeface="Times New Roman"/>
                          <a:ea typeface="Times New Roman"/>
                          <a:cs typeface="Times New Roman"/>
                          <a:sym typeface="Times New Roman"/>
                        </a:rPr>
                        <a:t>-jedan sat tjedno tijekom školske godine</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7567">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TROŠKOVNIK</a:t>
                      </a:r>
                    </a:p>
                    <a:p>
                      <a:pPr marL="0" marR="0" lvl="0" indent="0" algn="l" rtl="0">
                        <a:lnSpc>
                          <a:spcPct val="100000"/>
                        </a:lnSpc>
                        <a:spcBef>
                          <a:spcPts val="0"/>
                        </a:spcBef>
                        <a:spcAft>
                          <a:spcPts val="0"/>
                        </a:spcAft>
                        <a:buClr>
                          <a:schemeClr val="dk1"/>
                        </a:buClr>
                        <a:buSzPct val="25000"/>
                        <a:buFont typeface="Calibri"/>
                        <a:buNone/>
                      </a:pPr>
                      <a:endParaRPr sz="15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500" u="none" strike="noStrike" cap="none">
                          <a:latin typeface="Times New Roman"/>
                          <a:ea typeface="Times New Roman"/>
                          <a:cs typeface="Times New Roman"/>
                          <a:sym typeface="Times New Roman"/>
                        </a:rPr>
                        <a:t>-troškove potrebnih i dodatnih radnih materijala snosi škola</a:t>
                      </a:r>
                    </a:p>
                    <a:p>
                      <a:pPr marL="0" marR="0" lvl="0" indent="0" algn="l" rtl="0">
                        <a:lnSpc>
                          <a:spcPct val="100000"/>
                        </a:lnSpc>
                        <a:spcBef>
                          <a:spcPts val="0"/>
                        </a:spcBef>
                        <a:spcAft>
                          <a:spcPts val="0"/>
                        </a:spcAft>
                        <a:buClr>
                          <a:srgbClr val="000000"/>
                        </a:buClr>
                        <a:buSzPct val="25000"/>
                        <a:buFont typeface="Verdana"/>
                        <a:buNone/>
                      </a:pPr>
                      <a:r>
                        <a:rPr lang="en" sz="1500" u="none" strike="noStrike" cap="none">
                          <a:latin typeface="Times New Roman"/>
                          <a:ea typeface="Times New Roman"/>
                          <a:cs typeface="Times New Roman"/>
                          <a:sym typeface="Times New Roman"/>
                        </a:rPr>
                        <a:t>(kopiranje radnih listića i vježbi za učenike)</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38137">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VREDNOVANJE I KORIŠTENJE REZULTATA RADA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R="0" lvl="0" algn="l" rtl="0">
                        <a:lnSpc>
                          <a:spcPct val="115000"/>
                        </a:lnSpc>
                        <a:spcBef>
                          <a:spcPts val="0"/>
                        </a:spcBef>
                        <a:spcAft>
                          <a:spcPts val="0"/>
                        </a:spcAft>
                        <a:buNone/>
                      </a:pPr>
                      <a:r>
                        <a:rPr lang="en" sz="1500" dirty="0">
                          <a:solidFill>
                            <a:schemeClr val="dk1"/>
                          </a:solidFill>
                          <a:latin typeface="Times New Roman"/>
                          <a:ea typeface="Times New Roman"/>
                          <a:cs typeface="Times New Roman"/>
                          <a:sym typeface="Times New Roman"/>
                        </a:rPr>
                        <a:t>- </a:t>
                      </a:r>
                      <a:r>
                        <a:rPr lang="en" sz="1500" u="none" strike="noStrike" cap="none" dirty="0">
                          <a:solidFill>
                            <a:schemeClr val="dk1"/>
                          </a:solidFill>
                          <a:latin typeface="Times New Roman"/>
                          <a:ea typeface="Times New Roman"/>
                          <a:cs typeface="Times New Roman"/>
                          <a:sym typeface="Times New Roman"/>
                        </a:rPr>
                        <a:t>sustavno praćenje učeničkih postignuća te motiviranosti za rad</a:t>
                      </a:r>
                    </a:p>
                    <a:p>
                      <a:pPr marR="0" lvl="0" algn="l" rtl="0">
                        <a:lnSpc>
                          <a:spcPct val="115000"/>
                        </a:lnSpc>
                        <a:spcBef>
                          <a:spcPts val="0"/>
                        </a:spcBef>
                        <a:spcAft>
                          <a:spcPts val="0"/>
                        </a:spcAft>
                        <a:buNone/>
                      </a:pPr>
                      <a:r>
                        <a:rPr lang="en" sz="1500" dirty="0">
                          <a:solidFill>
                            <a:schemeClr val="dk1"/>
                          </a:solidFill>
                          <a:latin typeface="Times New Roman"/>
                          <a:ea typeface="Times New Roman"/>
                          <a:cs typeface="Times New Roman"/>
                          <a:sym typeface="Times New Roman"/>
                        </a:rPr>
                        <a:t>- </a:t>
                      </a:r>
                      <a:r>
                        <a:rPr lang="en" sz="1500" u="none" strike="noStrike" cap="none" dirty="0">
                          <a:solidFill>
                            <a:schemeClr val="dk1"/>
                          </a:solidFill>
                          <a:latin typeface="Times New Roman"/>
                          <a:ea typeface="Times New Roman"/>
                          <a:cs typeface="Times New Roman"/>
                          <a:sym typeface="Times New Roman"/>
                        </a:rPr>
                        <a:t>praćenje redovitosti pohađanja dopunske nastave</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Shape 865"/>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pSp>
        <p:nvGrpSpPr>
          <p:cNvPr id="866" name="Shape 866"/>
          <p:cNvGrpSpPr/>
          <p:nvPr/>
        </p:nvGrpSpPr>
        <p:grpSpPr>
          <a:xfrm>
            <a:off x="2349282" y="3645019"/>
            <a:ext cx="4454962" cy="1079499"/>
            <a:chOff x="3151183" y="3949700"/>
            <a:chExt cx="2914649" cy="1079499"/>
          </a:xfrm>
        </p:grpSpPr>
        <p:sp>
          <p:nvSpPr>
            <p:cNvPr id="867" name="Shape 867"/>
            <p:cNvSpPr/>
            <p:nvPr/>
          </p:nvSpPr>
          <p:spPr>
            <a:xfrm>
              <a:off x="3151183" y="3949700"/>
              <a:ext cx="2914649" cy="1079499"/>
            </a:xfrm>
            <a:prstGeom prst="rect">
              <a:avLst/>
            </a:prstGeom>
            <a:blipFill rotWithShape="1">
              <a:blip r:embed="rId3">
                <a:alphaModFix/>
              </a:blip>
              <a:stretch>
                <a:fillRect/>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68" name="Shape 868"/>
            <p:cNvSpPr txBox="1"/>
            <p:nvPr/>
          </p:nvSpPr>
          <p:spPr>
            <a:xfrm>
              <a:off x="3203575" y="4005262"/>
              <a:ext cx="2808283" cy="863597"/>
            </a:xfrm>
            <a:prstGeom prst="rect">
              <a:avLst/>
            </a:prstGeom>
            <a:noFill/>
            <a:ln>
              <a:noFill/>
            </a:ln>
          </p:spPr>
          <p:txBody>
            <a:bodyPr wrap="square" lIns="29050" tIns="29050" rIns="29050" bIns="29050"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 sz="2400" b="1" i="0" u="none" strike="noStrike" cap="none">
                  <a:solidFill>
                    <a:srgbClr val="000000"/>
                  </a:solidFill>
                  <a:latin typeface="Arial"/>
                  <a:ea typeface="Arial"/>
                  <a:cs typeface="Arial"/>
                  <a:sym typeface="Arial"/>
                </a:rPr>
                <a:t>RAZREDNA NASTAVA</a:t>
              </a:r>
            </a:p>
          </p:txBody>
        </p:sp>
      </p:grpSp>
      <p:sp>
        <p:nvSpPr>
          <p:cNvPr id="869" name="Shape 869"/>
          <p:cNvSpPr/>
          <p:nvPr/>
        </p:nvSpPr>
        <p:spPr>
          <a:xfrm>
            <a:off x="2411758" y="2195500"/>
            <a:ext cx="4320480" cy="1240777"/>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2400" b="1" i="0" u="none" strike="noStrike" cap="none">
                <a:solidFill>
                  <a:schemeClr val="dk1"/>
                </a:solidFill>
                <a:latin typeface="Arial"/>
                <a:ea typeface="Arial"/>
                <a:cs typeface="Arial"/>
                <a:sym typeface="Arial"/>
              </a:rPr>
              <a:t>IV. DODATNA NASTAVA</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Shape 875"/>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876" name="Shape 876"/>
          <p:cNvGraphicFramePr/>
          <p:nvPr>
            <p:extLst>
              <p:ext uri="{D42A27DB-BD31-4B8C-83A1-F6EECF244321}">
                <p14:modId xmlns:p14="http://schemas.microsoft.com/office/powerpoint/2010/main" val="1028629244"/>
              </p:ext>
            </p:extLst>
          </p:nvPr>
        </p:nvGraphicFramePr>
        <p:xfrm>
          <a:off x="251525" y="178530"/>
          <a:ext cx="8640950" cy="6621865"/>
        </p:xfrm>
        <a:graphic>
          <a:graphicData uri="http://schemas.openxmlformats.org/drawingml/2006/table">
            <a:tbl>
              <a:tblPr>
                <a:noFill/>
                <a:tableStyleId>{147E585C-4567-4667-A078-270B42631319}</a:tableStyleId>
              </a:tblPr>
              <a:tblGrid>
                <a:gridCol w="2520704">
                  <a:extLst>
                    <a:ext uri="{9D8B030D-6E8A-4147-A177-3AD203B41FA5}">
                      <a16:colId xmlns:a16="http://schemas.microsoft.com/office/drawing/2014/main" val="20000"/>
                    </a:ext>
                  </a:extLst>
                </a:gridCol>
                <a:gridCol w="6120246">
                  <a:extLst>
                    <a:ext uri="{9D8B030D-6E8A-4147-A177-3AD203B41FA5}">
                      <a16:colId xmlns:a16="http://schemas.microsoft.com/office/drawing/2014/main" val="20001"/>
                    </a:ext>
                  </a:extLst>
                </a:gridCol>
              </a:tblGrid>
              <a:tr h="422950">
                <a:tc>
                  <a:txBody>
                    <a:bodyPr/>
                    <a:lstStyle/>
                    <a:p>
                      <a:pPr marL="0" marR="0" lvl="0" indent="0" algn="l" rtl="0">
                        <a:lnSpc>
                          <a:spcPct val="100000"/>
                        </a:lnSpc>
                        <a:spcBef>
                          <a:spcPts val="0"/>
                        </a:spcBef>
                        <a:spcAft>
                          <a:spcPts val="0"/>
                        </a:spcAft>
                        <a:buClr>
                          <a:srgbClr val="000000"/>
                        </a:buClr>
                        <a:buSzPct val="25000"/>
                        <a:buFont typeface="Arial"/>
                        <a:buNone/>
                      </a:pPr>
                      <a:r>
                        <a:rPr lang="en" sz="1800" b="1" strike="noStrike" cap="none" dirty="0">
                          <a:solidFill>
                            <a:schemeClr val="dk1"/>
                          </a:solidFill>
                          <a:latin typeface="Times New Roman" panose="02020603050405020304" pitchFamily="18" charset="0"/>
                          <a:cs typeface="Times New Roman" panose="02020603050405020304" pitchFamily="18" charset="0"/>
                        </a:rPr>
                        <a:t>NAZIV AKTIVNOSTI</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strike="noStrike" cap="none" dirty="0">
                          <a:solidFill>
                            <a:schemeClr val="dk1"/>
                          </a:solidFill>
                          <a:latin typeface="Times New Roman" panose="02020603050405020304" pitchFamily="18" charset="0"/>
                          <a:cs typeface="Times New Roman" panose="02020603050405020304" pitchFamily="18" charset="0"/>
                        </a:rPr>
                        <a:t>DODATNA NASTAVA </a:t>
                      </a:r>
                      <a:r>
                        <a:rPr lang="en" sz="1800" b="1" dirty="0">
                          <a:solidFill>
                            <a:schemeClr val="dk1"/>
                          </a:solidFill>
                          <a:latin typeface="Times New Roman" panose="02020603050405020304" pitchFamily="18" charset="0"/>
                          <a:cs typeface="Times New Roman" panose="02020603050405020304" pitchFamily="18" charset="0"/>
                        </a:rPr>
                        <a:t>HRVATSKOG JEZIKA</a:t>
                      </a:r>
                      <a:r>
                        <a:rPr lang="en" sz="1800" b="1" strike="noStrike" cap="none" dirty="0">
                          <a:solidFill>
                            <a:schemeClr val="dk1"/>
                          </a:solidFill>
                          <a:latin typeface="Times New Roman" panose="02020603050405020304" pitchFamily="18" charset="0"/>
                          <a:cs typeface="Times New Roman" panose="02020603050405020304" pitchFamily="18" charset="0"/>
                        </a:rPr>
                        <a:t> ZA 1. RAZRED</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8725">
                <a:tc>
                  <a:txBody>
                    <a:bodyPr/>
                    <a:lstStyle/>
                    <a:p>
                      <a:pPr marL="0" marR="0" lvl="0" indent="0" algn="l" rtl="0">
                        <a:lnSpc>
                          <a:spcPct val="100000"/>
                        </a:lnSpc>
                        <a:spcBef>
                          <a:spcPts val="0"/>
                        </a:spcBef>
                        <a:spcAft>
                          <a:spcPts val="0"/>
                        </a:spcAft>
                        <a:buClr>
                          <a:srgbClr val="000000"/>
                        </a:buClr>
                        <a:buSzPct val="25000"/>
                        <a:buFont typeface="Arial"/>
                        <a:buNone/>
                      </a:pPr>
                      <a:r>
                        <a:rPr lang="en" sz="1800" b="1" strike="noStrike" cap="none" dirty="0">
                          <a:solidFill>
                            <a:schemeClr val="dk1"/>
                          </a:solidFill>
                          <a:latin typeface="Times New Roman" panose="02020603050405020304" pitchFamily="18" charset="0"/>
                          <a:cs typeface="Times New Roman" panose="02020603050405020304" pitchFamily="18" charset="0"/>
                        </a:rPr>
                        <a:t>CILJ AKTIVNOSTI</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spcBef>
                          <a:spcPts val="0"/>
                        </a:spcBef>
                        <a:buClr>
                          <a:schemeClr val="dk1"/>
                        </a:buClr>
                        <a:buSzPct val="25000"/>
                        <a:buFont typeface="Times New Roman"/>
                        <a:buNone/>
                      </a:pPr>
                      <a:r>
                        <a:rPr lang="en" sz="1800" dirty="0">
                          <a:solidFill>
                            <a:schemeClr val="dk1"/>
                          </a:solidFill>
                          <a:latin typeface="Times New Roman" panose="02020603050405020304" pitchFamily="18" charset="0"/>
                          <a:ea typeface="Times New Roman"/>
                          <a:cs typeface="Times New Roman" panose="02020603050405020304" pitchFamily="18" charset="0"/>
                          <a:sym typeface="Times New Roman"/>
                        </a:rPr>
                        <a:t>Učenicima koji na nastavnom predmetu ostvaruju nadprosječne rezultate ili pokazuju osobit interes za jezično izražavanje omogućiti realizaciju nastavnih sadržaja  na višim razinama znanja. Poticanje znanja, razvoj sposobnosti i darovitosti učenika na području hrvatskog jezika.</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49675">
                <a:tc>
                  <a:txBody>
                    <a:bodyPr/>
                    <a:lstStyle/>
                    <a:p>
                      <a:pPr marL="0" marR="0" lvl="0" indent="0" algn="l" rtl="0">
                        <a:lnSpc>
                          <a:spcPct val="100000"/>
                        </a:lnSpc>
                        <a:spcBef>
                          <a:spcPts val="0"/>
                        </a:spcBef>
                        <a:spcAft>
                          <a:spcPts val="0"/>
                        </a:spcAft>
                        <a:buClr>
                          <a:srgbClr val="000000"/>
                        </a:buClr>
                        <a:buSzPct val="25000"/>
                        <a:buFont typeface="Arial"/>
                        <a:buNone/>
                      </a:pPr>
                      <a:r>
                        <a:rPr lang="en" sz="1800" b="1" strike="noStrike" cap="none">
                          <a:solidFill>
                            <a:schemeClr val="dk1"/>
                          </a:solidFill>
                          <a:latin typeface="Times New Roman" panose="02020603050405020304" pitchFamily="18" charset="0"/>
                          <a:cs typeface="Times New Roman" panose="02020603050405020304" pitchFamily="18" charset="0"/>
                        </a:rPr>
                        <a:t>NAMJENA</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spcBef>
                          <a:spcPts val="0"/>
                        </a:spcBef>
                        <a:buClr>
                          <a:schemeClr val="dk1"/>
                        </a:buClr>
                        <a:buSzPct val="25000"/>
                        <a:buFont typeface="Times New Roman"/>
                        <a:buNone/>
                      </a:pPr>
                      <a:r>
                        <a:rPr lang="en" sz="1800" dirty="0">
                          <a:solidFill>
                            <a:schemeClr val="dk1"/>
                          </a:solidFill>
                          <a:latin typeface="Times New Roman" panose="02020603050405020304" pitchFamily="18" charset="0"/>
                          <a:ea typeface="Times New Roman"/>
                          <a:cs typeface="Times New Roman" panose="02020603050405020304" pitchFamily="18" charset="0"/>
                          <a:sym typeface="Times New Roman"/>
                        </a:rPr>
                        <a:t>Uočavanje darovitih učenika na području hrvatskog jezika te rad na produbljivnaju znanja i razvoju pisalačkog i usmenog izražavanja. Povećanje razine znanja, stjecanje sigurnosti u radu, jačanje samopouzdanja, razvoj maštovitosti i stila izražavanja.</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18250">
                <a:tc>
                  <a:txBody>
                    <a:bodyPr/>
                    <a:lstStyle/>
                    <a:p>
                      <a:pPr marL="0" marR="0" lvl="0" indent="0" algn="l" rtl="0">
                        <a:lnSpc>
                          <a:spcPct val="100000"/>
                        </a:lnSpc>
                        <a:spcBef>
                          <a:spcPts val="0"/>
                        </a:spcBef>
                        <a:spcAft>
                          <a:spcPts val="0"/>
                        </a:spcAft>
                        <a:buClr>
                          <a:srgbClr val="000000"/>
                        </a:buClr>
                        <a:buSzPct val="25000"/>
                        <a:buFont typeface="Arial"/>
                        <a:buNone/>
                      </a:pPr>
                      <a:r>
                        <a:rPr lang="en" sz="1800" b="1" strike="noStrike" cap="none">
                          <a:solidFill>
                            <a:schemeClr val="dk1"/>
                          </a:solidFill>
                          <a:latin typeface="Times New Roman" panose="02020603050405020304" pitchFamily="18" charset="0"/>
                          <a:cs typeface="Times New Roman" panose="02020603050405020304" pitchFamily="18" charset="0"/>
                        </a:rPr>
                        <a:t>NOSITELJI </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800" dirty="0">
                          <a:solidFill>
                            <a:schemeClr val="dk1"/>
                          </a:solidFill>
                          <a:latin typeface="Times New Roman" panose="02020603050405020304" pitchFamily="18" charset="0"/>
                          <a:ea typeface="Times New Roman"/>
                          <a:cs typeface="Times New Roman" panose="02020603050405020304" pitchFamily="18" charset="0"/>
                          <a:sym typeface="Times New Roman"/>
                        </a:rPr>
                        <a:t>Danijela Divna Dujić, Martina Delišimunović Čmigović, Ivana Vlajčić i Natalija Kovač</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5150">
                <a:tc>
                  <a:txBody>
                    <a:bodyPr/>
                    <a:lstStyle/>
                    <a:p>
                      <a:pPr marL="0" marR="0" lvl="0" indent="0" algn="l" rtl="0">
                        <a:lnSpc>
                          <a:spcPct val="100000"/>
                        </a:lnSpc>
                        <a:spcBef>
                          <a:spcPts val="0"/>
                        </a:spcBef>
                        <a:spcAft>
                          <a:spcPts val="0"/>
                        </a:spcAft>
                        <a:buClr>
                          <a:srgbClr val="000000"/>
                        </a:buClr>
                        <a:buSzPct val="25000"/>
                        <a:buFont typeface="Arial"/>
                        <a:buNone/>
                      </a:pPr>
                      <a:r>
                        <a:rPr lang="en" sz="1800" b="1" strike="noStrike" cap="none">
                          <a:solidFill>
                            <a:schemeClr val="dk1"/>
                          </a:solidFill>
                          <a:latin typeface="Times New Roman" panose="02020603050405020304" pitchFamily="18" charset="0"/>
                          <a:cs typeface="Times New Roman" panose="02020603050405020304" pitchFamily="18" charset="0"/>
                        </a:rPr>
                        <a:t>NAČIN REALIZACIJE</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strike="noStrike" cap="none" dirty="0">
                          <a:latin typeface="Times New Roman" panose="02020603050405020304" pitchFamily="18" charset="0"/>
                          <a:ea typeface="Times New Roman"/>
                          <a:cs typeface="Times New Roman" panose="02020603050405020304" pitchFamily="18" charset="0"/>
                          <a:sym typeface="Times New Roman"/>
                        </a:rPr>
                        <a:t>Individualni rad s učenicima, razvijanje suradničkog učenja (rad u paru i skupini), demonstracije, </a:t>
                      </a:r>
                      <a:r>
                        <a:rPr lang="en" sz="1800" dirty="0">
                          <a:latin typeface="Times New Roman" panose="02020603050405020304" pitchFamily="18" charset="0"/>
                          <a:ea typeface="Times New Roman"/>
                          <a:cs typeface="Times New Roman" panose="02020603050405020304" pitchFamily="18" charset="0"/>
                          <a:sym typeface="Times New Roman"/>
                        </a:rPr>
                        <a:t>odlazak na kazališne predstave</a:t>
                      </a:r>
                      <a:r>
                        <a:rPr lang="en" sz="1800" strike="noStrike" cap="none" dirty="0">
                          <a:latin typeface="Times New Roman" panose="02020603050405020304" pitchFamily="18" charset="0"/>
                          <a:ea typeface="Times New Roman"/>
                          <a:cs typeface="Times New Roman" panose="02020603050405020304" pitchFamily="18" charset="0"/>
                          <a:sym typeface="Times New Roman"/>
                        </a:rPr>
                        <a:t>.</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2725">
                <a:tc>
                  <a:txBody>
                    <a:bodyPr/>
                    <a:lstStyle/>
                    <a:p>
                      <a:pPr marL="0" marR="0" lvl="0" indent="0" algn="l" rtl="0">
                        <a:lnSpc>
                          <a:spcPct val="100000"/>
                        </a:lnSpc>
                        <a:spcBef>
                          <a:spcPts val="0"/>
                        </a:spcBef>
                        <a:spcAft>
                          <a:spcPts val="0"/>
                        </a:spcAft>
                        <a:buClr>
                          <a:srgbClr val="000000"/>
                        </a:buClr>
                        <a:buSzPct val="25000"/>
                        <a:buFont typeface="Arial"/>
                        <a:buNone/>
                      </a:pPr>
                      <a:r>
                        <a:rPr lang="en" sz="1800" b="1" strike="noStrike" cap="none">
                          <a:solidFill>
                            <a:schemeClr val="dk1"/>
                          </a:solidFill>
                          <a:latin typeface="Times New Roman" panose="02020603050405020304" pitchFamily="18" charset="0"/>
                          <a:cs typeface="Times New Roman" panose="02020603050405020304" pitchFamily="18" charset="0"/>
                        </a:rPr>
                        <a:t>VREMENIK</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Jedan školski sat svaki tjedan tijekom nastavne godine 201</a:t>
                      </a:r>
                      <a:r>
                        <a:rPr lang="en" sz="1800" dirty="0">
                          <a:solidFill>
                            <a:schemeClr val="dk1"/>
                          </a:solidFill>
                          <a:latin typeface="Times New Roman" panose="02020603050405020304" pitchFamily="18" charset="0"/>
                          <a:ea typeface="Times New Roman"/>
                          <a:cs typeface="Times New Roman" panose="02020603050405020304" pitchFamily="18" charset="0"/>
                          <a:sym typeface="Times New Roman"/>
                        </a:rPr>
                        <a:t>7./2018</a:t>
                      </a:r>
                      <a:r>
                        <a:rPr lang="en" sz="1800"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65025">
                <a:tc>
                  <a:txBody>
                    <a:bodyPr/>
                    <a:lstStyle/>
                    <a:p>
                      <a:pPr marL="0" marR="0" lvl="0" indent="0" algn="l" rtl="0">
                        <a:lnSpc>
                          <a:spcPct val="100000"/>
                        </a:lnSpc>
                        <a:spcBef>
                          <a:spcPts val="0"/>
                        </a:spcBef>
                        <a:spcAft>
                          <a:spcPts val="0"/>
                        </a:spcAft>
                        <a:buClr>
                          <a:srgbClr val="000000"/>
                        </a:buClr>
                        <a:buSzPct val="25000"/>
                        <a:buFont typeface="Arial"/>
                        <a:buNone/>
                      </a:pPr>
                      <a:r>
                        <a:rPr lang="en" sz="1800" b="1" strike="noStrike" cap="none">
                          <a:solidFill>
                            <a:schemeClr val="dk1"/>
                          </a:solidFill>
                          <a:latin typeface="Times New Roman" panose="02020603050405020304" pitchFamily="18" charset="0"/>
                          <a:cs typeface="Times New Roman" panose="02020603050405020304" pitchFamily="18" charset="0"/>
                        </a:rPr>
                        <a:t>TROŠKOVNIK</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listići za nastavu</a:t>
                      </a:r>
                      <a:r>
                        <a:rPr lang="en" sz="1800" dirty="0">
                          <a:solidFill>
                            <a:schemeClr val="dk1"/>
                          </a:solidFill>
                          <a:latin typeface="Times New Roman" panose="02020603050405020304" pitchFamily="18" charset="0"/>
                          <a:ea typeface="Times New Roman"/>
                          <a:cs typeface="Times New Roman" panose="02020603050405020304" pitchFamily="18" charset="0"/>
                          <a:sym typeface="Times New Roman"/>
                        </a:rPr>
                        <a:t>, ulaznice za predstave</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58075">
                <a:tc>
                  <a:txBody>
                    <a:bodyPr/>
                    <a:lstStyle/>
                    <a:p>
                      <a:pPr marL="0" marR="0" lvl="0" indent="0" algn="l" rtl="0">
                        <a:lnSpc>
                          <a:spcPct val="100000"/>
                        </a:lnSpc>
                        <a:spcBef>
                          <a:spcPts val="0"/>
                        </a:spcBef>
                        <a:spcAft>
                          <a:spcPts val="0"/>
                        </a:spcAft>
                        <a:buClr>
                          <a:srgbClr val="000000"/>
                        </a:buClr>
                        <a:buSzPct val="25000"/>
                        <a:buFont typeface="Arial"/>
                        <a:buNone/>
                      </a:pPr>
                      <a:r>
                        <a:rPr lang="en" sz="1800" b="1" strike="noStrike" cap="none" dirty="0">
                          <a:solidFill>
                            <a:schemeClr val="dk1"/>
                          </a:solidFill>
                          <a:latin typeface="Times New Roman" panose="02020603050405020304" pitchFamily="18" charset="0"/>
                          <a:cs typeface="Times New Roman" panose="02020603050405020304" pitchFamily="18" charset="0"/>
                        </a:rPr>
                        <a:t>VREDNOVANJE I KORIŠTENJE REZULTATA RADA</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strike="noStrike" cap="none" dirty="0">
                          <a:latin typeface="Times New Roman" panose="02020603050405020304" pitchFamily="18" charset="0"/>
                          <a:ea typeface="Times New Roman"/>
                          <a:cs typeface="Times New Roman" panose="02020603050405020304" pitchFamily="18" charset="0"/>
                          <a:sym typeface="Times New Roman"/>
                        </a:rPr>
                        <a:t> </a:t>
                      </a:r>
                      <a:r>
                        <a:rPr lang="en" sz="1800" dirty="0">
                          <a:solidFill>
                            <a:schemeClr val="dk1"/>
                          </a:solidFill>
                          <a:latin typeface="Times New Roman" panose="02020603050405020304" pitchFamily="18" charset="0"/>
                          <a:ea typeface="Times New Roman"/>
                          <a:cs typeface="Times New Roman" panose="02020603050405020304" pitchFamily="18" charset="0"/>
                          <a:sym typeface="Times New Roman"/>
                        </a:rPr>
                        <a:t>Samovrednovanje učenika. Napredovanje učenika poticati usmenim i pismenim praćenjem učiteljice.  Vrjednovanje rezultata je vidljivo kroz razredna natjecanja i kvizove. Poticanje samostalnosti, kreativnosti i darovitosti.</a:t>
                      </a:r>
                    </a:p>
                  </a:txBody>
                  <a:tcPr marL="67100" marR="671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graphicFrame>
        <p:nvGraphicFramePr>
          <p:cNvPr id="882" name="Shape 882"/>
          <p:cNvGraphicFramePr/>
          <p:nvPr>
            <p:extLst>
              <p:ext uri="{D42A27DB-BD31-4B8C-83A1-F6EECF244321}">
                <p14:modId xmlns:p14="http://schemas.microsoft.com/office/powerpoint/2010/main" val="2539485299"/>
              </p:ext>
            </p:extLst>
          </p:nvPr>
        </p:nvGraphicFramePr>
        <p:xfrm>
          <a:off x="269525" y="177826"/>
          <a:ext cx="8604950" cy="6470602"/>
        </p:xfrm>
        <a:graphic>
          <a:graphicData uri="http://schemas.openxmlformats.org/drawingml/2006/table">
            <a:tbl>
              <a:tblPr>
                <a:noFill/>
                <a:tableStyleId>{147E585C-4567-4667-A078-270B42631319}</a:tableStyleId>
              </a:tblPr>
              <a:tblGrid>
                <a:gridCol w="1872200">
                  <a:extLst>
                    <a:ext uri="{9D8B030D-6E8A-4147-A177-3AD203B41FA5}">
                      <a16:colId xmlns:a16="http://schemas.microsoft.com/office/drawing/2014/main" val="20000"/>
                    </a:ext>
                  </a:extLst>
                </a:gridCol>
                <a:gridCol w="6732750">
                  <a:extLst>
                    <a:ext uri="{9D8B030D-6E8A-4147-A177-3AD203B41FA5}">
                      <a16:colId xmlns:a16="http://schemas.microsoft.com/office/drawing/2014/main" val="20001"/>
                    </a:ext>
                  </a:extLst>
                </a:gridCol>
              </a:tblGrid>
              <a:tr h="441803">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panose="02020603050405020304" pitchFamily="18" charset="0"/>
                          <a:cs typeface="Times New Roman" panose="02020603050405020304" pitchFamily="18" charset="0"/>
                        </a:rPr>
                        <a:t>NAZIV AKTIVNOSTI</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Verdana"/>
                        <a:buNone/>
                      </a:pPr>
                      <a:r>
                        <a:rPr lang="en" sz="1800" b="1" u="none" strike="noStrike" cap="none" dirty="0">
                          <a:latin typeface="Times New Roman" panose="02020603050405020304" pitchFamily="18" charset="0"/>
                          <a:cs typeface="Times New Roman" panose="02020603050405020304" pitchFamily="18" charset="0"/>
                        </a:rPr>
                        <a:t>DODATNA  NASTAVA IZ MATEMATIKE – 2. RAZREDI </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1020340">
                <a:tc>
                  <a:txBody>
                    <a:bodyPr/>
                    <a:lstStyle/>
                    <a:p>
                      <a:pPr marL="0" marR="0" lvl="0" indent="0" algn="just" rtl="0">
                        <a:lnSpc>
                          <a:spcPct val="100000"/>
                        </a:lnSpc>
                        <a:spcBef>
                          <a:spcPts val="0"/>
                        </a:spcBef>
                        <a:spcAft>
                          <a:spcPts val="0"/>
                        </a:spcAft>
                        <a:buClr>
                          <a:srgbClr val="000000"/>
                        </a:buClr>
                        <a:buSzPct val="25000"/>
                        <a:buFont typeface="Verdana"/>
                        <a:buNone/>
                      </a:pPr>
                      <a:r>
                        <a:rPr lang="en" sz="1500" b="1" u="none" strike="noStrike" cap="none">
                          <a:latin typeface="Times New Roman" panose="02020603050405020304" pitchFamily="18" charset="0"/>
                          <a:cs typeface="Times New Roman" panose="02020603050405020304" pitchFamily="18" charset="0"/>
                        </a:rPr>
                        <a:t>CILJ AKTIVNOSTI</a:t>
                      </a:r>
                    </a:p>
                  </a:txBody>
                  <a:tcPr marL="32400" marR="32400" marT="0" marB="0">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500" u="none" strike="noStrike" cap="none">
                          <a:latin typeface="Times New Roman" panose="02020603050405020304" pitchFamily="18" charset="0"/>
                          <a:ea typeface="Times New Roman"/>
                          <a:cs typeface="Times New Roman" panose="02020603050405020304" pitchFamily="18" charset="0"/>
                          <a:sym typeface="Times New Roman"/>
                        </a:rPr>
                        <a:t>Učenicima koji na nastavnom predmetu ostvaruju natprosječne rezultate ili pokazuju poseban interes za matematiku omogućiti realizaciju nastavnih sadržaja na višim razinama znanja. </a:t>
                      </a:r>
                    </a:p>
                    <a:p>
                      <a:pPr marL="0" marR="0" lvl="0" indent="0" algn="just" rtl="0">
                        <a:lnSpc>
                          <a:spcPct val="100000"/>
                        </a:lnSpc>
                        <a:spcBef>
                          <a:spcPts val="0"/>
                        </a:spcBef>
                        <a:spcAft>
                          <a:spcPts val="0"/>
                        </a:spcAft>
                        <a:buClr>
                          <a:srgbClr val="000000"/>
                        </a:buClr>
                        <a:buSzPct val="25000"/>
                        <a:buFont typeface="Verdana"/>
                        <a:buNone/>
                      </a:pPr>
                      <a:r>
                        <a:rPr lang="en" sz="1500" u="none" strike="noStrike" cap="none">
                          <a:latin typeface="Times New Roman" panose="02020603050405020304" pitchFamily="18" charset="0"/>
                          <a:ea typeface="Times New Roman"/>
                          <a:cs typeface="Times New Roman" panose="02020603050405020304" pitchFamily="18" charset="0"/>
                          <a:sym typeface="Times New Roman"/>
                        </a:rPr>
                        <a:t>Poticanje znanja, sposobnosti i razvijanje darovitosti učenika na području matematike. </a:t>
                      </a:r>
                    </a:p>
                  </a:txBody>
                  <a:tcPr marL="43200" marR="43200" marT="21600" marB="21600">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1705052">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panose="02020603050405020304" pitchFamily="18" charset="0"/>
                          <a:cs typeface="Times New Roman" panose="02020603050405020304" pitchFamily="18" charset="0"/>
                        </a:rPr>
                        <a:t>NAMJENA</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500" u="none" strike="noStrike" cap="none">
                          <a:latin typeface="Times New Roman" panose="02020603050405020304" pitchFamily="18" charset="0"/>
                          <a:ea typeface="Times New Roman"/>
                          <a:cs typeface="Times New Roman" panose="02020603050405020304" pitchFamily="18" charset="0"/>
                          <a:sym typeface="Times New Roman"/>
                        </a:rPr>
                        <a:t>Rad s učenicima koji pokazuju interes za produbljivanje znanja, te uočavanje darovitih učenika u području matematike. </a:t>
                      </a:r>
                    </a:p>
                    <a:p>
                      <a:pPr marL="0" marR="0" lvl="0" indent="0" algn="just" rtl="0">
                        <a:lnSpc>
                          <a:spcPct val="100000"/>
                        </a:lnSpc>
                        <a:spcBef>
                          <a:spcPts val="0"/>
                        </a:spcBef>
                        <a:spcAft>
                          <a:spcPts val="0"/>
                        </a:spcAft>
                        <a:buClr>
                          <a:srgbClr val="000000"/>
                        </a:buClr>
                        <a:buSzPct val="25000"/>
                        <a:buFont typeface="Verdana"/>
                        <a:buNone/>
                      </a:pPr>
                      <a:r>
                        <a:rPr lang="en" sz="1500" u="none" strike="noStrike" cap="none">
                          <a:latin typeface="Times New Roman" panose="02020603050405020304" pitchFamily="18" charset="0"/>
                          <a:ea typeface="Times New Roman"/>
                          <a:cs typeface="Times New Roman" panose="02020603050405020304" pitchFamily="18" charset="0"/>
                          <a:sym typeface="Times New Roman"/>
                        </a:rPr>
                        <a:t>Dostizanje viših razina znanja matematike, stjecanje sigurnosti u radu i jačanje samopouzdanja. Učenici razvijaju moć uočavanja uzročno-posljedičnih veza čime lako primjenjuju stečeno znanje. </a:t>
                      </a:r>
                    </a:p>
                    <a:p>
                      <a:pPr marL="0" marR="0" lvl="0" indent="0" algn="just" rtl="0">
                        <a:lnSpc>
                          <a:spcPct val="100000"/>
                        </a:lnSpc>
                        <a:spcBef>
                          <a:spcPts val="0"/>
                        </a:spcBef>
                        <a:spcAft>
                          <a:spcPts val="0"/>
                        </a:spcAft>
                        <a:buClr>
                          <a:srgbClr val="000000"/>
                        </a:buClr>
                        <a:buSzPct val="25000"/>
                        <a:buFont typeface="Verdana"/>
                        <a:buNone/>
                      </a:pPr>
                      <a:r>
                        <a:rPr lang="en" sz="1500" u="none" strike="noStrike" cap="none">
                          <a:latin typeface="Times New Roman" panose="02020603050405020304" pitchFamily="18" charset="0"/>
                          <a:ea typeface="Times New Roman"/>
                          <a:cs typeface="Times New Roman" panose="02020603050405020304" pitchFamily="18" charset="0"/>
                          <a:sym typeface="Times New Roman"/>
                        </a:rPr>
                        <a:t>Osposobiti učenike za rješavanje problemskih zadataka i pripremati ih za natjecanje iz matematike.</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452263">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panose="02020603050405020304" pitchFamily="18" charset="0"/>
                          <a:cs typeface="Times New Roman" panose="02020603050405020304" pitchFamily="18" charset="0"/>
                        </a:rPr>
                        <a:t>NOSITELJI </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500">
                          <a:latin typeface="Times New Roman" panose="02020603050405020304" pitchFamily="18" charset="0"/>
                          <a:ea typeface="Times New Roman"/>
                          <a:cs typeface="Times New Roman" panose="02020603050405020304" pitchFamily="18" charset="0"/>
                          <a:sym typeface="Times New Roman"/>
                        </a:rPr>
                        <a:t>Mirta Grgić Mešić, Zorka Brekalo, Marija Krijan</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974319">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panose="02020603050405020304" pitchFamily="18" charset="0"/>
                          <a:cs typeface="Times New Roman" panose="02020603050405020304" pitchFamily="18" charset="0"/>
                        </a:rPr>
                        <a:t>NAČIN REALIZACIJE</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500" u="none" strike="noStrike" cap="none">
                          <a:latin typeface="Times New Roman" panose="02020603050405020304" pitchFamily="18" charset="0"/>
                          <a:ea typeface="Times New Roman"/>
                          <a:cs typeface="Times New Roman" panose="02020603050405020304" pitchFamily="18" charset="0"/>
                          <a:sym typeface="Times New Roman"/>
                        </a:rPr>
                        <a:t>Učenik se uključuje na preporuku učiteljice, ali na temelju vlastite odluke. U radu će se koristiti metoda razgovora, metoda usmenog izlaganja, individualiziran rad, rad u grupi (istraživanje jednog problema pomoću suradničkog učenja kao i osposobljavanje učenika za samostalno osmišljavanje problemskih zadataka i računskih priča.)</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243586">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panose="02020603050405020304" pitchFamily="18" charset="0"/>
                          <a:cs typeface="Times New Roman" panose="02020603050405020304" pitchFamily="18" charset="0"/>
                        </a:rPr>
                        <a:t>VREMENIK</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500" u="none" strike="noStrike" cap="none">
                          <a:latin typeface="Times New Roman" panose="02020603050405020304" pitchFamily="18" charset="0"/>
                          <a:ea typeface="Times New Roman"/>
                          <a:cs typeface="Times New Roman" panose="02020603050405020304" pitchFamily="18" charset="0"/>
                          <a:sym typeface="Times New Roman"/>
                        </a:rPr>
                        <a:t>Kroz cijelu nastavnu godinu 201</a:t>
                      </a:r>
                      <a:r>
                        <a:rPr lang="en" sz="1500">
                          <a:latin typeface="Times New Roman" panose="02020603050405020304" pitchFamily="18" charset="0"/>
                          <a:ea typeface="Times New Roman"/>
                          <a:cs typeface="Times New Roman" panose="02020603050405020304" pitchFamily="18" charset="0"/>
                          <a:sym typeface="Times New Roman"/>
                        </a:rPr>
                        <a:t>7</a:t>
                      </a:r>
                      <a:r>
                        <a:rPr lang="en" sz="1500" u="none" strike="noStrike" cap="none">
                          <a:latin typeface="Times New Roman" panose="02020603050405020304" pitchFamily="18" charset="0"/>
                          <a:ea typeface="Times New Roman"/>
                          <a:cs typeface="Times New Roman" panose="02020603050405020304" pitchFamily="18" charset="0"/>
                          <a:sym typeface="Times New Roman"/>
                        </a:rPr>
                        <a:t>/1</a:t>
                      </a:r>
                      <a:r>
                        <a:rPr lang="en" sz="1500">
                          <a:latin typeface="Times New Roman" panose="02020603050405020304" pitchFamily="18" charset="0"/>
                          <a:ea typeface="Times New Roman"/>
                          <a:cs typeface="Times New Roman" panose="02020603050405020304" pitchFamily="18" charset="0"/>
                          <a:sym typeface="Times New Roman"/>
                        </a:rPr>
                        <a:t>8</a:t>
                      </a:r>
                      <a:r>
                        <a:rPr lang="en" sz="1500" u="none" strike="noStrike" cap="none">
                          <a:latin typeface="Times New Roman" panose="02020603050405020304" pitchFamily="18" charset="0"/>
                          <a:ea typeface="Times New Roman"/>
                          <a:cs typeface="Times New Roman" panose="02020603050405020304" pitchFamily="18" charset="0"/>
                          <a:sym typeface="Times New Roman"/>
                        </a:rPr>
                        <a:t>., po jedan </a:t>
                      </a:r>
                      <a:r>
                        <a:rPr lang="en" sz="1500">
                          <a:latin typeface="Times New Roman" panose="02020603050405020304" pitchFamily="18" charset="0"/>
                          <a:ea typeface="Times New Roman"/>
                          <a:cs typeface="Times New Roman" panose="02020603050405020304" pitchFamily="18" charset="0"/>
                          <a:sym typeface="Times New Roman"/>
                        </a:rPr>
                        <a:t>sat</a:t>
                      </a:r>
                      <a:r>
                        <a:rPr lang="en" sz="1500" u="none" strike="noStrike" cap="none">
                          <a:latin typeface="Times New Roman" panose="02020603050405020304" pitchFamily="18" charset="0"/>
                          <a:ea typeface="Times New Roman"/>
                          <a:cs typeface="Times New Roman" panose="02020603050405020304" pitchFamily="18" charset="0"/>
                          <a:sym typeface="Times New Roman"/>
                        </a:rPr>
                        <a:t> tjedno</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487172">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panose="02020603050405020304" pitchFamily="18" charset="0"/>
                          <a:cs typeface="Times New Roman" panose="02020603050405020304" pitchFamily="18" charset="0"/>
                        </a:rPr>
                        <a:t>TROŠKOVNIK</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500" u="none" strike="noStrike" cap="none">
                          <a:latin typeface="Times New Roman" panose="02020603050405020304" pitchFamily="18" charset="0"/>
                          <a:ea typeface="Times New Roman"/>
                          <a:cs typeface="Times New Roman" panose="02020603050405020304" pitchFamily="18" charset="0"/>
                          <a:sym typeface="Times New Roman"/>
                        </a:rPr>
                        <a:t>Troškovi za eventualno kopiranje nastavnih listića, te sudjelovanje na natjecanju “Klokan”</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1130670">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dirty="0">
                          <a:latin typeface="Times New Roman" panose="02020603050405020304" pitchFamily="18" charset="0"/>
                          <a:cs typeface="Times New Roman" panose="02020603050405020304" pitchFamily="18" charset="0"/>
                        </a:rPr>
                        <a:t>VREDNOVANJE I KORIŠTENJE REZULTATA RADA</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5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Vrednovanje se provodi kroz natjecanja u razredu i aktivu, kvizove, igre na računalu. Individualni razvoj učeničkih sposobnosti se prati kroz opisno praćenje potičući razvoj darovitosti u skladu s  interesima učenika</a:t>
                      </a:r>
                      <a:r>
                        <a:rPr lang="en" sz="1500" u="none" strike="noStrike" cap="none"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lang="en" sz="15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Shape 160"/>
          <p:cNvSpPr txBox="1"/>
          <p:nvPr/>
        </p:nvSpPr>
        <p:spPr>
          <a:xfrm>
            <a:off x="333825" y="2526779"/>
            <a:ext cx="3817259" cy="3785652"/>
          </a:xfrm>
          <a:prstGeom prst="rect">
            <a:avLst/>
          </a:prstGeom>
          <a:noFill/>
          <a:ln>
            <a:noFill/>
          </a:ln>
        </p:spPr>
        <p:txBody>
          <a:bodyPr wrap="square" lIns="91425" tIns="45700" rIns="91425" bIns="45700" anchor="t" anchorCtr="0">
            <a:noAutofit/>
          </a:bodyPr>
          <a:lstStyle/>
          <a:p>
            <a:pPr marL="363538"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PJEVAČKI ZBOR</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363538"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DRAMSKA SKUPINA</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363538" lvl="1" indent="-363538">
              <a:buClr>
                <a:schemeClr val="dk1"/>
              </a:buClr>
              <a:buSzPct val="100000"/>
              <a:buFont typeface="+mj-lt"/>
              <a:buAutoNum type="arabicPeriod"/>
            </a:pPr>
            <a:r>
              <a:rPr lang="hr-HR" sz="2000" dirty="0">
                <a:solidFill>
                  <a:schemeClr val="dk1"/>
                </a:solidFill>
                <a:latin typeface="Times New Roman" panose="02020603050405020304" pitchFamily="18" charset="0"/>
                <a:cs typeface="Times New Roman" panose="02020603050405020304" pitchFamily="18" charset="0"/>
              </a:rPr>
              <a:t>LITERARNA SKUPINA</a:t>
            </a:r>
          </a:p>
          <a:p>
            <a:pPr marL="363538"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KERAMIČARSKA GRUPA</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363538"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ŠKOLSKI ZBOR</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363538"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MLADI GEOGRAFI</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363538" marR="0" lvl="1" indent="-363538" algn="l" rtl="0">
              <a:lnSpc>
                <a:spcPct val="100000"/>
              </a:lnSpc>
              <a:spcBef>
                <a:spcPts val="0"/>
              </a:spcBef>
              <a:spcAft>
                <a:spcPts val="0"/>
              </a:spcAft>
              <a:buClr>
                <a:schemeClr val="dk1"/>
              </a:buClr>
              <a:buSzPct val="100000"/>
              <a:buFont typeface="+mj-lt"/>
              <a:buAutoNum type="arabicPeriod"/>
            </a:pPr>
            <a:r>
              <a:rPr lang="en" sz="2000" dirty="0" smtClean="0">
                <a:solidFill>
                  <a:schemeClr val="dk1"/>
                </a:solidFill>
                <a:latin typeface="Times New Roman" panose="02020603050405020304" pitchFamily="18" charset="0"/>
                <a:cs typeface="Times New Roman" panose="02020603050405020304" pitchFamily="18" charset="0"/>
              </a:rPr>
              <a:t>MLADI ASTRONOMI</a:t>
            </a:r>
            <a:endParaRPr lang="hr-HR" sz="2000" dirty="0" smtClean="0">
              <a:solidFill>
                <a:schemeClr val="dk1"/>
              </a:solidFill>
              <a:latin typeface="Times New Roman" panose="02020603050405020304" pitchFamily="18" charset="0"/>
              <a:cs typeface="Times New Roman" panose="02020603050405020304" pitchFamily="18" charset="0"/>
            </a:endParaRPr>
          </a:p>
          <a:p>
            <a:pPr marL="363538" marR="0" lvl="1" indent="-363538" algn="l" rtl="0">
              <a:lnSpc>
                <a:spcPct val="100000"/>
              </a:lnSpc>
              <a:spcBef>
                <a:spcPts val="0"/>
              </a:spcBef>
              <a:spcAft>
                <a:spcPts val="0"/>
              </a:spcAft>
              <a:buClr>
                <a:schemeClr val="dk1"/>
              </a:buClr>
              <a:buSzPct val="100000"/>
              <a:buFont typeface="+mj-lt"/>
              <a:buAutoNum type="arabicPeriod"/>
            </a:pPr>
            <a:r>
              <a:rPr lang="en" sz="2000" dirty="0" smtClean="0">
                <a:solidFill>
                  <a:schemeClr val="dk1"/>
                </a:solidFill>
                <a:latin typeface="Times New Roman" panose="02020603050405020304" pitchFamily="18" charset="0"/>
                <a:cs typeface="Times New Roman" panose="02020603050405020304" pitchFamily="18" charset="0"/>
              </a:rPr>
              <a:t>MALI ISTRAŽIVAČI</a:t>
            </a:r>
            <a:endParaRPr lang="hr-HR" sz="2000" dirty="0" smtClean="0">
              <a:solidFill>
                <a:schemeClr val="dk1"/>
              </a:solidFill>
              <a:latin typeface="Times New Roman" panose="02020603050405020304" pitchFamily="18" charset="0"/>
              <a:cs typeface="Times New Roman" panose="02020603050405020304" pitchFamily="18" charset="0"/>
            </a:endParaRPr>
          </a:p>
          <a:p>
            <a:pPr marL="363538"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KARITATIVNA GRUPA</a:t>
            </a:r>
            <a:endParaRPr lang="hr-HR" sz="2000" b="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a:p>
            <a:pPr marL="363538" marR="0" lvl="1" indent="-363538" algn="l" rtl="0">
              <a:lnSpc>
                <a:spcPct val="100000"/>
              </a:lnSpc>
              <a:spcBef>
                <a:spcPts val="0"/>
              </a:spcBef>
              <a:spcAft>
                <a:spcPts val="0"/>
              </a:spcAft>
              <a:buClr>
                <a:schemeClr val="dk1"/>
              </a:buClr>
              <a:buSzPct val="100000"/>
              <a:buFont typeface="+mj-lt"/>
              <a:buAutoNum type="arabicPeriod"/>
            </a:pPr>
            <a:r>
              <a:rPr lang="en" sz="20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GRAĐANSKI ODGOJ</a:t>
            </a:r>
            <a:endParaRPr lang="hr-HR" sz="2000" dirty="0">
              <a:solidFill>
                <a:schemeClr val="dk1"/>
              </a:solidFill>
              <a:latin typeface="Times New Roman" panose="02020603050405020304" pitchFamily="18" charset="0"/>
              <a:cs typeface="Times New Roman" panose="02020603050405020304" pitchFamily="18" charset="0"/>
            </a:endParaRPr>
          </a:p>
          <a:p>
            <a:pPr marL="363538" marR="0" lvl="1" indent="-363538" algn="l" rtl="0">
              <a:lnSpc>
                <a:spcPct val="100000"/>
              </a:lnSpc>
              <a:spcBef>
                <a:spcPts val="0"/>
              </a:spcBef>
              <a:spcAft>
                <a:spcPts val="0"/>
              </a:spcAft>
              <a:buClr>
                <a:schemeClr val="dk1"/>
              </a:buClr>
              <a:buSzPct val="100000"/>
              <a:buFont typeface="+mj-lt"/>
              <a:buAutoNum type="arabicPeriod"/>
            </a:pPr>
            <a:r>
              <a:rPr lang="hr-HR" sz="2000" dirty="0" smtClean="0">
                <a:latin typeface="Times New Roman" panose="02020603050405020304" pitchFamily="18" charset="0"/>
                <a:cs typeface="Times New Roman" panose="02020603050405020304" pitchFamily="18" charset="0"/>
              </a:rPr>
              <a:t>IZRADA </a:t>
            </a:r>
            <a:r>
              <a:rPr lang="hr-HR" sz="2000" dirty="0">
                <a:latin typeface="Times New Roman" panose="02020603050405020304" pitchFamily="18" charset="0"/>
                <a:cs typeface="Times New Roman" panose="02020603050405020304" pitchFamily="18" charset="0"/>
              </a:rPr>
              <a:t>ORIGAMI ŽDRALOVA ZA HIROŠIMU</a:t>
            </a:r>
            <a:endParaRPr lang="hr-HR" sz="2000" i="0" u="none" strike="noStrike" cap="none" dirty="0" smtClean="0">
              <a:solidFill>
                <a:schemeClr val="dk1"/>
              </a:solidFill>
              <a:latin typeface="Times New Roman" panose="02020603050405020304" pitchFamily="18" charset="0"/>
              <a:cs typeface="Times New Roman" panose="02020603050405020304" pitchFamily="18" charset="0"/>
              <a:sym typeface="Arial"/>
            </a:endParaRPr>
          </a:p>
        </p:txBody>
      </p:sp>
      <p:sp>
        <p:nvSpPr>
          <p:cNvPr id="161" name="Shape 161"/>
          <p:cNvSpPr/>
          <p:nvPr/>
        </p:nvSpPr>
        <p:spPr>
          <a:xfrm>
            <a:off x="1734457" y="667049"/>
            <a:ext cx="5711372" cy="1379465"/>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lvl="0" algn="ctr">
              <a:lnSpc>
                <a:spcPct val="90000"/>
              </a:lnSpc>
              <a:buClr>
                <a:schemeClr val="dk1"/>
              </a:buClr>
              <a:buSzPct val="25000"/>
            </a:pPr>
            <a:r>
              <a:rPr lang="en" sz="2400" b="1" dirty="0">
                <a:solidFill>
                  <a:schemeClr val="dk1"/>
                </a:solidFill>
              </a:rPr>
              <a:t>IZVANNASTAVNE AKTIVNOSTI PREDMETNE </a:t>
            </a:r>
            <a:r>
              <a:rPr lang="en" sz="2400" b="1" dirty="0" smtClean="0">
                <a:solidFill>
                  <a:schemeClr val="dk1"/>
                </a:solidFill>
              </a:rPr>
              <a:t>NASTAVE</a:t>
            </a:r>
            <a:endParaRPr lang="en" sz="2400" b="1" dirty="0">
              <a:solidFill>
                <a:schemeClr val="dk1"/>
              </a:solidFill>
            </a:endParaRPr>
          </a:p>
        </p:txBody>
      </p:sp>
      <p:sp>
        <p:nvSpPr>
          <p:cNvPr id="2" name="TekstniOkvir 1"/>
          <p:cNvSpPr txBox="1"/>
          <p:nvPr/>
        </p:nvSpPr>
        <p:spPr>
          <a:xfrm>
            <a:off x="4151084" y="2526779"/>
            <a:ext cx="4876800" cy="3785652"/>
          </a:xfrm>
          <a:prstGeom prst="rect">
            <a:avLst/>
          </a:prstGeom>
          <a:noFill/>
        </p:spPr>
        <p:txBody>
          <a:bodyPr wrap="square" rtlCol="0">
            <a:spAutoFit/>
          </a:bodyPr>
          <a:lstStyle/>
          <a:p>
            <a:pPr marL="719137" lvl="1" indent="-457200">
              <a:buClr>
                <a:schemeClr val="dk1"/>
              </a:buClr>
              <a:buSzPct val="100000"/>
              <a:buFont typeface="+mj-lt"/>
              <a:buAutoNum type="arabicPeriod" startAt="11"/>
            </a:pPr>
            <a:r>
              <a:rPr lang="en" sz="2000" dirty="0">
                <a:solidFill>
                  <a:schemeClr val="dk1"/>
                </a:solidFill>
                <a:latin typeface="Times New Roman" panose="02020603050405020304" pitchFamily="18" charset="0"/>
                <a:cs typeface="Times New Roman" panose="02020603050405020304" pitchFamily="18" charset="0"/>
              </a:rPr>
              <a:t>ŠKOLSKO SPORTSKO DRUŠTVO</a:t>
            </a:r>
            <a:endParaRPr lang="hr-HR" sz="2000" dirty="0">
              <a:solidFill>
                <a:schemeClr val="dk1"/>
              </a:solidFill>
              <a:latin typeface="Times New Roman" panose="02020603050405020304" pitchFamily="18" charset="0"/>
              <a:cs typeface="Times New Roman" panose="02020603050405020304" pitchFamily="18" charset="0"/>
            </a:endParaRPr>
          </a:p>
          <a:p>
            <a:pPr marL="719137" lvl="1" indent="-457200">
              <a:buClr>
                <a:schemeClr val="dk1"/>
              </a:buClr>
              <a:buSzPct val="100000"/>
              <a:buFont typeface="+mj-lt"/>
              <a:buAutoNum type="arabicPeriod" startAt="11"/>
            </a:pPr>
            <a:r>
              <a:rPr lang="en" sz="2000" dirty="0">
                <a:solidFill>
                  <a:schemeClr val="dk1"/>
                </a:solidFill>
                <a:latin typeface="Times New Roman" panose="02020603050405020304" pitchFamily="18" charset="0"/>
                <a:cs typeface="Times New Roman" panose="02020603050405020304" pitchFamily="18" charset="0"/>
              </a:rPr>
              <a:t>NOGOMET</a:t>
            </a:r>
            <a:endParaRPr lang="hr-HR" sz="2000" dirty="0">
              <a:solidFill>
                <a:schemeClr val="dk1"/>
              </a:solidFill>
              <a:latin typeface="Times New Roman" panose="02020603050405020304" pitchFamily="18" charset="0"/>
              <a:cs typeface="Times New Roman" panose="02020603050405020304" pitchFamily="18" charset="0"/>
            </a:endParaRPr>
          </a:p>
          <a:p>
            <a:pPr marL="719137" lvl="1" indent="-457200">
              <a:buClr>
                <a:schemeClr val="dk1"/>
              </a:buClr>
              <a:buSzPct val="100000"/>
              <a:buFont typeface="+mj-lt"/>
              <a:buAutoNum type="arabicPeriod" startAt="11"/>
            </a:pPr>
            <a:r>
              <a:rPr lang="en" sz="2000" dirty="0">
                <a:solidFill>
                  <a:schemeClr val="dk1"/>
                </a:solidFill>
                <a:latin typeface="Times New Roman" panose="02020603050405020304" pitchFamily="18" charset="0"/>
                <a:cs typeface="Times New Roman" panose="02020603050405020304" pitchFamily="18" charset="0"/>
              </a:rPr>
              <a:t>ODBOJKA</a:t>
            </a:r>
            <a:endParaRPr lang="hr-HR" sz="2000" dirty="0">
              <a:solidFill>
                <a:schemeClr val="dk1"/>
              </a:solidFill>
              <a:latin typeface="Times New Roman" panose="02020603050405020304" pitchFamily="18" charset="0"/>
              <a:cs typeface="Times New Roman" panose="02020603050405020304" pitchFamily="18" charset="0"/>
            </a:endParaRPr>
          </a:p>
          <a:p>
            <a:pPr marL="719137" lvl="1" indent="-457200">
              <a:buClr>
                <a:schemeClr val="dk1"/>
              </a:buClr>
              <a:buSzPct val="100000"/>
              <a:buFont typeface="+mj-lt"/>
              <a:buAutoNum type="arabicPeriod" startAt="11"/>
            </a:pPr>
            <a:r>
              <a:rPr lang="en" sz="2000" dirty="0">
                <a:solidFill>
                  <a:schemeClr val="dk1"/>
                </a:solidFill>
                <a:latin typeface="Times New Roman" panose="02020603050405020304" pitchFamily="18" charset="0"/>
                <a:cs typeface="Times New Roman" panose="02020603050405020304" pitchFamily="18" charset="0"/>
              </a:rPr>
              <a:t>KOŠARKA</a:t>
            </a:r>
            <a:endParaRPr lang="hr-HR" sz="2000" dirty="0">
              <a:solidFill>
                <a:schemeClr val="dk1"/>
              </a:solidFill>
              <a:latin typeface="Times New Roman" panose="02020603050405020304" pitchFamily="18" charset="0"/>
              <a:cs typeface="Times New Roman" panose="02020603050405020304" pitchFamily="18" charset="0"/>
            </a:endParaRPr>
          </a:p>
          <a:p>
            <a:pPr marL="719137" lvl="1" indent="-457200">
              <a:buClr>
                <a:schemeClr val="dk1"/>
              </a:buClr>
              <a:buSzPct val="100000"/>
              <a:buFont typeface="+mj-lt"/>
              <a:buAutoNum type="arabicPeriod" startAt="11"/>
            </a:pPr>
            <a:r>
              <a:rPr lang="en" sz="2000" dirty="0">
                <a:solidFill>
                  <a:schemeClr val="dk1"/>
                </a:solidFill>
                <a:latin typeface="Times New Roman" panose="02020603050405020304" pitchFamily="18" charset="0"/>
                <a:cs typeface="Times New Roman" panose="02020603050405020304" pitchFamily="18" charset="0"/>
              </a:rPr>
              <a:t>FILMSKA GRUPA</a:t>
            </a:r>
            <a:endParaRPr lang="hr-HR" sz="2000" dirty="0">
              <a:solidFill>
                <a:schemeClr val="dk1"/>
              </a:solidFill>
              <a:latin typeface="Times New Roman" panose="02020603050405020304" pitchFamily="18" charset="0"/>
              <a:cs typeface="Times New Roman" panose="02020603050405020304" pitchFamily="18" charset="0"/>
            </a:endParaRPr>
          </a:p>
          <a:p>
            <a:pPr marL="719137" lvl="1" indent="-457200">
              <a:buClr>
                <a:schemeClr val="dk1"/>
              </a:buClr>
              <a:buSzPct val="100000"/>
              <a:buFont typeface="+mj-lt"/>
              <a:buAutoNum type="arabicPeriod" startAt="11"/>
            </a:pPr>
            <a:r>
              <a:rPr lang="en" sz="2000" dirty="0">
                <a:solidFill>
                  <a:schemeClr val="dk1"/>
                </a:solidFill>
                <a:latin typeface="Times New Roman" panose="02020603050405020304" pitchFamily="18" charset="0"/>
                <a:cs typeface="Times New Roman" panose="02020603050405020304" pitchFamily="18" charset="0"/>
              </a:rPr>
              <a:t>STOLNI TENIS</a:t>
            </a:r>
            <a:endParaRPr lang="hr-HR" sz="2000" dirty="0">
              <a:solidFill>
                <a:schemeClr val="dk1"/>
              </a:solidFill>
              <a:latin typeface="Times New Roman" panose="02020603050405020304" pitchFamily="18" charset="0"/>
              <a:cs typeface="Times New Roman" panose="02020603050405020304" pitchFamily="18" charset="0"/>
            </a:endParaRPr>
          </a:p>
          <a:p>
            <a:pPr marL="719137" lvl="1" indent="-457200">
              <a:buClr>
                <a:schemeClr val="dk1"/>
              </a:buClr>
              <a:buSzPct val="100000"/>
              <a:buFont typeface="+mj-lt"/>
              <a:buAutoNum type="arabicPeriod" startAt="11"/>
            </a:pPr>
            <a:r>
              <a:rPr lang="en" sz="2000" dirty="0">
                <a:solidFill>
                  <a:schemeClr val="dk1"/>
                </a:solidFill>
                <a:latin typeface="Times New Roman" panose="02020603050405020304" pitchFamily="18" charset="0"/>
                <a:cs typeface="Times New Roman" panose="02020603050405020304" pitchFamily="18" charset="0"/>
              </a:rPr>
              <a:t>ZIDNE NOVINE</a:t>
            </a:r>
            <a:endParaRPr lang="hr-HR" sz="2000" dirty="0">
              <a:solidFill>
                <a:schemeClr val="dk1"/>
              </a:solidFill>
              <a:latin typeface="Times New Roman" panose="02020603050405020304" pitchFamily="18" charset="0"/>
              <a:cs typeface="Times New Roman" panose="02020603050405020304" pitchFamily="18" charset="0"/>
            </a:endParaRPr>
          </a:p>
          <a:p>
            <a:pPr marL="719137" lvl="1" indent="-457200">
              <a:buClr>
                <a:schemeClr val="dk1"/>
              </a:buClr>
              <a:buSzPct val="100000"/>
              <a:buFont typeface="+mj-lt"/>
              <a:buAutoNum type="arabicPeriod" startAt="11"/>
            </a:pPr>
            <a:r>
              <a:rPr lang="en" sz="2000" dirty="0">
                <a:solidFill>
                  <a:schemeClr val="dk1"/>
                </a:solidFill>
                <a:latin typeface="Times New Roman" panose="02020603050405020304" pitchFamily="18" charset="0"/>
                <a:cs typeface="Times New Roman" panose="02020603050405020304" pitchFamily="18" charset="0"/>
              </a:rPr>
              <a:t>KLUB MLADIH TEHNIČAR</a:t>
            </a:r>
            <a:r>
              <a:rPr lang="hr-HR" sz="2000" dirty="0">
                <a:solidFill>
                  <a:schemeClr val="dk1"/>
                </a:solidFill>
                <a:latin typeface="Times New Roman" panose="02020603050405020304" pitchFamily="18" charset="0"/>
                <a:cs typeface="Times New Roman" panose="02020603050405020304" pitchFamily="18" charset="0"/>
              </a:rPr>
              <a:t>A</a:t>
            </a:r>
          </a:p>
          <a:p>
            <a:pPr marL="719137" lvl="1" indent="-457200">
              <a:buClr>
                <a:schemeClr val="dk1"/>
              </a:buClr>
              <a:buSzPct val="100000"/>
              <a:buFont typeface="+mj-lt"/>
              <a:buAutoNum type="arabicPeriod" startAt="11"/>
            </a:pPr>
            <a:r>
              <a:rPr lang="en" sz="2000" dirty="0">
                <a:solidFill>
                  <a:schemeClr val="dk1"/>
                </a:solidFill>
                <a:latin typeface="Times New Roman" panose="02020603050405020304" pitchFamily="18" charset="0"/>
                <a:cs typeface="Times New Roman" panose="02020603050405020304" pitchFamily="18" charset="0"/>
              </a:rPr>
              <a:t>PROMETNA KULTURA</a:t>
            </a:r>
            <a:endParaRPr lang="hr-HR" sz="2000" dirty="0">
              <a:solidFill>
                <a:schemeClr val="dk1"/>
              </a:solidFill>
              <a:latin typeface="Times New Roman" panose="02020603050405020304" pitchFamily="18" charset="0"/>
              <a:cs typeface="Times New Roman" panose="02020603050405020304" pitchFamily="18" charset="0"/>
            </a:endParaRPr>
          </a:p>
          <a:p>
            <a:pPr marL="719137" lvl="1" indent="-457200">
              <a:buClr>
                <a:schemeClr val="dk1"/>
              </a:buClr>
              <a:buSzPct val="100000"/>
              <a:buFont typeface="+mj-lt"/>
              <a:buAutoNum type="arabicPeriod" startAt="11"/>
            </a:pPr>
            <a:r>
              <a:rPr lang="en" sz="2000" dirty="0">
                <a:solidFill>
                  <a:schemeClr val="dk1"/>
                </a:solidFill>
                <a:latin typeface="Times New Roman" panose="02020603050405020304" pitchFamily="18" charset="0"/>
                <a:cs typeface="Times New Roman" panose="02020603050405020304" pitchFamily="18" charset="0"/>
              </a:rPr>
              <a:t>GLOBE PROJEKT</a:t>
            </a:r>
            <a:endParaRPr lang="hr-HR" sz="2000" dirty="0">
              <a:solidFill>
                <a:schemeClr val="dk1"/>
              </a:solidFill>
              <a:latin typeface="Times New Roman" panose="02020603050405020304" pitchFamily="18" charset="0"/>
              <a:cs typeface="Times New Roman" panose="02020603050405020304" pitchFamily="18" charset="0"/>
            </a:endParaRPr>
          </a:p>
          <a:p>
            <a:pPr marL="719137" lvl="1" indent="-457200">
              <a:buClr>
                <a:schemeClr val="dk1"/>
              </a:buClr>
              <a:buSzPct val="100000"/>
              <a:buFont typeface="+mj-lt"/>
              <a:buAutoNum type="arabicPeriod" startAt="11"/>
            </a:pPr>
            <a:r>
              <a:rPr lang="en" sz="2000" dirty="0">
                <a:solidFill>
                  <a:schemeClr val="dk1"/>
                </a:solidFill>
                <a:latin typeface="Times New Roman" panose="02020603050405020304" pitchFamily="18" charset="0"/>
                <a:cs typeface="Times New Roman" panose="02020603050405020304" pitchFamily="18" charset="0"/>
              </a:rPr>
              <a:t>NOVINARSKA SKUPINA</a:t>
            </a:r>
            <a:endParaRPr lang="hr-HR" sz="2000" dirty="0">
              <a:solidFill>
                <a:schemeClr val="dk1"/>
              </a:solidFill>
              <a:latin typeface="Times New Roman" panose="02020603050405020304" pitchFamily="18" charset="0"/>
              <a:cs typeface="Times New Roman" panose="02020603050405020304" pitchFamily="18" charset="0"/>
            </a:endParaRPr>
          </a:p>
          <a:p>
            <a:pPr marL="719137" lvl="1" indent="-457200">
              <a:buClr>
                <a:schemeClr val="dk1"/>
              </a:buClr>
              <a:buSzPct val="100000"/>
              <a:buFont typeface="+mj-lt"/>
              <a:buAutoNum type="arabicPeriod" startAt="11"/>
            </a:pPr>
            <a:r>
              <a:rPr lang="en" sz="2000" dirty="0">
                <a:solidFill>
                  <a:schemeClr val="dk1"/>
                </a:solidFill>
                <a:latin typeface="Times New Roman" panose="02020603050405020304" pitchFamily="18" charset="0"/>
                <a:cs typeface="Times New Roman" panose="02020603050405020304" pitchFamily="18" charset="0"/>
              </a:rPr>
              <a:t>MALI MEDIJATOR</a:t>
            </a:r>
            <a:r>
              <a:rPr lang="hr-HR" sz="2000" dirty="0" smtClean="0">
                <a:solidFill>
                  <a:schemeClr val="dk1"/>
                </a:solidFill>
                <a:latin typeface="Times New Roman" panose="02020603050405020304" pitchFamily="18" charset="0"/>
                <a:cs typeface="Times New Roman" panose="02020603050405020304" pitchFamily="18" charset="0"/>
              </a:rPr>
              <a:t>I</a:t>
            </a:r>
            <a:endParaRPr lang="en" sz="2000" dirty="0">
              <a:solidFill>
                <a:schemeClr val="dk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476409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graphicFrame>
        <p:nvGraphicFramePr>
          <p:cNvPr id="888" name="Shape 888"/>
          <p:cNvGraphicFramePr/>
          <p:nvPr>
            <p:extLst>
              <p:ext uri="{D42A27DB-BD31-4B8C-83A1-F6EECF244321}">
                <p14:modId xmlns:p14="http://schemas.microsoft.com/office/powerpoint/2010/main" val="1314552777"/>
              </p:ext>
            </p:extLst>
          </p:nvPr>
        </p:nvGraphicFramePr>
        <p:xfrm>
          <a:off x="127725" y="232575"/>
          <a:ext cx="8949350" cy="6448325"/>
        </p:xfrm>
        <a:graphic>
          <a:graphicData uri="http://schemas.openxmlformats.org/drawingml/2006/table">
            <a:tbl>
              <a:tblPr>
                <a:noFill/>
                <a:tableStyleId>{FDA79708-D6C0-4FAA-9A90-96CA5ADD604B}</a:tableStyleId>
              </a:tblPr>
              <a:tblGrid>
                <a:gridCol w="2428075">
                  <a:extLst>
                    <a:ext uri="{9D8B030D-6E8A-4147-A177-3AD203B41FA5}">
                      <a16:colId xmlns:a16="http://schemas.microsoft.com/office/drawing/2014/main" val="20000"/>
                    </a:ext>
                  </a:extLst>
                </a:gridCol>
                <a:gridCol w="6521275">
                  <a:extLst>
                    <a:ext uri="{9D8B030D-6E8A-4147-A177-3AD203B41FA5}">
                      <a16:colId xmlns:a16="http://schemas.microsoft.com/office/drawing/2014/main" val="20001"/>
                    </a:ext>
                  </a:extLst>
                </a:gridCol>
              </a:tblGrid>
              <a:tr h="665450">
                <a:tc>
                  <a:txBody>
                    <a:bodyPr/>
                    <a:lstStyle/>
                    <a:p>
                      <a:pPr marL="0" marR="0" lvl="0" indent="0"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500" b="1" u="none" strike="noStrike" cap="none" dirty="0">
                          <a:latin typeface="Times New Roman"/>
                          <a:ea typeface="Times New Roman"/>
                          <a:cs typeface="Times New Roman"/>
                          <a:sym typeface="Times New Roman"/>
                        </a:rPr>
                        <a:t>DODATNA NASTAVA IZ HRVATSKOG JEZIKA I </a:t>
                      </a:r>
                      <a:r>
                        <a:rPr lang="en" sz="1500" b="1" u="none" strike="noStrike" cap="none" dirty="0" smtClean="0">
                          <a:latin typeface="Times New Roman"/>
                          <a:ea typeface="Times New Roman"/>
                          <a:cs typeface="Times New Roman"/>
                          <a:sym typeface="Times New Roman"/>
                        </a:rPr>
                        <a:t>MATEMATIKE</a:t>
                      </a:r>
                      <a:r>
                        <a:rPr lang="hr-HR" sz="1500" b="1" u="none" strike="noStrike" cap="none" dirty="0" smtClean="0">
                          <a:latin typeface="Times New Roman"/>
                          <a:ea typeface="Times New Roman"/>
                          <a:cs typeface="Times New Roman"/>
                          <a:sym typeface="Times New Roman"/>
                        </a:rPr>
                        <a:t/>
                      </a:r>
                      <a:br>
                        <a:rPr lang="hr-HR" sz="1500" b="1" u="none" strike="noStrike" cap="none" dirty="0" smtClean="0">
                          <a:latin typeface="Times New Roman"/>
                          <a:ea typeface="Times New Roman"/>
                          <a:cs typeface="Times New Roman"/>
                          <a:sym typeface="Times New Roman"/>
                        </a:rPr>
                      </a:br>
                      <a:r>
                        <a:rPr lang="en" sz="1500" b="1" dirty="0" smtClean="0">
                          <a:latin typeface="Times New Roman"/>
                          <a:ea typeface="Times New Roman"/>
                          <a:cs typeface="Times New Roman"/>
                          <a:sym typeface="Times New Roman"/>
                        </a:rPr>
                        <a:t>2</a:t>
                      </a:r>
                      <a:r>
                        <a:rPr lang="en" sz="1500" b="1" u="none" strike="noStrike" cap="none" dirty="0">
                          <a:latin typeface="Times New Roman"/>
                          <a:ea typeface="Times New Roman"/>
                          <a:cs typeface="Times New Roman"/>
                          <a:sym typeface="Times New Roman"/>
                        </a:rPr>
                        <a:t>. c </a:t>
                      </a:r>
                      <a:r>
                        <a:rPr lang="en" sz="1500" b="1" u="none" strike="noStrike" cap="none" dirty="0" smtClean="0">
                          <a:latin typeface="Times New Roman"/>
                          <a:ea typeface="Times New Roman"/>
                          <a:cs typeface="Times New Roman"/>
                          <a:sym typeface="Times New Roman"/>
                        </a:rPr>
                        <a:t>RAZRED</a:t>
                      </a:r>
                      <a:r>
                        <a:rPr lang="hr-HR" sz="1500" b="1" u="none" strike="noStrike" cap="none" dirty="0" smtClean="0">
                          <a:latin typeface="Times New Roman"/>
                          <a:ea typeface="Times New Roman"/>
                          <a:cs typeface="Times New Roman"/>
                          <a:sym typeface="Times New Roman"/>
                        </a:rPr>
                        <a:t>NI ODJEL</a:t>
                      </a:r>
                      <a:endParaRPr lang="en" sz="1500" b="1" u="none" strike="noStrike" cap="none" dirty="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27975">
                <a:tc>
                  <a:txBody>
                    <a:bodyPr/>
                    <a:lstStyle/>
                    <a:p>
                      <a:pPr marL="0" marR="0" lvl="0" indent="0"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rtl="0">
                        <a:lnSpc>
                          <a:spcPct val="100000"/>
                        </a:lnSpc>
                        <a:spcBef>
                          <a:spcPts val="0"/>
                        </a:spcBef>
                        <a:spcAft>
                          <a:spcPts val="0"/>
                        </a:spcAft>
                        <a:buClr>
                          <a:srgbClr val="000000"/>
                        </a:buClr>
                        <a:buSzPct val="25000"/>
                        <a:buFont typeface="Times New Roman"/>
                        <a:buNone/>
                      </a:pPr>
                      <a:r>
                        <a:rPr lang="en" sz="1500" u="none" strike="noStrike" cap="none" dirty="0">
                          <a:latin typeface="Times New Roman"/>
                          <a:ea typeface="Times New Roman"/>
                          <a:cs typeface="Times New Roman"/>
                          <a:sym typeface="Times New Roman"/>
                        </a:rPr>
                        <a:t>Učenicima koji na nastavnom predmetu ostvaruju nadprosječne rezultate ili pokazuju osobit interes za matematiku ili jezično izražavanje omogućiti realizaciju nastavnih sadržaja  na višim razinama znanja. Poticanje znanja, razvoj sposobnosti i darovitosti učenika na području hrvatskog jezika i matematike.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7975">
                <a:tc>
                  <a:txBody>
                    <a:bodyPr/>
                    <a:lstStyle/>
                    <a:p>
                      <a:pPr marL="0" marR="0" lvl="0" indent="0"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rtl="0">
                        <a:lnSpc>
                          <a:spcPct val="100000"/>
                        </a:lnSpc>
                        <a:spcBef>
                          <a:spcPts val="0"/>
                        </a:spcBef>
                        <a:spcAft>
                          <a:spcPts val="0"/>
                        </a:spcAft>
                        <a:buClr>
                          <a:srgbClr val="000000"/>
                        </a:buClr>
                        <a:buSzPct val="25000"/>
                        <a:buFont typeface="Times New Roman"/>
                        <a:buNone/>
                      </a:pPr>
                      <a:r>
                        <a:rPr lang="en" sz="1500" u="none" strike="noStrike" cap="none">
                          <a:latin typeface="Times New Roman"/>
                          <a:ea typeface="Times New Roman"/>
                          <a:cs typeface="Times New Roman"/>
                          <a:sym typeface="Times New Roman"/>
                        </a:rPr>
                        <a:t>Uočavanje darovitih učenika na području hrvatskog jezika i matematike te rad na produbljivnaju znanja i razvoju pisalačkog i usmenog izražavanja. Povećanje razine znanja, stjecanje sigurnosti u radu, jačanje samopouzdanja, razvoj maštovitosti i stila izražavanja.</a:t>
                      </a:r>
                    </a:p>
                    <a:p>
                      <a:pPr marL="0" marR="0" lvl="0" indent="0" rtl="0">
                        <a:lnSpc>
                          <a:spcPct val="100000"/>
                        </a:lnSpc>
                        <a:spcBef>
                          <a:spcPts val="0"/>
                        </a:spcBef>
                        <a:spcAft>
                          <a:spcPts val="0"/>
                        </a:spcAft>
                        <a:buClr>
                          <a:srgbClr val="000000"/>
                        </a:buClr>
                        <a:buSzPct val="25000"/>
                        <a:buFont typeface="Times New Roman"/>
                        <a:buNone/>
                      </a:pPr>
                      <a:r>
                        <a:rPr lang="en" sz="1500">
                          <a:latin typeface="Times New Roman"/>
                          <a:ea typeface="Times New Roman"/>
                          <a:cs typeface="Times New Roman"/>
                          <a:sym typeface="Times New Roman"/>
                        </a:rPr>
                        <a:t>Razvoj uočavanja uzročno-posljedičnih veza i logičkog zaključivanja rdi uspješnje primjene znanja u svakodnevnim situacijama.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5625">
                <a:tc>
                  <a:txBody>
                    <a:bodyPr/>
                    <a:lstStyle/>
                    <a:p>
                      <a:pPr marL="0" marR="0" lvl="0" indent="0"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NOSITELJ</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rtl="0">
                        <a:lnSpc>
                          <a:spcPct val="100000"/>
                        </a:lnSpc>
                        <a:spcBef>
                          <a:spcPts val="0"/>
                        </a:spcBef>
                        <a:spcAft>
                          <a:spcPts val="0"/>
                        </a:spcAft>
                        <a:buClr>
                          <a:srgbClr val="000000"/>
                        </a:buClr>
                        <a:buSzPct val="25000"/>
                        <a:buFont typeface="Times New Roman"/>
                        <a:buNone/>
                      </a:pPr>
                      <a:r>
                        <a:rPr lang="en" sz="1500">
                          <a:latin typeface="Times New Roman"/>
                          <a:ea typeface="Times New Roman"/>
                          <a:cs typeface="Times New Roman"/>
                          <a:sym typeface="Times New Roman"/>
                        </a:rPr>
                        <a:t>Učiteljica Irena Koružnjak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27975">
                <a:tc>
                  <a:txBody>
                    <a:bodyPr/>
                    <a:lstStyle/>
                    <a:p>
                      <a:pPr marL="0" marR="0" lvl="0" indent="0"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NA</a:t>
                      </a:r>
                      <a:r>
                        <a:rPr lang="en" sz="1500" b="1">
                          <a:latin typeface="Times New Roman"/>
                          <a:ea typeface="Times New Roman"/>
                          <a:cs typeface="Times New Roman"/>
                          <a:sym typeface="Times New Roman"/>
                        </a:rPr>
                        <a:t>Č</a:t>
                      </a:r>
                      <a:r>
                        <a:rPr lang="en" sz="1500" b="1" u="none" strike="noStrike" cap="none">
                          <a:latin typeface="Times New Roman"/>
                          <a:ea typeface="Times New Roman"/>
                          <a:cs typeface="Times New Roman"/>
                          <a:sym typeface="Times New Roman"/>
                        </a:rPr>
                        <a:t>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rtl="0">
                        <a:lnSpc>
                          <a:spcPct val="100000"/>
                        </a:lnSpc>
                        <a:spcBef>
                          <a:spcPts val="0"/>
                        </a:spcBef>
                        <a:spcAft>
                          <a:spcPts val="0"/>
                        </a:spcAft>
                        <a:buClr>
                          <a:srgbClr val="000000"/>
                        </a:buClr>
                        <a:buSzPct val="25000"/>
                        <a:buFont typeface="Times New Roman"/>
                        <a:buNone/>
                      </a:pPr>
                      <a:r>
                        <a:rPr lang="en" sz="1500" u="none" strike="noStrike" cap="none">
                          <a:latin typeface="Times New Roman"/>
                          <a:ea typeface="Times New Roman"/>
                          <a:cs typeface="Times New Roman"/>
                          <a:sym typeface="Times New Roman"/>
                        </a:rPr>
                        <a:t>Učenici se uključuju na prijedlog učiteljice i samostalno. U radu se koristi individualizirani pristup, te grupni i frontalni način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3050">
                <a:tc>
                  <a:txBody>
                    <a:bodyPr/>
                    <a:lstStyle/>
                    <a:p>
                      <a:pPr marL="0" marR="0" lvl="0" indent="0"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rtl="0">
                        <a:lnSpc>
                          <a:spcPct val="100000"/>
                        </a:lnSpc>
                        <a:spcBef>
                          <a:spcPts val="0"/>
                        </a:spcBef>
                        <a:spcAft>
                          <a:spcPts val="0"/>
                        </a:spcAft>
                        <a:buClr>
                          <a:srgbClr val="000000"/>
                        </a:buClr>
                        <a:buSzPct val="25000"/>
                        <a:buFont typeface="Times New Roman"/>
                        <a:buNone/>
                      </a:pPr>
                      <a:r>
                        <a:rPr lang="en" sz="1500" u="none" strike="noStrike" cap="none">
                          <a:latin typeface="Times New Roman"/>
                          <a:ea typeface="Times New Roman"/>
                          <a:cs typeface="Times New Roman"/>
                          <a:sym typeface="Times New Roman"/>
                        </a:rPr>
                        <a:t>Jedan školski sat tjedno kroz nastavnu godinu 201</a:t>
                      </a:r>
                      <a:r>
                        <a:rPr lang="en" sz="1500">
                          <a:latin typeface="Times New Roman"/>
                          <a:ea typeface="Times New Roman"/>
                          <a:cs typeface="Times New Roman"/>
                          <a:sym typeface="Times New Roman"/>
                        </a:rPr>
                        <a:t>7</a:t>
                      </a:r>
                      <a:r>
                        <a:rPr lang="en" sz="1500" u="none" strike="noStrike" cap="none">
                          <a:latin typeface="Times New Roman"/>
                          <a:ea typeface="Times New Roman"/>
                          <a:cs typeface="Times New Roman"/>
                          <a:sym typeface="Times New Roman"/>
                        </a:rPr>
                        <a:t>/201</a:t>
                      </a:r>
                      <a:r>
                        <a:rPr lang="en" sz="1500">
                          <a:latin typeface="Times New Roman"/>
                          <a:ea typeface="Times New Roman"/>
                          <a:cs typeface="Times New Roman"/>
                          <a:sym typeface="Times New Roman"/>
                        </a:rPr>
                        <a:t>8</a:t>
                      </a:r>
                      <a:r>
                        <a:rPr lang="en" sz="1500" u="none" strike="noStrike" cap="none">
                          <a:latin typeface="Times New Roman"/>
                          <a:ea typeface="Times New Roman"/>
                          <a:cs typeface="Times New Roman"/>
                          <a:sym typeface="Times New Roman"/>
                        </a:rPr>
                        <a: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8025">
                <a:tc>
                  <a:txBody>
                    <a:bodyPr/>
                    <a:lstStyle/>
                    <a:p>
                      <a:pPr marL="0" marR="0" lvl="0" indent="0"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rtl="0">
                        <a:lnSpc>
                          <a:spcPct val="100000"/>
                        </a:lnSpc>
                        <a:spcBef>
                          <a:spcPts val="0"/>
                        </a:spcBef>
                        <a:spcAft>
                          <a:spcPts val="0"/>
                        </a:spcAft>
                        <a:buClr>
                          <a:srgbClr val="000000"/>
                        </a:buClr>
                        <a:buSzPct val="25000"/>
                        <a:buFont typeface="Times New Roman"/>
                        <a:buNone/>
                      </a:pPr>
                      <a:r>
                        <a:rPr lang="en" sz="1500" u="none" strike="noStrike" cap="none">
                          <a:latin typeface="Times New Roman"/>
                          <a:ea typeface="Times New Roman"/>
                          <a:cs typeface="Times New Roman"/>
                          <a:sym typeface="Times New Roman"/>
                        </a:rPr>
                        <a:t>Listići za nastavu</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71575">
                <a:tc>
                  <a:txBody>
                    <a:bodyPr/>
                    <a:lstStyle/>
                    <a:p>
                      <a:pPr marL="0" marR="0" lvl="0" indent="0"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rtl="0">
                        <a:lnSpc>
                          <a:spcPct val="100000"/>
                        </a:lnSpc>
                        <a:spcBef>
                          <a:spcPts val="0"/>
                        </a:spcBef>
                        <a:spcAft>
                          <a:spcPts val="0"/>
                        </a:spcAft>
                        <a:buClr>
                          <a:srgbClr val="000000"/>
                        </a:buClr>
                        <a:buSzPct val="25000"/>
                        <a:buFont typeface="Times New Roman"/>
                        <a:buNone/>
                      </a:pPr>
                      <a:r>
                        <a:rPr lang="en" sz="1500" u="none" strike="noStrike" cap="none" dirty="0">
                          <a:latin typeface="Times New Roman"/>
                          <a:ea typeface="Times New Roman"/>
                          <a:cs typeface="Times New Roman"/>
                          <a:sym typeface="Times New Roman"/>
                        </a:rPr>
                        <a:t>Samovrednovanje učenika. Napredovanje učenika poticati usmenim i pismenim praćenjem učiteljice.  Vrjednovanje rezultata je vidljivo kroz razredna, školska i međunarodna natjecanja, kvizove i igre na računalu. Poticanje samostalnosti, kreativnosti i darovitosti.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graphicFrame>
        <p:nvGraphicFramePr>
          <p:cNvPr id="894" name="Shape 894"/>
          <p:cNvGraphicFramePr/>
          <p:nvPr/>
        </p:nvGraphicFramePr>
        <p:xfrm>
          <a:off x="215375" y="476672"/>
          <a:ext cx="8659100" cy="5406645"/>
        </p:xfrm>
        <a:graphic>
          <a:graphicData uri="http://schemas.openxmlformats.org/drawingml/2006/table">
            <a:tbl>
              <a:tblPr>
                <a:noFill/>
                <a:tableStyleId>{147E585C-4567-4667-A078-270B42631319}</a:tableStyleId>
              </a:tblPr>
              <a:tblGrid>
                <a:gridCol w="1926350">
                  <a:extLst>
                    <a:ext uri="{9D8B030D-6E8A-4147-A177-3AD203B41FA5}">
                      <a16:colId xmlns:a16="http://schemas.microsoft.com/office/drawing/2014/main" val="20000"/>
                    </a:ext>
                  </a:extLst>
                </a:gridCol>
                <a:gridCol w="6732750">
                  <a:extLst>
                    <a:ext uri="{9D8B030D-6E8A-4147-A177-3AD203B41FA5}">
                      <a16:colId xmlns:a16="http://schemas.microsoft.com/office/drawing/2014/main" val="20001"/>
                    </a:ext>
                  </a:extLst>
                </a:gridCol>
              </a:tblGrid>
              <a:tr h="4320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NAZIV AKTIVNOSTI</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DODATNA  NASTAVA IZ MATEMATIKE – 3. RAZREDI </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648075">
                <a:tc>
                  <a:txBody>
                    <a:bodyPr/>
                    <a:lstStyle/>
                    <a:p>
                      <a:pPr marL="0" marR="0" lvl="0" indent="0" algn="just"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32400" marR="32400" marT="0" marB="0">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Razvijati matematičko mišljenje, proširivati znanje, poticati kreativnost u rješavanju problema te primjena znanja u svakodnevnom životu.</a:t>
                      </a:r>
                    </a:p>
                  </a:txBody>
                  <a:tcPr marL="43200" marR="43200" marT="21600" marB="21600">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9043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NAMJENA</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Rad s učenicima koji pokazuju interes za dodatne matematičke sadržaje kako bi dodatno proširivali svoja znanja i sposobnosti.</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4244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NOSITELJI </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Jasminka Španić, Ljerka Ivković,Ksenija Borović</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8489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NAČIN REALIZACIJE</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Učenik se uključuje na preporuku učiteljice, ali na temelju vlastite odluke.</a:t>
                      </a:r>
                    </a:p>
                    <a:p>
                      <a:pPr marL="0" marR="0" lvl="0" indent="0" algn="just"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 radu će se koristiti metoda razgovora, metoda usmenog izlaganja, individualiziran rad, rad u grupi (istraživanje jednog problema pomoću suradničkog učenja kao i osposobljavanje učenika za samostalno osmišljavanje problemskih zadataka i računskih priča.)</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2122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VREMENIK</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Tijekom školske godine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./201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 po jedan sat tjedno.</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2598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TROŠKOVNIK</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Troškovi za eventualno kopiranje listića.</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10611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Konstantno usmeno te opisno praćenje učenika od strane učiteljice. Vrednovanje rezultata na međurazrednom natjecanju. </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Unapređenje individualnog razvoja učeničkih sposobnosti. Povećanje kvalitete nastavnog rada i daljnje poticanje razvoja darovitih učenika u skladu sa sposobnostima i interesima. </a:t>
                      </a:r>
                    </a:p>
                  </a:txBody>
                  <a:tcPr marL="32400" marR="32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aphicFrame>
        <p:nvGraphicFramePr>
          <p:cNvPr id="900" name="Shape 900"/>
          <p:cNvGraphicFramePr/>
          <p:nvPr>
            <p:extLst>
              <p:ext uri="{D42A27DB-BD31-4B8C-83A1-F6EECF244321}">
                <p14:modId xmlns:p14="http://schemas.microsoft.com/office/powerpoint/2010/main" val="139236234"/>
              </p:ext>
            </p:extLst>
          </p:nvPr>
        </p:nvGraphicFramePr>
        <p:xfrm>
          <a:off x="252821" y="204295"/>
          <a:ext cx="8638357" cy="6449410"/>
        </p:xfrm>
        <a:graphic>
          <a:graphicData uri="http://schemas.openxmlformats.org/drawingml/2006/table">
            <a:tbl>
              <a:tblPr>
                <a:noFill/>
                <a:tableStyleId>{FDA79708-D6C0-4FAA-9A90-96CA5ADD604B}</a:tableStyleId>
              </a:tblPr>
              <a:tblGrid>
                <a:gridCol w="2295615">
                  <a:extLst>
                    <a:ext uri="{9D8B030D-6E8A-4147-A177-3AD203B41FA5}">
                      <a16:colId xmlns:a16="http://schemas.microsoft.com/office/drawing/2014/main" val="20000"/>
                    </a:ext>
                  </a:extLst>
                </a:gridCol>
                <a:gridCol w="6342742">
                  <a:extLst>
                    <a:ext uri="{9D8B030D-6E8A-4147-A177-3AD203B41FA5}">
                      <a16:colId xmlns:a16="http://schemas.microsoft.com/office/drawing/2014/main" val="20001"/>
                    </a:ext>
                  </a:extLst>
                </a:gridCol>
              </a:tblGrid>
              <a:tr h="6654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dirty="0" smtClean="0">
                          <a:latin typeface="Times New Roman" panose="02020603050405020304" pitchFamily="18" charset="0"/>
                          <a:cs typeface="Times New Roman" panose="02020603050405020304" pitchFamily="18" charset="0"/>
                        </a:rPr>
                        <a:t>NAZIV </a:t>
                      </a:r>
                      <a:r>
                        <a:rPr lang="en" sz="1600" b="1" u="none" strike="noStrike" cap="none" dirty="0">
                          <a:latin typeface="Times New Roman" panose="02020603050405020304" pitchFamily="18" charset="0"/>
                          <a:cs typeface="Times New Roman" panose="02020603050405020304" pitchFamily="18" charset="0"/>
                        </a:rPr>
                        <a:t>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600" b="1" u="none" strike="noStrike" cap="none" dirty="0">
                          <a:latin typeface="Times New Roman" panose="02020603050405020304" pitchFamily="18" charset="0"/>
                          <a:cs typeface="Times New Roman" panose="02020603050405020304" pitchFamily="18" charset="0"/>
                        </a:rPr>
                        <a:t>DODATNA NASTAVA IZ </a:t>
                      </a:r>
                      <a:r>
                        <a:rPr lang="en" sz="1600" b="1" dirty="0">
                          <a:latin typeface="Times New Roman" panose="02020603050405020304" pitchFamily="18" charset="0"/>
                          <a:cs typeface="Times New Roman" panose="02020603050405020304" pitchFamily="18" charset="0"/>
                        </a:rPr>
                        <a:t>MATEMATIKE</a:t>
                      </a:r>
                      <a:r>
                        <a:rPr lang="en" sz="1600" b="1" u="none" strike="noStrike" cap="none" dirty="0">
                          <a:latin typeface="Times New Roman" panose="02020603050405020304" pitchFamily="18" charset="0"/>
                          <a:cs typeface="Times New Roman" panose="02020603050405020304" pitchFamily="18" charset="0"/>
                        </a:rPr>
                        <a:t>- 4. RAZRED</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279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dirty="0" smtClean="0">
                          <a:latin typeface="Times New Roman" panose="02020603050405020304" pitchFamily="18" charset="0"/>
                          <a:cs typeface="Times New Roman" panose="02020603050405020304" pitchFamily="18" charset="0"/>
                        </a:rPr>
                        <a:t>CILJ </a:t>
                      </a:r>
                      <a:r>
                        <a:rPr lang="en" sz="1600" b="1" u="none" strike="noStrike" cap="none" dirty="0">
                          <a:latin typeface="Times New Roman" panose="02020603050405020304" pitchFamily="18" charset="0"/>
                          <a:cs typeface="Times New Roman" panose="02020603050405020304" pitchFamily="18" charset="0"/>
                        </a:rPr>
                        <a:t>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latin typeface="Times New Roman" panose="02020603050405020304" pitchFamily="18" charset="0"/>
                          <a:ea typeface="Times New Roman"/>
                          <a:cs typeface="Times New Roman" panose="02020603050405020304" pitchFamily="18" charset="0"/>
                          <a:sym typeface="Times New Roman"/>
                        </a:rPr>
                        <a:t>Učenicima koji na nastavnom predmetu ostvaruju nadprosječne rezultate ili pokazuju osobit interes za </a:t>
                      </a:r>
                      <a:r>
                        <a:rPr lang="en" sz="1600">
                          <a:latin typeface="Times New Roman" panose="02020603050405020304" pitchFamily="18" charset="0"/>
                          <a:ea typeface="Times New Roman"/>
                          <a:cs typeface="Times New Roman" panose="02020603050405020304" pitchFamily="18" charset="0"/>
                          <a:sym typeface="Times New Roman"/>
                        </a:rPr>
                        <a:t>matematiku</a:t>
                      </a:r>
                      <a:r>
                        <a:rPr lang="en" sz="1600" u="none" strike="noStrike" cap="none">
                          <a:latin typeface="Times New Roman" panose="02020603050405020304" pitchFamily="18" charset="0"/>
                          <a:ea typeface="Times New Roman"/>
                          <a:cs typeface="Times New Roman" panose="02020603050405020304" pitchFamily="18" charset="0"/>
                          <a:sym typeface="Times New Roman"/>
                        </a:rPr>
                        <a:t> omogućiti realizaciju nastavnih sadržaja  na višim razinama znanja. Poticanje znanja, razvoj sposobnosti i darovitosti učenika na području </a:t>
                      </a:r>
                      <a:r>
                        <a:rPr lang="en" sz="1600">
                          <a:latin typeface="Times New Roman" panose="02020603050405020304" pitchFamily="18" charset="0"/>
                          <a:ea typeface="Times New Roman"/>
                          <a:cs typeface="Times New Roman" panose="02020603050405020304" pitchFamily="18" charset="0"/>
                          <a:sym typeface="Times New Roman"/>
                        </a:rPr>
                        <a:t>matematike.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79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dirty="0" smtClean="0">
                          <a:latin typeface="Times New Roman" panose="02020603050405020304" pitchFamily="18" charset="0"/>
                          <a:cs typeface="Times New Roman" panose="02020603050405020304" pitchFamily="18" charset="0"/>
                        </a:rPr>
                        <a:t>NAMJENA</a:t>
                      </a:r>
                      <a:endParaRPr lang="en" sz="1600" b="1" u="none" strike="noStrike" cap="none" dirty="0">
                        <a:latin typeface="Times New Roman" panose="02020603050405020304" pitchFamily="18" charset="0"/>
                        <a:cs typeface="Times New Roman" panose="02020603050405020304" pitchFamily="18" charset="0"/>
                      </a:endParaRP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latin typeface="Times New Roman" panose="02020603050405020304" pitchFamily="18" charset="0"/>
                          <a:ea typeface="Times New Roman"/>
                          <a:cs typeface="Times New Roman" panose="02020603050405020304" pitchFamily="18" charset="0"/>
                          <a:sym typeface="Times New Roman"/>
                        </a:rPr>
                        <a:t>Uočavanje darovitih učenika na </a:t>
                      </a:r>
                      <a:r>
                        <a:rPr lang="en" sz="16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području </a:t>
                      </a:r>
                      <a:r>
                        <a:rPr lang="en" sz="1600">
                          <a:solidFill>
                            <a:schemeClr val="dk1"/>
                          </a:solidFill>
                          <a:latin typeface="Times New Roman" panose="02020603050405020304" pitchFamily="18" charset="0"/>
                          <a:ea typeface="Times New Roman"/>
                          <a:cs typeface="Times New Roman" panose="02020603050405020304" pitchFamily="18" charset="0"/>
                          <a:sym typeface="Times New Roman"/>
                        </a:rPr>
                        <a:t>matematike</a:t>
                      </a:r>
                      <a:r>
                        <a:rPr lang="en" sz="1600" u="none" strike="noStrike" cap="none">
                          <a:latin typeface="Times New Roman" panose="02020603050405020304" pitchFamily="18" charset="0"/>
                          <a:ea typeface="Times New Roman"/>
                          <a:cs typeface="Times New Roman" panose="02020603050405020304" pitchFamily="18" charset="0"/>
                          <a:sym typeface="Times New Roman"/>
                        </a:rPr>
                        <a:t> te rad na produbljiv</a:t>
                      </a:r>
                      <a:r>
                        <a:rPr lang="en" sz="1600">
                          <a:latin typeface="Times New Roman" panose="02020603050405020304" pitchFamily="18" charset="0"/>
                          <a:ea typeface="Times New Roman"/>
                          <a:cs typeface="Times New Roman" panose="02020603050405020304" pitchFamily="18" charset="0"/>
                          <a:sym typeface="Times New Roman"/>
                        </a:rPr>
                        <a:t>an</a:t>
                      </a:r>
                      <a:r>
                        <a:rPr lang="en" sz="1600" u="none" strike="noStrike" cap="none">
                          <a:latin typeface="Times New Roman" panose="02020603050405020304" pitchFamily="18" charset="0"/>
                          <a:ea typeface="Times New Roman"/>
                          <a:cs typeface="Times New Roman" panose="02020603050405020304" pitchFamily="18" charset="0"/>
                          <a:sym typeface="Times New Roman"/>
                        </a:rPr>
                        <a:t>ju znanja i razvoju istraživalačkog i logičkog mišljenja, zaključivanja i povezivanja. Povećanje razine znanja, stjecanje sigurnosti u radu</a:t>
                      </a:r>
                      <a:r>
                        <a:rPr lang="en" sz="1600">
                          <a:latin typeface="Times New Roman" panose="02020603050405020304" pitchFamily="18" charset="0"/>
                          <a:ea typeface="Times New Roman"/>
                          <a:cs typeface="Times New Roman" panose="02020603050405020304" pitchFamily="18" charset="0"/>
                          <a:sym typeface="Times New Roman"/>
                        </a:rPr>
                        <a:t> i </a:t>
                      </a:r>
                      <a:r>
                        <a:rPr lang="en" sz="1600" u="none" strike="noStrike" cap="none">
                          <a:latin typeface="Times New Roman" panose="02020603050405020304" pitchFamily="18" charset="0"/>
                          <a:ea typeface="Times New Roman"/>
                          <a:cs typeface="Times New Roman" panose="02020603050405020304" pitchFamily="18" charset="0"/>
                          <a:sym typeface="Times New Roman"/>
                        </a:rPr>
                        <a:t>jačanje samopouzdanja</a:t>
                      </a:r>
                      <a:r>
                        <a:rPr lang="en" sz="1600">
                          <a:latin typeface="Times New Roman" panose="02020603050405020304" pitchFamily="18" charset="0"/>
                          <a:ea typeface="Times New Roman"/>
                          <a:cs typeface="Times New Roman" panose="02020603050405020304" pitchFamily="18" charset="0"/>
                          <a:sym typeface="Times New Roman"/>
                        </a:rPr>
                        <a:t>.</a:t>
                      </a:r>
                      <a:r>
                        <a:rPr lang="en" sz="1600" u="none" strike="noStrike" cap="none">
                          <a:latin typeface="Times New Roman" panose="02020603050405020304" pitchFamily="18" charset="0"/>
                          <a:ea typeface="Times New Roman"/>
                          <a:cs typeface="Times New Roman" panose="02020603050405020304" pitchFamily="18" charset="0"/>
                          <a:sym typeface="Times New Roman"/>
                        </a:rPr>
                        <a: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279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dirty="0" smtClean="0">
                          <a:latin typeface="Times New Roman" panose="02020603050405020304" pitchFamily="18" charset="0"/>
                          <a:cs typeface="Times New Roman" panose="02020603050405020304" pitchFamily="18" charset="0"/>
                        </a:rPr>
                        <a:t>NOSITELJ</a:t>
                      </a:r>
                      <a:endParaRPr lang="en" sz="1600" b="1" u="none" strike="noStrike" cap="none" dirty="0">
                        <a:latin typeface="Times New Roman" panose="02020603050405020304" pitchFamily="18" charset="0"/>
                        <a:cs typeface="Times New Roman" panose="02020603050405020304" pitchFamily="18" charset="0"/>
                      </a:endParaRP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dirty="0" smtClean="0">
                          <a:latin typeface="Times New Roman" panose="02020603050405020304" pitchFamily="18" charset="0"/>
                          <a:ea typeface="Times New Roman"/>
                          <a:cs typeface="Times New Roman" panose="02020603050405020304" pitchFamily="18" charset="0"/>
                          <a:sym typeface="Times New Roman"/>
                        </a:rPr>
                        <a:t>Helena </a:t>
                      </a:r>
                      <a:r>
                        <a:rPr lang="en" sz="1600" dirty="0">
                          <a:latin typeface="Times New Roman" panose="02020603050405020304" pitchFamily="18" charset="0"/>
                          <a:ea typeface="Times New Roman"/>
                          <a:cs typeface="Times New Roman" panose="02020603050405020304" pitchFamily="18" charset="0"/>
                          <a:sym typeface="Times New Roman"/>
                        </a:rPr>
                        <a:t>Ćurić,Valerija Ivanović Skender,Jasmina Kostelac Pervan,Iva Penava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279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dirty="0" smtClean="0">
                          <a:latin typeface="Times New Roman" panose="02020603050405020304" pitchFamily="18" charset="0"/>
                          <a:cs typeface="Times New Roman" panose="02020603050405020304" pitchFamily="18" charset="0"/>
                        </a:rPr>
                        <a:t>NAČIN </a:t>
                      </a:r>
                      <a:r>
                        <a:rPr lang="en" sz="1600" b="1" u="none" strike="noStrike" cap="none" dirty="0">
                          <a:latin typeface="Times New Roman" panose="02020603050405020304" pitchFamily="18" charset="0"/>
                          <a:cs typeface="Times New Roman" panose="02020603050405020304" pitchFamily="18" charset="0"/>
                        </a:rPr>
                        <a:t>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latin typeface="Times New Roman" panose="02020603050405020304" pitchFamily="18" charset="0"/>
                          <a:ea typeface="Times New Roman"/>
                          <a:cs typeface="Times New Roman" panose="02020603050405020304" pitchFamily="18" charset="0"/>
                          <a:sym typeface="Times New Roman"/>
                        </a:rPr>
                        <a:t>Učenici se uključuju na prijedlog učiteljice i samostalno. U radu se koristi individualizirani pristup, te grupni i frontalni način rada</a:t>
                      </a:r>
                      <a:r>
                        <a:rPr lang="en" sz="1600">
                          <a:latin typeface="Times New Roman" panose="02020603050405020304" pitchFamily="18" charset="0"/>
                          <a:ea typeface="Times New Roman"/>
                          <a:cs typeface="Times New Roman" panose="02020603050405020304" pitchFamily="18" charset="0"/>
                          <a:sym typeface="Times New Roman"/>
                        </a:rPr>
                        <a: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75351">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dirty="0" smtClean="0">
                          <a:latin typeface="Times New Roman" panose="02020603050405020304" pitchFamily="18" charset="0"/>
                          <a:cs typeface="Times New Roman" panose="02020603050405020304" pitchFamily="18" charset="0"/>
                        </a:rPr>
                        <a:t>VREMENIK</a:t>
                      </a:r>
                      <a:endParaRPr lang="en" sz="1600" b="1" u="none" strike="noStrike" cap="none" dirty="0">
                        <a:latin typeface="Times New Roman" panose="02020603050405020304" pitchFamily="18" charset="0"/>
                        <a:cs typeface="Times New Roman" panose="02020603050405020304" pitchFamily="18" charset="0"/>
                      </a:endParaRP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dirty="0" smtClean="0">
                          <a:latin typeface="Times New Roman" panose="02020603050405020304" pitchFamily="18" charset="0"/>
                          <a:ea typeface="Times New Roman"/>
                          <a:cs typeface="Times New Roman" panose="02020603050405020304" pitchFamily="18" charset="0"/>
                          <a:sym typeface="Times New Roman"/>
                        </a:rPr>
                        <a:t>Jedan </a:t>
                      </a: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školski sat tjedno kroz nastavnu godinu 201</a:t>
                      </a:r>
                      <a:r>
                        <a:rPr lang="en" sz="1600" dirty="0">
                          <a:latin typeface="Times New Roman" panose="02020603050405020304" pitchFamily="18" charset="0"/>
                          <a:ea typeface="Times New Roman"/>
                          <a:cs typeface="Times New Roman" panose="02020603050405020304" pitchFamily="18" charset="0"/>
                          <a:sym typeface="Times New Roman"/>
                        </a:rPr>
                        <a:t>7.</a:t>
                      </a: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/201</a:t>
                      </a:r>
                      <a:r>
                        <a:rPr lang="en" sz="1600" dirty="0">
                          <a:latin typeface="Times New Roman" panose="02020603050405020304" pitchFamily="18" charset="0"/>
                          <a:ea typeface="Times New Roman"/>
                          <a:cs typeface="Times New Roman" panose="02020603050405020304" pitchFamily="18" charset="0"/>
                          <a:sym typeface="Times New Roman"/>
                        </a:rPr>
                        <a:t>8</a:t>
                      </a: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34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dirty="0" smtClean="0">
                          <a:latin typeface="Times New Roman" panose="02020603050405020304" pitchFamily="18" charset="0"/>
                          <a:cs typeface="Times New Roman" panose="02020603050405020304" pitchFamily="18" charset="0"/>
                        </a:rPr>
                        <a:t>TROŠKOVNIK</a:t>
                      </a:r>
                      <a:endParaRPr lang="en" sz="1600" b="1" u="none" strike="noStrike" cap="none" dirty="0">
                        <a:latin typeface="Times New Roman" panose="02020603050405020304" pitchFamily="18" charset="0"/>
                        <a:cs typeface="Times New Roman" panose="02020603050405020304" pitchFamily="18" charset="0"/>
                      </a:endParaRP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latin typeface="Times New Roman" panose="02020603050405020304" pitchFamily="18" charset="0"/>
                          <a:ea typeface="Times New Roman"/>
                          <a:cs typeface="Times New Roman" panose="02020603050405020304" pitchFamily="18" charset="0"/>
                          <a:sym typeface="Times New Roman"/>
                        </a:rPr>
                        <a:t>Listići za nastavu</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279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dirty="0">
                          <a:latin typeface="Times New Roman" panose="02020603050405020304" pitchFamily="18" charset="0"/>
                          <a:cs typeface="Times New Roman" panose="02020603050405020304" pitchFamily="18" charset="0"/>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Samovrednovanje učenika. Napredovanje učenika poticati usmenim i pismenim praćenjem učiteljice.  V</a:t>
                      </a:r>
                      <a:r>
                        <a:rPr lang="en" sz="1600" dirty="0">
                          <a:latin typeface="Times New Roman" panose="02020603050405020304" pitchFamily="18" charset="0"/>
                          <a:ea typeface="Times New Roman"/>
                          <a:cs typeface="Times New Roman" panose="02020603050405020304" pitchFamily="18" charset="0"/>
                          <a:sym typeface="Times New Roman"/>
                        </a:rPr>
                        <a:t>r</a:t>
                      </a: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ednovanje rezultata je vidljivo kroz razredna, školska natjecanja, kvizove i prezentacije.. Poticanje samostalnosti, kreativnosti i darovitosti.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graphicFrame>
        <p:nvGraphicFramePr>
          <p:cNvPr id="906" name="Shape 906"/>
          <p:cNvGraphicFramePr/>
          <p:nvPr>
            <p:extLst>
              <p:ext uri="{D42A27DB-BD31-4B8C-83A1-F6EECF244321}">
                <p14:modId xmlns:p14="http://schemas.microsoft.com/office/powerpoint/2010/main" val="1115385149"/>
              </p:ext>
            </p:extLst>
          </p:nvPr>
        </p:nvGraphicFramePr>
        <p:xfrm>
          <a:off x="279626" y="194712"/>
          <a:ext cx="8632145" cy="6271725"/>
        </p:xfrm>
        <a:graphic>
          <a:graphicData uri="http://schemas.openxmlformats.org/drawingml/2006/table">
            <a:tbl>
              <a:tblPr>
                <a:noFill/>
                <a:tableStyleId>{147E585C-4567-4667-A078-270B42631319}</a:tableStyleId>
              </a:tblPr>
              <a:tblGrid>
                <a:gridCol w="2061612">
                  <a:extLst>
                    <a:ext uri="{9D8B030D-6E8A-4147-A177-3AD203B41FA5}">
                      <a16:colId xmlns:a16="http://schemas.microsoft.com/office/drawing/2014/main" val="20000"/>
                    </a:ext>
                  </a:extLst>
                </a:gridCol>
                <a:gridCol w="6570533">
                  <a:extLst>
                    <a:ext uri="{9D8B030D-6E8A-4147-A177-3AD203B41FA5}">
                      <a16:colId xmlns:a16="http://schemas.microsoft.com/office/drawing/2014/main" val="20001"/>
                    </a:ext>
                  </a:extLst>
                </a:gridCol>
              </a:tblGrid>
              <a:tr h="3365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NAZIV AKTIVNOSTI</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 DODATNA  NASTAVA  ENGLESKOG JEZIKA ZA </a:t>
                      </a:r>
                      <a:r>
                        <a:rPr lang="en" sz="1500" b="1">
                          <a:solidFill>
                            <a:schemeClr val="dk1"/>
                          </a:solidFill>
                          <a:latin typeface="Times New Roman"/>
                          <a:ea typeface="Times New Roman"/>
                          <a:cs typeface="Times New Roman"/>
                          <a:sym typeface="Times New Roman"/>
                        </a:rPr>
                        <a:t>4</a:t>
                      </a:r>
                      <a:r>
                        <a:rPr lang="en" sz="1500" b="1" u="none" strike="noStrike" cap="none">
                          <a:solidFill>
                            <a:schemeClr val="dk1"/>
                          </a:solidFill>
                          <a:latin typeface="Times New Roman"/>
                          <a:ea typeface="Times New Roman"/>
                          <a:cs typeface="Times New Roman"/>
                          <a:sym typeface="Times New Roman"/>
                        </a:rPr>
                        <a:t>. RAZRED</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6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CILJ AKTIVNOSTI</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500" u="none" strike="noStrike" cap="none">
                          <a:solidFill>
                            <a:srgbClr val="000000"/>
                          </a:solidFill>
                          <a:latin typeface="Times New Roman"/>
                          <a:ea typeface="Times New Roman"/>
                          <a:cs typeface="Times New Roman"/>
                          <a:sym typeface="Times New Roman"/>
                        </a:rPr>
                        <a:t>Učenicima koji na nastavnom predmetu ostvaruju natprosječne rezultate ili pokazuju poseban interes za</a:t>
                      </a:r>
                      <a:r>
                        <a:rPr lang="en" sz="1500" u="none" strike="noStrike" cap="none">
                          <a:latin typeface="Times New Roman"/>
                          <a:ea typeface="Times New Roman"/>
                          <a:cs typeface="Times New Roman"/>
                          <a:sym typeface="Times New Roman"/>
                        </a:rPr>
                        <a:t> jezične sadržaje </a:t>
                      </a:r>
                      <a:r>
                        <a:rPr lang="en" sz="1500" u="none" strike="noStrike" cap="none">
                          <a:solidFill>
                            <a:srgbClr val="000000"/>
                          </a:solidFill>
                          <a:latin typeface="Times New Roman"/>
                          <a:ea typeface="Times New Roman"/>
                          <a:cs typeface="Times New Roman"/>
                          <a:sym typeface="Times New Roman"/>
                        </a:rPr>
                        <a:t>omogućiti realizaciju nastavnih sadržaja na višim razinama znanja. </a:t>
                      </a:r>
                    </a:p>
                    <a:p>
                      <a:pPr marL="0" marR="0" lvl="0" indent="0" algn="just" rtl="0">
                        <a:lnSpc>
                          <a:spcPct val="100000"/>
                        </a:lnSpc>
                        <a:spcBef>
                          <a:spcPts val="0"/>
                        </a:spcBef>
                        <a:spcAft>
                          <a:spcPts val="0"/>
                        </a:spcAft>
                        <a:buClr>
                          <a:srgbClr val="000000"/>
                        </a:buClr>
                        <a:buSzPct val="25000"/>
                        <a:buFont typeface="Times New Roman"/>
                        <a:buNone/>
                      </a:pPr>
                      <a:r>
                        <a:rPr lang="en" sz="1500" u="none" strike="noStrike" cap="none">
                          <a:solidFill>
                            <a:srgbClr val="000000"/>
                          </a:solidFill>
                          <a:latin typeface="Times New Roman"/>
                          <a:ea typeface="Times New Roman"/>
                          <a:cs typeface="Times New Roman"/>
                          <a:sym typeface="Times New Roman"/>
                        </a:rPr>
                        <a:t>Poticanje znanja, sposobnosti i razvijanje darovitosti učenika na području </a:t>
                      </a:r>
                      <a:r>
                        <a:rPr lang="en" sz="1500" u="none" strike="noStrike" cap="none">
                          <a:latin typeface="Times New Roman"/>
                          <a:ea typeface="Times New Roman"/>
                          <a:cs typeface="Times New Roman"/>
                          <a:sym typeface="Times New Roman"/>
                        </a:rPr>
                        <a:t>engleskog jezika.</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790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dirty="0">
                          <a:solidFill>
                            <a:schemeClr val="dk1"/>
                          </a:solidFill>
                          <a:latin typeface="Times New Roman"/>
                          <a:ea typeface="Times New Roman"/>
                          <a:cs typeface="Times New Roman"/>
                          <a:sym typeface="Times New Roman"/>
                        </a:rPr>
                        <a:t>NAMJENA</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500" u="none" strike="noStrike" cap="none">
                          <a:solidFill>
                            <a:srgbClr val="000000"/>
                          </a:solidFill>
                          <a:latin typeface="Times New Roman"/>
                          <a:ea typeface="Times New Roman"/>
                          <a:cs typeface="Times New Roman"/>
                          <a:sym typeface="Times New Roman"/>
                        </a:rPr>
                        <a:t>Rad s učenicima koji pokazuju interes za produbljivanje znanja, te uočavanje darovitih učenika u području </a:t>
                      </a:r>
                      <a:r>
                        <a:rPr lang="en" sz="1500" u="none" strike="noStrike" cap="none">
                          <a:latin typeface="Times New Roman"/>
                          <a:ea typeface="Times New Roman"/>
                          <a:cs typeface="Times New Roman"/>
                          <a:sym typeface="Times New Roman"/>
                        </a:rPr>
                        <a:t>engleskog jezika.</a:t>
                      </a:r>
                      <a:r>
                        <a:rPr lang="en" sz="1500" u="none" strike="noStrike" cap="none">
                          <a:solidFill>
                            <a:srgbClr val="000000"/>
                          </a:solidFill>
                          <a:latin typeface="Times New Roman"/>
                          <a:ea typeface="Times New Roman"/>
                          <a:cs typeface="Times New Roman"/>
                          <a:sym typeface="Times New Roman"/>
                        </a:rPr>
                        <a:t> </a:t>
                      </a:r>
                    </a:p>
                    <a:p>
                      <a:pPr marL="0" marR="0" lvl="0" indent="0" algn="just" rtl="0">
                        <a:lnSpc>
                          <a:spcPct val="100000"/>
                        </a:lnSpc>
                        <a:spcBef>
                          <a:spcPts val="0"/>
                        </a:spcBef>
                        <a:spcAft>
                          <a:spcPts val="0"/>
                        </a:spcAft>
                        <a:buClr>
                          <a:srgbClr val="000000"/>
                        </a:buClr>
                        <a:buSzPct val="25000"/>
                        <a:buFont typeface="Times New Roman"/>
                        <a:buNone/>
                      </a:pPr>
                      <a:r>
                        <a:rPr lang="en" sz="1500" u="none" strike="noStrike" cap="none">
                          <a:latin typeface="Times New Roman"/>
                          <a:ea typeface="Times New Roman"/>
                          <a:cs typeface="Times New Roman"/>
                          <a:sym typeface="Times New Roman"/>
                        </a:rPr>
                        <a:t>P</a:t>
                      </a:r>
                      <a:r>
                        <a:rPr lang="en" sz="1500" u="none" strike="noStrike" cap="none">
                          <a:solidFill>
                            <a:srgbClr val="000000"/>
                          </a:solidFill>
                          <a:latin typeface="Times New Roman"/>
                          <a:ea typeface="Times New Roman"/>
                          <a:cs typeface="Times New Roman"/>
                          <a:sym typeface="Times New Roman"/>
                        </a:rPr>
                        <a:t>ostizanje viših razina znanja</a:t>
                      </a:r>
                      <a:r>
                        <a:rPr lang="en" sz="1500" u="none" strike="noStrike" cap="none">
                          <a:latin typeface="Times New Roman"/>
                          <a:ea typeface="Times New Roman"/>
                          <a:cs typeface="Times New Roman"/>
                          <a:sym typeface="Times New Roman"/>
                        </a:rPr>
                        <a:t>, </a:t>
                      </a:r>
                      <a:r>
                        <a:rPr lang="en" sz="1500" u="none" strike="noStrike" cap="none">
                          <a:solidFill>
                            <a:srgbClr val="000000"/>
                          </a:solidFill>
                          <a:latin typeface="Times New Roman"/>
                          <a:ea typeface="Times New Roman"/>
                          <a:cs typeface="Times New Roman"/>
                          <a:sym typeface="Times New Roman"/>
                        </a:rPr>
                        <a:t> stjecanje sigurnosti u radu i jačanje samopouzdanja, razvoj maštovitosti i stila izražavanja. Učenici razvijaju moć uočavanja uzročno-posljedičnih veza čime lako primjenjuju stečeno znanje.</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30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NOSITELJI </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500">
                          <a:latin typeface="Times New Roman"/>
                          <a:ea typeface="Times New Roman"/>
                          <a:cs typeface="Times New Roman"/>
                          <a:sym typeface="Times New Roman"/>
                        </a:rPr>
                        <a:t>Dubravka Špančić</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6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NAČIN REALIZACIJE</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500" u="none" strike="noStrike" cap="none">
                          <a:solidFill>
                            <a:schemeClr val="dk1"/>
                          </a:solidFill>
                          <a:latin typeface="Times New Roman"/>
                          <a:ea typeface="Times New Roman"/>
                          <a:cs typeface="Times New Roman"/>
                          <a:sym typeface="Times New Roman"/>
                        </a:rPr>
                        <a:t>Učenik se uključuje na preporuku učiteljice, ali i  na temelju vlastite odluke. U radu će se koristiti metoda razgovora, metoda usmenog izlaganja, individualiziran rad, rad u grupi (istraživanje jednog problema pomoću suradničkog učenja kao i osposobljavanje učenika za samostalno osmišljavanje pjesmica i priča.)</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09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VREMENIK</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500" u="none" strike="noStrike" cap="none">
                          <a:solidFill>
                            <a:schemeClr val="dk1"/>
                          </a:solidFill>
                          <a:latin typeface="Times New Roman"/>
                          <a:ea typeface="Times New Roman"/>
                          <a:cs typeface="Times New Roman"/>
                          <a:sym typeface="Times New Roman"/>
                        </a:rPr>
                        <a:t>Kroz cijelu nastavnu godinu, jedan put tjedno</a:t>
                      </a:r>
                      <a:r>
                        <a:rPr lang="en" sz="1500">
                          <a:solidFill>
                            <a:schemeClr val="dk1"/>
                          </a:solidFill>
                          <a:latin typeface="Times New Roman"/>
                          <a:ea typeface="Times New Roman"/>
                          <a:cs typeface="Times New Roman"/>
                          <a:sym typeface="Times New Roman"/>
                        </a:rPr>
                        <a:t>.</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92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TROŠKOVNIK</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500" u="none" strike="noStrike" cap="none">
                          <a:solidFill>
                            <a:schemeClr val="dk1"/>
                          </a:solidFill>
                          <a:latin typeface="Times New Roman"/>
                          <a:ea typeface="Times New Roman"/>
                          <a:cs typeface="Times New Roman"/>
                          <a:sym typeface="Times New Roman"/>
                        </a:rPr>
                        <a:t>Nastavni listići.</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66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VREDNOVANJE I KORIŠTENJE REZULTATA RADA</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500" u="none" strike="noStrike" cap="none" dirty="0">
                          <a:solidFill>
                            <a:schemeClr val="dk1"/>
                          </a:solidFill>
                          <a:latin typeface="Times New Roman"/>
                          <a:ea typeface="Times New Roman"/>
                          <a:cs typeface="Times New Roman"/>
                          <a:sym typeface="Times New Roman"/>
                        </a:rPr>
                        <a:t>Samovrjednovanje učenika. Konstantno usmeno te opisno praćenje učenika od strane učiteljice. Vrjednovanje rezultata.</a:t>
                      </a:r>
                    </a:p>
                    <a:p>
                      <a:pPr marL="0" marR="0" lvl="0" indent="0" algn="just" rtl="0">
                        <a:lnSpc>
                          <a:spcPct val="100000"/>
                        </a:lnSpc>
                        <a:spcBef>
                          <a:spcPts val="0"/>
                        </a:spcBef>
                        <a:spcAft>
                          <a:spcPts val="0"/>
                        </a:spcAft>
                        <a:buClr>
                          <a:srgbClr val="000000"/>
                        </a:buClr>
                        <a:buSzPct val="25000"/>
                        <a:buFont typeface="Times New Roman"/>
                        <a:buNone/>
                      </a:pPr>
                      <a:r>
                        <a:rPr lang="en" sz="1500" u="none" strike="noStrike" cap="none" dirty="0">
                          <a:solidFill>
                            <a:srgbClr val="000000"/>
                          </a:solidFill>
                          <a:latin typeface="Times New Roman"/>
                          <a:ea typeface="Times New Roman"/>
                          <a:cs typeface="Times New Roman"/>
                          <a:sym typeface="Times New Roman"/>
                        </a:rPr>
                        <a:t>Unaprjeđenje individualnog razvoja učeničkih sposobnosti. Povećanje kvalitete nastavnog rada i daljnje poticanje razvoja darovitih učenika u skladu sa sposobnostima i interesima. </a:t>
                      </a:r>
                    </a:p>
                  </a:txBody>
                  <a:tcPr marL="50075" marR="50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Shape 912"/>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pSp>
        <p:nvGrpSpPr>
          <p:cNvPr id="913" name="Shape 913"/>
          <p:cNvGrpSpPr/>
          <p:nvPr/>
        </p:nvGrpSpPr>
        <p:grpSpPr>
          <a:xfrm>
            <a:off x="2339752" y="3717652"/>
            <a:ext cx="4464495" cy="1079499"/>
            <a:chOff x="3151183" y="4022328"/>
            <a:chExt cx="2914649" cy="1079499"/>
          </a:xfrm>
        </p:grpSpPr>
        <p:sp>
          <p:nvSpPr>
            <p:cNvPr id="914" name="Shape 914"/>
            <p:cNvSpPr/>
            <p:nvPr/>
          </p:nvSpPr>
          <p:spPr>
            <a:xfrm>
              <a:off x="3151183" y="4022328"/>
              <a:ext cx="2914649" cy="1079499"/>
            </a:xfrm>
            <a:prstGeom prst="rect">
              <a:avLst/>
            </a:prstGeom>
            <a:blipFill rotWithShape="1">
              <a:blip r:embed="rId3">
                <a:alphaModFix/>
              </a:blip>
              <a:stretch>
                <a:fillRect/>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15" name="Shape 915"/>
            <p:cNvSpPr txBox="1"/>
            <p:nvPr/>
          </p:nvSpPr>
          <p:spPr>
            <a:xfrm>
              <a:off x="3203575" y="4075328"/>
              <a:ext cx="2808286" cy="723464"/>
            </a:xfrm>
            <a:prstGeom prst="rect">
              <a:avLst/>
            </a:prstGeom>
            <a:noFill/>
            <a:ln>
              <a:noFill/>
            </a:ln>
          </p:spPr>
          <p:txBody>
            <a:bodyPr wrap="square" lIns="29050" tIns="29050" rIns="29050" bIns="29050"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 sz="2400" b="1" i="0" u="none" strike="noStrike" cap="none">
                  <a:solidFill>
                    <a:srgbClr val="000000"/>
                  </a:solidFill>
                  <a:latin typeface="Arial"/>
                  <a:ea typeface="Arial"/>
                  <a:cs typeface="Arial"/>
                  <a:sym typeface="Arial"/>
                </a:rPr>
                <a:t>PREDMETNA NASTAVA</a:t>
              </a:r>
            </a:p>
          </p:txBody>
        </p:sp>
      </p:grpSp>
      <p:sp>
        <p:nvSpPr>
          <p:cNvPr id="916" name="Shape 916"/>
          <p:cNvSpPr/>
          <p:nvPr/>
        </p:nvSpPr>
        <p:spPr>
          <a:xfrm>
            <a:off x="2411758" y="2195500"/>
            <a:ext cx="4320480" cy="1240777"/>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2400" b="1" i="0" u="none" strike="noStrike" cap="none">
                <a:solidFill>
                  <a:schemeClr val="dk1"/>
                </a:solidFill>
                <a:latin typeface="Arial"/>
                <a:ea typeface="Arial"/>
                <a:cs typeface="Arial"/>
                <a:sym typeface="Arial"/>
              </a:rPr>
              <a:t>IV. DODATNA NASTAVA</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Shape 922"/>
          <p:cNvSpPr txBox="1"/>
          <p:nvPr/>
        </p:nvSpPr>
        <p:spPr>
          <a:xfrm>
            <a:off x="7078660" y="0"/>
            <a:ext cx="2046298" cy="27449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b="0" i="0" u="none" strike="noStrike" cap="none">
              <a:solidFill>
                <a:schemeClr val="dk1"/>
              </a:solidFill>
              <a:latin typeface="Verdana"/>
              <a:ea typeface="Verdana"/>
              <a:cs typeface="Verdana"/>
              <a:sym typeface="Verdana"/>
            </a:endParaRPr>
          </a:p>
        </p:txBody>
      </p:sp>
      <p:graphicFrame>
        <p:nvGraphicFramePr>
          <p:cNvPr id="923" name="Shape 923"/>
          <p:cNvGraphicFramePr/>
          <p:nvPr/>
        </p:nvGraphicFramePr>
        <p:xfrm>
          <a:off x="251525" y="112363"/>
          <a:ext cx="8640950" cy="6481075"/>
        </p:xfrm>
        <a:graphic>
          <a:graphicData uri="http://schemas.openxmlformats.org/drawingml/2006/table">
            <a:tbl>
              <a:tblPr>
                <a:noFill/>
                <a:tableStyleId>{147E585C-4567-4667-A078-270B42631319}</a:tableStyleId>
              </a:tblPr>
              <a:tblGrid>
                <a:gridCol w="2016125">
                  <a:extLst>
                    <a:ext uri="{9D8B030D-6E8A-4147-A177-3AD203B41FA5}">
                      <a16:colId xmlns:a16="http://schemas.microsoft.com/office/drawing/2014/main" val="20000"/>
                    </a:ext>
                  </a:extLst>
                </a:gridCol>
                <a:gridCol w="6624825">
                  <a:extLst>
                    <a:ext uri="{9D8B030D-6E8A-4147-A177-3AD203B41FA5}">
                      <a16:colId xmlns:a16="http://schemas.microsoft.com/office/drawing/2014/main" val="20001"/>
                    </a:ext>
                  </a:extLst>
                </a:gridCol>
              </a:tblGrid>
              <a:tr h="476800">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solidFill>
                            <a:schemeClr val="dk1"/>
                          </a:solidFill>
                          <a:latin typeface="Times New Roman"/>
                          <a:ea typeface="Times New Roman"/>
                          <a:cs typeface="Times New Roman"/>
                          <a:sym typeface="Times New Roman"/>
                        </a:rPr>
                        <a:t>NAZIV AKTIVNOSTI</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b="1" u="none" strike="noStrike" cap="none">
                          <a:solidFill>
                            <a:schemeClr val="dk1"/>
                          </a:solidFill>
                          <a:latin typeface="Times New Roman"/>
                          <a:ea typeface="Times New Roman"/>
                          <a:cs typeface="Times New Roman"/>
                          <a:sym typeface="Times New Roman"/>
                        </a:rPr>
                        <a:t>DODATNA NASTAVA IZ HRVATSKOGA JEZIKA</a:t>
                      </a:r>
                    </a:p>
                    <a:p>
                      <a:pPr marL="0" marR="0" lvl="0" indent="0" algn="ctr" rtl="0">
                        <a:lnSpc>
                          <a:spcPct val="100000"/>
                        </a:lnSpc>
                        <a:spcBef>
                          <a:spcPts val="0"/>
                        </a:spcBef>
                        <a:spcAft>
                          <a:spcPts val="0"/>
                        </a:spcAft>
                        <a:buClr>
                          <a:srgbClr val="000000"/>
                        </a:buClr>
                        <a:buSzPct val="25000"/>
                        <a:buFont typeface="Arial"/>
                        <a:buNone/>
                      </a:pPr>
                      <a:r>
                        <a:rPr lang="en" b="1" u="none" strike="noStrike" cap="none">
                          <a:solidFill>
                            <a:schemeClr val="dk1"/>
                          </a:solidFill>
                          <a:latin typeface="Times New Roman"/>
                          <a:ea typeface="Times New Roman"/>
                          <a:cs typeface="Times New Roman"/>
                          <a:sym typeface="Times New Roman"/>
                        </a:rPr>
                        <a:t>za učenike </a:t>
                      </a:r>
                      <a:r>
                        <a:rPr lang="en" b="1">
                          <a:solidFill>
                            <a:schemeClr val="dk1"/>
                          </a:solidFill>
                          <a:latin typeface="Times New Roman"/>
                          <a:ea typeface="Times New Roman"/>
                          <a:cs typeface="Times New Roman"/>
                          <a:sym typeface="Times New Roman"/>
                        </a:rPr>
                        <a:t>8</a:t>
                      </a:r>
                      <a:r>
                        <a:rPr lang="en" b="1" u="none" strike="noStrike" cap="none">
                          <a:solidFill>
                            <a:schemeClr val="dk1"/>
                          </a:solidFill>
                          <a:latin typeface="Times New Roman"/>
                          <a:ea typeface="Times New Roman"/>
                          <a:cs typeface="Times New Roman"/>
                          <a:sym typeface="Times New Roman"/>
                        </a:rPr>
                        <a:t>. razreda (</a:t>
                      </a:r>
                      <a:r>
                        <a:rPr lang="en" b="1">
                          <a:solidFill>
                            <a:schemeClr val="dk1"/>
                          </a:solidFill>
                          <a:latin typeface="Times New Roman"/>
                          <a:ea typeface="Times New Roman"/>
                          <a:cs typeface="Times New Roman"/>
                          <a:sym typeface="Times New Roman"/>
                        </a:rPr>
                        <a:t>8</a:t>
                      </a:r>
                      <a:r>
                        <a:rPr lang="en" b="1" u="none" strike="noStrike" cap="none">
                          <a:solidFill>
                            <a:schemeClr val="dk1"/>
                          </a:solidFill>
                          <a:latin typeface="Times New Roman"/>
                          <a:ea typeface="Times New Roman"/>
                          <a:cs typeface="Times New Roman"/>
                          <a:sym typeface="Times New Roman"/>
                        </a:rPr>
                        <a:t>. a, </a:t>
                      </a:r>
                      <a:r>
                        <a:rPr lang="en" b="1">
                          <a:solidFill>
                            <a:schemeClr val="dk1"/>
                          </a:solidFill>
                          <a:latin typeface="Times New Roman"/>
                          <a:ea typeface="Times New Roman"/>
                          <a:cs typeface="Times New Roman"/>
                          <a:sym typeface="Times New Roman"/>
                        </a:rPr>
                        <a:t>8</a:t>
                      </a:r>
                      <a:r>
                        <a:rPr lang="en" b="1" u="none" strike="noStrike" cap="none">
                          <a:solidFill>
                            <a:schemeClr val="dk1"/>
                          </a:solidFill>
                          <a:latin typeface="Times New Roman"/>
                          <a:ea typeface="Times New Roman"/>
                          <a:cs typeface="Times New Roman"/>
                          <a:sym typeface="Times New Roman"/>
                        </a:rPr>
                        <a:t>. b)</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41925">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solidFill>
                            <a:schemeClr val="dk1"/>
                          </a:solidFill>
                          <a:latin typeface="Times New Roman"/>
                          <a:ea typeface="Times New Roman"/>
                          <a:cs typeface="Times New Roman"/>
                          <a:sym typeface="Times New Roman"/>
                        </a:rPr>
                        <a:t>CILJ AKTIVNOSTI</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poticati razvoj darovitosti kod darovitih i iznadprosječnih učenika</a:t>
                      </a:r>
                    </a:p>
                    <a:p>
                      <a:pPr marL="0" marR="0" lvl="0" indent="0" algn="l" rtl="0">
                        <a:lnSpc>
                          <a:spcPct val="100000"/>
                        </a:lnSpc>
                        <a:spcBef>
                          <a:spcPts val="40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osposobljavati učenike u ovladavanju hrvatskim standardnim jezikom i učiti ih pravilno ga rabiti u govoru i pismu – zadatci različite težine i složenosti za sve učenike</a:t>
                      </a:r>
                    </a:p>
                    <a:p>
                      <a:pPr marL="0" marR="0" lvl="0" indent="0" algn="l" rtl="0">
                        <a:lnSpc>
                          <a:spcPct val="100000"/>
                        </a:lnSpc>
                        <a:spcBef>
                          <a:spcPts val="40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razvijati jezične sposobnosti, stvaralačko mišljenje, apstraktno rasuđivanje</a:t>
                      </a:r>
                    </a:p>
                    <a:p>
                      <a:pPr marL="0" marR="0" lvl="0" indent="0" algn="l" rtl="0">
                        <a:lnSpc>
                          <a:spcPct val="100000"/>
                        </a:lnSpc>
                        <a:spcBef>
                          <a:spcPts val="40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usavršiti vještine jezičnoga izražavanja</a:t>
                      </a:r>
                    </a:p>
                    <a:p>
                      <a:pPr marL="0" marR="0" lvl="0" indent="0" algn="l" rtl="0">
                        <a:lnSpc>
                          <a:spcPct val="100000"/>
                        </a:lnSpc>
                        <a:spcBef>
                          <a:spcPts val="40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razvijati opću umnu sposobnost i stvaralačku (kreativnu) sposobnost</a:t>
                      </a:r>
                    </a:p>
                    <a:p>
                      <a:pPr marL="0" marR="0" lvl="0" indent="0" algn="l" rtl="0">
                        <a:lnSpc>
                          <a:spcPct val="100000"/>
                        </a:lnSpc>
                        <a:spcBef>
                          <a:spcPts val="60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poticati na samovrednovanje (ocjenjivanje vlastitoga rada)</a:t>
                      </a:r>
                    </a:p>
                    <a:p>
                      <a:pPr marL="0" marR="0" lvl="0" indent="0" algn="l" rtl="0">
                        <a:lnSpc>
                          <a:spcPct val="100000"/>
                        </a:lnSpc>
                        <a:spcBef>
                          <a:spcPts val="60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omogućiti pristup izvorima znanja</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97575">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solidFill>
                            <a:schemeClr val="dk1"/>
                          </a:solidFill>
                          <a:latin typeface="Times New Roman"/>
                          <a:ea typeface="Times New Roman"/>
                          <a:cs typeface="Times New Roman"/>
                          <a:sym typeface="Times New Roman"/>
                        </a:rPr>
                        <a:t>NAMJENA</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za iznadprosječne i darovite učenike</a:t>
                      </a:r>
                    </a:p>
                    <a:p>
                      <a:pPr marL="0" marR="0" lvl="0" indent="0" algn="l" rtl="0">
                        <a:lnSpc>
                          <a:spcPct val="100000"/>
                        </a:lnSpc>
                        <a:spcBef>
                          <a:spcPts val="40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za učenike koji se izdvajaju intelektualnim sposobnostima, željom za znanjem, težnjom za isticanjem i kritičkim uočavanjem</a:t>
                      </a:r>
                    </a:p>
                    <a:p>
                      <a:pPr marL="0" marR="0" lvl="0" indent="0" algn="l" rtl="0">
                        <a:lnSpc>
                          <a:spcPct val="100000"/>
                        </a:lnSpc>
                        <a:spcBef>
                          <a:spcPts val="60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za učenike koji posjeduju vještine više razine razmišljanja (analiza, sinteza, evaluacija) i izražavaju posebna i originalna mišljenja</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4200">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solidFill>
                            <a:schemeClr val="dk1"/>
                          </a:solidFill>
                          <a:latin typeface="Times New Roman"/>
                          <a:ea typeface="Times New Roman"/>
                          <a:cs typeface="Times New Roman"/>
                          <a:sym typeface="Times New Roman"/>
                        </a:rPr>
                        <a:t>NOSITELJ </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u="none" strike="noStrike" cap="none">
                          <a:solidFill>
                            <a:schemeClr val="dk1"/>
                          </a:solidFill>
                          <a:latin typeface="Times New Roman"/>
                          <a:ea typeface="Times New Roman"/>
                          <a:cs typeface="Times New Roman"/>
                          <a:sym typeface="Times New Roman"/>
                        </a:rPr>
                        <a:t> Renata Kovačićek, prof.</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4800">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solidFill>
                            <a:schemeClr val="dk1"/>
                          </a:solidFill>
                          <a:latin typeface="Times New Roman"/>
                          <a:ea typeface="Times New Roman"/>
                          <a:cs typeface="Times New Roman"/>
                          <a:sym typeface="Times New Roman"/>
                        </a:rPr>
                        <a:t>NAČIN REALIZACIJE</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individualizirani pristup</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3125">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solidFill>
                            <a:schemeClr val="dk1"/>
                          </a:solidFill>
                          <a:latin typeface="Times New Roman"/>
                          <a:ea typeface="Times New Roman"/>
                          <a:cs typeface="Times New Roman"/>
                          <a:sym typeface="Times New Roman"/>
                        </a:rPr>
                        <a:t>VREMENIK</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jedan sat tjedno tijekom školske godine 201</a:t>
                      </a:r>
                      <a:r>
                        <a:rPr lang="en">
                          <a:solidFill>
                            <a:schemeClr val="dk1"/>
                          </a:solidFill>
                          <a:latin typeface="Times New Roman"/>
                          <a:ea typeface="Times New Roman"/>
                          <a:cs typeface="Times New Roman"/>
                          <a:sym typeface="Times New Roman"/>
                        </a:rPr>
                        <a:t>7</a:t>
                      </a:r>
                      <a:r>
                        <a:rPr lang="en" u="none" strike="noStrike" cap="none">
                          <a:solidFill>
                            <a:schemeClr val="dk1"/>
                          </a:solidFill>
                          <a:latin typeface="Times New Roman"/>
                          <a:ea typeface="Times New Roman"/>
                          <a:cs typeface="Times New Roman"/>
                          <a:sym typeface="Times New Roman"/>
                        </a:rPr>
                        <a:t>./201</a:t>
                      </a:r>
                      <a:r>
                        <a:rPr lang="en">
                          <a:solidFill>
                            <a:schemeClr val="dk1"/>
                          </a:solidFill>
                          <a:latin typeface="Times New Roman"/>
                          <a:ea typeface="Times New Roman"/>
                          <a:cs typeface="Times New Roman"/>
                          <a:sym typeface="Times New Roman"/>
                        </a:rPr>
                        <a:t>8</a:t>
                      </a:r>
                      <a:r>
                        <a:rPr lang="en" u="none" strike="noStrike" cap="none">
                          <a:solidFill>
                            <a:schemeClr val="dk1"/>
                          </a:solidFill>
                          <a:latin typeface="Times New Roman"/>
                          <a:ea typeface="Times New Roman"/>
                          <a:cs typeface="Times New Roman"/>
                          <a:sym typeface="Times New Roman"/>
                        </a:rPr>
                        <a:t>.</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36400">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solidFill>
                            <a:schemeClr val="dk1"/>
                          </a:solidFill>
                          <a:latin typeface="Times New Roman"/>
                          <a:ea typeface="Times New Roman"/>
                          <a:cs typeface="Times New Roman"/>
                          <a:sym typeface="Times New Roman"/>
                        </a:rPr>
                        <a:t>TROŠKOVNIK</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oko 30 kn (papir za kopiranje i troškovi ispisa, bijela kreda i kreda u boji)</a:t>
                      </a:r>
                    </a:p>
                    <a:p>
                      <a:pPr marL="0" marR="0" lvl="0" indent="0" algn="l" rtl="0">
                        <a:lnSpc>
                          <a:spcPct val="100000"/>
                        </a:lnSpc>
                        <a:spcBef>
                          <a:spcPts val="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troškove snosi škola</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6250">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solidFill>
                            <a:schemeClr val="dk1"/>
                          </a:solidFill>
                          <a:latin typeface="Times New Roman"/>
                          <a:ea typeface="Times New Roman"/>
                          <a:cs typeface="Times New Roman"/>
                          <a:sym typeface="Times New Roman"/>
                        </a:rPr>
                        <a:t>VREDNOVANJE I KORIŠTENJE REZULTATA RADA</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redovito praćenje postignuća učenika</a:t>
                      </a:r>
                    </a:p>
                    <a:p>
                      <a:pPr marL="0" marR="0" lvl="0" indent="0" algn="l" rtl="0">
                        <a:lnSpc>
                          <a:spcPct val="100000"/>
                        </a:lnSpc>
                        <a:spcBef>
                          <a:spcPts val="0"/>
                        </a:spcBef>
                        <a:spcAft>
                          <a:spcPts val="0"/>
                        </a:spcAft>
                        <a:buClr>
                          <a:srgbClr val="000000"/>
                        </a:buClr>
                        <a:buSzPct val="25000"/>
                        <a:buFont typeface="Arial"/>
                        <a:buNone/>
                      </a:pPr>
                      <a:r>
                        <a:rPr lang="en" u="none" strike="noStrike" cap="none">
                          <a:solidFill>
                            <a:schemeClr val="dk1"/>
                          </a:solidFill>
                          <a:latin typeface="Times New Roman"/>
                          <a:ea typeface="Times New Roman"/>
                          <a:cs typeface="Times New Roman"/>
                          <a:sym typeface="Times New Roman"/>
                        </a:rPr>
                        <a:t>- opisno ocjenjivanje</a:t>
                      </a:r>
                    </a:p>
                    <a:p>
                      <a:pPr marL="0" marR="0" lvl="0" indent="0" algn="l" rtl="0">
                        <a:lnSpc>
                          <a:spcPct val="100000"/>
                        </a:lnSpc>
                        <a:spcBef>
                          <a:spcPts val="0"/>
                        </a:spcBef>
                        <a:spcAft>
                          <a:spcPts val="0"/>
                        </a:spcAft>
                        <a:buClr>
                          <a:srgbClr val="000000"/>
                        </a:buClr>
                        <a:buSzPct val="25000"/>
                        <a:buFont typeface="Arial"/>
                        <a:buNone/>
                      </a:pPr>
                      <a:r>
                        <a:rPr lang="en">
                          <a:solidFill>
                            <a:schemeClr val="dk1"/>
                          </a:solidFill>
                          <a:latin typeface="Times New Roman"/>
                          <a:ea typeface="Times New Roman"/>
                          <a:cs typeface="Times New Roman"/>
                          <a:sym typeface="Times New Roman"/>
                        </a:rPr>
                        <a:t>- natjecanja</a:t>
                      </a:r>
                    </a:p>
                  </a:txBody>
                  <a:tcPr marL="46950" marR="469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Shape 929"/>
          <p:cNvSpPr txBox="1"/>
          <p:nvPr/>
        </p:nvSpPr>
        <p:spPr>
          <a:xfrm>
            <a:off x="7078660" y="0"/>
            <a:ext cx="2065199"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930" name="Shape 930"/>
          <p:cNvGraphicFramePr/>
          <p:nvPr/>
        </p:nvGraphicFramePr>
        <p:xfrm>
          <a:off x="287350" y="274485"/>
          <a:ext cx="8569300" cy="6470955"/>
        </p:xfrm>
        <a:graphic>
          <a:graphicData uri="http://schemas.openxmlformats.org/drawingml/2006/table">
            <a:tbl>
              <a:tblPr>
                <a:noFill/>
                <a:tableStyleId>{147E585C-4567-4667-A078-270B42631319}</a:tableStyleId>
              </a:tblPr>
              <a:tblGrid>
                <a:gridCol w="2268425">
                  <a:extLst>
                    <a:ext uri="{9D8B030D-6E8A-4147-A177-3AD203B41FA5}">
                      <a16:colId xmlns:a16="http://schemas.microsoft.com/office/drawing/2014/main" val="20000"/>
                    </a:ext>
                  </a:extLst>
                </a:gridCol>
                <a:gridCol w="6300875">
                  <a:extLst>
                    <a:ext uri="{9D8B030D-6E8A-4147-A177-3AD203B41FA5}">
                      <a16:colId xmlns:a16="http://schemas.microsoft.com/office/drawing/2014/main" val="20001"/>
                    </a:ext>
                  </a:extLst>
                </a:gridCol>
              </a:tblGrid>
              <a:tr h="4270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NAZIV AKTIVNOSTI</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DODATNA NASTAVA IZ HRVATSKOGA JEZIKA</a:t>
                      </a:r>
                      <a:r>
                        <a:rPr lang="en" sz="1600" u="none" strike="noStrike" cap="none">
                          <a:solidFill>
                            <a:schemeClr val="dk1"/>
                          </a:solidFill>
                          <a:latin typeface="Times New Roman"/>
                          <a:ea typeface="Times New Roman"/>
                          <a:cs typeface="Times New Roman"/>
                          <a:sym typeface="Times New Roman"/>
                        </a:rPr>
                        <a:t> </a:t>
                      </a:r>
                      <a:r>
                        <a:rPr lang="en" sz="1600" b="1" u="none" strike="noStrike" cap="none">
                          <a:solidFill>
                            <a:schemeClr val="dk1"/>
                          </a:solidFill>
                          <a:latin typeface="Times New Roman"/>
                          <a:ea typeface="Times New Roman"/>
                          <a:cs typeface="Times New Roman"/>
                          <a:sym typeface="Times New Roman"/>
                        </a:rPr>
                        <a:t>201</a:t>
                      </a:r>
                      <a:r>
                        <a:rPr lang="en" sz="1600" b="1">
                          <a:solidFill>
                            <a:schemeClr val="dk1"/>
                          </a:solidFill>
                          <a:latin typeface="Times New Roman"/>
                          <a:ea typeface="Times New Roman"/>
                          <a:cs typeface="Times New Roman"/>
                          <a:sym typeface="Times New Roman"/>
                        </a:rPr>
                        <a:t>7</a:t>
                      </a:r>
                      <a:r>
                        <a:rPr lang="en" sz="1600" b="1" u="none" strike="noStrike" cap="none">
                          <a:solidFill>
                            <a:schemeClr val="dk1"/>
                          </a:solidFill>
                          <a:latin typeface="Times New Roman"/>
                          <a:ea typeface="Times New Roman"/>
                          <a:cs typeface="Times New Roman"/>
                          <a:sym typeface="Times New Roman"/>
                        </a:rPr>
                        <a:t>./201</a:t>
                      </a:r>
                      <a:r>
                        <a:rPr lang="en" sz="1600" b="1">
                          <a:solidFill>
                            <a:schemeClr val="dk1"/>
                          </a:solidFill>
                          <a:latin typeface="Times New Roman"/>
                          <a:ea typeface="Times New Roman"/>
                          <a:cs typeface="Times New Roman"/>
                          <a:sym typeface="Times New Roman"/>
                        </a:rPr>
                        <a:t>8</a:t>
                      </a:r>
                      <a:r>
                        <a:rPr lang="en" sz="1600" b="1" u="none" strike="noStrike" cap="none">
                          <a:solidFill>
                            <a:schemeClr val="dk1"/>
                          </a:solidFill>
                          <a:latin typeface="Times New Roman"/>
                          <a:ea typeface="Times New Roman"/>
                          <a:cs typeface="Times New Roman"/>
                          <a:sym typeface="Times New Roman"/>
                        </a:rPr>
                        <a:t>.</a:t>
                      </a:r>
                    </a:p>
                    <a:p>
                      <a:pPr marL="0" marR="0" lvl="0" indent="0" algn="ctr"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ZA UČENIKE </a:t>
                      </a:r>
                      <a:r>
                        <a:rPr lang="en" sz="1600" b="1">
                          <a:solidFill>
                            <a:schemeClr val="dk1"/>
                          </a:solidFill>
                          <a:latin typeface="Times New Roman"/>
                          <a:ea typeface="Times New Roman"/>
                          <a:cs typeface="Times New Roman"/>
                          <a:sym typeface="Times New Roman"/>
                        </a:rPr>
                        <a:t>7</a:t>
                      </a:r>
                      <a:r>
                        <a:rPr lang="en" sz="1600" b="1" u="none" strike="noStrike" cap="none">
                          <a:solidFill>
                            <a:schemeClr val="dk1"/>
                          </a:solidFill>
                          <a:latin typeface="Times New Roman"/>
                          <a:ea typeface="Times New Roman"/>
                          <a:cs typeface="Times New Roman"/>
                          <a:sym typeface="Times New Roman"/>
                        </a:rPr>
                        <a:t>. c RAZREDA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903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CILJ AKTIVNOSTI</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poticati razvoj darovitosti kod darovitih i iznadprosječnih učenika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osposobljavati učenike u ovladavanju hrvatskim standardnim jezikom i učiti ih pravilno ga rabiti u govoru i pismu – zadatci različite težine i složenosti za sve učenike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razvijati jezične sposobnosti, stvaralačko mišljenje, apstraktno rasuđivanje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usavršiti vještine jezičnoga izražavanja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razvijati opću umnu sposobnost i stvaralačku (kreativnu) sposobnost</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poticati na samovrjednovanje (ocjenjivanje vlastitoga rada)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omogućiti pristup izvorima znanja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938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NAMJENA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za iznadprosječne i darovite učenike</a:t>
                      </a:r>
                    </a:p>
                    <a:p>
                      <a:pPr marL="0" marR="0" lvl="0" indent="0" algn="l" rtl="0">
                        <a:lnSpc>
                          <a:spcPct val="100000"/>
                        </a:lnSpc>
                        <a:spcBef>
                          <a:spcPts val="40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za učenike koji se izdvajaju intelektualnim sposobnostima, željom za znanjem, težnjom za isticanjem i kritičkim uočavanjem</a:t>
                      </a:r>
                    </a:p>
                    <a:p>
                      <a:pPr marL="0" marR="0" lvl="0" indent="0" algn="l" rtl="0">
                        <a:lnSpc>
                          <a:spcPct val="100000"/>
                        </a:lnSpc>
                        <a:spcBef>
                          <a:spcPts val="60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za učenike koji posjeduju vještine više razine razmišljanja (analiza, sinteza, evaluacija) i izražavaju posebna i originalna mišljenja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02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NOSITELJI </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500">
                          <a:latin typeface="Times New Roman"/>
                          <a:ea typeface="Times New Roman"/>
                          <a:cs typeface="Times New Roman"/>
                          <a:sym typeface="Times New Roman"/>
                        </a:rPr>
                        <a:t>Božica Ruganec, prof.</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03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NAČIN REALIZACIJE</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individualizirani pristup</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9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VREMENIK</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jedan sat tjedno tijekom školske godine</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35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TROŠKOVNIK</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oko 30 kn (papir za kopiranje i troškovi ispisa, bijela kreda i kreda u boji)</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troškove snosi škola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397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redovito praćenje postignuća učenika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opisno ocjenjivanje</a:t>
                      </a:r>
                    </a:p>
                    <a:p>
                      <a:pPr marL="0" marR="0" lvl="0" indent="0" algn="l" rtl="0">
                        <a:lnSpc>
                          <a:spcPct val="100000"/>
                        </a:lnSpc>
                        <a:spcBef>
                          <a:spcPts val="0"/>
                        </a:spcBef>
                        <a:spcAft>
                          <a:spcPts val="0"/>
                        </a:spcAft>
                        <a:buClr>
                          <a:srgbClr val="000000"/>
                        </a:buClr>
                        <a:buSzPct val="25000"/>
                        <a:buFont typeface="Verdana"/>
                        <a:buNone/>
                      </a:pPr>
                      <a:r>
                        <a:rPr lang="en" sz="1600">
                          <a:solidFill>
                            <a:schemeClr val="dk1"/>
                          </a:solidFill>
                          <a:latin typeface="Times New Roman"/>
                          <a:ea typeface="Times New Roman"/>
                          <a:cs typeface="Times New Roman"/>
                          <a:sym typeface="Times New Roman"/>
                        </a:rPr>
                        <a:t>- natjecanja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Shape 936"/>
          <p:cNvSpPr txBox="1"/>
          <p:nvPr/>
        </p:nvSpPr>
        <p:spPr>
          <a:xfrm>
            <a:off x="7078660" y="0"/>
            <a:ext cx="2065200"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937" name="Shape 937"/>
          <p:cNvGraphicFramePr/>
          <p:nvPr/>
        </p:nvGraphicFramePr>
        <p:xfrm>
          <a:off x="287350" y="274485"/>
          <a:ext cx="8569300" cy="6470955"/>
        </p:xfrm>
        <a:graphic>
          <a:graphicData uri="http://schemas.openxmlformats.org/drawingml/2006/table">
            <a:tbl>
              <a:tblPr>
                <a:noFill/>
                <a:tableStyleId>{147E585C-4567-4667-A078-270B42631319}</a:tableStyleId>
              </a:tblPr>
              <a:tblGrid>
                <a:gridCol w="2268425">
                  <a:extLst>
                    <a:ext uri="{9D8B030D-6E8A-4147-A177-3AD203B41FA5}">
                      <a16:colId xmlns:a16="http://schemas.microsoft.com/office/drawing/2014/main" val="20000"/>
                    </a:ext>
                  </a:extLst>
                </a:gridCol>
                <a:gridCol w="6300875">
                  <a:extLst>
                    <a:ext uri="{9D8B030D-6E8A-4147-A177-3AD203B41FA5}">
                      <a16:colId xmlns:a16="http://schemas.microsoft.com/office/drawing/2014/main" val="20001"/>
                    </a:ext>
                  </a:extLst>
                </a:gridCol>
              </a:tblGrid>
              <a:tr h="4270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NAZIV AKTIVNOSTI</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DODATNA NASTAVA IZ HRVATSKOGA JEZIKA</a:t>
                      </a:r>
                      <a:r>
                        <a:rPr lang="en" sz="1600" u="none" strike="noStrike" cap="none">
                          <a:solidFill>
                            <a:schemeClr val="dk1"/>
                          </a:solidFill>
                          <a:latin typeface="Times New Roman"/>
                          <a:ea typeface="Times New Roman"/>
                          <a:cs typeface="Times New Roman"/>
                          <a:sym typeface="Times New Roman"/>
                        </a:rPr>
                        <a:t> </a:t>
                      </a:r>
                      <a:r>
                        <a:rPr lang="en" sz="1600" b="1" u="none" strike="noStrike" cap="none">
                          <a:solidFill>
                            <a:schemeClr val="dk1"/>
                          </a:solidFill>
                          <a:latin typeface="Times New Roman"/>
                          <a:ea typeface="Times New Roman"/>
                          <a:cs typeface="Times New Roman"/>
                          <a:sym typeface="Times New Roman"/>
                        </a:rPr>
                        <a:t>201</a:t>
                      </a:r>
                      <a:r>
                        <a:rPr lang="en" sz="1600" b="1">
                          <a:solidFill>
                            <a:schemeClr val="dk1"/>
                          </a:solidFill>
                          <a:latin typeface="Times New Roman"/>
                          <a:ea typeface="Times New Roman"/>
                          <a:cs typeface="Times New Roman"/>
                          <a:sym typeface="Times New Roman"/>
                        </a:rPr>
                        <a:t>7</a:t>
                      </a:r>
                      <a:r>
                        <a:rPr lang="en" sz="1600" b="1" u="none" strike="noStrike" cap="none">
                          <a:solidFill>
                            <a:schemeClr val="dk1"/>
                          </a:solidFill>
                          <a:latin typeface="Times New Roman"/>
                          <a:ea typeface="Times New Roman"/>
                          <a:cs typeface="Times New Roman"/>
                          <a:sym typeface="Times New Roman"/>
                        </a:rPr>
                        <a:t>./201</a:t>
                      </a:r>
                      <a:r>
                        <a:rPr lang="en" sz="1600" b="1">
                          <a:solidFill>
                            <a:schemeClr val="dk1"/>
                          </a:solidFill>
                          <a:latin typeface="Times New Roman"/>
                          <a:ea typeface="Times New Roman"/>
                          <a:cs typeface="Times New Roman"/>
                          <a:sym typeface="Times New Roman"/>
                        </a:rPr>
                        <a:t>8</a:t>
                      </a:r>
                      <a:r>
                        <a:rPr lang="en" sz="1600" b="1" u="none" strike="noStrike" cap="none">
                          <a:solidFill>
                            <a:schemeClr val="dk1"/>
                          </a:solidFill>
                          <a:latin typeface="Times New Roman"/>
                          <a:ea typeface="Times New Roman"/>
                          <a:cs typeface="Times New Roman"/>
                          <a:sym typeface="Times New Roman"/>
                        </a:rPr>
                        <a:t>.</a:t>
                      </a:r>
                    </a:p>
                    <a:p>
                      <a:pPr marL="0" marR="0" lvl="0" indent="0" algn="ctr"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ZA UČENIKE </a:t>
                      </a:r>
                      <a:r>
                        <a:rPr lang="en" sz="1600" b="1">
                          <a:solidFill>
                            <a:schemeClr val="dk1"/>
                          </a:solidFill>
                          <a:latin typeface="Times New Roman"/>
                          <a:ea typeface="Times New Roman"/>
                          <a:cs typeface="Times New Roman"/>
                          <a:sym typeface="Times New Roman"/>
                        </a:rPr>
                        <a:t>7</a:t>
                      </a:r>
                      <a:r>
                        <a:rPr lang="en" sz="1600" b="1" u="none" strike="noStrike" cap="none">
                          <a:solidFill>
                            <a:schemeClr val="dk1"/>
                          </a:solidFill>
                          <a:latin typeface="Times New Roman"/>
                          <a:ea typeface="Times New Roman"/>
                          <a:cs typeface="Times New Roman"/>
                          <a:sym typeface="Times New Roman"/>
                        </a:rPr>
                        <a:t>. RAZREDA(7. a, 7. b, 7. d)</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903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CILJ AKTIVNOSTI</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poticati razvoj darovitosti kod darovitih i iznadprosječnih učenika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osposobljavati učenike u ovladavanju hrvatskim standardnim jezikom i učiti ih pravilno ga rabiti u govoru i pismu – zadatci različite težine i složenosti za sve učenike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razvijati jezične sposobnosti, stvaralačko mišljenje, apstraktno rasuđivanje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usavršiti vještine jezičnoga izražavanja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razvijati opću umnu sposobnost i stvaralačku (kreativnu) sposobnost</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poticati na samovrjednovanje (ocjenjivanje vlastitoga rada)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omogućiti pristup izvorima znanja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938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NAMJENA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za iznadprosječne i darovite učenike</a:t>
                      </a:r>
                    </a:p>
                    <a:p>
                      <a:pPr marL="0" marR="0" lvl="0" indent="0" algn="l" rtl="0">
                        <a:lnSpc>
                          <a:spcPct val="100000"/>
                        </a:lnSpc>
                        <a:spcBef>
                          <a:spcPts val="40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za učenike koji se izdvajaju intelektualnim sposobnostima, željom za znanjem, težnjom za isticanjem i kritičkim uočavanjem</a:t>
                      </a:r>
                    </a:p>
                    <a:p>
                      <a:pPr marL="0" marR="0" lvl="0" indent="0" algn="l" rtl="0">
                        <a:lnSpc>
                          <a:spcPct val="100000"/>
                        </a:lnSpc>
                        <a:spcBef>
                          <a:spcPts val="60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za učenike koji posjeduju vještine više razine razmišljanja (analiza, sinteza, evaluacija) i izražavaju posebna i originalna mišljenja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02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NOSITELJI </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500">
                          <a:latin typeface="Times New Roman"/>
                          <a:ea typeface="Times New Roman"/>
                          <a:cs typeface="Times New Roman"/>
                          <a:sym typeface="Times New Roman"/>
                        </a:rPr>
                        <a:t>Olgica Pavičić-Čović, prof.</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03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NAČIN REALIZACIJE</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individualizirani pristup</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9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VREMENIK</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jedan sat tjedno tijekom školske godine</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35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TROŠKOVNIK</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oko 30 kn (papir za kopiranje i troškovi ispisa, bijela kreda i kreda u boji)</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troškove snosi škola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397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redovito praćenje postignuća učenika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opisno ocjenjivanje</a:t>
                      </a:r>
                    </a:p>
                    <a:p>
                      <a:pPr marL="0" marR="0" lvl="0" indent="0" algn="l" rtl="0">
                        <a:lnSpc>
                          <a:spcPct val="100000"/>
                        </a:lnSpc>
                        <a:spcBef>
                          <a:spcPts val="0"/>
                        </a:spcBef>
                        <a:spcAft>
                          <a:spcPts val="0"/>
                        </a:spcAft>
                        <a:buClr>
                          <a:srgbClr val="000000"/>
                        </a:buClr>
                        <a:buSzPct val="25000"/>
                        <a:buFont typeface="Verdana"/>
                        <a:buNone/>
                      </a:pPr>
                      <a:r>
                        <a:rPr lang="en" sz="1600">
                          <a:solidFill>
                            <a:schemeClr val="dk1"/>
                          </a:solidFill>
                          <a:latin typeface="Times New Roman"/>
                          <a:ea typeface="Times New Roman"/>
                          <a:cs typeface="Times New Roman"/>
                          <a:sym typeface="Times New Roman"/>
                        </a:rPr>
                        <a:t>- natjecanja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Shape 943"/>
          <p:cNvSpPr txBox="1"/>
          <p:nvPr/>
        </p:nvSpPr>
        <p:spPr>
          <a:xfrm>
            <a:off x="7078660" y="0"/>
            <a:ext cx="2065200"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944" name="Shape 944"/>
          <p:cNvGraphicFramePr/>
          <p:nvPr/>
        </p:nvGraphicFramePr>
        <p:xfrm>
          <a:off x="287350" y="274485"/>
          <a:ext cx="8569300" cy="6470955"/>
        </p:xfrm>
        <a:graphic>
          <a:graphicData uri="http://schemas.openxmlformats.org/drawingml/2006/table">
            <a:tbl>
              <a:tblPr>
                <a:noFill/>
                <a:tableStyleId>{147E585C-4567-4667-A078-270B42631319}</a:tableStyleId>
              </a:tblPr>
              <a:tblGrid>
                <a:gridCol w="2268425">
                  <a:extLst>
                    <a:ext uri="{9D8B030D-6E8A-4147-A177-3AD203B41FA5}">
                      <a16:colId xmlns:a16="http://schemas.microsoft.com/office/drawing/2014/main" val="20000"/>
                    </a:ext>
                  </a:extLst>
                </a:gridCol>
                <a:gridCol w="6300875">
                  <a:extLst>
                    <a:ext uri="{9D8B030D-6E8A-4147-A177-3AD203B41FA5}">
                      <a16:colId xmlns:a16="http://schemas.microsoft.com/office/drawing/2014/main" val="20001"/>
                    </a:ext>
                  </a:extLst>
                </a:gridCol>
              </a:tblGrid>
              <a:tr h="4270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NAZIV AKTIVNOSTI</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DODATNA NASTAVA IZ HRVATSKOGA JEZIKA</a:t>
                      </a:r>
                      <a:r>
                        <a:rPr lang="en" sz="1600" u="none" strike="noStrike" cap="none">
                          <a:solidFill>
                            <a:schemeClr val="dk1"/>
                          </a:solidFill>
                          <a:latin typeface="Times New Roman"/>
                          <a:ea typeface="Times New Roman"/>
                          <a:cs typeface="Times New Roman"/>
                          <a:sym typeface="Times New Roman"/>
                        </a:rPr>
                        <a:t> </a:t>
                      </a:r>
                      <a:r>
                        <a:rPr lang="en" sz="1600" b="1" u="none" strike="noStrike" cap="none">
                          <a:solidFill>
                            <a:schemeClr val="dk1"/>
                          </a:solidFill>
                          <a:latin typeface="Times New Roman"/>
                          <a:ea typeface="Times New Roman"/>
                          <a:cs typeface="Times New Roman"/>
                          <a:sym typeface="Times New Roman"/>
                        </a:rPr>
                        <a:t>201</a:t>
                      </a:r>
                      <a:r>
                        <a:rPr lang="en" sz="1600" b="1">
                          <a:solidFill>
                            <a:schemeClr val="dk1"/>
                          </a:solidFill>
                          <a:latin typeface="Times New Roman"/>
                          <a:ea typeface="Times New Roman"/>
                          <a:cs typeface="Times New Roman"/>
                          <a:sym typeface="Times New Roman"/>
                        </a:rPr>
                        <a:t>7</a:t>
                      </a:r>
                      <a:r>
                        <a:rPr lang="en" sz="1600" b="1" u="none" strike="noStrike" cap="none">
                          <a:solidFill>
                            <a:schemeClr val="dk1"/>
                          </a:solidFill>
                          <a:latin typeface="Times New Roman"/>
                          <a:ea typeface="Times New Roman"/>
                          <a:cs typeface="Times New Roman"/>
                          <a:sym typeface="Times New Roman"/>
                        </a:rPr>
                        <a:t>./201</a:t>
                      </a:r>
                      <a:r>
                        <a:rPr lang="en" sz="1600" b="1">
                          <a:solidFill>
                            <a:schemeClr val="dk1"/>
                          </a:solidFill>
                          <a:latin typeface="Times New Roman"/>
                          <a:ea typeface="Times New Roman"/>
                          <a:cs typeface="Times New Roman"/>
                          <a:sym typeface="Times New Roman"/>
                        </a:rPr>
                        <a:t>8</a:t>
                      </a:r>
                      <a:r>
                        <a:rPr lang="en" sz="1600" b="1" u="none" strike="noStrike" cap="none">
                          <a:solidFill>
                            <a:schemeClr val="dk1"/>
                          </a:solidFill>
                          <a:latin typeface="Times New Roman"/>
                          <a:ea typeface="Times New Roman"/>
                          <a:cs typeface="Times New Roman"/>
                          <a:sym typeface="Times New Roman"/>
                        </a:rPr>
                        <a:t>.</a:t>
                      </a:r>
                    </a:p>
                    <a:p>
                      <a:pPr marL="0" marR="0" lvl="0" indent="0" algn="ctr"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ZA UČENIKE </a:t>
                      </a:r>
                      <a:r>
                        <a:rPr lang="en" sz="1600" b="1">
                          <a:solidFill>
                            <a:schemeClr val="dk1"/>
                          </a:solidFill>
                          <a:latin typeface="Times New Roman"/>
                          <a:ea typeface="Times New Roman"/>
                          <a:cs typeface="Times New Roman"/>
                          <a:sym typeface="Times New Roman"/>
                        </a:rPr>
                        <a:t>5.</a:t>
                      </a:r>
                      <a:r>
                        <a:rPr lang="en" sz="1600" b="1" u="none" strike="noStrike" cap="none">
                          <a:solidFill>
                            <a:schemeClr val="dk1"/>
                          </a:solidFill>
                          <a:latin typeface="Times New Roman"/>
                          <a:ea typeface="Times New Roman"/>
                          <a:cs typeface="Times New Roman"/>
                          <a:sym typeface="Times New Roman"/>
                        </a:rPr>
                        <a:t> RAZREDA (</a:t>
                      </a:r>
                      <a:r>
                        <a:rPr lang="en" sz="1600" b="1">
                          <a:solidFill>
                            <a:schemeClr val="dk1"/>
                          </a:solidFill>
                          <a:latin typeface="Times New Roman"/>
                          <a:ea typeface="Times New Roman"/>
                          <a:cs typeface="Times New Roman"/>
                          <a:sym typeface="Times New Roman"/>
                        </a:rPr>
                        <a:t>5. a i  5. c)</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903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CILJ AKTIVNOSTI</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poticati razvoj darovitosti kod darovitih i iznadprosječnih učenika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osposobljavati učenike u ovladavanju hrvatskim standardnim jezikom i učiti ih pravilno ga rabiti u govoru i pismu – zadatci različite težine i složenosti za sve učenike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razvijati jezične sposobnosti, stvaralačko mišljenje, apstraktno rasuđivanje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usavršiti vještine jezičnoga izražavanja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razvijati opću umnu sposobnost i stvaralačku (kreativnu) sposobnost</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poticati na samovrjednovanje (ocjenjivanje vlastitoga rada)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omogućiti pristup izvorima znanja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938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NAMJENA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za iznadprosječne i darovite učenike</a:t>
                      </a:r>
                    </a:p>
                    <a:p>
                      <a:pPr marL="0" marR="0" lvl="0" indent="0" algn="l" rtl="0">
                        <a:lnSpc>
                          <a:spcPct val="100000"/>
                        </a:lnSpc>
                        <a:spcBef>
                          <a:spcPts val="40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za učenike koji se izdvajaju intelektualnim sposobnostima, željom za znanjem, težnjom za isticanjem i kritičkim uočavanjem</a:t>
                      </a:r>
                    </a:p>
                    <a:p>
                      <a:pPr marL="0" marR="0" lvl="0" indent="0" algn="l" rtl="0">
                        <a:lnSpc>
                          <a:spcPct val="100000"/>
                        </a:lnSpc>
                        <a:spcBef>
                          <a:spcPts val="60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za učenike koji posjeduju vještine više razine razmišljanja (analiza, sinteza, evaluacija) i izražavaju posebna i originalna mišljenja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02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NOSITELJI </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a:latin typeface="Times New Roman"/>
                          <a:ea typeface="Times New Roman"/>
                          <a:cs typeface="Times New Roman"/>
                          <a:sym typeface="Times New Roman"/>
                        </a:rPr>
                        <a:t>Božica Ruganec, prof.</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03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NAČIN REALIZACIJE</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individualizirani pristup</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9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VREMENIK</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jedan sat tjedno tijekom školske godine</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35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TROŠKOVNIK</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oko 30 kn (papir za kopiranje i troškovi ispisa, bijela kreda i kreda u boji)</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troškove snosi škola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397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redovito praćenje postignuća učenika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opisno ocjenjivanje</a:t>
                      </a:r>
                    </a:p>
                  </a:txBody>
                  <a:tcPr marL="50275" marR="502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graphicFrame>
        <p:nvGraphicFramePr>
          <p:cNvPr id="950" name="Shape 950"/>
          <p:cNvGraphicFramePr/>
          <p:nvPr/>
        </p:nvGraphicFramePr>
        <p:xfrm>
          <a:off x="180975" y="159302"/>
          <a:ext cx="8782050" cy="6328918"/>
        </p:xfrm>
        <a:graphic>
          <a:graphicData uri="http://schemas.openxmlformats.org/drawingml/2006/table">
            <a:tbl>
              <a:tblPr>
                <a:noFill/>
                <a:tableStyleId>{147E585C-4567-4667-A078-270B42631319}</a:tableStyleId>
              </a:tblPr>
              <a:tblGrid>
                <a:gridCol w="2431100">
                  <a:extLst>
                    <a:ext uri="{9D8B030D-6E8A-4147-A177-3AD203B41FA5}">
                      <a16:colId xmlns:a16="http://schemas.microsoft.com/office/drawing/2014/main" val="20000"/>
                    </a:ext>
                  </a:extLst>
                </a:gridCol>
                <a:gridCol w="6350950">
                  <a:extLst>
                    <a:ext uri="{9D8B030D-6E8A-4147-A177-3AD203B41FA5}">
                      <a16:colId xmlns:a16="http://schemas.microsoft.com/office/drawing/2014/main" val="20001"/>
                    </a:ext>
                  </a:extLst>
                </a:gridCol>
              </a:tblGrid>
              <a:tr h="60577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NAZIV AKTIVNOSTI</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DODATNA NASTAVA IZ ENGLESKOG JEZIKA</a:t>
                      </a:r>
                    </a:p>
                    <a:p>
                      <a:pPr marL="0" marR="0" lvl="0" indent="0" algn="ctr" rtl="0">
                        <a:lnSpc>
                          <a:spcPct val="115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ZA UČENIKE 7.</a:t>
                      </a:r>
                      <a:r>
                        <a:rPr lang="en" b="1">
                          <a:latin typeface="Times New Roman"/>
                          <a:ea typeface="Times New Roman"/>
                          <a:cs typeface="Times New Roman"/>
                          <a:sym typeface="Times New Roman"/>
                        </a:rPr>
                        <a:t>a/c i 7.b </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9485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CILJ AKTIVNOSTI</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poticati razvoj jezičnih potencijala kod darovitih i iznadprosječnih učenika</a:t>
                      </a:r>
                    </a:p>
                    <a:p>
                      <a:pPr marL="0" marR="0" lvl="0" indent="0" algn="l" rtl="0">
                        <a:lnSpc>
                          <a:spcPct val="100000"/>
                        </a:lnSpc>
                        <a:spcBef>
                          <a:spcPts val="4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razvijati jezične sposobnosti, stvaralačko mišljenje, apstraktno rasuđivanje</a:t>
                      </a:r>
                    </a:p>
                    <a:p>
                      <a:pPr marL="0" marR="0" lvl="0" indent="0" algn="l" rtl="0">
                        <a:lnSpc>
                          <a:spcPct val="100000"/>
                        </a:lnSpc>
                        <a:spcBef>
                          <a:spcPts val="4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usavršiti vještine pisanog i usmenog izražavanja</a:t>
                      </a:r>
                    </a:p>
                    <a:p>
                      <a:pPr marL="0" marR="0" lvl="0" indent="0" algn="l" rtl="0">
                        <a:lnSpc>
                          <a:spcPct val="100000"/>
                        </a:lnSpc>
                        <a:spcBef>
                          <a:spcPts val="4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proširiti vokabular učenika</a:t>
                      </a:r>
                    </a:p>
                    <a:p>
                      <a:pPr marL="0" marR="0" lvl="0" indent="0" algn="l" rtl="0">
                        <a:lnSpc>
                          <a:spcPct val="100000"/>
                        </a:lnSpc>
                        <a:spcBef>
                          <a:spcPts val="6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poticati na samovrednovanje (ocjenjivanje vlastitog rada)</a:t>
                      </a:r>
                    </a:p>
                    <a:p>
                      <a:pPr marL="0" marR="0" lvl="0" indent="0" algn="l" rtl="0">
                        <a:lnSpc>
                          <a:spcPct val="100000"/>
                        </a:lnSpc>
                        <a:spcBef>
                          <a:spcPts val="6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omogućiti pristup izvorima znanja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44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NAMJENA</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Razviti kreativnost, sposobnost za samostalno učenje engleskog jezika za učenike koji pokazuju poseban interes za engleski jezik i koji žele proširiti svoja znanja.</a:t>
                      </a:r>
                      <a:r>
                        <a:rPr lang="en" sz="1400" u="none" strike="noStrike" cap="none">
                          <a:latin typeface="Times New Roman"/>
                          <a:ea typeface="Times New Roman"/>
                          <a:cs typeface="Times New Roman"/>
                          <a:sym typeface="Times New Roman"/>
                        </a:rPr>
                        <a:t> </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47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NOSITELJI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a:latin typeface="Times New Roman"/>
                          <a:ea typeface="Times New Roman"/>
                          <a:cs typeface="Times New Roman"/>
                          <a:sym typeface="Times New Roman"/>
                        </a:rPr>
                        <a:t>Josipa Kaucki, prof.</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445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NAČIN REALIZACIJE</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individualni rad, grupni rad i rad u parovima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razgovor, demonstracija i diskusija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pisana i grafička dokumentacija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prezentacije, razne igre, kvizovi i natjecanja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07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VREMENIK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jedan sat tjedno tijekom školske godine 201</a:t>
                      </a:r>
                      <a:r>
                        <a:rPr lang="en">
                          <a:latin typeface="Times New Roman"/>
                          <a:ea typeface="Times New Roman"/>
                          <a:cs typeface="Times New Roman"/>
                          <a:sym typeface="Times New Roman"/>
                        </a:rPr>
                        <a:t>7./2018.</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07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TROŠKOVNIK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troškove potrebnih i dodatnih radnih materijala snosi škola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0807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VREDNOVANJE I KORIŠTENJE REZULTATA RADA</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stjecanje povjerenja u vlastite sposobnosti</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zadovoljstvo učenika, učitelja i roditelja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sustavno razvijanje samopouzdanja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sudjelovanje na natjecanjima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61"/>
          <p:cNvSpPr/>
          <p:nvPr/>
        </p:nvSpPr>
        <p:spPr>
          <a:xfrm>
            <a:off x="1734457" y="667049"/>
            <a:ext cx="5711372" cy="1379465"/>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lvl="0" algn="ctr">
              <a:lnSpc>
                <a:spcPct val="90000"/>
              </a:lnSpc>
              <a:buClr>
                <a:srgbClr val="000000"/>
              </a:buClr>
              <a:buSzPct val="25000"/>
            </a:pPr>
            <a:r>
              <a:rPr lang="hr-HR" sz="2400" b="1" dirty="0"/>
              <a:t>MEĐUPREDMETNO  PROVOĐENJE  GRAĐANSKOG  ODGOJA  I  OBRAZOVANJA</a:t>
            </a:r>
            <a:endParaRPr lang="en" sz="5400" b="1" dirty="0"/>
          </a:p>
        </p:txBody>
      </p:sp>
      <p:sp>
        <p:nvSpPr>
          <p:cNvPr id="5" name="Pravokutnik 4"/>
          <p:cNvSpPr/>
          <p:nvPr/>
        </p:nvSpPr>
        <p:spPr>
          <a:xfrm>
            <a:off x="1046544" y="3060263"/>
            <a:ext cx="7087197" cy="523220"/>
          </a:xfrm>
          <a:prstGeom prst="rect">
            <a:avLst/>
          </a:prstGeom>
        </p:spPr>
        <p:txBody>
          <a:bodyPr wrap="none">
            <a:spAutoFit/>
          </a:bodyPr>
          <a:lstStyle/>
          <a:p>
            <a:r>
              <a:rPr lang="hr-HR" sz="2800" b="1" cap="all" dirty="0">
                <a:latin typeface="Times New Roman" panose="02020603050405020304" pitchFamily="18" charset="0"/>
                <a:ea typeface="Times New Roman" panose="02020603050405020304" pitchFamily="18" charset="0"/>
                <a:cs typeface="Times New Roman" panose="02020603050405020304" pitchFamily="18" charset="0"/>
              </a:rPr>
              <a:t>GRAĐANSKI  ODGOJ  I  OBRAZOVANJE</a:t>
            </a:r>
            <a:endParaRPr lang="hr-H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22947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graphicFrame>
        <p:nvGraphicFramePr>
          <p:cNvPr id="956" name="Shape 956"/>
          <p:cNvGraphicFramePr/>
          <p:nvPr>
            <p:extLst>
              <p:ext uri="{D42A27DB-BD31-4B8C-83A1-F6EECF244321}">
                <p14:modId xmlns:p14="http://schemas.microsoft.com/office/powerpoint/2010/main" val="58772369"/>
              </p:ext>
            </p:extLst>
          </p:nvPr>
        </p:nvGraphicFramePr>
        <p:xfrm>
          <a:off x="180975" y="159302"/>
          <a:ext cx="8782050" cy="6643878"/>
        </p:xfrm>
        <a:graphic>
          <a:graphicData uri="http://schemas.openxmlformats.org/drawingml/2006/table">
            <a:tbl>
              <a:tblPr>
                <a:noFill/>
                <a:tableStyleId>{147E585C-4567-4667-A078-270B42631319}</a:tableStyleId>
              </a:tblPr>
              <a:tblGrid>
                <a:gridCol w="2547711">
                  <a:extLst>
                    <a:ext uri="{9D8B030D-6E8A-4147-A177-3AD203B41FA5}">
                      <a16:colId xmlns:a16="http://schemas.microsoft.com/office/drawing/2014/main" val="20000"/>
                    </a:ext>
                  </a:extLst>
                </a:gridCol>
                <a:gridCol w="6234339">
                  <a:extLst>
                    <a:ext uri="{9D8B030D-6E8A-4147-A177-3AD203B41FA5}">
                      <a16:colId xmlns:a16="http://schemas.microsoft.com/office/drawing/2014/main" val="20001"/>
                    </a:ext>
                  </a:extLst>
                </a:gridCol>
              </a:tblGrid>
              <a:tr h="60577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NAZIV AKTIVNOSTI</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DODATNA NASTAVA IZ ENGLESKOG JEZIKA</a:t>
                      </a:r>
                    </a:p>
                    <a:p>
                      <a:pPr marL="0" marR="0" lvl="0" indent="0" algn="ctr" rtl="0">
                        <a:lnSpc>
                          <a:spcPct val="115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ZA UČENIKE 8. RAZREDA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9485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CILJ AKTIVNOSTI</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poticati razvoj jezičnih potencijala kod darovitih i iznadprosječnih učenika</a:t>
                      </a:r>
                    </a:p>
                    <a:p>
                      <a:pPr marL="0" marR="0" lvl="0" indent="0" algn="l" rtl="0">
                        <a:lnSpc>
                          <a:spcPct val="100000"/>
                        </a:lnSpc>
                        <a:spcBef>
                          <a:spcPts val="4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razvijati jezične sposobnosti, stvaralačko mišljenje, apstraktno rasuđivanje</a:t>
                      </a:r>
                    </a:p>
                    <a:p>
                      <a:pPr marL="0" marR="0" lvl="0" indent="0" algn="l" rtl="0">
                        <a:lnSpc>
                          <a:spcPct val="100000"/>
                        </a:lnSpc>
                        <a:spcBef>
                          <a:spcPts val="4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usavršiti vještine pisanog i usmenog izražavanja</a:t>
                      </a:r>
                    </a:p>
                    <a:p>
                      <a:pPr marL="0" marR="0" lvl="0" indent="0" algn="l" rtl="0">
                        <a:lnSpc>
                          <a:spcPct val="100000"/>
                        </a:lnSpc>
                        <a:spcBef>
                          <a:spcPts val="4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proširiti vokabular učenika</a:t>
                      </a:r>
                    </a:p>
                    <a:p>
                      <a:pPr marL="0" marR="0" lvl="0" indent="0" algn="l" rtl="0">
                        <a:lnSpc>
                          <a:spcPct val="100000"/>
                        </a:lnSpc>
                        <a:spcBef>
                          <a:spcPts val="6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poticati na samovrednovanje (ocjenjivanje vlastitog rada)</a:t>
                      </a:r>
                    </a:p>
                    <a:p>
                      <a:pPr marL="0" marR="0" lvl="0" indent="0" algn="l" rtl="0">
                        <a:lnSpc>
                          <a:spcPct val="100000"/>
                        </a:lnSpc>
                        <a:spcBef>
                          <a:spcPts val="6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omogućiti pristup izvorima znanja</a:t>
                      </a:r>
                    </a:p>
                    <a:p>
                      <a:pPr marL="0" marR="0" lvl="0" indent="0" algn="l" rtl="0">
                        <a:lnSpc>
                          <a:spcPct val="100000"/>
                        </a:lnSpc>
                        <a:spcBef>
                          <a:spcPts val="8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proširivanje znanja o kulturi zemalja engleskog govornog područja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44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NAMJENA</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Razviti kreativnost, sposobnost za samostalno učenje engleskog jezika za učenike koji pokazuju poseban interes za engleski jezik i koji žele proširiti svoja znanja.</a:t>
                      </a:r>
                      <a:r>
                        <a:rPr lang="en" sz="1400" u="none" strike="noStrike" cap="none">
                          <a:latin typeface="Times New Roman"/>
                          <a:ea typeface="Times New Roman"/>
                          <a:cs typeface="Times New Roman"/>
                          <a:sym typeface="Times New Roman"/>
                        </a:rPr>
                        <a:t> </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47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NOSITELJI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a:latin typeface="Times New Roman"/>
                          <a:ea typeface="Times New Roman"/>
                          <a:cs typeface="Times New Roman"/>
                          <a:sym typeface="Times New Roman"/>
                        </a:rPr>
                        <a:t>Nataša Grubišić, prof.</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445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NAČIN REALIZACIJE</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individualni rad, grupni rad i rad u parovima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razgovor, demonstracija i diskusija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didaktičke igre</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natjecanje</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07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VREMENIK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jedan sat tjedno tijekom školske godine 201</a:t>
                      </a:r>
                      <a:r>
                        <a:rPr lang="en">
                          <a:latin typeface="Times New Roman"/>
                          <a:ea typeface="Times New Roman"/>
                          <a:cs typeface="Times New Roman"/>
                          <a:sym typeface="Times New Roman"/>
                        </a:rPr>
                        <a:t>7./2018.</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07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TROŠKOVNIK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troškove potrebnih i dodatnih radnih materijala snosi škola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0807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VREDNOVANJE I KORIŠTENJE REZULTATA RADA</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dirty="0">
                          <a:latin typeface="Times New Roman"/>
                          <a:ea typeface="Times New Roman"/>
                          <a:cs typeface="Times New Roman"/>
                          <a:sym typeface="Times New Roman"/>
                        </a:rPr>
                        <a:t>- samovrednovanje učenika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dirty="0">
                          <a:latin typeface="Times New Roman"/>
                          <a:ea typeface="Times New Roman"/>
                          <a:cs typeface="Times New Roman"/>
                          <a:sym typeface="Times New Roman"/>
                        </a:rPr>
                        <a:t>- kontinuirano praćenje napretka i razvijanja interesa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dirty="0">
                          <a:latin typeface="Times New Roman"/>
                          <a:ea typeface="Times New Roman"/>
                          <a:cs typeface="Times New Roman"/>
                          <a:sym typeface="Times New Roman"/>
                        </a:rPr>
                        <a:t>- zadovoljstvo učenika, učitelja i roditelja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dirty="0">
                          <a:latin typeface="Times New Roman"/>
                          <a:ea typeface="Times New Roman"/>
                          <a:cs typeface="Times New Roman"/>
                          <a:sym typeface="Times New Roman"/>
                        </a:rPr>
                        <a:t>- sustavno razvijanje samopouzdanja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aphicFrame>
        <p:nvGraphicFramePr>
          <p:cNvPr id="962" name="Shape 962"/>
          <p:cNvGraphicFramePr/>
          <p:nvPr/>
        </p:nvGraphicFramePr>
        <p:xfrm>
          <a:off x="185600" y="159302"/>
          <a:ext cx="8777425" cy="6659132"/>
        </p:xfrm>
        <a:graphic>
          <a:graphicData uri="http://schemas.openxmlformats.org/drawingml/2006/table">
            <a:tbl>
              <a:tblPr>
                <a:noFill/>
                <a:tableStyleId>{147E585C-4567-4667-A078-270B42631319}</a:tableStyleId>
              </a:tblPr>
              <a:tblGrid>
                <a:gridCol w="2429825">
                  <a:extLst>
                    <a:ext uri="{9D8B030D-6E8A-4147-A177-3AD203B41FA5}">
                      <a16:colId xmlns:a16="http://schemas.microsoft.com/office/drawing/2014/main" val="20000"/>
                    </a:ext>
                  </a:extLst>
                </a:gridCol>
                <a:gridCol w="6347600">
                  <a:extLst>
                    <a:ext uri="{9D8B030D-6E8A-4147-A177-3AD203B41FA5}">
                      <a16:colId xmlns:a16="http://schemas.microsoft.com/office/drawing/2014/main" val="20001"/>
                    </a:ext>
                  </a:extLst>
                </a:gridCol>
              </a:tblGrid>
              <a:tr h="6701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NAZIV AKTIVNOSTI</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DODATNA NASTAVA IZ TALIJANSKOG JEZIKA</a:t>
                      </a:r>
                    </a:p>
                    <a:p>
                      <a:pPr marL="0" marR="0" lvl="0" indent="0" algn="ctr" rtl="0">
                        <a:lnSpc>
                          <a:spcPct val="115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ZA UČENIKE 8. RAZREDA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537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CILJ AKTIVNOSTI</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poticati razvoj jezičnih potencijala kod darovitih i iznadprosječnih učenika</a:t>
                      </a:r>
                    </a:p>
                    <a:p>
                      <a:pPr marL="0" marR="0" lvl="0" indent="0" algn="l" rtl="0">
                        <a:lnSpc>
                          <a:spcPct val="100000"/>
                        </a:lnSpc>
                        <a:spcBef>
                          <a:spcPts val="4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razvijati jezične sposobnosti, stvaralačko mišljenje, apstraktno rasuđivanje</a:t>
                      </a:r>
                    </a:p>
                    <a:p>
                      <a:pPr marL="0" marR="0" lvl="0" indent="0" algn="l" rtl="0">
                        <a:lnSpc>
                          <a:spcPct val="100000"/>
                        </a:lnSpc>
                        <a:spcBef>
                          <a:spcPts val="4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usavršiti vještine pisanog i usmenog izražavanja</a:t>
                      </a:r>
                    </a:p>
                    <a:p>
                      <a:pPr marL="0" marR="0" lvl="0" indent="0" algn="l" rtl="0">
                        <a:lnSpc>
                          <a:spcPct val="100000"/>
                        </a:lnSpc>
                        <a:spcBef>
                          <a:spcPts val="4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proširiti vokabular učenika</a:t>
                      </a:r>
                    </a:p>
                    <a:p>
                      <a:pPr marL="0" marR="0" lvl="0" indent="0" algn="l" rtl="0">
                        <a:lnSpc>
                          <a:spcPct val="100000"/>
                        </a:lnSpc>
                        <a:spcBef>
                          <a:spcPts val="6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poticati na samovrednovanje (ocjenjivanje vlastitog rada)</a:t>
                      </a:r>
                    </a:p>
                    <a:p>
                      <a:pPr marL="0" marR="0" lvl="0" indent="0" algn="l" rtl="0">
                        <a:lnSpc>
                          <a:spcPct val="100000"/>
                        </a:lnSpc>
                        <a:spcBef>
                          <a:spcPts val="6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omogućiti pristup izvorima znanja</a:t>
                      </a:r>
                    </a:p>
                    <a:p>
                      <a:pPr marL="0" marR="0" lvl="0" indent="0" algn="l" rtl="0">
                        <a:lnSpc>
                          <a:spcPct val="100000"/>
                        </a:lnSpc>
                        <a:spcBef>
                          <a:spcPts val="80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 proširivanje znanja o kulturi </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48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NAMJENA</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solidFill>
                            <a:schemeClr val="dk1"/>
                          </a:solidFill>
                          <a:latin typeface="Times New Roman"/>
                          <a:ea typeface="Times New Roman"/>
                          <a:cs typeface="Times New Roman"/>
                          <a:sym typeface="Times New Roman"/>
                        </a:rPr>
                        <a:t>Razviti kreativnost, sposobnost za samostalno učenje talijanskog jezika za učenike koji pokazuju poseban interes za talijanski jezik i koji žele proširiti svoja znanja.</a:t>
                      </a:r>
                      <a:r>
                        <a:rPr lang="en" sz="1400" u="none" strike="noStrike" cap="none">
                          <a:latin typeface="Times New Roman"/>
                          <a:ea typeface="Times New Roman"/>
                          <a:cs typeface="Times New Roman"/>
                          <a:sym typeface="Times New Roman"/>
                        </a:rPr>
                        <a:t> </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54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NOSITELJI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400" u="none" strike="noStrike" cap="none">
                          <a:solidFill>
                            <a:schemeClr val="dk1"/>
                          </a:solidFill>
                          <a:latin typeface="Times New Roman"/>
                          <a:ea typeface="Times New Roman"/>
                          <a:cs typeface="Times New Roman"/>
                          <a:sym typeface="Times New Roman"/>
                        </a:rPr>
                        <a:t>Natalija Glavak Horvatić, prof. talijanskog jezika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3217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NAČIN REALIZACIJE</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individualni rad, grupni rad i rad u parovima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razgovor, demonstracija i diskusija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didaktičke igre</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natjecanje</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775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VREMENIK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jedan sat tjedno tijekom školske godine 2016./ 2017.</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775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TROŠKOVNIK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troškove potrebnih i dodatnih radnih materijala snosi škola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0897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VREDNOVANJE I KORIŠTENJE REZULTATA RADA</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samovrednovanje učenika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kontinuirano praćenje napretka i razvijanja interesa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zadovoljstvo učenika, učitelja i roditelja</a:t>
                      </a:r>
                    </a:p>
                    <a:p>
                      <a:pPr marL="0" marR="0" lvl="0" indent="0" algn="l" rtl="0">
                        <a:lnSpc>
                          <a:spcPct val="100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sustavno razvijanje samopouzdanja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graphicFrame>
        <p:nvGraphicFramePr>
          <p:cNvPr id="968" name="Shape 968"/>
          <p:cNvGraphicFramePr/>
          <p:nvPr>
            <p:extLst>
              <p:ext uri="{D42A27DB-BD31-4B8C-83A1-F6EECF244321}">
                <p14:modId xmlns:p14="http://schemas.microsoft.com/office/powerpoint/2010/main" val="31633090"/>
              </p:ext>
            </p:extLst>
          </p:nvPr>
        </p:nvGraphicFramePr>
        <p:xfrm>
          <a:off x="180975" y="159302"/>
          <a:ext cx="8782050" cy="6615794"/>
        </p:xfrm>
        <a:graphic>
          <a:graphicData uri="http://schemas.openxmlformats.org/drawingml/2006/table">
            <a:tbl>
              <a:tblPr>
                <a:noFill/>
                <a:tableStyleId>{147E585C-4567-4667-A078-270B42631319}</a:tableStyleId>
              </a:tblPr>
              <a:tblGrid>
                <a:gridCol w="2014750">
                  <a:extLst>
                    <a:ext uri="{9D8B030D-6E8A-4147-A177-3AD203B41FA5}">
                      <a16:colId xmlns:a16="http://schemas.microsoft.com/office/drawing/2014/main" val="20000"/>
                    </a:ext>
                  </a:extLst>
                </a:gridCol>
                <a:gridCol w="6767300">
                  <a:extLst>
                    <a:ext uri="{9D8B030D-6E8A-4147-A177-3AD203B41FA5}">
                      <a16:colId xmlns:a16="http://schemas.microsoft.com/office/drawing/2014/main" val="20001"/>
                    </a:ext>
                  </a:extLst>
                </a:gridCol>
              </a:tblGrid>
              <a:tr h="38407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dirty="0">
                          <a:latin typeface="Times New Roman" pitchFamily="18" charset="0"/>
                          <a:ea typeface="Times New Roman"/>
                          <a:cs typeface="Times New Roman" pitchFamily="18" charset="0"/>
                          <a:sym typeface="Times New Roman"/>
                        </a:rPr>
                        <a:t>NAZIV AKTIVNOSTI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400" b="1" u="none" strike="noStrike" cap="none">
                          <a:latin typeface="Times New Roman" pitchFamily="18" charset="0"/>
                          <a:ea typeface="Times New Roman"/>
                          <a:cs typeface="Times New Roman" pitchFamily="18" charset="0"/>
                          <a:sym typeface="Times New Roman"/>
                        </a:rPr>
                        <a:t>DODATNA NASTAVA IZ MATEMATIKE za učenike 7. razreda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438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pitchFamily="18" charset="0"/>
                          <a:ea typeface="Times New Roman"/>
                          <a:cs typeface="Times New Roman" pitchFamily="18" charset="0"/>
                          <a:sym typeface="Times New Roman"/>
                        </a:rPr>
                        <a:t>CILJ AKTIVNOSTI</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pitchFamily="18" charset="0"/>
                        <a:ea typeface="Times New Roman"/>
                        <a:cs typeface="Times New Roman" pitchFamily="18" charset="0"/>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pitchFamily="18" charset="0"/>
                          <a:ea typeface="Times New Roman"/>
                          <a:cs typeface="Times New Roman" pitchFamily="18" charset="0"/>
                          <a:sym typeface="Times New Roman"/>
                        </a:rPr>
                        <a:t>­Utvrditi i proširiti gradivo obrađeno na redovnoj nastavi</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pitchFamily="18" charset="0"/>
                          <a:ea typeface="Times New Roman"/>
                          <a:cs typeface="Times New Roman" pitchFamily="18" charset="0"/>
                          <a:sym typeface="Times New Roman"/>
                        </a:rPr>
                        <a:t>Naučiti koristiti suvremenu tehnologiju u otkrivanju matematičkih zakonitosti</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pitchFamily="18" charset="0"/>
                          <a:ea typeface="Times New Roman"/>
                          <a:cs typeface="Times New Roman" pitchFamily="18" charset="0"/>
                          <a:sym typeface="Times New Roman"/>
                        </a:rPr>
                        <a:t>Podržati učenike u ljubavi prema matematici</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pitchFamily="18" charset="0"/>
                          <a:ea typeface="Times New Roman"/>
                          <a:cs typeface="Times New Roman" pitchFamily="18" charset="0"/>
                          <a:sym typeface="Times New Roman"/>
                        </a:rPr>
                        <a:t>Potaknuti znatiželju i kreativnost u matematičkom izražavanju i mišljenju.</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995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pitchFamily="18" charset="0"/>
                          <a:ea typeface="Times New Roman"/>
                          <a:cs typeface="Times New Roman" pitchFamily="18" charset="0"/>
                          <a:sym typeface="Times New Roman"/>
                        </a:rPr>
                        <a:t>NAMJENA</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pitchFamily="18" charset="0"/>
                        <a:ea typeface="Times New Roman"/>
                        <a:cs typeface="Times New Roman" pitchFamily="18" charset="0"/>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pitchFamily="18" charset="0"/>
                          <a:ea typeface="Times New Roman"/>
                          <a:cs typeface="Times New Roman" pitchFamily="18" charset="0"/>
                          <a:sym typeface="Times New Roman"/>
                        </a:rPr>
                        <a:t>Priprema učenika za natjecanja iz matematike</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pitchFamily="18" charset="0"/>
                          <a:ea typeface="Times New Roman"/>
                          <a:cs typeface="Times New Roman" pitchFamily="18" charset="0"/>
                          <a:sym typeface="Times New Roman"/>
                        </a:rPr>
                        <a:t>Osposobljavati za apstraktno mišljenje i logičko zaključivanje</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pitchFamily="18" charset="0"/>
                          <a:ea typeface="Times New Roman"/>
                          <a:cs typeface="Times New Roman" pitchFamily="18" charset="0"/>
                          <a:sym typeface="Times New Roman"/>
                        </a:rPr>
                        <a:t>Kvalitetno provođenje slobodnog vremena</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97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pitchFamily="18" charset="0"/>
                          <a:ea typeface="Times New Roman"/>
                          <a:cs typeface="Times New Roman" pitchFamily="18" charset="0"/>
                          <a:sym typeface="Times New Roman"/>
                        </a:rPr>
                        <a:t>NOSITELJI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63500" marR="0" lvl="0" indent="0" rtl="0">
                        <a:lnSpc>
                          <a:spcPct val="115000"/>
                        </a:lnSpc>
                        <a:spcBef>
                          <a:spcPts val="0"/>
                        </a:spcBef>
                        <a:spcAft>
                          <a:spcPts val="0"/>
                        </a:spcAft>
                        <a:buClr>
                          <a:srgbClr val="000000"/>
                        </a:buClr>
                        <a:buSzPct val="25000"/>
                        <a:buFont typeface="Times New Roman"/>
                        <a:buNone/>
                      </a:pPr>
                      <a:r>
                        <a:rPr lang="en" sz="1400">
                          <a:latin typeface="Times New Roman" pitchFamily="18" charset="0"/>
                          <a:cs typeface="Times New Roman" pitchFamily="18" charset="0"/>
                        </a:rPr>
                        <a:t>Katarina Čabraja, prof.</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8025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pitchFamily="18" charset="0"/>
                          <a:ea typeface="Times New Roman"/>
                          <a:cs typeface="Times New Roman" pitchFamily="18" charset="0"/>
                          <a:sym typeface="Times New Roman"/>
                        </a:rPr>
                        <a:t>NAČIN REALIZACIJE</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pitchFamily="18" charset="0"/>
                        <a:ea typeface="Times New Roman"/>
                        <a:cs typeface="Times New Roman" pitchFamily="18" charset="0"/>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pitchFamily="18" charset="0"/>
                          <a:ea typeface="Times New Roman"/>
                          <a:cs typeface="Times New Roman" pitchFamily="18" charset="0"/>
                          <a:sym typeface="Times New Roman"/>
                        </a:rPr>
                        <a:t>Individualni rad, grupni rad i rad u parovima</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pitchFamily="18" charset="0"/>
                          <a:ea typeface="Times New Roman"/>
                          <a:cs typeface="Times New Roman" pitchFamily="18" charset="0"/>
                          <a:sym typeface="Times New Roman"/>
                        </a:rPr>
                        <a:t>Razgovor, demonstracija i diskusija</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pitchFamily="18" charset="0"/>
                          <a:ea typeface="Times New Roman"/>
                          <a:cs typeface="Times New Roman" pitchFamily="18" charset="0"/>
                          <a:sym typeface="Times New Roman"/>
                        </a:rPr>
                        <a:t>­Rješavanje problemskih zadataka, dokazivanje poučaka</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pitchFamily="18" charset="0"/>
                          <a:ea typeface="Times New Roman"/>
                          <a:cs typeface="Times New Roman" pitchFamily="18" charset="0"/>
                          <a:sym typeface="Times New Roman"/>
                        </a:rPr>
                        <a:t>Prezentacije, razne igre, kvizovi i natjecanja</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07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pitchFamily="18" charset="0"/>
                          <a:ea typeface="Times New Roman"/>
                          <a:cs typeface="Times New Roman" pitchFamily="18" charset="0"/>
                          <a:sym typeface="Times New Roman"/>
                        </a:rPr>
                        <a:t>VREMENIK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pitchFamily="18" charset="0"/>
                          <a:ea typeface="Times New Roman"/>
                          <a:cs typeface="Times New Roman" pitchFamily="18" charset="0"/>
                          <a:sym typeface="Times New Roman"/>
                        </a:rPr>
                        <a:t>Jedan sat tjedno tijekom školske godine</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07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pitchFamily="18" charset="0"/>
                          <a:ea typeface="Times New Roman"/>
                          <a:cs typeface="Times New Roman" pitchFamily="18" charset="0"/>
                          <a:sym typeface="Times New Roman"/>
                        </a:rPr>
                        <a:t>TROŠKOVNIK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pitchFamily="18" charset="0"/>
                          <a:ea typeface="Times New Roman"/>
                          <a:cs typeface="Times New Roman" pitchFamily="18" charset="0"/>
                          <a:sym typeface="Times New Roman"/>
                        </a:rPr>
                        <a:t>Troškove potrebnih i dodatnih radnih materijala snosi škola</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4895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pitchFamily="18" charset="0"/>
                          <a:ea typeface="Times New Roman"/>
                          <a:cs typeface="Times New Roman" pitchFamily="18" charset="0"/>
                          <a:sym typeface="Times New Roman"/>
                        </a:rPr>
                        <a:t>VREDNOVANJE I KORIŠTENJE REZULTATA RADA</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pitchFamily="18" charset="0"/>
                        <a:ea typeface="Times New Roman"/>
                        <a:cs typeface="Times New Roman" pitchFamily="18" charset="0"/>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dirty="0">
                          <a:latin typeface="Times New Roman" pitchFamily="18" charset="0"/>
                          <a:ea typeface="Times New Roman"/>
                          <a:cs typeface="Times New Roman" pitchFamily="18" charset="0"/>
                          <a:sym typeface="Times New Roman"/>
                        </a:rPr>
                        <a:t>­Stjecanje povjerenja u vlastite matematičke sposobnosti,  </a:t>
                      </a:r>
                      <a:r>
                        <a:rPr lang="en" sz="1400" u="none" strike="noStrike" cap="none" dirty="0">
                          <a:solidFill>
                            <a:schemeClr val="dk1"/>
                          </a:solidFill>
                          <a:latin typeface="Times New Roman" pitchFamily="18" charset="0"/>
                          <a:ea typeface="Times New Roman"/>
                          <a:cs typeface="Times New Roman" pitchFamily="18" charset="0"/>
                          <a:sym typeface="Times New Roman"/>
                        </a:rPr>
                        <a:t>razvijanje samopouzdanja</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dirty="0">
                          <a:latin typeface="Times New Roman" pitchFamily="18" charset="0"/>
                          <a:ea typeface="Times New Roman"/>
                          <a:cs typeface="Times New Roman" pitchFamily="18" charset="0"/>
                          <a:sym typeface="Times New Roman"/>
                        </a:rPr>
                        <a:t>­Razvijanje sposobnosti samostalnog rada, odgovornosti i kritičnosti prema svome radu</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dirty="0">
                          <a:latin typeface="Times New Roman" pitchFamily="18" charset="0"/>
                          <a:ea typeface="Times New Roman"/>
                          <a:cs typeface="Times New Roman" pitchFamily="18" charset="0"/>
                          <a:sym typeface="Times New Roman"/>
                        </a:rPr>
                        <a:t>Sudjelovanje na radionicama i natjecanjima iz matematike</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dirty="0">
                          <a:latin typeface="Times New Roman" pitchFamily="18" charset="0"/>
                          <a:ea typeface="Times New Roman"/>
                          <a:cs typeface="Times New Roman" pitchFamily="18" charset="0"/>
                          <a:sym typeface="Times New Roman"/>
                        </a:rPr>
                        <a:t>Poticaj za daljnji rad i razvoj učenika</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dirty="0">
                          <a:latin typeface="Times New Roman" pitchFamily="18" charset="0"/>
                          <a:ea typeface="Times New Roman"/>
                          <a:cs typeface="Times New Roman" pitchFamily="18" charset="0"/>
                          <a:sym typeface="Times New Roman"/>
                        </a:rPr>
                        <a:t>Sustavno praćenje i bilježenje učenikovih postignuća, samovrednovanje, simbolično nagrađivanje te postignuća na natjecanjima</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Shape 974"/>
          <p:cNvSpPr txBox="1"/>
          <p:nvPr/>
        </p:nvSpPr>
        <p:spPr>
          <a:xfrm>
            <a:off x="7078660" y="0"/>
            <a:ext cx="2046300" cy="2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975" name="Shape 975"/>
          <p:cNvGraphicFramePr/>
          <p:nvPr>
            <p:extLst>
              <p:ext uri="{D42A27DB-BD31-4B8C-83A1-F6EECF244321}">
                <p14:modId xmlns:p14="http://schemas.microsoft.com/office/powerpoint/2010/main" val="1290290708"/>
              </p:ext>
            </p:extLst>
          </p:nvPr>
        </p:nvGraphicFramePr>
        <p:xfrm>
          <a:off x="275771" y="274637"/>
          <a:ext cx="8606972" cy="6345935"/>
        </p:xfrm>
        <a:graphic>
          <a:graphicData uri="http://schemas.openxmlformats.org/drawingml/2006/table">
            <a:tbl>
              <a:tblPr>
                <a:noFill/>
                <a:tableStyleId>{147E585C-4567-4667-A078-270B42631319}</a:tableStyleId>
              </a:tblPr>
              <a:tblGrid>
                <a:gridCol w="2002462">
                  <a:extLst>
                    <a:ext uri="{9D8B030D-6E8A-4147-A177-3AD203B41FA5}">
                      <a16:colId xmlns:a16="http://schemas.microsoft.com/office/drawing/2014/main" val="20000"/>
                    </a:ext>
                  </a:extLst>
                </a:gridCol>
                <a:gridCol w="6604510">
                  <a:extLst>
                    <a:ext uri="{9D8B030D-6E8A-4147-A177-3AD203B41FA5}">
                      <a16:colId xmlns:a16="http://schemas.microsoft.com/office/drawing/2014/main" val="20001"/>
                    </a:ext>
                  </a:extLst>
                </a:gridCol>
              </a:tblGrid>
              <a:tr h="4175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dirty="0">
                          <a:latin typeface="Times New Roman" panose="02020603050405020304" pitchFamily="18" charset="0"/>
                          <a:ea typeface="Verdana"/>
                          <a:cs typeface="Times New Roman" panose="02020603050405020304" pitchFamily="18" charset="0"/>
                          <a:sym typeface="Verdana"/>
                        </a:rPr>
                        <a:t>NAZIV </a:t>
                      </a:r>
                      <a:r>
                        <a:rPr lang="en" sz="1600" b="1" u="none" strike="noStrike" cap="none" dirty="0">
                          <a:solidFill>
                            <a:srgbClr val="000000"/>
                          </a:solidFill>
                          <a:latin typeface="Times New Roman" panose="02020603050405020304" pitchFamily="18" charset="0"/>
                          <a:ea typeface="Verdana"/>
                          <a:cs typeface="Times New Roman" panose="02020603050405020304" pitchFamily="18" charset="0"/>
                          <a:sym typeface="Verdana"/>
                        </a:rPr>
                        <a:t>AKTIVNOSTI</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u="none" strike="noStrike" cap="none" dirty="0">
                          <a:solidFill>
                            <a:srgbClr val="000000"/>
                          </a:solidFill>
                          <a:latin typeface="Times New Roman" panose="02020603050405020304" pitchFamily="18" charset="0"/>
                          <a:ea typeface="Verdana"/>
                          <a:cs typeface="Times New Roman" panose="02020603050405020304" pitchFamily="18" charset="0"/>
                          <a:sym typeface="Verdana"/>
                        </a:rPr>
                        <a:t>DODATNA NASTAVA IZ </a:t>
                      </a:r>
                      <a:r>
                        <a:rPr lang="en" sz="1600" b="1" u="none" strike="noStrike" cap="none" dirty="0" smtClean="0">
                          <a:solidFill>
                            <a:srgbClr val="000000"/>
                          </a:solidFill>
                          <a:latin typeface="Times New Roman" panose="02020603050405020304" pitchFamily="18" charset="0"/>
                          <a:ea typeface="Verdana"/>
                          <a:cs typeface="Times New Roman" panose="02020603050405020304" pitchFamily="18" charset="0"/>
                          <a:sym typeface="Verdana"/>
                        </a:rPr>
                        <a:t>MATEMATIKE </a:t>
                      </a:r>
                      <a:r>
                        <a:rPr lang="hr-HR" sz="1600" b="1" u="none" strike="noStrike" cap="none" dirty="0" smtClean="0">
                          <a:solidFill>
                            <a:srgbClr val="000000"/>
                          </a:solidFill>
                          <a:latin typeface="Times New Roman" panose="02020603050405020304" pitchFamily="18" charset="0"/>
                          <a:ea typeface="Verdana"/>
                          <a:cs typeface="Times New Roman" panose="02020603050405020304" pitchFamily="18" charset="0"/>
                          <a:sym typeface="Verdana"/>
                        </a:rPr>
                        <a:t/>
                      </a:r>
                      <a:br>
                        <a:rPr lang="hr-HR" sz="1600" b="1" u="none" strike="noStrike" cap="none" dirty="0" smtClean="0">
                          <a:solidFill>
                            <a:srgbClr val="000000"/>
                          </a:solidFill>
                          <a:latin typeface="Times New Roman" panose="02020603050405020304" pitchFamily="18" charset="0"/>
                          <a:ea typeface="Verdana"/>
                          <a:cs typeface="Times New Roman" panose="02020603050405020304" pitchFamily="18" charset="0"/>
                          <a:sym typeface="Verdana"/>
                        </a:rPr>
                      </a:br>
                      <a:r>
                        <a:rPr lang="en" sz="1600" b="1" u="none" strike="noStrike" cap="none" dirty="0" smtClean="0">
                          <a:solidFill>
                            <a:srgbClr val="000000"/>
                          </a:solidFill>
                          <a:latin typeface="Times New Roman" panose="02020603050405020304" pitchFamily="18" charset="0"/>
                          <a:ea typeface="Verdana"/>
                          <a:cs typeface="Times New Roman" panose="02020603050405020304" pitchFamily="18" charset="0"/>
                          <a:sym typeface="Verdana"/>
                        </a:rPr>
                        <a:t>ZA </a:t>
                      </a:r>
                      <a:r>
                        <a:rPr lang="en" sz="1600" b="1" u="none" strike="noStrike" cap="none" dirty="0">
                          <a:latin typeface="Times New Roman" panose="02020603050405020304" pitchFamily="18" charset="0"/>
                          <a:ea typeface="Verdana"/>
                          <a:cs typeface="Times New Roman" panose="02020603050405020304" pitchFamily="18" charset="0"/>
                          <a:sym typeface="Verdana"/>
                        </a:rPr>
                        <a:t>UČENIKE 6. </a:t>
                      </a:r>
                      <a:r>
                        <a:rPr lang="en" sz="1600" b="1" u="none" strike="noStrike" cap="none" dirty="0" smtClean="0">
                          <a:solidFill>
                            <a:srgbClr val="000000"/>
                          </a:solidFill>
                          <a:latin typeface="Times New Roman" panose="02020603050405020304" pitchFamily="18" charset="0"/>
                          <a:ea typeface="Verdana"/>
                          <a:cs typeface="Times New Roman" panose="02020603050405020304" pitchFamily="18" charset="0"/>
                          <a:sym typeface="Verdana"/>
                        </a:rPr>
                        <a:t>RAZREDA </a:t>
                      </a:r>
                      <a:r>
                        <a:rPr lang="en" sz="1600" b="1" u="none" strike="noStrike" cap="none" dirty="0">
                          <a:solidFill>
                            <a:srgbClr val="000000"/>
                          </a:solidFill>
                          <a:latin typeface="Times New Roman" panose="02020603050405020304" pitchFamily="18" charset="0"/>
                          <a:ea typeface="Verdana"/>
                          <a:cs typeface="Times New Roman" panose="02020603050405020304" pitchFamily="18" charset="0"/>
                          <a:sym typeface="Verdana"/>
                        </a:rPr>
                        <a:t>(2017./2018.)</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652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rgbClr val="000000"/>
                          </a:solidFill>
                          <a:latin typeface="Times New Roman" panose="02020603050405020304" pitchFamily="18" charset="0"/>
                          <a:ea typeface="Verdana"/>
                          <a:cs typeface="Times New Roman" panose="02020603050405020304" pitchFamily="18" charset="0"/>
                          <a:sym typeface="Verdana"/>
                        </a:rPr>
                        <a:t>CILJEVI </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Razvijanje sposobnosti apstraktnog mišljenja i logičkog </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zaključivanja te izražavanje općih ideja matematičkim  </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panose="02020603050405020304" pitchFamily="18" charset="0"/>
                          <a:ea typeface="Times New Roman"/>
                          <a:cs typeface="Times New Roman" panose="02020603050405020304" pitchFamily="18" charset="0"/>
                          <a:sym typeface="Times New Roman"/>
                        </a:rPr>
                        <a:t>j</a:t>
                      </a:r>
                      <a:r>
                        <a:rPr lang="en" sz="160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ezikom, razvoj matematičke intuicije, mašte i stvaralačkog </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mišljenja, izgradnja natjecateljskog duha i poticanja samostalnog istraživanja</a:t>
                      </a:r>
                      <a:r>
                        <a:rPr lang="en" sz="1600">
                          <a:latin typeface="Times New Roman" panose="02020603050405020304" pitchFamily="18" charset="0"/>
                          <a:ea typeface="Times New Roman"/>
                          <a:cs typeface="Times New Roman" panose="02020603050405020304" pitchFamily="18" charset="0"/>
                          <a:sym typeface="Times New Roman"/>
                        </a:rPr>
                        <a:t>.</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01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rgbClr val="000000"/>
                          </a:solidFill>
                          <a:latin typeface="Times New Roman" panose="02020603050405020304" pitchFamily="18" charset="0"/>
                          <a:ea typeface="Verdana"/>
                          <a:cs typeface="Times New Roman" panose="02020603050405020304" pitchFamily="18" charset="0"/>
                          <a:sym typeface="Verdana"/>
                        </a:rPr>
                        <a:t>NAMJENA</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Program je namijenjen zainteresiranim učenicima za </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produbljivanje znanja i razvijanje interesa za matematičku znano</a:t>
                      </a:r>
                      <a:r>
                        <a:rPr lang="en" sz="1600" u="none" strike="noStrike" cap="none">
                          <a:latin typeface="Times New Roman" panose="02020603050405020304" pitchFamily="18" charset="0"/>
                          <a:ea typeface="Times New Roman"/>
                          <a:cs typeface="Times New Roman" panose="02020603050405020304" pitchFamily="18" charset="0"/>
                          <a:sym typeface="Times New Roman"/>
                        </a:rPr>
                        <a:t>s</a:t>
                      </a:r>
                      <a:r>
                        <a:rPr lang="en" sz="160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t</a:t>
                      </a:r>
                      <a:r>
                        <a:rPr lang="en" sz="1600">
                          <a:latin typeface="Times New Roman" panose="02020603050405020304" pitchFamily="18" charset="0"/>
                          <a:ea typeface="Times New Roman"/>
                          <a:cs typeface="Times New Roman" panose="02020603050405020304" pitchFamily="18" charset="0"/>
                          <a:sym typeface="Times New Roman"/>
                        </a:rPr>
                        <a:t>.</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rgbClr val="000000"/>
                          </a:solidFill>
                          <a:latin typeface="Times New Roman" panose="02020603050405020304" pitchFamily="18" charset="0"/>
                          <a:ea typeface="Verdana"/>
                          <a:cs typeface="Times New Roman" panose="02020603050405020304" pitchFamily="18" charset="0"/>
                          <a:sym typeface="Verdana"/>
                        </a:rPr>
                        <a:t>NOSITELJI</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dirty="0">
                          <a:latin typeface="Times New Roman" panose="02020603050405020304" pitchFamily="18" charset="0"/>
                          <a:cs typeface="Times New Roman" panose="02020603050405020304" pitchFamily="18" charset="0"/>
                        </a:rPr>
                        <a:t>Danijela </a:t>
                      </a:r>
                      <a:r>
                        <a:rPr lang="en" sz="1600" dirty="0" smtClean="0">
                          <a:latin typeface="Times New Roman" panose="02020603050405020304" pitchFamily="18" charset="0"/>
                          <a:cs typeface="Times New Roman" panose="02020603050405020304" pitchFamily="18" charset="0"/>
                        </a:rPr>
                        <a:t>Varga,</a:t>
                      </a:r>
                      <a:r>
                        <a:rPr lang="hr-HR" sz="1600" dirty="0" smtClean="0">
                          <a:latin typeface="Times New Roman" panose="02020603050405020304" pitchFamily="18" charset="0"/>
                          <a:cs typeface="Times New Roman" panose="02020603050405020304" pitchFamily="18" charset="0"/>
                        </a:rPr>
                        <a:t> </a:t>
                      </a:r>
                      <a:r>
                        <a:rPr lang="en" sz="1600" dirty="0" smtClean="0">
                          <a:latin typeface="Times New Roman" panose="02020603050405020304" pitchFamily="18" charset="0"/>
                          <a:cs typeface="Times New Roman" panose="02020603050405020304" pitchFamily="18" charset="0"/>
                        </a:rPr>
                        <a:t>prof</a:t>
                      </a:r>
                      <a:r>
                        <a:rPr lang="en" sz="1600" dirty="0">
                          <a:latin typeface="Times New Roman" panose="02020603050405020304" pitchFamily="18" charset="0"/>
                          <a:cs typeface="Times New Roman" panose="02020603050405020304" pitchFamily="18" charset="0"/>
                        </a:rPr>
                        <a:t>.</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001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rgbClr val="000000"/>
                          </a:solidFill>
                          <a:latin typeface="Times New Roman" panose="02020603050405020304" pitchFamily="18" charset="0"/>
                          <a:ea typeface="Verdana"/>
                          <a:cs typeface="Times New Roman" panose="02020603050405020304" pitchFamily="18" charset="0"/>
                          <a:sym typeface="Verdana"/>
                        </a:rPr>
                        <a:t>NAČIN REALIZACIJE</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Individualni rad, grupni rad, rad u parovima. Nastava se održava u učioničkom prostoru škole, za uspješne učenike organizira se natjecanje</a:t>
                      </a:r>
                      <a:r>
                        <a:rPr lang="en" sz="1600" dirty="0">
                          <a:latin typeface="Times New Roman" panose="02020603050405020304" pitchFamily="18" charset="0"/>
                          <a:ea typeface="Times New Roman"/>
                          <a:cs typeface="Times New Roman" panose="02020603050405020304" pitchFamily="18" charset="0"/>
                          <a:sym typeface="Times New Roman"/>
                        </a:rPr>
                        <a:t>.</a:t>
                      </a:r>
                    </a:p>
                    <a:p>
                      <a:pPr marL="0" marR="0" lvl="0" indent="0" algn="l" rtl="0">
                        <a:lnSpc>
                          <a:spcPct val="115000"/>
                        </a:lnSpc>
                        <a:spcBef>
                          <a:spcPts val="0"/>
                        </a:spcBef>
                        <a:spcAft>
                          <a:spcPts val="0"/>
                        </a:spcAft>
                        <a:buClr>
                          <a:srgbClr val="000000"/>
                        </a:buClr>
                        <a:buSzPct val="25000"/>
                        <a:buFont typeface="Verdana"/>
                        <a:buNone/>
                      </a:pPr>
                      <a:r>
                        <a:rPr lang="en" sz="1600" dirty="0" smtClean="0">
                          <a:latin typeface="Times New Roman" panose="02020603050405020304" pitchFamily="18" charset="0"/>
                          <a:ea typeface="Times New Roman"/>
                          <a:cs typeface="Times New Roman" panose="02020603050405020304" pitchFamily="18" charset="0"/>
                          <a:sym typeface="Times New Roman"/>
                        </a:rPr>
                        <a:t>Razgovor,</a:t>
                      </a:r>
                      <a:r>
                        <a:rPr lang="hr-HR" sz="1600" dirty="0" smtClean="0">
                          <a:latin typeface="Times New Roman" panose="02020603050405020304" pitchFamily="18" charset="0"/>
                          <a:ea typeface="Times New Roman"/>
                          <a:cs typeface="Times New Roman" panose="02020603050405020304" pitchFamily="18" charset="0"/>
                          <a:sym typeface="Times New Roman"/>
                        </a:rPr>
                        <a:t> </a:t>
                      </a:r>
                      <a:r>
                        <a:rPr lang="en" sz="1600" dirty="0" smtClean="0">
                          <a:latin typeface="Times New Roman" panose="02020603050405020304" pitchFamily="18" charset="0"/>
                          <a:ea typeface="Times New Roman"/>
                          <a:cs typeface="Times New Roman" panose="02020603050405020304" pitchFamily="18" charset="0"/>
                          <a:sym typeface="Times New Roman"/>
                        </a:rPr>
                        <a:t>demonstracija </a:t>
                      </a:r>
                      <a:r>
                        <a:rPr lang="en" sz="1600" dirty="0">
                          <a:latin typeface="Times New Roman" panose="02020603050405020304" pitchFamily="18" charset="0"/>
                          <a:ea typeface="Times New Roman"/>
                          <a:cs typeface="Times New Roman" panose="02020603050405020304" pitchFamily="18" charset="0"/>
                          <a:sym typeface="Times New Roman"/>
                        </a:rPr>
                        <a:t>i diskusija.</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86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rgbClr val="000000"/>
                          </a:solidFill>
                          <a:latin typeface="Times New Roman" panose="02020603050405020304" pitchFamily="18" charset="0"/>
                          <a:ea typeface="Verdana"/>
                          <a:cs typeface="Times New Roman" panose="02020603050405020304" pitchFamily="18" charset="0"/>
                          <a:sym typeface="Verdana"/>
                        </a:rPr>
                        <a:t>VREMENIK</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Jedan školski sat tjedno tijekom nastavne godine</a:t>
                      </a:r>
                      <a:r>
                        <a:rPr lang="en" sz="1600">
                          <a:latin typeface="Times New Roman" panose="02020603050405020304" pitchFamily="18" charset="0"/>
                          <a:ea typeface="Times New Roman"/>
                          <a:cs typeface="Times New Roman" panose="02020603050405020304" pitchFamily="18" charset="0"/>
                          <a:sym typeface="Times New Roman"/>
                        </a:rPr>
                        <a:t>.</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86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rgbClr val="000000"/>
                          </a:solidFill>
                          <a:latin typeface="Times New Roman" panose="02020603050405020304" pitchFamily="18" charset="0"/>
                          <a:ea typeface="Verdana"/>
                          <a:cs typeface="Times New Roman" panose="02020603050405020304" pitchFamily="18" charset="0"/>
                          <a:sym typeface="Verdana"/>
                        </a:rPr>
                        <a:t>TROŠKOVNIK</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Papir za fotokopiranje i izradu zadataka</a:t>
                      </a:r>
                      <a:r>
                        <a:rPr lang="en" sz="1600" dirty="0">
                          <a:latin typeface="Times New Roman" panose="02020603050405020304" pitchFamily="18" charset="0"/>
                          <a:ea typeface="Times New Roman"/>
                          <a:cs typeface="Times New Roman" panose="02020603050405020304" pitchFamily="18" charset="0"/>
                          <a:sym typeface="Times New Roman"/>
                        </a:rPr>
                        <a:t>.</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635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dirty="0">
                          <a:solidFill>
                            <a:srgbClr val="000000"/>
                          </a:solidFill>
                          <a:latin typeface="Times New Roman" panose="02020603050405020304" pitchFamily="18" charset="0"/>
                          <a:ea typeface="Verdana"/>
                          <a:cs typeface="Times New Roman" panose="02020603050405020304" pitchFamily="18" charset="0"/>
                          <a:sym typeface="Verdana"/>
                        </a:rPr>
                        <a:t>NAČIN VREDNOVANJA</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Postignuća učenika na natjecanjima te individualno opisno praćenje učenika</a:t>
                      </a:r>
                      <a:r>
                        <a:rPr lang="en" sz="1600" b="1"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Stjecanje povjerenja u vlastite matematičke sposobnosti,  razvijanje samopouzdanja.</a:t>
                      </a:r>
                    </a:p>
                    <a:p>
                      <a:pPr marL="0" marR="0" lvl="0" indent="0" algn="l" rtl="0">
                        <a:lnSpc>
                          <a:spcPct val="115000"/>
                        </a:lnSpc>
                        <a:spcBef>
                          <a:spcPts val="0"/>
                        </a:spcBef>
                        <a:spcAft>
                          <a:spcPts val="0"/>
                        </a:spcAft>
                        <a:buClr>
                          <a:schemeClr val="dk1"/>
                        </a:buClr>
                        <a:buSzPct val="25000"/>
                        <a:buFont typeface="Arial"/>
                        <a:buNone/>
                      </a:pPr>
                      <a:r>
                        <a:rPr lang="en" sz="16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­Razvijanje sposobnosti samostalnog rada, odgovornosti i kritičnosti prema svome radu</a:t>
                      </a:r>
                      <a:r>
                        <a:rPr lang="en" sz="1600" u="none" strike="noStrike" cap="none"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lang="en" sz="16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Shape 981"/>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982" name="Shape 982"/>
          <p:cNvGraphicFramePr/>
          <p:nvPr>
            <p:extLst>
              <p:ext uri="{D42A27DB-BD31-4B8C-83A1-F6EECF244321}">
                <p14:modId xmlns:p14="http://schemas.microsoft.com/office/powerpoint/2010/main" val="3983873079"/>
              </p:ext>
            </p:extLst>
          </p:nvPr>
        </p:nvGraphicFramePr>
        <p:xfrm>
          <a:off x="232229" y="274637"/>
          <a:ext cx="8679542" cy="6345935"/>
        </p:xfrm>
        <a:graphic>
          <a:graphicData uri="http://schemas.openxmlformats.org/drawingml/2006/table">
            <a:tbl>
              <a:tblPr>
                <a:noFill/>
                <a:tableStyleId>{147E585C-4567-4667-A078-270B42631319}</a:tableStyleId>
              </a:tblPr>
              <a:tblGrid>
                <a:gridCol w="2019345">
                  <a:extLst>
                    <a:ext uri="{9D8B030D-6E8A-4147-A177-3AD203B41FA5}">
                      <a16:colId xmlns:a16="http://schemas.microsoft.com/office/drawing/2014/main" val="20000"/>
                    </a:ext>
                  </a:extLst>
                </a:gridCol>
                <a:gridCol w="6660197">
                  <a:extLst>
                    <a:ext uri="{9D8B030D-6E8A-4147-A177-3AD203B41FA5}">
                      <a16:colId xmlns:a16="http://schemas.microsoft.com/office/drawing/2014/main" val="20001"/>
                    </a:ext>
                  </a:extLst>
                </a:gridCol>
              </a:tblGrid>
              <a:tr h="4175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dirty="0">
                          <a:latin typeface="Times New Roman" panose="02020603050405020304" pitchFamily="18" charset="0"/>
                          <a:ea typeface="Verdana"/>
                          <a:cs typeface="Times New Roman" panose="02020603050405020304" pitchFamily="18" charset="0"/>
                          <a:sym typeface="Verdana"/>
                        </a:rPr>
                        <a:t>NAZIV </a:t>
                      </a:r>
                      <a:r>
                        <a:rPr lang="en" sz="1600" b="1" u="none" strike="noStrike" cap="none" dirty="0">
                          <a:solidFill>
                            <a:srgbClr val="000000"/>
                          </a:solidFill>
                          <a:latin typeface="Times New Roman" panose="02020603050405020304" pitchFamily="18" charset="0"/>
                          <a:ea typeface="Verdana"/>
                          <a:cs typeface="Times New Roman" panose="02020603050405020304" pitchFamily="18" charset="0"/>
                          <a:sym typeface="Verdana"/>
                        </a:rPr>
                        <a:t>AKTIVNOSTI</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u="none" strike="noStrike" cap="none" dirty="0">
                          <a:solidFill>
                            <a:srgbClr val="000000"/>
                          </a:solidFill>
                          <a:latin typeface="Times New Roman" panose="02020603050405020304" pitchFamily="18" charset="0"/>
                          <a:ea typeface="Verdana"/>
                          <a:cs typeface="Times New Roman" panose="02020603050405020304" pitchFamily="18" charset="0"/>
                          <a:sym typeface="Verdana"/>
                        </a:rPr>
                        <a:t>DODATNA NASTAVA IZ MATEMATIKE </a:t>
                      </a:r>
                      <a:r>
                        <a:rPr lang="hr-HR" sz="1600" b="1" u="none" strike="noStrike" cap="none" dirty="0" smtClean="0">
                          <a:solidFill>
                            <a:srgbClr val="000000"/>
                          </a:solidFill>
                          <a:latin typeface="Times New Roman" panose="02020603050405020304" pitchFamily="18" charset="0"/>
                          <a:ea typeface="Verdana"/>
                          <a:cs typeface="Times New Roman" panose="02020603050405020304" pitchFamily="18" charset="0"/>
                          <a:sym typeface="Verdana"/>
                        </a:rPr>
                        <a:t/>
                      </a:r>
                      <a:br>
                        <a:rPr lang="hr-HR" sz="1600" b="1" u="none" strike="noStrike" cap="none" dirty="0" smtClean="0">
                          <a:solidFill>
                            <a:srgbClr val="000000"/>
                          </a:solidFill>
                          <a:latin typeface="Times New Roman" panose="02020603050405020304" pitchFamily="18" charset="0"/>
                          <a:ea typeface="Verdana"/>
                          <a:cs typeface="Times New Roman" panose="02020603050405020304" pitchFamily="18" charset="0"/>
                          <a:sym typeface="Verdana"/>
                        </a:rPr>
                      </a:br>
                      <a:r>
                        <a:rPr lang="en" sz="1600" b="1" u="none" strike="noStrike" cap="none" dirty="0" smtClean="0">
                          <a:solidFill>
                            <a:srgbClr val="000000"/>
                          </a:solidFill>
                          <a:latin typeface="Times New Roman" panose="02020603050405020304" pitchFamily="18" charset="0"/>
                          <a:ea typeface="Verdana"/>
                          <a:cs typeface="Times New Roman" panose="02020603050405020304" pitchFamily="18" charset="0"/>
                          <a:sym typeface="Verdana"/>
                        </a:rPr>
                        <a:t>ZA </a:t>
                      </a:r>
                      <a:r>
                        <a:rPr lang="en" sz="1600" b="1" u="none" strike="noStrike" cap="none" dirty="0">
                          <a:latin typeface="Times New Roman" panose="02020603050405020304" pitchFamily="18" charset="0"/>
                          <a:ea typeface="Verdana"/>
                          <a:cs typeface="Times New Roman" panose="02020603050405020304" pitchFamily="18" charset="0"/>
                          <a:sym typeface="Verdana"/>
                        </a:rPr>
                        <a:t>UČENIKE </a:t>
                      </a:r>
                      <a:r>
                        <a:rPr lang="en" sz="1600" b="1" dirty="0" smtClean="0">
                          <a:latin typeface="Times New Roman" panose="02020603050405020304" pitchFamily="18" charset="0"/>
                          <a:ea typeface="Verdana"/>
                          <a:cs typeface="Times New Roman" panose="02020603050405020304" pitchFamily="18" charset="0"/>
                          <a:sym typeface="Verdana"/>
                        </a:rPr>
                        <a:t>5</a:t>
                      </a:r>
                      <a:r>
                        <a:rPr lang="en" sz="1600" b="1" u="none" strike="noStrike" cap="none" dirty="0" smtClean="0">
                          <a:solidFill>
                            <a:srgbClr val="000000"/>
                          </a:solidFill>
                          <a:latin typeface="Times New Roman" panose="02020603050405020304" pitchFamily="18" charset="0"/>
                          <a:ea typeface="Verdana"/>
                          <a:cs typeface="Times New Roman" panose="02020603050405020304" pitchFamily="18" charset="0"/>
                          <a:sym typeface="Verdana"/>
                        </a:rPr>
                        <a:t>. </a:t>
                      </a:r>
                      <a:r>
                        <a:rPr lang="en" sz="1600" b="1" u="none" strike="noStrike" cap="none" dirty="0">
                          <a:solidFill>
                            <a:srgbClr val="000000"/>
                          </a:solidFill>
                          <a:latin typeface="Times New Roman" panose="02020603050405020304" pitchFamily="18" charset="0"/>
                          <a:ea typeface="Verdana"/>
                          <a:cs typeface="Times New Roman" panose="02020603050405020304" pitchFamily="18" charset="0"/>
                          <a:sym typeface="Verdana"/>
                        </a:rPr>
                        <a:t>RAZREDA (2017./2018.)</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652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dirty="0">
                          <a:solidFill>
                            <a:srgbClr val="000000"/>
                          </a:solidFill>
                          <a:latin typeface="Times New Roman" panose="02020603050405020304" pitchFamily="18" charset="0"/>
                          <a:ea typeface="Verdana"/>
                          <a:cs typeface="Times New Roman" panose="02020603050405020304" pitchFamily="18" charset="0"/>
                          <a:sym typeface="Verdana"/>
                        </a:rPr>
                        <a:t>CILJEVI </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Razvijanje sposobnosti apstraktnog mišljenja i logičkog </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zaključivanja te izražavanje općih ideja matematičkim  </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j</a:t>
                      </a: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ezikom, razvoj matematičke intuicije, mašte i stvaralačkog </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mišljenja, izgradnja natjecateljskog duha i poticanja samostalnog istraživanja</a:t>
                      </a:r>
                      <a:r>
                        <a:rPr lang="en" sz="1600" dirty="0">
                          <a:latin typeface="Times New Roman" panose="02020603050405020304" pitchFamily="18" charset="0"/>
                          <a:ea typeface="Times New Roman"/>
                          <a:cs typeface="Times New Roman" panose="02020603050405020304" pitchFamily="18" charset="0"/>
                          <a:sym typeface="Times New Roman"/>
                        </a:rPr>
                        <a:t>.</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01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rgbClr val="000000"/>
                          </a:solidFill>
                          <a:latin typeface="Times New Roman" panose="02020603050405020304" pitchFamily="18" charset="0"/>
                          <a:ea typeface="Verdana"/>
                          <a:cs typeface="Times New Roman" panose="02020603050405020304" pitchFamily="18" charset="0"/>
                          <a:sym typeface="Verdana"/>
                        </a:rPr>
                        <a:t>NAMJENA</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Program je namijenjen zainteresiranim učenicima za </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produbljivanje znanja i razvijanje interesa za matematičku znano</a:t>
                      </a: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s</a:t>
                      </a: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t</a:t>
                      </a:r>
                      <a:r>
                        <a:rPr lang="en" sz="1600" dirty="0">
                          <a:latin typeface="Times New Roman" panose="02020603050405020304" pitchFamily="18" charset="0"/>
                          <a:ea typeface="Times New Roman"/>
                          <a:cs typeface="Times New Roman" panose="02020603050405020304" pitchFamily="18" charset="0"/>
                          <a:sym typeface="Times New Roman"/>
                        </a:rPr>
                        <a:t>.</a:t>
                      </a:r>
                    </a:p>
                    <a:p>
                      <a:pPr marL="0" marR="0" lvl="0" indent="0" algn="l" rtl="0">
                        <a:lnSpc>
                          <a:spcPct val="115000"/>
                        </a:lnSpc>
                        <a:spcBef>
                          <a:spcPts val="0"/>
                        </a:spcBef>
                        <a:spcAft>
                          <a:spcPts val="0"/>
                        </a:spcAft>
                        <a:buClr>
                          <a:srgbClr val="000000"/>
                        </a:buClr>
                        <a:buSzPct val="25000"/>
                        <a:buFont typeface="Verdana"/>
                        <a:buNone/>
                      </a:pPr>
                      <a:r>
                        <a:rPr lang="en" sz="1600" dirty="0">
                          <a:latin typeface="Times New Roman" panose="02020603050405020304" pitchFamily="18" charset="0"/>
                          <a:ea typeface="Times New Roman"/>
                          <a:cs typeface="Times New Roman" panose="02020603050405020304" pitchFamily="18" charset="0"/>
                          <a:sym typeface="Times New Roman"/>
                        </a:rPr>
                        <a:t>Priprema učenika za natjecanja iz matematike.</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rgbClr val="000000"/>
                          </a:solidFill>
                          <a:latin typeface="Times New Roman" panose="02020603050405020304" pitchFamily="18" charset="0"/>
                          <a:ea typeface="Verdana"/>
                          <a:cs typeface="Times New Roman" panose="02020603050405020304" pitchFamily="18" charset="0"/>
                          <a:sym typeface="Verdana"/>
                        </a:rPr>
                        <a:t>NOSITELJI</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dirty="0">
                          <a:latin typeface="Times New Roman" panose="02020603050405020304" pitchFamily="18" charset="0"/>
                          <a:cs typeface="Times New Roman" panose="02020603050405020304" pitchFamily="18" charset="0"/>
                        </a:rPr>
                        <a:t>Danijela Varga</a:t>
                      </a:r>
                      <a:r>
                        <a:rPr lang="en" sz="1600" dirty="0" smtClean="0">
                          <a:latin typeface="Times New Roman" panose="02020603050405020304" pitchFamily="18" charset="0"/>
                          <a:cs typeface="Times New Roman" panose="02020603050405020304" pitchFamily="18" charset="0"/>
                        </a:rPr>
                        <a:t>,</a:t>
                      </a:r>
                      <a:r>
                        <a:rPr lang="hr-HR" sz="1600" dirty="0" smtClean="0">
                          <a:latin typeface="Times New Roman" panose="02020603050405020304" pitchFamily="18" charset="0"/>
                          <a:cs typeface="Times New Roman" panose="02020603050405020304" pitchFamily="18" charset="0"/>
                        </a:rPr>
                        <a:t> </a:t>
                      </a:r>
                      <a:r>
                        <a:rPr lang="en" sz="1600" dirty="0" smtClean="0">
                          <a:latin typeface="Times New Roman" panose="02020603050405020304" pitchFamily="18" charset="0"/>
                          <a:cs typeface="Times New Roman" panose="02020603050405020304" pitchFamily="18" charset="0"/>
                        </a:rPr>
                        <a:t>prof</a:t>
                      </a:r>
                      <a:r>
                        <a:rPr lang="en" sz="1600" dirty="0">
                          <a:latin typeface="Times New Roman" panose="02020603050405020304" pitchFamily="18" charset="0"/>
                          <a:cs typeface="Times New Roman" panose="02020603050405020304" pitchFamily="18" charset="0"/>
                        </a:rPr>
                        <a:t>.</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001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rgbClr val="000000"/>
                          </a:solidFill>
                          <a:latin typeface="Times New Roman" panose="02020603050405020304" pitchFamily="18" charset="0"/>
                          <a:ea typeface="Verdana"/>
                          <a:cs typeface="Times New Roman" panose="02020603050405020304" pitchFamily="18" charset="0"/>
                          <a:sym typeface="Verdana"/>
                        </a:rPr>
                        <a:t>NAČIN REALIZACIJE</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Individualni rad, grupni rad, rad u parovima. Nastava se održava u učioničkom prostoru škole, za uspješne učenike organizira se natjecanje</a:t>
                      </a:r>
                      <a:r>
                        <a:rPr lang="en" sz="1600" dirty="0">
                          <a:latin typeface="Times New Roman" panose="02020603050405020304" pitchFamily="18" charset="0"/>
                          <a:ea typeface="Times New Roman"/>
                          <a:cs typeface="Times New Roman" panose="02020603050405020304" pitchFamily="18" charset="0"/>
                          <a:sym typeface="Times New Roman"/>
                        </a:rPr>
                        <a:t>.</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86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rgbClr val="000000"/>
                          </a:solidFill>
                          <a:latin typeface="Times New Roman" panose="02020603050405020304" pitchFamily="18" charset="0"/>
                          <a:ea typeface="Verdana"/>
                          <a:cs typeface="Times New Roman" panose="02020603050405020304" pitchFamily="18" charset="0"/>
                          <a:sym typeface="Verdana"/>
                        </a:rPr>
                        <a:t>VREMENIK</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Jedan školski sat tjedno tijekom nastavne godine</a:t>
                      </a:r>
                      <a:r>
                        <a:rPr lang="en" sz="1600" dirty="0">
                          <a:latin typeface="Times New Roman" panose="02020603050405020304" pitchFamily="18" charset="0"/>
                          <a:ea typeface="Times New Roman"/>
                          <a:cs typeface="Times New Roman" panose="02020603050405020304" pitchFamily="18" charset="0"/>
                          <a:sym typeface="Times New Roman"/>
                        </a:rPr>
                        <a:t>.</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86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rgbClr val="000000"/>
                          </a:solidFill>
                          <a:latin typeface="Times New Roman" panose="02020603050405020304" pitchFamily="18" charset="0"/>
                          <a:ea typeface="Verdana"/>
                          <a:cs typeface="Times New Roman" panose="02020603050405020304" pitchFamily="18" charset="0"/>
                          <a:sym typeface="Verdana"/>
                        </a:rPr>
                        <a:t>TROŠKOVNIK</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Papir za fotokopiranje i izradu zadataka</a:t>
                      </a:r>
                      <a:r>
                        <a:rPr lang="en" sz="1600" dirty="0">
                          <a:latin typeface="Times New Roman" panose="02020603050405020304" pitchFamily="18" charset="0"/>
                          <a:ea typeface="Times New Roman"/>
                          <a:cs typeface="Times New Roman" panose="02020603050405020304" pitchFamily="18" charset="0"/>
                          <a:sym typeface="Times New Roman"/>
                        </a:rPr>
                        <a:t>.</a:t>
                      </a: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635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dirty="0">
                          <a:solidFill>
                            <a:srgbClr val="000000"/>
                          </a:solidFill>
                          <a:latin typeface="Times New Roman" panose="02020603050405020304" pitchFamily="18" charset="0"/>
                          <a:ea typeface="Verdana"/>
                          <a:cs typeface="Times New Roman" panose="02020603050405020304" pitchFamily="18" charset="0"/>
                          <a:sym typeface="Verdana"/>
                        </a:rPr>
                        <a:t>NAČIN VREDNOVANJA</a:t>
                      </a:r>
                    </a:p>
                  </a:txBody>
                  <a:tcPr marL="79375" marR="79375" marT="39700" marB="39700">
                    <a:lnL w="28575"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Postignuća učenika na natjecanjima te individualno opisno praćenje učenika</a:t>
                      </a:r>
                      <a:r>
                        <a:rPr lang="en" sz="1600" b="1"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Stjecanje povjerenja u vlastite matematičke sposobnosti,  razvijanje samopouzdanja</a:t>
                      </a:r>
                    </a:p>
                    <a:p>
                      <a:pPr marL="0" marR="0" lvl="0" indent="0" algn="l" rtl="0">
                        <a:lnSpc>
                          <a:spcPct val="115000"/>
                        </a:lnSpc>
                        <a:spcBef>
                          <a:spcPts val="0"/>
                        </a:spcBef>
                        <a:spcAft>
                          <a:spcPts val="0"/>
                        </a:spcAft>
                        <a:buClr>
                          <a:schemeClr val="dk1"/>
                        </a:buClr>
                        <a:buSzPct val="25000"/>
                        <a:buFont typeface="Arial"/>
                        <a:buNone/>
                      </a:pPr>
                      <a:r>
                        <a:rPr lang="en" sz="16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­Razvijanje sposobnosti samostalnog rada, odgovornosti i kritičnosti prema svome radu</a:t>
                      </a:r>
                      <a:r>
                        <a:rPr lang="en" sz="1600" u="none" strike="noStrike" cap="none"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lang="en" sz="16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txBody>
                  <a:tcPr marL="79375" marR="79375" marT="39700" marB="39700">
                    <a:lnL w="12700"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Shape 988"/>
          <p:cNvSpPr txBox="1"/>
          <p:nvPr/>
        </p:nvSpPr>
        <p:spPr>
          <a:xfrm>
            <a:off x="7078660" y="0"/>
            <a:ext cx="2046299" cy="2744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989" name="Shape 989"/>
          <p:cNvGraphicFramePr/>
          <p:nvPr>
            <p:extLst>
              <p:ext uri="{D42A27DB-BD31-4B8C-83A1-F6EECF244321}">
                <p14:modId xmlns:p14="http://schemas.microsoft.com/office/powerpoint/2010/main" val="2697677488"/>
              </p:ext>
            </p:extLst>
          </p:nvPr>
        </p:nvGraphicFramePr>
        <p:xfrm>
          <a:off x="261257" y="81186"/>
          <a:ext cx="8621486" cy="6716710"/>
        </p:xfrm>
        <a:graphic>
          <a:graphicData uri="http://schemas.openxmlformats.org/drawingml/2006/table">
            <a:tbl>
              <a:tblPr>
                <a:noFill/>
                <a:tableStyleId>{147E585C-4567-4667-A078-270B42631319}</a:tableStyleId>
              </a:tblPr>
              <a:tblGrid>
                <a:gridCol w="1906851">
                  <a:extLst>
                    <a:ext uri="{9D8B030D-6E8A-4147-A177-3AD203B41FA5}">
                      <a16:colId xmlns:a16="http://schemas.microsoft.com/office/drawing/2014/main" val="20000"/>
                    </a:ext>
                  </a:extLst>
                </a:gridCol>
                <a:gridCol w="6714635">
                  <a:extLst>
                    <a:ext uri="{9D8B030D-6E8A-4147-A177-3AD203B41FA5}">
                      <a16:colId xmlns:a16="http://schemas.microsoft.com/office/drawing/2014/main" val="20001"/>
                    </a:ext>
                  </a:extLst>
                </a:gridCol>
              </a:tblGrid>
              <a:tr h="395275">
                <a:tc>
                  <a:txBody>
                    <a:bodyPr/>
                    <a:lstStyle/>
                    <a:p>
                      <a:pPr marL="0" marR="0" lvl="0" indent="0" algn="l" rtl="0">
                        <a:lnSpc>
                          <a:spcPct val="100000"/>
                        </a:lnSpc>
                        <a:spcBef>
                          <a:spcPts val="0"/>
                        </a:spcBef>
                        <a:spcAft>
                          <a:spcPts val="0"/>
                        </a:spcAft>
                        <a:buClr>
                          <a:schemeClr val="dk1"/>
                        </a:buClr>
                        <a:buSzPct val="25000"/>
                        <a:buFont typeface="Arial"/>
                        <a:buNone/>
                      </a:pPr>
                      <a:r>
                        <a:rPr lang="en" sz="15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 sz="15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DODATNA IZ KEMIJE</a:t>
                      </a:r>
                      <a:r>
                        <a:rPr lang="en" sz="15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 sz="15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ZA SEDMI I OSMI RAZRED</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57275">
                <a:tc>
                  <a:txBody>
                    <a:bodyPr/>
                    <a:lstStyle/>
                    <a:p>
                      <a:pPr marL="0" marR="0" lvl="0" indent="0" algn="l" rtl="0">
                        <a:lnSpc>
                          <a:spcPct val="100000"/>
                        </a:lnSpc>
                        <a:spcBef>
                          <a:spcPts val="0"/>
                        </a:spcBef>
                        <a:spcAft>
                          <a:spcPts val="0"/>
                        </a:spcAft>
                        <a:buClr>
                          <a:schemeClr val="dk1"/>
                        </a:buClr>
                        <a:buSzPct val="25000"/>
                        <a:buFont typeface="Arial"/>
                        <a:buNone/>
                      </a:pPr>
                      <a:r>
                        <a:rPr lang="en" sz="15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17500" algn="l" rtl="0">
                        <a:lnSpc>
                          <a:spcPct val="100000"/>
                        </a:lnSpc>
                        <a:spcBef>
                          <a:spcPts val="0"/>
                        </a:spcBef>
                        <a:spcAft>
                          <a:spcPts val="0"/>
                        </a:spcAft>
                        <a:buClr>
                          <a:schemeClr val="dk1"/>
                        </a:buClr>
                        <a:buSzPct val="100000"/>
                        <a:buFont typeface="Times New Roman"/>
                        <a:buChar char="●"/>
                      </a:pPr>
                      <a:r>
                        <a:rPr lang="en" sz="15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stvarati mogućnosti za razvijanje darovitosti učenika</a:t>
                      </a:r>
                    </a:p>
                    <a:p>
                      <a:pPr marL="457200" marR="0" lvl="0" indent="-317500" algn="l" rtl="0">
                        <a:lnSpc>
                          <a:spcPct val="100000"/>
                        </a:lnSpc>
                        <a:spcBef>
                          <a:spcPts val="0"/>
                        </a:spcBef>
                        <a:spcAft>
                          <a:spcPts val="0"/>
                        </a:spcAft>
                        <a:buClr>
                          <a:schemeClr val="dk1"/>
                        </a:buClr>
                        <a:buSzPct val="100000"/>
                        <a:buFont typeface="Times New Roman"/>
                        <a:buChar char="●"/>
                      </a:pPr>
                      <a:r>
                        <a:rPr lang="en" sz="15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poticati uključivanje učenika za sudjelovanje na natjecanju i znanstvenim događanjima</a:t>
                      </a:r>
                    </a:p>
                    <a:p>
                      <a:pPr marL="457200" marR="0" lvl="0" indent="-317500" algn="l" rtl="0">
                        <a:lnSpc>
                          <a:spcPct val="100000"/>
                        </a:lnSpc>
                        <a:spcBef>
                          <a:spcPts val="0"/>
                        </a:spcBef>
                        <a:spcAft>
                          <a:spcPts val="0"/>
                        </a:spcAft>
                        <a:buClr>
                          <a:schemeClr val="dk1"/>
                        </a:buClr>
                        <a:buSzPct val="100000"/>
                        <a:buFont typeface="Times New Roman"/>
                        <a:buChar char="●"/>
                      </a:pPr>
                      <a:r>
                        <a:rPr lang="en" sz="15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osposobiti učenike za samostalno rješavanje problema i uvoditi ih u znanstveni način razmišljanja</a:t>
                      </a:r>
                    </a:p>
                    <a:p>
                      <a:pPr marL="457200" marR="0" lvl="0" indent="-317500" algn="l" rtl="0">
                        <a:lnSpc>
                          <a:spcPct val="100000"/>
                        </a:lnSpc>
                        <a:spcBef>
                          <a:spcPts val="0"/>
                        </a:spcBef>
                        <a:spcAft>
                          <a:spcPts val="0"/>
                        </a:spcAft>
                        <a:buClr>
                          <a:schemeClr val="dk1"/>
                        </a:buClr>
                        <a:buSzPct val="100000"/>
                        <a:buFont typeface="Times New Roman"/>
                        <a:buChar char="●"/>
                      </a:pPr>
                      <a:r>
                        <a:rPr lang="en" sz="15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poticati kreativnost, jačati međusobnu suradnju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76371">
                <a:tc>
                  <a:txBody>
                    <a:bodyPr/>
                    <a:lstStyle/>
                    <a:p>
                      <a:pPr marL="0" marR="0" lvl="0" indent="0" algn="l" rtl="0">
                        <a:lnSpc>
                          <a:spcPct val="100000"/>
                        </a:lnSpc>
                        <a:spcBef>
                          <a:spcPts val="0"/>
                        </a:spcBef>
                        <a:spcAft>
                          <a:spcPts val="0"/>
                        </a:spcAft>
                        <a:buClr>
                          <a:schemeClr val="dk1"/>
                        </a:buClr>
                        <a:buSzPct val="25000"/>
                        <a:buFont typeface="Arial"/>
                        <a:buNone/>
                      </a:pPr>
                      <a:r>
                        <a:rPr lang="en" sz="15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17500" algn="l" rtl="0">
                        <a:lnSpc>
                          <a:spcPct val="100000"/>
                        </a:lnSpc>
                        <a:spcBef>
                          <a:spcPts val="0"/>
                        </a:spcBef>
                        <a:spcAft>
                          <a:spcPts val="0"/>
                        </a:spcAft>
                        <a:buClr>
                          <a:schemeClr val="dk1"/>
                        </a:buClr>
                        <a:buSzPct val="100000"/>
                        <a:buFont typeface="Times New Roman"/>
                        <a:buChar char="●"/>
                      </a:pPr>
                      <a:r>
                        <a:rPr lang="en" sz="15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proširivanje znanja iz redovnog programa kemije</a:t>
                      </a:r>
                    </a:p>
                    <a:p>
                      <a:pPr marL="457200" marR="0" lvl="0" indent="-317500" algn="l" rtl="0">
                        <a:lnSpc>
                          <a:spcPct val="100000"/>
                        </a:lnSpc>
                        <a:spcBef>
                          <a:spcPts val="0"/>
                        </a:spcBef>
                        <a:spcAft>
                          <a:spcPts val="0"/>
                        </a:spcAft>
                        <a:buClr>
                          <a:schemeClr val="dk1"/>
                        </a:buClr>
                        <a:buSzPct val="100000"/>
                        <a:buFont typeface="Times New Roman"/>
                        <a:buChar char="●"/>
                      </a:pPr>
                      <a:r>
                        <a:rPr lang="en" sz="15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primjena kompleksnih kemijskih znanja i vještina u rješavanju problemskih situacija</a:t>
                      </a:r>
                    </a:p>
                    <a:p>
                      <a:pPr marL="457200" marR="0" lvl="0" indent="-317500" algn="l" rtl="0">
                        <a:lnSpc>
                          <a:spcPct val="100000"/>
                        </a:lnSpc>
                        <a:spcBef>
                          <a:spcPts val="0"/>
                        </a:spcBef>
                        <a:spcAft>
                          <a:spcPts val="0"/>
                        </a:spcAft>
                        <a:buClr>
                          <a:schemeClr val="dk1"/>
                        </a:buClr>
                        <a:buSzPct val="100000"/>
                        <a:buFont typeface="Times New Roman"/>
                        <a:buChar char="●"/>
                      </a:pPr>
                      <a:r>
                        <a:rPr lang="en" sz="15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pripreme za natjecanje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1275">
                <a:tc>
                  <a:txBody>
                    <a:bodyPr/>
                    <a:lstStyle/>
                    <a:p>
                      <a:pPr marL="0" marR="0" lvl="0" indent="0" algn="l" rtl="0">
                        <a:lnSpc>
                          <a:spcPct val="100000"/>
                        </a:lnSpc>
                        <a:spcBef>
                          <a:spcPts val="0"/>
                        </a:spcBef>
                        <a:spcAft>
                          <a:spcPts val="0"/>
                        </a:spcAft>
                        <a:buClr>
                          <a:schemeClr val="dk1"/>
                        </a:buClr>
                        <a:buSzPct val="25000"/>
                        <a:buFont typeface="Arial"/>
                        <a:buNone/>
                      </a:pPr>
                      <a:r>
                        <a:rPr lang="en" sz="15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NOSITELJI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17500" algn="l" rtl="0">
                        <a:lnSpc>
                          <a:spcPct val="100000"/>
                        </a:lnSpc>
                        <a:spcBef>
                          <a:spcPts val="0"/>
                        </a:spcBef>
                        <a:spcAft>
                          <a:spcPts val="0"/>
                        </a:spcAft>
                        <a:buClr>
                          <a:schemeClr val="dk1"/>
                        </a:buClr>
                        <a:buSzPct val="25000"/>
                        <a:buFont typeface="Arial"/>
                        <a:buNone/>
                      </a:pPr>
                      <a:r>
                        <a:rPr lang="en" sz="1500">
                          <a:latin typeface="Times New Roman" panose="02020603050405020304" pitchFamily="18" charset="0"/>
                          <a:cs typeface="Times New Roman" panose="02020603050405020304" pitchFamily="18" charset="0"/>
                        </a:rPr>
                        <a:t>Marijana Magdić, dipl. ing.</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4500">
                <a:tc>
                  <a:txBody>
                    <a:bodyPr/>
                    <a:lstStyle/>
                    <a:p>
                      <a:pPr marL="0" marR="0" lvl="0" indent="0" algn="l" rtl="0">
                        <a:lnSpc>
                          <a:spcPct val="100000"/>
                        </a:lnSpc>
                        <a:spcBef>
                          <a:spcPts val="0"/>
                        </a:spcBef>
                        <a:spcAft>
                          <a:spcPts val="0"/>
                        </a:spcAft>
                        <a:buClr>
                          <a:schemeClr val="dk1"/>
                        </a:buClr>
                        <a:buSzPct val="25000"/>
                        <a:buFont typeface="Arial"/>
                        <a:buNone/>
                      </a:pPr>
                      <a:r>
                        <a:rPr lang="en" sz="15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228600" algn="l" rtl="0">
                        <a:lnSpc>
                          <a:spcPct val="100000"/>
                        </a:lnSpc>
                        <a:spcBef>
                          <a:spcPts val="0"/>
                        </a:spcBef>
                        <a:spcAft>
                          <a:spcPts val="0"/>
                        </a:spcAft>
                        <a:buClr>
                          <a:schemeClr val="dk1"/>
                        </a:buClr>
                        <a:buSzPct val="100000"/>
                        <a:buFont typeface="Times New Roman"/>
                        <a:buChar char="●"/>
                      </a:pPr>
                      <a:r>
                        <a:rPr lang="en" sz="15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učionička nastava</a:t>
                      </a:r>
                    </a:p>
                    <a:p>
                      <a:pPr marL="457200" marR="0" lvl="0" indent="-228600" algn="l" rtl="0">
                        <a:lnSpc>
                          <a:spcPct val="100000"/>
                        </a:lnSpc>
                        <a:spcBef>
                          <a:spcPts val="0"/>
                        </a:spcBef>
                        <a:spcAft>
                          <a:spcPts val="0"/>
                        </a:spcAft>
                        <a:buClr>
                          <a:schemeClr val="dk1"/>
                        </a:buClr>
                        <a:buSzPct val="100000"/>
                        <a:buFont typeface="Times New Roman"/>
                        <a:buChar char="●"/>
                      </a:pPr>
                      <a:r>
                        <a:rPr lang="en" sz="15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učenički projekti</a:t>
                      </a:r>
                    </a:p>
                    <a:p>
                      <a:pPr marL="457200" marR="0" lvl="0" indent="-228600" algn="l" rtl="0">
                        <a:lnSpc>
                          <a:spcPct val="100000"/>
                        </a:lnSpc>
                        <a:spcBef>
                          <a:spcPts val="0"/>
                        </a:spcBef>
                        <a:spcAft>
                          <a:spcPts val="0"/>
                        </a:spcAft>
                        <a:buClr>
                          <a:schemeClr val="dk1"/>
                        </a:buClr>
                        <a:buSzPct val="100000"/>
                        <a:buFont typeface="Times New Roman"/>
                        <a:buChar char="●"/>
                      </a:pPr>
                      <a:r>
                        <a:rPr lang="en" sz="15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straživalački rad</a:t>
                      </a:r>
                    </a:p>
                    <a:p>
                      <a:pPr marL="457200" marR="0" lvl="0" indent="-228600" algn="l" rtl="0">
                        <a:lnSpc>
                          <a:spcPct val="100000"/>
                        </a:lnSpc>
                        <a:spcBef>
                          <a:spcPts val="0"/>
                        </a:spcBef>
                        <a:spcAft>
                          <a:spcPts val="0"/>
                        </a:spcAft>
                        <a:buClr>
                          <a:schemeClr val="dk1"/>
                        </a:buClr>
                        <a:buSzPct val="100000"/>
                        <a:buFont typeface="Times New Roman"/>
                        <a:buChar char="●"/>
                      </a:pPr>
                      <a:r>
                        <a:rPr lang="en" sz="15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praktični radovi i pokusi</a:t>
                      </a:r>
                    </a:p>
                    <a:p>
                      <a:pPr marL="457200" marR="0" lvl="0" indent="-228600" algn="l" rtl="0">
                        <a:lnSpc>
                          <a:spcPct val="100000"/>
                        </a:lnSpc>
                        <a:spcBef>
                          <a:spcPts val="0"/>
                        </a:spcBef>
                        <a:spcAft>
                          <a:spcPts val="0"/>
                        </a:spcAft>
                        <a:buClr>
                          <a:schemeClr val="dk1"/>
                        </a:buClr>
                        <a:buSzPct val="100000"/>
                        <a:buFont typeface="Times New Roman"/>
                        <a:buChar char="●"/>
                      </a:pPr>
                      <a:r>
                        <a:rPr lang="en" sz="15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natjecanje u </a:t>
                      </a:r>
                      <a:r>
                        <a:rPr lang="en" sz="1500" u="none" strike="noStrike" cap="none"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znanju</a:t>
                      </a:r>
                      <a:endParaRPr lang="en" sz="15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21254">
                <a:tc>
                  <a:txBody>
                    <a:bodyPr/>
                    <a:lstStyle/>
                    <a:p>
                      <a:pPr marL="0" marR="0" lvl="0" indent="0" algn="l" rtl="0">
                        <a:lnSpc>
                          <a:spcPct val="100000"/>
                        </a:lnSpc>
                        <a:spcBef>
                          <a:spcPts val="0"/>
                        </a:spcBef>
                        <a:spcAft>
                          <a:spcPts val="0"/>
                        </a:spcAft>
                        <a:buClr>
                          <a:schemeClr val="dk1"/>
                        </a:buClr>
                        <a:buSzPct val="25000"/>
                        <a:buFont typeface="Arial"/>
                        <a:buNone/>
                      </a:pPr>
                      <a:r>
                        <a:rPr lang="en" sz="15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292100" algn="l" rtl="0">
                        <a:lnSpc>
                          <a:spcPct val="100000"/>
                        </a:lnSpc>
                        <a:spcBef>
                          <a:spcPts val="0"/>
                        </a:spcBef>
                        <a:spcAft>
                          <a:spcPts val="0"/>
                        </a:spcAft>
                        <a:buClr>
                          <a:srgbClr val="000000"/>
                        </a:buClr>
                        <a:buSzPct val="100000"/>
                        <a:buFont typeface="Times New Roman"/>
                        <a:buChar char="●"/>
                      </a:pPr>
                      <a:r>
                        <a:rPr lang="en" sz="15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jedan nastavni sat tjedno u popodnevnoj smjeni tijekom nastavne godine prema interesu učenika</a:t>
                      </a:r>
                      <a:r>
                        <a:rPr lang="en" sz="1500" u="none" strike="noStrike" cap="none">
                          <a:latin typeface="Times New Roman" panose="02020603050405020304" pitchFamily="18" charset="0"/>
                          <a:ea typeface="Times New Roman"/>
                          <a:cs typeface="Times New Roman" panose="02020603050405020304" pitchFamily="18" charset="0"/>
                          <a:sym typeface="Times New Roman"/>
                        </a:rPr>
                        <a:t>.</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2546">
                <a:tc>
                  <a:txBody>
                    <a:bodyPr/>
                    <a:lstStyle/>
                    <a:p>
                      <a:pPr marL="0" marR="0" lvl="0" indent="0" algn="l" rtl="0">
                        <a:lnSpc>
                          <a:spcPct val="100000"/>
                        </a:lnSpc>
                        <a:spcBef>
                          <a:spcPts val="0"/>
                        </a:spcBef>
                        <a:spcAft>
                          <a:spcPts val="0"/>
                        </a:spcAft>
                        <a:buClr>
                          <a:schemeClr val="dk1"/>
                        </a:buClr>
                        <a:buSzPct val="25000"/>
                        <a:buFont typeface="Arial"/>
                        <a:buNone/>
                      </a:pPr>
                      <a:r>
                        <a:rPr lang="en" sz="15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TROŠKOVNIK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228600" algn="l" rtl="0">
                        <a:lnSpc>
                          <a:spcPct val="100000"/>
                        </a:lnSpc>
                        <a:spcBef>
                          <a:spcPts val="0"/>
                        </a:spcBef>
                        <a:spcAft>
                          <a:spcPts val="0"/>
                        </a:spcAft>
                        <a:buClr>
                          <a:schemeClr val="dk1"/>
                        </a:buClr>
                        <a:buSzPct val="100000"/>
                        <a:buFont typeface="Times New Roman"/>
                        <a:buChar char="●"/>
                      </a:pPr>
                      <a:r>
                        <a:rPr lang="en" sz="15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Pribor i kemikalije za dodatni rad, papir za pripremanje RL i zadataka.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28675">
                <a:tc>
                  <a:txBody>
                    <a:bodyPr/>
                    <a:lstStyle/>
                    <a:p>
                      <a:pPr marL="0" marR="0" lvl="0" indent="0" algn="l" rtl="0">
                        <a:lnSpc>
                          <a:spcPct val="100000"/>
                        </a:lnSpc>
                        <a:spcBef>
                          <a:spcPts val="0"/>
                        </a:spcBef>
                        <a:spcAft>
                          <a:spcPts val="0"/>
                        </a:spcAft>
                        <a:buClr>
                          <a:schemeClr val="dk1"/>
                        </a:buClr>
                        <a:buSzPct val="25000"/>
                        <a:buFont typeface="Arial"/>
                        <a:buNone/>
                      </a:pPr>
                      <a:r>
                        <a:rPr lang="en" sz="15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VREDNOVANJE I KORIŠTENJE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17500" algn="l" rtl="0">
                        <a:lnSpc>
                          <a:spcPct val="115000"/>
                        </a:lnSpc>
                        <a:spcBef>
                          <a:spcPts val="0"/>
                        </a:spcBef>
                        <a:spcAft>
                          <a:spcPts val="0"/>
                        </a:spcAft>
                        <a:buClr>
                          <a:schemeClr val="dk1"/>
                        </a:buClr>
                        <a:buSzPct val="100000"/>
                        <a:buFont typeface="Times New Roman"/>
                        <a:buChar char="●"/>
                      </a:pPr>
                      <a:r>
                        <a:rPr lang="en" sz="15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sustavno  praćenje učeničkihdostignuća</a:t>
                      </a:r>
                    </a:p>
                    <a:p>
                      <a:pPr marL="457200" marR="0" lvl="0" indent="-317500" algn="l" rtl="0">
                        <a:lnSpc>
                          <a:spcPct val="115000"/>
                        </a:lnSpc>
                        <a:spcBef>
                          <a:spcPts val="0"/>
                        </a:spcBef>
                        <a:spcAft>
                          <a:spcPts val="0"/>
                        </a:spcAft>
                        <a:buClr>
                          <a:schemeClr val="dk1"/>
                        </a:buClr>
                        <a:buSzPct val="100000"/>
                        <a:buFont typeface="Times New Roman"/>
                        <a:buChar char="●"/>
                      </a:pPr>
                      <a:r>
                        <a:rPr lang="en" sz="15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bilježenje napretka učenika u usvajanju i primjeni dodatnih sadržaja</a:t>
                      </a:r>
                    </a:p>
                    <a:p>
                      <a:pPr marL="457200" marR="0" lvl="0" indent="-317500" algn="l" rtl="0">
                        <a:lnSpc>
                          <a:spcPct val="115000"/>
                        </a:lnSpc>
                        <a:spcBef>
                          <a:spcPts val="0"/>
                        </a:spcBef>
                        <a:spcAft>
                          <a:spcPts val="0"/>
                        </a:spcAft>
                        <a:buClr>
                          <a:schemeClr val="dk1"/>
                        </a:buClr>
                        <a:buSzPct val="100000"/>
                        <a:buFont typeface="Times New Roman"/>
                        <a:buChar char="●"/>
                      </a:pPr>
                      <a:r>
                        <a:rPr lang="en" sz="15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vrednovanje učeničkih praktičnih radova</a:t>
                      </a:r>
                    </a:p>
                    <a:p>
                      <a:pPr marL="457200" marR="0" lvl="0" indent="-317500" algn="l" rtl="0">
                        <a:lnSpc>
                          <a:spcPct val="115000"/>
                        </a:lnSpc>
                        <a:spcBef>
                          <a:spcPts val="0"/>
                        </a:spcBef>
                        <a:spcAft>
                          <a:spcPts val="0"/>
                        </a:spcAft>
                        <a:buClr>
                          <a:schemeClr val="dk1"/>
                        </a:buClr>
                        <a:buSzPct val="100000"/>
                        <a:buFont typeface="Times New Roman"/>
                        <a:buChar char="●"/>
                      </a:pPr>
                      <a:r>
                        <a:rPr lang="en" sz="15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sudjelovanje na natjecanju u kategoriji znanja te praćenje postignutih rezultata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Shape 995"/>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996" name="Shape 996"/>
          <p:cNvGraphicFramePr/>
          <p:nvPr/>
        </p:nvGraphicFramePr>
        <p:xfrm>
          <a:off x="377849" y="140974"/>
          <a:ext cx="8597225" cy="6239370"/>
        </p:xfrm>
        <a:graphic>
          <a:graphicData uri="http://schemas.openxmlformats.org/drawingml/2006/table">
            <a:tbl>
              <a:tblPr>
                <a:noFill/>
                <a:tableStyleId>{147E585C-4567-4667-A078-270B42631319}</a:tableStyleId>
              </a:tblPr>
              <a:tblGrid>
                <a:gridCol w="2103750">
                  <a:extLst>
                    <a:ext uri="{9D8B030D-6E8A-4147-A177-3AD203B41FA5}">
                      <a16:colId xmlns:a16="http://schemas.microsoft.com/office/drawing/2014/main" val="20000"/>
                    </a:ext>
                  </a:extLst>
                </a:gridCol>
                <a:gridCol w="6493475">
                  <a:extLst>
                    <a:ext uri="{9D8B030D-6E8A-4147-A177-3AD203B41FA5}">
                      <a16:colId xmlns:a16="http://schemas.microsoft.com/office/drawing/2014/main" val="20001"/>
                    </a:ext>
                  </a:extLst>
                </a:gridCol>
              </a:tblGrid>
              <a:tr h="395275">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DODATNA IZ FIZIKE</a:t>
                      </a:r>
                      <a:r>
                        <a:rPr lang="en" sz="1600" u="none" strike="noStrike" cap="none">
                          <a:solidFill>
                            <a:schemeClr val="dk1"/>
                          </a:solidFill>
                          <a:latin typeface="Times New Roman"/>
                          <a:ea typeface="Times New Roman"/>
                          <a:cs typeface="Times New Roman"/>
                          <a:sym typeface="Times New Roman"/>
                        </a:rPr>
                        <a:t> </a:t>
                      </a:r>
                      <a:r>
                        <a:rPr lang="en" sz="1600" b="1" u="none" strike="noStrike" cap="none">
                          <a:solidFill>
                            <a:schemeClr val="dk1"/>
                          </a:solidFill>
                          <a:latin typeface="Times New Roman"/>
                          <a:ea typeface="Times New Roman"/>
                          <a:cs typeface="Times New Roman"/>
                          <a:sym typeface="Times New Roman"/>
                        </a:rPr>
                        <a:t>ZA SEDMI I OSMI RAZRED</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57275">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stvarati mogućnosti za razvijanje darovitosti učenika</a:t>
                      </a:r>
                    </a:p>
                    <a:p>
                      <a:pPr marL="457200" marR="0" lvl="0" indent="-3302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poticati uključivanje učenika za sudjelovanje na natjecanjima, susretima i smotrama</a:t>
                      </a:r>
                    </a:p>
                    <a:p>
                      <a:pPr marL="457200" marR="0" lvl="0" indent="-3302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osposobiti učenike za samostalno rješavanje problema i uvoditi ih u znanstveni način razmišljanja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46150">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proširivanje znanja iz redovnog programa fizike</a:t>
                      </a:r>
                    </a:p>
                    <a:p>
                      <a:pPr marL="457200" marR="0" lvl="0" indent="-3302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primjena kompleksnih fizikalnih znanja i vještina u rješavanju problemskih situacija</a:t>
                      </a:r>
                    </a:p>
                    <a:p>
                      <a:pPr marL="457200" marR="0" lvl="0" indent="-3302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pripreme za natjecanje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5325">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17500" algn="l" rtl="0">
                        <a:lnSpc>
                          <a:spcPct val="100000"/>
                        </a:lnSpc>
                        <a:spcBef>
                          <a:spcPts val="0"/>
                        </a:spcBef>
                        <a:spcAft>
                          <a:spcPts val="0"/>
                        </a:spcAft>
                        <a:buClr>
                          <a:schemeClr val="dk1"/>
                        </a:buClr>
                        <a:buSzPct val="25000"/>
                        <a:buFont typeface="Arial"/>
                        <a:buNone/>
                      </a:pPr>
                      <a:r>
                        <a:rPr lang="en" sz="1600" u="none" strike="noStrike" cap="none">
                          <a:solidFill>
                            <a:schemeClr val="dk1"/>
                          </a:solidFill>
                          <a:latin typeface="Times New Roman"/>
                          <a:ea typeface="Times New Roman"/>
                          <a:cs typeface="Times New Roman"/>
                          <a:sym typeface="Times New Roman"/>
                        </a:rPr>
                        <a:t>Vedran Bobšić, prof. fiz.</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4500">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individuali ziranim oblikom rada u skupini, u pravilu do osam učenika.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30250">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04800" algn="l" rtl="0">
                        <a:lnSpc>
                          <a:spcPct val="100000"/>
                        </a:lnSpc>
                        <a:spcBef>
                          <a:spcPts val="0"/>
                        </a:spcBef>
                        <a:spcAft>
                          <a:spcPts val="0"/>
                        </a:spcAft>
                        <a:buClr>
                          <a:srgbClr val="000000"/>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dva nastavna sata tjedno u popodnevnoj smjeni tijekom nastavne godine prema interesu učenika</a:t>
                      </a:r>
                      <a:r>
                        <a:rPr lang="en" sz="1600" u="none" strike="noStrike" cap="none">
                          <a:latin typeface="Times New Roman"/>
                          <a:ea typeface="Times New Roman"/>
                          <a:cs typeface="Times New Roman"/>
                          <a:sym typeface="Times New Roman"/>
                        </a:rPr>
                        <a:t>.</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39750">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cca 50 kn (papir za kopiranje, kreda u boji, troškovi printanja i kopiranja)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28675">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utvrđen nastavnim planom i programom iz fizike za sedmi i osmi razred osnovne škole (tijela i tvari, međudjelovanje i sila, energija, unutarnja energija i toplina) i osmi razred osnovne škole(električna struja, gibanje i sila, valovi, svjetlost)</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Shape 1002"/>
          <p:cNvSpPr txBox="1"/>
          <p:nvPr/>
        </p:nvSpPr>
        <p:spPr>
          <a:xfrm>
            <a:off x="7078660" y="0"/>
            <a:ext cx="2046299" cy="2744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003" name="Shape 1003"/>
          <p:cNvGraphicFramePr/>
          <p:nvPr/>
        </p:nvGraphicFramePr>
        <p:xfrm>
          <a:off x="97624" y="37962"/>
          <a:ext cx="8908025" cy="6747810"/>
        </p:xfrm>
        <a:graphic>
          <a:graphicData uri="http://schemas.openxmlformats.org/drawingml/2006/table">
            <a:tbl>
              <a:tblPr>
                <a:noFill/>
                <a:tableStyleId>{147E585C-4567-4667-A078-270B42631319}</a:tableStyleId>
              </a:tblPr>
              <a:tblGrid>
                <a:gridCol w="2179800">
                  <a:extLst>
                    <a:ext uri="{9D8B030D-6E8A-4147-A177-3AD203B41FA5}">
                      <a16:colId xmlns:a16="http://schemas.microsoft.com/office/drawing/2014/main" val="20000"/>
                    </a:ext>
                  </a:extLst>
                </a:gridCol>
                <a:gridCol w="6728225">
                  <a:extLst>
                    <a:ext uri="{9D8B030D-6E8A-4147-A177-3AD203B41FA5}">
                      <a16:colId xmlns:a16="http://schemas.microsoft.com/office/drawing/2014/main" val="20001"/>
                    </a:ext>
                  </a:extLst>
                </a:gridCol>
              </a:tblGrid>
              <a:tr h="395275">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DODATNA IZ BIOLOGIJE</a:t>
                      </a:r>
                      <a:r>
                        <a:rPr lang="en" sz="1600" u="none" strike="noStrike" cap="none">
                          <a:solidFill>
                            <a:schemeClr val="dk1"/>
                          </a:solidFill>
                          <a:latin typeface="Times New Roman"/>
                          <a:ea typeface="Times New Roman"/>
                          <a:cs typeface="Times New Roman"/>
                          <a:sym typeface="Times New Roman"/>
                        </a:rPr>
                        <a:t> </a:t>
                      </a:r>
                      <a:r>
                        <a:rPr lang="en" sz="1600" b="1" u="none" strike="noStrike" cap="none">
                          <a:solidFill>
                            <a:schemeClr val="dk1"/>
                          </a:solidFill>
                          <a:latin typeface="Times New Roman"/>
                          <a:ea typeface="Times New Roman"/>
                          <a:cs typeface="Times New Roman"/>
                          <a:sym typeface="Times New Roman"/>
                        </a:rPr>
                        <a:t>ZA SEDMI I OSMI RAZRED</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57275">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Cilj je zadovoljiti šire učeničke interese i sposobnosti, poticati i usmjeravati učenike s posebnim sklonostima. Omogućiti učenicima neposrednu primjenu stečenog znanja te razvoj svih onih sposobnosti i manualne spretnosti kojima se manje pozornosti može posvetiti tijekom redovne nastave (praktični rad, prezentacija,....). Produbljivati interes za sadržaje iz biologije te priprema za određene razine natjecanja u znanju.</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46150">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Za učenike 7. i 8. Razreda koji pokazuju izraziti interes za proširivanje osnovnih znanja, sposobnosti i umijeća.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30250">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139700" marR="0" lvl="0" indent="0" algn="l" rtl="0">
                        <a:lnSpc>
                          <a:spcPct val="100000"/>
                        </a:lnSpc>
                        <a:spcBef>
                          <a:spcPts val="0"/>
                        </a:spcBef>
                        <a:spcAft>
                          <a:spcPts val="0"/>
                        </a:spcAft>
                        <a:buClr>
                          <a:schemeClr val="dk1"/>
                        </a:buClr>
                        <a:buSzPct val="25000"/>
                        <a:buFont typeface="Arial"/>
                        <a:buNone/>
                      </a:pPr>
                      <a:r>
                        <a:rPr lang="en" sz="1800">
                          <a:latin typeface="Times New Roman"/>
                          <a:ea typeface="Times New Roman"/>
                          <a:cs typeface="Times New Roman"/>
                          <a:sym typeface="Times New Roman"/>
                        </a:rPr>
                        <a:t>Gordana Pintar</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4500">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Individualno, u paru i skupini putem praktičnog rada, izrada prezentacija, rješavanje problemskih zadataka i zadataka s prijašnjih natjecanja na svim razinama..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30250">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Jedan sat tjedno tijekom školske godine ili prema potrebi.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39750">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Troškovi za fotokopirni papir, materijal za sekciju, predmetna i po</a:t>
                      </a:r>
                      <a:r>
                        <a:rPr lang="en" sz="1600">
                          <a:solidFill>
                            <a:schemeClr val="dk1"/>
                          </a:solidFill>
                          <a:latin typeface="Times New Roman"/>
                          <a:ea typeface="Times New Roman"/>
                          <a:cs typeface="Times New Roman"/>
                          <a:sym typeface="Times New Roman"/>
                        </a:rPr>
                        <a:t>k</a:t>
                      </a:r>
                      <a:r>
                        <a:rPr lang="en" sz="1600" u="none" strike="noStrike" cap="none">
                          <a:solidFill>
                            <a:schemeClr val="dk1"/>
                          </a:solidFill>
                          <a:latin typeface="Times New Roman"/>
                          <a:ea typeface="Times New Roman"/>
                          <a:cs typeface="Times New Roman"/>
                          <a:sym typeface="Times New Roman"/>
                        </a:rPr>
                        <a:t>rovna stakalca i drugi potreban materijal.</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28675">
                <a:tc>
                  <a:txBody>
                    <a:bodyPr/>
                    <a:lstStyle/>
                    <a:p>
                      <a:pPr marL="0" marR="0" lvl="0" indent="0" algn="l" rtl="0">
                        <a:lnSpc>
                          <a:spcPct val="100000"/>
                        </a:lnSpc>
                        <a:spcBef>
                          <a:spcPts val="0"/>
                        </a:spcBef>
                        <a:spcAft>
                          <a:spcPts val="0"/>
                        </a:spcAft>
                        <a:buClr>
                          <a:schemeClr val="dk1"/>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Sustavno praćenje i bilježenje učeničkih postignuća, interesa, redovitosti i zalaganja u radu, suradničkog učenja. Sudjelovanje na natjecanjima iz znanja.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graphicFrame>
        <p:nvGraphicFramePr>
          <p:cNvPr id="1009" name="Shape 1009"/>
          <p:cNvGraphicFramePr/>
          <p:nvPr/>
        </p:nvGraphicFramePr>
        <p:xfrm>
          <a:off x="431541" y="188640"/>
          <a:ext cx="8280925" cy="5964755"/>
        </p:xfrm>
        <a:graphic>
          <a:graphicData uri="http://schemas.openxmlformats.org/drawingml/2006/table">
            <a:tbl>
              <a:tblPr>
                <a:noFill/>
                <a:tableStyleId>{147E585C-4567-4667-A078-270B42631319}</a:tableStyleId>
              </a:tblPr>
              <a:tblGrid>
                <a:gridCol w="1944225">
                  <a:extLst>
                    <a:ext uri="{9D8B030D-6E8A-4147-A177-3AD203B41FA5}">
                      <a16:colId xmlns:a16="http://schemas.microsoft.com/office/drawing/2014/main" val="20000"/>
                    </a:ext>
                  </a:extLst>
                </a:gridCol>
                <a:gridCol w="6336700">
                  <a:extLst>
                    <a:ext uri="{9D8B030D-6E8A-4147-A177-3AD203B41FA5}">
                      <a16:colId xmlns:a16="http://schemas.microsoft.com/office/drawing/2014/main" val="20001"/>
                    </a:ext>
                  </a:extLst>
                </a:gridCol>
              </a:tblGrid>
              <a:tr h="396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DODATNA NASTAVA IZ GEOGRAFIJE ZA </a:t>
                      </a:r>
                      <a:r>
                        <a:rPr lang="en" sz="1800" b="1">
                          <a:solidFill>
                            <a:schemeClr val="dk1"/>
                          </a:solidFill>
                          <a:latin typeface="Times New Roman"/>
                          <a:ea typeface="Times New Roman"/>
                          <a:cs typeface="Times New Roman"/>
                          <a:sym typeface="Times New Roman"/>
                        </a:rPr>
                        <a:t>7</a:t>
                      </a:r>
                      <a:r>
                        <a:rPr lang="en" sz="1800" b="1" u="none" strike="noStrike" cap="none">
                          <a:solidFill>
                            <a:schemeClr val="dk1"/>
                          </a:solidFill>
                          <a:latin typeface="Times New Roman"/>
                          <a:ea typeface="Times New Roman"/>
                          <a:cs typeface="Times New Roman"/>
                          <a:sym typeface="Times New Roman"/>
                        </a:rPr>
                        <a:t>C</a:t>
                      </a:r>
                      <a:r>
                        <a:rPr lang="en" sz="1800" b="1">
                          <a:solidFill>
                            <a:schemeClr val="dk1"/>
                          </a:solidFill>
                          <a:latin typeface="Times New Roman"/>
                          <a:ea typeface="Times New Roman"/>
                          <a:cs typeface="Times New Roman"/>
                          <a:sym typeface="Times New Roman"/>
                        </a:rPr>
                        <a:t>, 7D</a:t>
                      </a:r>
                      <a:r>
                        <a:rPr lang="en" sz="1800" b="1" u="none" strike="noStrike" cap="none">
                          <a:solidFill>
                            <a:schemeClr val="dk1"/>
                          </a:solidFill>
                          <a:latin typeface="Times New Roman"/>
                          <a:ea typeface="Times New Roman"/>
                          <a:cs typeface="Times New Roman"/>
                          <a:sym typeface="Times New Roman"/>
                        </a:rPr>
                        <a:t> I</a:t>
                      </a:r>
                      <a:r>
                        <a:rPr lang="en" sz="1800" b="1">
                          <a:solidFill>
                            <a:schemeClr val="dk1"/>
                          </a:solidFill>
                          <a:latin typeface="Times New Roman"/>
                          <a:ea typeface="Times New Roman"/>
                          <a:cs typeface="Times New Roman"/>
                          <a:sym typeface="Times New Roman"/>
                        </a:rPr>
                        <a:t> 5A,5B,5C</a:t>
                      </a:r>
                      <a:r>
                        <a:rPr lang="en" sz="1800" b="1" u="none" strike="noStrike" cap="none">
                          <a:solidFill>
                            <a:schemeClr val="dk1"/>
                          </a:solidFill>
                          <a:latin typeface="Times New Roman"/>
                          <a:ea typeface="Times New Roman"/>
                          <a:cs typeface="Times New Roman"/>
                          <a:sym typeface="Times New Roman"/>
                        </a:rPr>
                        <a:t>  RAZRED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10081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Proširiti sadržaje obveznog nastavnog programa, razvijati interes za predmet, poticati veći interes učenika za samostalan i timski rad, primjenjivati usvojena znanja iz drugih predmeta i ranije usvojena geografska znanja, usmjeravati učenike na istraživački rad.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8281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Potaknuti interes, objasniti i prilagoditi sadržaje za dodatnu nastavu te učenike pripremati za natjecanje iz geografije.</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5760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Katarina Komljenović, magistra edukacije geografije i povijesti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individualni rad, rad u parovima, grupni rad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jedan sat tjedno tijekom školske godine</a:t>
                      </a:r>
                      <a:r>
                        <a:rPr lang="en" sz="1800" b="0" u="none" strike="noStrike" cap="none">
                          <a:solidFill>
                            <a:schemeClr val="dk1"/>
                          </a:solidFill>
                          <a:latin typeface="Times New Roman"/>
                          <a:ea typeface="Times New Roman"/>
                          <a:cs typeface="Times New Roman"/>
                          <a:sym typeface="Times New Roman"/>
                        </a:rPr>
                        <a:t> 201</a:t>
                      </a:r>
                      <a:r>
                        <a:rPr lang="en" sz="1800">
                          <a:solidFill>
                            <a:schemeClr val="dk1"/>
                          </a:solidFill>
                          <a:latin typeface="Times New Roman"/>
                          <a:ea typeface="Times New Roman"/>
                          <a:cs typeface="Times New Roman"/>
                          <a:sym typeface="Times New Roman"/>
                        </a:rPr>
                        <a:t>7</a:t>
                      </a:r>
                      <a:r>
                        <a:rPr lang="en" sz="1800" b="0" u="none" strike="noStrike" cap="none">
                          <a:solidFill>
                            <a:schemeClr val="dk1"/>
                          </a:solidFill>
                          <a:latin typeface="Times New Roman"/>
                          <a:ea typeface="Times New Roman"/>
                          <a:cs typeface="Times New Roman"/>
                          <a:sym typeface="Times New Roman"/>
                        </a:rPr>
                        <a:t>./201</a:t>
                      </a:r>
                      <a:r>
                        <a:rPr lang="en" sz="1800">
                          <a:solidFill>
                            <a:schemeClr val="dk1"/>
                          </a:solidFill>
                          <a:latin typeface="Times New Roman"/>
                          <a:ea typeface="Times New Roman"/>
                          <a:cs typeface="Times New Roman"/>
                          <a:sym typeface="Times New Roman"/>
                        </a:rPr>
                        <a:t>8</a:t>
                      </a:r>
                      <a:r>
                        <a:rPr lang="en" sz="1800" b="0" u="none" strike="noStrike" cap="none">
                          <a:solidFill>
                            <a:schemeClr val="dk1"/>
                          </a:solidFill>
                          <a:latin typeface="Times New Roman"/>
                          <a:ea typeface="Times New Roman"/>
                          <a:cs typeface="Times New Roman"/>
                          <a:sym typeface="Times New Roman"/>
                        </a:rPr>
                        <a:t>.</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potrošni materijal za rad učenika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1265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u="none" strike="noStrike" cap="none">
                          <a:solidFill>
                            <a:schemeClr val="dk1"/>
                          </a:solidFill>
                          <a:latin typeface="Times New Roman"/>
                          <a:ea typeface="Times New Roman"/>
                          <a:cs typeface="Times New Roman"/>
                          <a:sym typeface="Times New Roman"/>
                        </a:rPr>
                        <a:t>I</a:t>
                      </a:r>
                      <a:r>
                        <a:rPr lang="en" sz="1800" b="0" u="none" strike="noStrike" cap="none">
                          <a:solidFill>
                            <a:schemeClr val="dk1"/>
                          </a:solidFill>
                          <a:latin typeface="Times New Roman"/>
                          <a:ea typeface="Times New Roman"/>
                          <a:cs typeface="Times New Roman"/>
                          <a:sym typeface="Times New Roman"/>
                        </a:rPr>
                        <a:t>ndividualno praćenje uspješnosti usvajanja planiranih i dodatnih sadržaja.</a:t>
                      </a:r>
                    </a:p>
                    <a:p>
                      <a:pPr marL="0" marR="0" lvl="0" indent="0" algn="l" rtl="0">
                        <a:lnSpc>
                          <a:spcPct val="100000"/>
                        </a:lnSpc>
                        <a:spcBef>
                          <a:spcPts val="0"/>
                        </a:spcBef>
                        <a:spcAft>
                          <a:spcPts val="0"/>
                        </a:spcAft>
                        <a:buClr>
                          <a:schemeClr val="dk1"/>
                        </a:buClr>
                        <a:buSzPct val="25000"/>
                        <a:buFont typeface="Calibri"/>
                        <a:buNone/>
                      </a:pPr>
                      <a:r>
                        <a:rPr lang="en" sz="1800" u="none" strike="noStrike" cap="none">
                          <a:solidFill>
                            <a:schemeClr val="dk1"/>
                          </a:solidFill>
                          <a:latin typeface="Times New Roman"/>
                          <a:ea typeface="Times New Roman"/>
                          <a:cs typeface="Times New Roman"/>
                          <a:sym typeface="Times New Roman"/>
                        </a:rPr>
                        <a:t>K</a:t>
                      </a:r>
                      <a:r>
                        <a:rPr lang="en" sz="1800" b="0" u="none" strike="noStrike" cap="none">
                          <a:solidFill>
                            <a:schemeClr val="dk1"/>
                          </a:solidFill>
                          <a:latin typeface="Times New Roman"/>
                          <a:ea typeface="Times New Roman"/>
                          <a:cs typeface="Times New Roman"/>
                          <a:sym typeface="Times New Roman"/>
                        </a:rPr>
                        <a:t>orištenje rezultata u svrhu postizanja što boljih rezultata u nastavi geografije.</a:t>
                      </a:r>
                    </a:p>
                    <a:p>
                      <a:pPr marL="0" marR="0" lvl="0" indent="0" algn="l" rtl="0">
                        <a:lnSpc>
                          <a:spcPct val="100000"/>
                        </a:lnSpc>
                        <a:spcBef>
                          <a:spcPts val="0"/>
                        </a:spcBef>
                        <a:spcAft>
                          <a:spcPts val="0"/>
                        </a:spcAft>
                        <a:buClr>
                          <a:schemeClr val="dk1"/>
                        </a:buClr>
                        <a:buSzPct val="25000"/>
                        <a:buFont typeface="Calibri"/>
                        <a:buNone/>
                      </a:pPr>
                      <a:r>
                        <a:rPr lang="en" sz="1800" u="none" strike="noStrike" cap="none">
                          <a:solidFill>
                            <a:schemeClr val="dk1"/>
                          </a:solidFill>
                          <a:latin typeface="Times New Roman"/>
                          <a:ea typeface="Times New Roman"/>
                          <a:cs typeface="Times New Roman"/>
                          <a:sym typeface="Times New Roman"/>
                        </a:rPr>
                        <a:t>K</a:t>
                      </a:r>
                      <a:r>
                        <a:rPr lang="en" sz="1800" b="0" u="none" strike="noStrike" cap="none">
                          <a:solidFill>
                            <a:schemeClr val="dk1"/>
                          </a:solidFill>
                          <a:latin typeface="Times New Roman"/>
                          <a:ea typeface="Times New Roman"/>
                          <a:cs typeface="Times New Roman"/>
                          <a:sym typeface="Times New Roman"/>
                        </a:rPr>
                        <a:t>roz rad na dodatnoj nastavi adekvatno valorizirati zalaganja i interes  te ga sukladno tome primijeniti i u samoj nastavi geografije.</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graphicFrame>
        <p:nvGraphicFramePr>
          <p:cNvPr id="1015" name="Shape 1015"/>
          <p:cNvGraphicFramePr/>
          <p:nvPr/>
        </p:nvGraphicFramePr>
        <p:xfrm>
          <a:off x="183241" y="198975"/>
          <a:ext cx="8781300" cy="6153345"/>
        </p:xfrm>
        <a:graphic>
          <a:graphicData uri="http://schemas.openxmlformats.org/drawingml/2006/table">
            <a:tbl>
              <a:tblPr>
                <a:noFill/>
                <a:tableStyleId>{147E585C-4567-4667-A078-270B42631319}</a:tableStyleId>
              </a:tblPr>
              <a:tblGrid>
                <a:gridCol w="2061700">
                  <a:extLst>
                    <a:ext uri="{9D8B030D-6E8A-4147-A177-3AD203B41FA5}">
                      <a16:colId xmlns:a16="http://schemas.microsoft.com/office/drawing/2014/main" val="20000"/>
                    </a:ext>
                  </a:extLst>
                </a:gridCol>
                <a:gridCol w="6719600">
                  <a:extLst>
                    <a:ext uri="{9D8B030D-6E8A-4147-A177-3AD203B41FA5}">
                      <a16:colId xmlns:a16="http://schemas.microsoft.com/office/drawing/2014/main" val="20001"/>
                    </a:ext>
                  </a:extLst>
                </a:gridCol>
              </a:tblGrid>
              <a:tr h="396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DODATNA NASTAVA IZ GEOGRAFIJE ZA </a:t>
                      </a:r>
                      <a:r>
                        <a:rPr lang="en" sz="1800" b="1">
                          <a:solidFill>
                            <a:schemeClr val="dk1"/>
                          </a:solidFill>
                          <a:latin typeface="Times New Roman"/>
                          <a:ea typeface="Times New Roman"/>
                          <a:cs typeface="Times New Roman"/>
                          <a:sym typeface="Times New Roman"/>
                        </a:rPr>
                        <a:t>7</a:t>
                      </a:r>
                      <a:r>
                        <a:rPr lang="en" sz="1800" b="1" u="none" strike="noStrike" cap="none">
                          <a:solidFill>
                            <a:schemeClr val="dk1"/>
                          </a:solidFill>
                          <a:latin typeface="Times New Roman"/>
                          <a:ea typeface="Times New Roman"/>
                          <a:cs typeface="Times New Roman"/>
                          <a:sym typeface="Times New Roman"/>
                        </a:rPr>
                        <a:t>. I </a:t>
                      </a:r>
                      <a:r>
                        <a:rPr lang="en" sz="1800" b="1">
                          <a:solidFill>
                            <a:schemeClr val="dk1"/>
                          </a:solidFill>
                          <a:latin typeface="Times New Roman"/>
                          <a:ea typeface="Times New Roman"/>
                          <a:cs typeface="Times New Roman"/>
                          <a:sym typeface="Times New Roman"/>
                        </a:rPr>
                        <a:t>8</a:t>
                      </a:r>
                      <a:r>
                        <a:rPr lang="en" sz="1800" b="1" u="none" strike="noStrike" cap="none">
                          <a:solidFill>
                            <a:schemeClr val="dk1"/>
                          </a:solidFill>
                          <a:latin typeface="Times New Roman"/>
                          <a:ea typeface="Times New Roman"/>
                          <a:cs typeface="Times New Roman"/>
                          <a:sym typeface="Times New Roman"/>
                        </a:rPr>
                        <a:t>. RAZRED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10081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Proširiti sadržaje obveznog nastavnog programa, razvijati interes za predmet, poticati veći interes učenika za samostalan i timski rad, primjenjivati usvojena znanja iz drugih predmeta i ranije usvojena geografska znanja, usmjeravati učenike na istraživački rad.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8281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Potaknuti interes, objasniti i prilagoditi sadržaje za dodatnu nastavu te učenike pripremati za natjecanje iz geografije.</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5760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a:latin typeface="Times New Roman"/>
                          <a:ea typeface="Times New Roman"/>
                          <a:cs typeface="Times New Roman"/>
                          <a:sym typeface="Times New Roman"/>
                        </a:rPr>
                        <a:t>Tanja Pavelić, prof.</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individualni rad, rad u parovima, grupni rad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jedan sat, svaki drugi  tjedan drugi razred tijekom školske godine 201</a:t>
                      </a:r>
                      <a:r>
                        <a:rPr lang="en" sz="1800">
                          <a:solidFill>
                            <a:schemeClr val="dk1"/>
                          </a:solidFill>
                          <a:latin typeface="Times New Roman"/>
                          <a:ea typeface="Times New Roman"/>
                          <a:cs typeface="Times New Roman"/>
                          <a:sym typeface="Times New Roman"/>
                        </a:rPr>
                        <a:t>7</a:t>
                      </a:r>
                      <a:r>
                        <a:rPr lang="en" sz="1800" u="none" strike="noStrike" cap="none">
                          <a:solidFill>
                            <a:schemeClr val="dk1"/>
                          </a:solidFill>
                          <a:latin typeface="Times New Roman"/>
                          <a:ea typeface="Times New Roman"/>
                          <a:cs typeface="Times New Roman"/>
                          <a:sym typeface="Times New Roman"/>
                        </a:rPr>
                        <a:t>./201</a:t>
                      </a:r>
                      <a:r>
                        <a:rPr lang="en" sz="1800">
                          <a:solidFill>
                            <a:schemeClr val="dk1"/>
                          </a:solidFill>
                          <a:latin typeface="Times New Roman"/>
                          <a:ea typeface="Times New Roman"/>
                          <a:cs typeface="Times New Roman"/>
                          <a:sym typeface="Times New Roman"/>
                        </a:rPr>
                        <a:t>8</a:t>
                      </a:r>
                      <a:r>
                        <a:rPr lang="en" sz="1800" u="none" strike="noStrike" cap="none">
                          <a:solidFill>
                            <a:schemeClr val="dk1"/>
                          </a:solidFill>
                          <a:latin typeface="Times New Roman"/>
                          <a:ea typeface="Times New Roman"/>
                          <a:cs typeface="Times New Roman"/>
                          <a:sym typeface="Times New Roman"/>
                        </a:rPr>
                        <a:t>.</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potrošni materijal za rad učenika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1265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342900" marR="0" lvl="0" indent="-355600" algn="l" rtl="0">
                        <a:lnSpc>
                          <a:spcPct val="100000"/>
                        </a:lnSpc>
                        <a:spcBef>
                          <a:spcPts val="0"/>
                        </a:spcBef>
                        <a:spcAft>
                          <a:spcPts val="0"/>
                        </a:spcAft>
                        <a:buClr>
                          <a:schemeClr val="dk1"/>
                        </a:buClr>
                        <a:buSzPct val="100000"/>
                        <a:buFont typeface="Times New Roman"/>
                        <a:buChar char="•"/>
                      </a:pPr>
                      <a:r>
                        <a:rPr lang="en" sz="1800" u="none" strike="noStrike" cap="none">
                          <a:solidFill>
                            <a:schemeClr val="dk1"/>
                          </a:solidFill>
                          <a:latin typeface="Times New Roman"/>
                          <a:ea typeface="Times New Roman"/>
                          <a:cs typeface="Times New Roman"/>
                          <a:sym typeface="Times New Roman"/>
                        </a:rPr>
                        <a:t>individualno praćenje uspješnosti usvajanja planiranih i dodatnih sadržaja</a:t>
                      </a:r>
                    </a:p>
                    <a:p>
                      <a:pPr marL="342900" marR="0" lvl="0" indent="-355600" algn="l" rtl="0">
                        <a:lnSpc>
                          <a:spcPct val="100000"/>
                        </a:lnSpc>
                        <a:spcBef>
                          <a:spcPts val="0"/>
                        </a:spcBef>
                        <a:spcAft>
                          <a:spcPts val="0"/>
                        </a:spcAft>
                        <a:buClr>
                          <a:schemeClr val="dk1"/>
                        </a:buClr>
                        <a:buSzPct val="100000"/>
                        <a:buFont typeface="Times New Roman"/>
                        <a:buChar char="•"/>
                      </a:pPr>
                      <a:r>
                        <a:rPr lang="en" sz="1800" u="none" strike="noStrike" cap="none">
                          <a:solidFill>
                            <a:schemeClr val="dk1"/>
                          </a:solidFill>
                          <a:latin typeface="Times New Roman"/>
                          <a:ea typeface="Times New Roman"/>
                          <a:cs typeface="Times New Roman"/>
                          <a:sym typeface="Times New Roman"/>
                        </a:rPr>
                        <a:t>korištenje rezultata u svrhu postizanja što boljih rezultata u nastavi geografije</a:t>
                      </a:r>
                    </a:p>
                    <a:p>
                      <a:pPr marL="342900" marR="0" lvl="0" indent="-355600" algn="l" rtl="0">
                        <a:lnSpc>
                          <a:spcPct val="100000"/>
                        </a:lnSpc>
                        <a:spcBef>
                          <a:spcPts val="0"/>
                        </a:spcBef>
                        <a:spcAft>
                          <a:spcPts val="0"/>
                        </a:spcAft>
                        <a:buClr>
                          <a:schemeClr val="dk1"/>
                        </a:buClr>
                        <a:buSzPct val="100000"/>
                        <a:buFont typeface="Times New Roman"/>
                        <a:buChar char="•"/>
                      </a:pPr>
                      <a:r>
                        <a:rPr lang="en" sz="1800" u="none" strike="noStrike" cap="none">
                          <a:solidFill>
                            <a:schemeClr val="dk1"/>
                          </a:solidFill>
                          <a:latin typeface="Times New Roman"/>
                          <a:ea typeface="Times New Roman"/>
                          <a:cs typeface="Times New Roman"/>
                          <a:sym typeface="Times New Roman"/>
                        </a:rPr>
                        <a:t>kroz rad na dodatnoj nastavi adekvatno valorizirati zalaganja i interes  te ga sukladno tome primijeniti i u samoj nastavi geografije</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792162" y="1738308"/>
            <a:ext cx="7559675" cy="4030662"/>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 sz="2200" b="0" i="0" u="none" strike="noStrike" cap="none">
                <a:solidFill>
                  <a:schemeClr val="dk1"/>
                </a:solidFill>
                <a:latin typeface="Times New Roman"/>
                <a:ea typeface="Times New Roman"/>
                <a:cs typeface="Times New Roman"/>
                <a:sym typeface="Times New Roman"/>
              </a:rPr>
              <a:t>U izbornu nastavu učenici se, uz roditeljsku suglasnost u skladu s vlastitim sposobnostima, dobrovoljno mogu uključiti na početku svake školske godine, koju su dužni pohađati do kraja te školske godine.</a:t>
            </a:r>
          </a:p>
          <a:p>
            <a:pPr marL="0" marR="0" lvl="0" indent="0" algn="l" rtl="0">
              <a:lnSpc>
                <a:spcPct val="100000"/>
              </a:lnSpc>
              <a:spcBef>
                <a:spcPts val="0"/>
              </a:spcBef>
              <a:spcAft>
                <a:spcPts val="0"/>
              </a:spcAft>
              <a:buClr>
                <a:srgbClr val="000000"/>
              </a:buClr>
              <a:buFont typeface="Arial"/>
              <a:buNone/>
            </a:pPr>
            <a:endParaRPr sz="2200" b="0" i="0" u="none" strike="noStrike" cap="none">
              <a:solidFill>
                <a:schemeClr val="dk1"/>
              </a:solidFill>
              <a:latin typeface="Times New Roman"/>
              <a:ea typeface="Times New Roman"/>
              <a:cs typeface="Times New Roman"/>
              <a:sym typeface="Times New Roman"/>
            </a:endParaRPr>
          </a:p>
          <a:p>
            <a:pPr marL="0" marR="0" lvl="0" indent="0" algn="l" rtl="0">
              <a:lnSpc>
                <a:spcPct val="80000"/>
              </a:lnSpc>
              <a:spcBef>
                <a:spcPts val="0"/>
              </a:spcBef>
              <a:spcAft>
                <a:spcPts val="0"/>
              </a:spcAft>
              <a:buClr>
                <a:schemeClr val="dk1"/>
              </a:buClr>
              <a:buSzPct val="25000"/>
              <a:buFont typeface="Arial"/>
              <a:buNone/>
            </a:pPr>
            <a:r>
              <a:rPr lang="en" sz="2200" b="0" i="0" u="none" strike="noStrike" cap="none">
                <a:solidFill>
                  <a:schemeClr val="dk1"/>
                </a:solidFill>
                <a:latin typeface="Times New Roman"/>
                <a:ea typeface="Times New Roman"/>
                <a:cs typeface="Times New Roman"/>
                <a:sym typeface="Times New Roman"/>
              </a:rPr>
              <a:t>Plan i program rada svake izborne nastave ima zadaću  proširiti znanje te potaknuti daljnji razvoj  urođenih sposobnosti i talenta kod učenika.</a:t>
            </a:r>
          </a:p>
          <a:p>
            <a:pPr marL="0" marR="0" lvl="0" indent="0" algn="l" rtl="0">
              <a:lnSpc>
                <a:spcPct val="100000"/>
              </a:lnSpc>
              <a:spcBef>
                <a:spcPts val="0"/>
              </a:spcBef>
              <a:spcAft>
                <a:spcPts val="0"/>
              </a:spcAft>
              <a:buClr>
                <a:srgbClr val="000000"/>
              </a:buClr>
              <a:buFont typeface="Arial"/>
              <a:buNone/>
            </a:pPr>
            <a:endParaRPr sz="2200" b="0" i="0" u="none" strike="noStrike" cap="none">
              <a:solidFill>
                <a:schemeClr val="dk1"/>
              </a:solidFill>
              <a:latin typeface="Times New Roman"/>
              <a:ea typeface="Times New Roman"/>
              <a:cs typeface="Times New Roman"/>
              <a:sym typeface="Times New Roman"/>
            </a:endParaRPr>
          </a:p>
          <a:p>
            <a:pPr marL="0" marR="0" lvl="0" indent="0" algn="l" rtl="0">
              <a:lnSpc>
                <a:spcPct val="80000"/>
              </a:lnSpc>
              <a:spcBef>
                <a:spcPts val="0"/>
              </a:spcBef>
              <a:spcAft>
                <a:spcPts val="0"/>
              </a:spcAft>
              <a:buClr>
                <a:schemeClr val="dk1"/>
              </a:buClr>
              <a:buSzPct val="25000"/>
              <a:buFont typeface="Arial"/>
              <a:buNone/>
            </a:pPr>
            <a:r>
              <a:rPr lang="en" sz="2200" b="0" i="0" u="none" strike="noStrike" cap="none">
                <a:solidFill>
                  <a:schemeClr val="dk1"/>
                </a:solidFill>
                <a:latin typeface="Times New Roman"/>
                <a:ea typeface="Times New Roman"/>
                <a:cs typeface="Times New Roman"/>
                <a:sym typeface="Times New Roman"/>
              </a:rPr>
              <a:t>Svakoj školi bi trebao biti interes osigurati što veći broj izbornog programa, kako bi svi učenici podjednako imali mogućnost odabira, jer pravi pokazatelji  rada s učenicima kroz izbornu nastavu vide se na svim natjecanjima i smotrama.</a:t>
            </a:r>
          </a:p>
          <a:p>
            <a:pPr marL="0" marR="0" lvl="0" indent="0" algn="l" rtl="0">
              <a:lnSpc>
                <a:spcPct val="100000"/>
              </a:lnSpc>
              <a:spcBef>
                <a:spcPts val="0"/>
              </a:spcBef>
              <a:spcAft>
                <a:spcPts val="0"/>
              </a:spcAft>
              <a:buClr>
                <a:srgbClr val="000000"/>
              </a:buClr>
              <a:buFont typeface="Arial"/>
              <a:buNone/>
            </a:pPr>
            <a:endParaRPr sz="2200" b="0" i="0" u="none" strike="noStrike" cap="none">
              <a:solidFill>
                <a:schemeClr val="dk1"/>
              </a:solidFill>
              <a:latin typeface="Times New Roman"/>
              <a:ea typeface="Times New Roman"/>
              <a:cs typeface="Times New Roman"/>
              <a:sym typeface="Times New Roman"/>
            </a:endParaRPr>
          </a:p>
        </p:txBody>
      </p:sp>
      <p:sp>
        <p:nvSpPr>
          <p:cNvPr id="169" name="Shape 169"/>
          <p:cNvSpPr/>
          <p:nvPr/>
        </p:nvSpPr>
        <p:spPr>
          <a:xfrm>
            <a:off x="1399600" y="332650"/>
            <a:ext cx="6578100" cy="1008000"/>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3600" b="1" i="0" u="none" strike="noStrike" cap="none">
                <a:solidFill>
                  <a:schemeClr val="dk1"/>
                </a:solidFill>
                <a:latin typeface="Times New Roman"/>
                <a:ea typeface="Times New Roman"/>
                <a:cs typeface="Times New Roman"/>
                <a:sym typeface="Times New Roman"/>
              </a:rPr>
              <a:t>I. IZBORNA NASTAVA</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Shape 1021"/>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022" name="Shape 1022"/>
          <p:cNvGraphicFramePr/>
          <p:nvPr>
            <p:extLst>
              <p:ext uri="{D42A27DB-BD31-4B8C-83A1-F6EECF244321}">
                <p14:modId xmlns:p14="http://schemas.microsoft.com/office/powerpoint/2010/main" val="473404971"/>
              </p:ext>
            </p:extLst>
          </p:nvPr>
        </p:nvGraphicFramePr>
        <p:xfrm>
          <a:off x="377837" y="274636"/>
          <a:ext cx="8388325" cy="6069730"/>
        </p:xfrm>
        <a:graphic>
          <a:graphicData uri="http://schemas.openxmlformats.org/drawingml/2006/table">
            <a:tbl>
              <a:tblPr>
                <a:noFill/>
                <a:tableStyleId>{147E585C-4567-4667-A078-270B42631319}</a:tableStyleId>
              </a:tblPr>
              <a:tblGrid>
                <a:gridCol w="2466957">
                  <a:extLst>
                    <a:ext uri="{9D8B030D-6E8A-4147-A177-3AD203B41FA5}">
                      <a16:colId xmlns:a16="http://schemas.microsoft.com/office/drawing/2014/main" val="20000"/>
                    </a:ext>
                  </a:extLst>
                </a:gridCol>
                <a:gridCol w="5921368">
                  <a:extLst>
                    <a:ext uri="{9D8B030D-6E8A-4147-A177-3AD203B41FA5}">
                      <a16:colId xmlns:a16="http://schemas.microsoft.com/office/drawing/2014/main" val="20001"/>
                    </a:ext>
                  </a:extLst>
                </a:gridCol>
              </a:tblGrid>
              <a:tr h="5175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NAZIV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DODATNA IZ POVIJESTI</a:t>
                      </a:r>
                    </a:p>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ZA PETI</a:t>
                      </a:r>
                      <a:r>
                        <a:rPr lang="en" sz="1800" b="1">
                          <a:solidFill>
                            <a:schemeClr val="dk1"/>
                          </a:solidFill>
                          <a:latin typeface="Times New Roman"/>
                          <a:ea typeface="Times New Roman"/>
                          <a:cs typeface="Times New Roman"/>
                          <a:sym typeface="Times New Roman"/>
                        </a:rPr>
                        <a:t> </a:t>
                      </a:r>
                      <a:r>
                        <a:rPr lang="en" sz="1800" b="1" u="none" strike="noStrike" cap="none">
                          <a:solidFill>
                            <a:schemeClr val="dk1"/>
                          </a:solidFill>
                          <a:latin typeface="Times New Roman"/>
                          <a:ea typeface="Times New Roman"/>
                          <a:cs typeface="Times New Roman"/>
                          <a:sym typeface="Times New Roman"/>
                        </a:rPr>
                        <a:t>RAZRED</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339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CILJ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Razvijati povijesno mišljenje, poticati interes za povijest, razvijati sposobnost promatranja povijesnih događaja iz perspektive vremena u kojem su se dogodili, razvijati kritičko mišljenje. </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67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NAMJENA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Ucenicima koji pokazuju dodatni interes za nastavu povijesti.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73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NOSITELJI </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 Valentina Ćosić, prof.</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18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NAČIN REALIZACIJE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kombinirana metoda (metoda razgovora, usmenog izlaganja, rada na tekstu, dramatizacija, odlasci u muzeje, likovni rad) skupni, individualni i frontalni rad</a:t>
                      </a:r>
                    </a:p>
                    <a:p>
                      <a:pPr marL="0" marR="0" lvl="0" indent="0" algn="l" rtl="0">
                        <a:lnSpc>
                          <a:spcPct val="100000"/>
                        </a:lnSpc>
                        <a:spcBef>
                          <a:spcPts val="0"/>
                        </a:spcBef>
                        <a:spcAft>
                          <a:spcPts val="0"/>
                        </a:spcAft>
                        <a:buClr>
                          <a:schemeClr val="dk1"/>
                        </a:buClr>
                        <a:buSzPct val="25000"/>
                        <a:buFont typeface="Calibri"/>
                        <a:buNone/>
                      </a:pPr>
                      <a:endParaRPr sz="1800" u="none" strike="noStrike" cap="none">
                        <a:solidFill>
                          <a:schemeClr val="dk1"/>
                        </a:solidFill>
                        <a:latin typeface="Times New Roman"/>
                        <a:ea typeface="Times New Roman"/>
                        <a:cs typeface="Times New Roman"/>
                        <a:sym typeface="Times New Roman"/>
                      </a:endParaRP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35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VREMENIK</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rgbClr val="000000"/>
                        </a:buClr>
                        <a:buSzPct val="100000"/>
                        <a:buFont typeface="Times New Roman"/>
                        <a:buChar char="●"/>
                      </a:pPr>
                      <a:r>
                        <a:rPr lang="en" sz="1800" u="none" strike="noStrike" cap="none">
                          <a:solidFill>
                            <a:schemeClr val="dk1"/>
                          </a:solidFill>
                          <a:latin typeface="Times New Roman"/>
                          <a:ea typeface="Times New Roman"/>
                          <a:cs typeface="Times New Roman"/>
                          <a:sym typeface="Times New Roman"/>
                        </a:rPr>
                        <a:t> Nastava se izvodi jednom tjedno tijekom školske godine.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492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TROŠKOVNIK</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rgbClr val="000000"/>
                        </a:buClr>
                        <a:buSzPct val="100000"/>
                        <a:buFont typeface="Times New Roman"/>
                        <a:buChar char="●"/>
                      </a:pPr>
                      <a:r>
                        <a:rPr lang="en" sz="1800" u="none" strike="noStrike" cap="none">
                          <a:solidFill>
                            <a:schemeClr val="dk1"/>
                          </a:solidFill>
                          <a:latin typeface="Times New Roman"/>
                          <a:ea typeface="Times New Roman"/>
                          <a:cs typeface="Times New Roman"/>
                          <a:sym typeface="Times New Roman"/>
                        </a:rPr>
                        <a:t>Eventualne troškove snose škola i roditelji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318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800" u="none" strike="noStrike" cap="none" dirty="0">
                          <a:solidFill>
                            <a:schemeClr val="dk1"/>
                          </a:solidFill>
                          <a:latin typeface="Times New Roman"/>
                          <a:ea typeface="Times New Roman"/>
                          <a:cs typeface="Times New Roman"/>
                          <a:sym typeface="Times New Roman"/>
                        </a:rPr>
                        <a:t>Putem ukrašavanja školskog panoa, izreade likovnih radova i skulptura te ppt prezentacija.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aphicFrame>
        <p:nvGraphicFramePr>
          <p:cNvPr id="1028" name="Shape 1028"/>
          <p:cNvGraphicFramePr/>
          <p:nvPr/>
        </p:nvGraphicFramePr>
        <p:xfrm>
          <a:off x="288131" y="207708"/>
          <a:ext cx="8721150" cy="5892825"/>
        </p:xfrm>
        <a:graphic>
          <a:graphicData uri="http://schemas.openxmlformats.org/drawingml/2006/table">
            <a:tbl>
              <a:tblPr>
                <a:noFill/>
                <a:tableStyleId>{147E585C-4567-4667-A078-270B42631319}</a:tableStyleId>
              </a:tblPr>
              <a:tblGrid>
                <a:gridCol w="2134075">
                  <a:extLst>
                    <a:ext uri="{9D8B030D-6E8A-4147-A177-3AD203B41FA5}">
                      <a16:colId xmlns:a16="http://schemas.microsoft.com/office/drawing/2014/main" val="20000"/>
                    </a:ext>
                  </a:extLst>
                </a:gridCol>
                <a:gridCol w="6587075">
                  <a:extLst>
                    <a:ext uri="{9D8B030D-6E8A-4147-A177-3AD203B41FA5}">
                      <a16:colId xmlns:a16="http://schemas.microsoft.com/office/drawing/2014/main" val="20001"/>
                    </a:ext>
                  </a:extLst>
                </a:gridCol>
              </a:tblGrid>
              <a:tr h="6505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NAZIV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DODATNA IZ POVIJESTI</a:t>
                      </a:r>
                    </a:p>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ZA </a:t>
                      </a:r>
                      <a:r>
                        <a:rPr lang="en" sz="1600" b="1">
                          <a:solidFill>
                            <a:schemeClr val="dk1"/>
                          </a:solidFill>
                          <a:latin typeface="Times New Roman"/>
                          <a:ea typeface="Times New Roman"/>
                          <a:cs typeface="Times New Roman"/>
                          <a:sym typeface="Times New Roman"/>
                        </a:rPr>
                        <a:t>ŠESTI</a:t>
                      </a:r>
                      <a:r>
                        <a:rPr lang="en" sz="1600" b="1" u="none" strike="noStrike" cap="none">
                          <a:solidFill>
                            <a:schemeClr val="dk1"/>
                          </a:solidFill>
                          <a:latin typeface="Times New Roman"/>
                          <a:ea typeface="Times New Roman"/>
                          <a:cs typeface="Times New Roman"/>
                          <a:sym typeface="Times New Roman"/>
                        </a:rPr>
                        <a:t> RAZRED</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852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Razvijati povijesno mišljenje, poticati interes za povijest, osobito povijes</a:t>
                      </a:r>
                      <a:r>
                        <a:rPr lang="en" sz="1600">
                          <a:solidFill>
                            <a:schemeClr val="dk1"/>
                          </a:solidFill>
                          <a:latin typeface="Times New Roman"/>
                          <a:ea typeface="Times New Roman"/>
                          <a:cs typeface="Times New Roman"/>
                          <a:sym typeface="Times New Roman"/>
                        </a:rPr>
                        <a:t>t srednjeg vijeka,</a:t>
                      </a:r>
                      <a:r>
                        <a:rPr lang="en" sz="1600" u="none" strike="noStrike" cap="none">
                          <a:solidFill>
                            <a:schemeClr val="dk1"/>
                          </a:solidFill>
                          <a:latin typeface="Times New Roman"/>
                          <a:ea typeface="Times New Roman"/>
                          <a:cs typeface="Times New Roman"/>
                          <a:sym typeface="Times New Roman"/>
                        </a:rPr>
                        <a:t> sposobnost promatranja povijesnih događaja iz perspektive vremena u kojem su se dogodili, razvijati kritičko mišljenje, obilježavanje važnih događaja.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05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Učenicima koji pokazuju dodatni interes za nastavu povijesti.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47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 </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Danijela Horvat Škunca, prof.</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48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Kombinirana metoda (metoda razgovora, usmenog izlaganja, rada na tekstu, dramatizacija, odlasci u muzeje i sl.) skupni, individualni i frontalni rad</a:t>
                      </a:r>
                    </a:p>
                    <a:p>
                      <a:pPr marL="0" marR="0" lvl="0" indent="0" algn="l" rtl="0">
                        <a:lnSpc>
                          <a:spcPct val="100000"/>
                        </a:lnSpc>
                        <a:spcBef>
                          <a:spcPts val="0"/>
                        </a:spcBef>
                        <a:spcAft>
                          <a:spcPts val="0"/>
                        </a:spcAft>
                        <a:buClr>
                          <a:schemeClr val="dk1"/>
                        </a:buClr>
                        <a:buSzPct val="25000"/>
                        <a:buFont typeface="Calibri"/>
                        <a:buNone/>
                      </a:pPr>
                      <a:endParaRPr sz="1600" u="none" strike="noStrike" cap="none">
                        <a:solidFill>
                          <a:schemeClr val="dk1"/>
                        </a:solidFill>
                        <a:latin typeface="Times New Roman"/>
                        <a:ea typeface="Times New Roman"/>
                        <a:cs typeface="Times New Roman"/>
                        <a:sym typeface="Times New Roman"/>
                      </a:endParaRP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72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R="0" lvl="0" algn="l" rtl="0">
                        <a:lnSpc>
                          <a:spcPct val="100000"/>
                        </a:lnSpc>
                        <a:spcBef>
                          <a:spcPts val="0"/>
                        </a:spcBef>
                        <a:spcAft>
                          <a:spcPts val="0"/>
                        </a:spcAft>
                        <a:buNone/>
                      </a:pPr>
                      <a:r>
                        <a:rPr lang="en" sz="1600" u="none" strike="noStrike" cap="none">
                          <a:solidFill>
                            <a:schemeClr val="dk1"/>
                          </a:solidFill>
                          <a:latin typeface="Times New Roman"/>
                          <a:ea typeface="Times New Roman"/>
                          <a:cs typeface="Times New Roman"/>
                          <a:sym typeface="Times New Roman"/>
                        </a:rPr>
                        <a:t> tijekom školske godine 2017/2018. (blok sat svaki drugi tjedan</a:t>
                      </a:r>
                      <a:r>
                        <a:rPr lang="en" sz="1600">
                          <a:solidFill>
                            <a:schemeClr val="dk1"/>
                          </a:solidFill>
                          <a:latin typeface="Times New Roman"/>
                          <a:ea typeface="Times New Roman"/>
                          <a:cs typeface="Times New Roman"/>
                          <a:sym typeface="Times New Roman"/>
                        </a:rPr>
                        <a:t>)</a:t>
                      </a:r>
                      <a:r>
                        <a:rPr lang="en" sz="1600" u="none" strike="noStrike" cap="none">
                          <a:solidFill>
                            <a:schemeClr val="dk1"/>
                          </a:solidFill>
                          <a:latin typeface="Times New Roman"/>
                          <a:ea typeface="Times New Roman"/>
                          <a:cs typeface="Times New Roman"/>
                          <a:sym typeface="Times New Roman"/>
                        </a:rPr>
                        <a:t>.</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648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2286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Eventualne troškove snosi škola (papir, potrošni materijal, i sl.) i roditelji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648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Putem sudjelovanja učenika </a:t>
                      </a:r>
                      <a:r>
                        <a:rPr lang="en" sz="1600">
                          <a:solidFill>
                            <a:schemeClr val="dk1"/>
                          </a:solidFill>
                          <a:latin typeface="Times New Roman"/>
                          <a:ea typeface="Times New Roman"/>
                          <a:cs typeface="Times New Roman"/>
                          <a:sym typeface="Times New Roman"/>
                        </a:rPr>
                        <a:t>u u</a:t>
                      </a:r>
                      <a:r>
                        <a:rPr lang="en" sz="1600" u="none" strike="noStrike" cap="none">
                          <a:solidFill>
                            <a:schemeClr val="dk1"/>
                          </a:solidFill>
                          <a:latin typeface="Times New Roman"/>
                          <a:ea typeface="Times New Roman"/>
                          <a:cs typeface="Times New Roman"/>
                          <a:sym typeface="Times New Roman"/>
                        </a:rPr>
                        <a:t>ređivanje panoa, i</a:t>
                      </a:r>
                      <a:r>
                        <a:rPr lang="en" sz="1600">
                          <a:solidFill>
                            <a:schemeClr val="dk1"/>
                          </a:solidFill>
                          <a:latin typeface="Times New Roman"/>
                          <a:ea typeface="Times New Roman"/>
                          <a:cs typeface="Times New Roman"/>
                          <a:sym typeface="Times New Roman"/>
                        </a:rPr>
                        <a:t>zradi replika povijesnih artefakata i obilježavanja bitnih datuma</a:t>
                      </a:r>
                      <a:r>
                        <a:rPr lang="en" sz="1600" u="none" strike="noStrike" cap="none">
                          <a:solidFill>
                            <a:schemeClr val="dk1"/>
                          </a:solidFill>
                          <a:latin typeface="Times New Roman"/>
                          <a:ea typeface="Times New Roman"/>
                          <a:cs typeface="Times New Roman"/>
                          <a:sym typeface="Times New Roman"/>
                        </a:rPr>
                        <a:t>.</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graphicFrame>
        <p:nvGraphicFramePr>
          <p:cNvPr id="1034" name="Shape 1034"/>
          <p:cNvGraphicFramePr/>
          <p:nvPr>
            <p:extLst>
              <p:ext uri="{D42A27DB-BD31-4B8C-83A1-F6EECF244321}">
                <p14:modId xmlns:p14="http://schemas.microsoft.com/office/powerpoint/2010/main" val="3109771110"/>
              </p:ext>
            </p:extLst>
          </p:nvPr>
        </p:nvGraphicFramePr>
        <p:xfrm>
          <a:off x="246742" y="325358"/>
          <a:ext cx="8634638" cy="6040500"/>
        </p:xfrm>
        <a:graphic>
          <a:graphicData uri="http://schemas.openxmlformats.org/drawingml/2006/table">
            <a:tbl>
              <a:tblPr>
                <a:noFill/>
                <a:tableStyleId>{147E585C-4567-4667-A078-270B42631319}</a:tableStyleId>
              </a:tblPr>
              <a:tblGrid>
                <a:gridCol w="2047563">
                  <a:extLst>
                    <a:ext uri="{9D8B030D-6E8A-4147-A177-3AD203B41FA5}">
                      <a16:colId xmlns:a16="http://schemas.microsoft.com/office/drawing/2014/main" val="20000"/>
                    </a:ext>
                  </a:extLst>
                </a:gridCol>
                <a:gridCol w="6587075">
                  <a:extLst>
                    <a:ext uri="{9D8B030D-6E8A-4147-A177-3AD203B41FA5}">
                      <a16:colId xmlns:a16="http://schemas.microsoft.com/office/drawing/2014/main" val="20001"/>
                    </a:ext>
                  </a:extLst>
                </a:gridCol>
              </a:tblGrid>
              <a:tr h="532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NAZIV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DODATNA IZ POVIJESTI</a:t>
                      </a:r>
                    </a:p>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ZA OSMI RAZRED</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506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Razvijati povijesno mišljenje, poticati interes za povijest, osobito povijest 20. stoljeća, razvijati sposobnost promatranja povijesnih događaja iz perspektive vremena u kojem su se dogodili, razvijati kritičko mišljenje. </a:t>
                      </a:r>
                    </a:p>
                    <a:p>
                      <a:pPr marL="0" marR="0" lvl="0" indent="0" algn="l" rtl="0">
                        <a:lnSpc>
                          <a:spcPct val="100000"/>
                        </a:lnSpc>
                        <a:spcBef>
                          <a:spcPts val="0"/>
                        </a:spcBef>
                        <a:spcAft>
                          <a:spcPts val="0"/>
                        </a:spcAft>
                        <a:buClr>
                          <a:schemeClr val="dk1"/>
                        </a:buClr>
                        <a:buSzPct val="25000"/>
                        <a:buFont typeface="Calibri"/>
                        <a:buNone/>
                      </a:pPr>
                      <a:endParaRPr sz="160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Upoznati s kulturno-povijesnom baštinom grada Zagreba i Sesveta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05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Učenicima koji pokazuju dodatni interes za nastavu povijesti.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47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 </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Tomislav Špančić</a:t>
                      </a:r>
                      <a:r>
                        <a:rPr lang="en" sz="1600">
                          <a:solidFill>
                            <a:schemeClr val="dk1"/>
                          </a:solidFill>
                          <a:latin typeface="Times New Roman"/>
                          <a:ea typeface="Times New Roman"/>
                          <a:cs typeface="Times New Roman"/>
                          <a:sym typeface="Times New Roman"/>
                        </a:rPr>
                        <a:t>, prof.</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48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Kombinirana metoda (metoda razgovora, usmenog izlaganja, rada na tekstu, dramatizacija) skupni, individualni i frontalni rad.</a:t>
                      </a:r>
                    </a:p>
                    <a:p>
                      <a:pPr marL="0" marR="0" lvl="0" indent="0" algn="l" rtl="0">
                        <a:lnSpc>
                          <a:spcPct val="100000"/>
                        </a:lnSpc>
                        <a:spcBef>
                          <a:spcPts val="0"/>
                        </a:spcBef>
                        <a:spcAft>
                          <a:spcPts val="0"/>
                        </a:spcAft>
                        <a:buClr>
                          <a:schemeClr val="dk1"/>
                        </a:buClr>
                        <a:buSzPct val="25000"/>
                        <a:buFont typeface="Calibri"/>
                        <a:buNone/>
                      </a:pPr>
                      <a:endParaRPr sz="1600" u="none" strike="noStrike" cap="none">
                        <a:solidFill>
                          <a:schemeClr val="dk1"/>
                        </a:solidFill>
                        <a:latin typeface="Times New Roman"/>
                        <a:ea typeface="Times New Roman"/>
                        <a:cs typeface="Times New Roman"/>
                        <a:sym typeface="Times New Roman"/>
                      </a:endParaRP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72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R="0" lvl="0" algn="l" rtl="0">
                        <a:lnSpc>
                          <a:spcPct val="100000"/>
                        </a:lnSpc>
                        <a:spcBef>
                          <a:spcPts val="0"/>
                        </a:spcBef>
                        <a:spcAft>
                          <a:spcPts val="0"/>
                        </a:spcAft>
                        <a:buNone/>
                      </a:pPr>
                      <a:r>
                        <a:rPr lang="en" sz="1600">
                          <a:solidFill>
                            <a:schemeClr val="dk1"/>
                          </a:solidFill>
                          <a:latin typeface="Times New Roman"/>
                          <a:ea typeface="Times New Roman"/>
                          <a:cs typeface="Times New Roman"/>
                          <a:sym typeface="Times New Roman"/>
                        </a:rPr>
                        <a:t>- </a:t>
                      </a:r>
                      <a:r>
                        <a:rPr lang="en" sz="1600" u="none" strike="noStrike" cap="none">
                          <a:solidFill>
                            <a:schemeClr val="dk1"/>
                          </a:solidFill>
                          <a:latin typeface="Times New Roman"/>
                          <a:ea typeface="Times New Roman"/>
                          <a:cs typeface="Times New Roman"/>
                          <a:sym typeface="Times New Roman"/>
                        </a:rPr>
                        <a:t>Nastava se izvodi jednom tjedno tijekom školske godine.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648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R="0" lvl="0" algn="l" rtl="0">
                        <a:lnSpc>
                          <a:spcPct val="100000"/>
                        </a:lnSpc>
                        <a:spcBef>
                          <a:spcPts val="0"/>
                        </a:spcBef>
                        <a:spcAft>
                          <a:spcPts val="0"/>
                        </a:spcAft>
                        <a:buNone/>
                      </a:pPr>
                      <a:r>
                        <a:rPr lang="en" sz="1600">
                          <a:solidFill>
                            <a:schemeClr val="dk1"/>
                          </a:solidFill>
                          <a:latin typeface="Times New Roman"/>
                          <a:ea typeface="Times New Roman"/>
                          <a:cs typeface="Times New Roman"/>
                          <a:sym typeface="Times New Roman"/>
                        </a:rPr>
                        <a:t>- </a:t>
                      </a:r>
                      <a:r>
                        <a:rPr lang="en" sz="1600" u="none" strike="noStrike" cap="none">
                          <a:solidFill>
                            <a:schemeClr val="dk1"/>
                          </a:solidFill>
                          <a:latin typeface="Times New Roman"/>
                          <a:ea typeface="Times New Roman"/>
                          <a:cs typeface="Times New Roman"/>
                          <a:sym typeface="Times New Roman"/>
                        </a:rPr>
                        <a:t>Troškovi za autobusne karte i ulaznice za muzeje, kao i troškovi potrebni za izradu plakata, printanja, CD-a i DVD-a i potrebne informaticke opreme.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648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dirty="0">
                          <a:solidFill>
                            <a:schemeClr val="dk1"/>
                          </a:solidFill>
                          <a:latin typeface="Times New Roman"/>
                          <a:ea typeface="Times New Roman"/>
                          <a:cs typeface="Times New Roman"/>
                          <a:sym typeface="Times New Roman"/>
                        </a:rPr>
                        <a:t>Putem sudjelovanja učenika na školskom natjecanju iz povijesti. Uređivanje panoa i likovno izražavanje.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aphicFrame>
        <p:nvGraphicFramePr>
          <p:cNvPr id="1040" name="Shape 1040"/>
          <p:cNvGraphicFramePr/>
          <p:nvPr/>
        </p:nvGraphicFramePr>
        <p:xfrm>
          <a:off x="180975" y="159302"/>
          <a:ext cx="8782050" cy="6615794"/>
        </p:xfrm>
        <a:graphic>
          <a:graphicData uri="http://schemas.openxmlformats.org/drawingml/2006/table">
            <a:tbl>
              <a:tblPr>
                <a:noFill/>
                <a:tableStyleId>{147E585C-4567-4667-A078-270B42631319}</a:tableStyleId>
              </a:tblPr>
              <a:tblGrid>
                <a:gridCol w="2014750">
                  <a:extLst>
                    <a:ext uri="{9D8B030D-6E8A-4147-A177-3AD203B41FA5}">
                      <a16:colId xmlns:a16="http://schemas.microsoft.com/office/drawing/2014/main" val="20000"/>
                    </a:ext>
                  </a:extLst>
                </a:gridCol>
                <a:gridCol w="6767300">
                  <a:extLst>
                    <a:ext uri="{9D8B030D-6E8A-4147-A177-3AD203B41FA5}">
                      <a16:colId xmlns:a16="http://schemas.microsoft.com/office/drawing/2014/main" val="20001"/>
                    </a:ext>
                  </a:extLst>
                </a:gridCol>
              </a:tblGrid>
              <a:tr h="38407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NAZIV AKTIVNOSTI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DODATNA NASTAVA IZ INFORMATIKE ZA </a:t>
                      </a:r>
                      <a:r>
                        <a:rPr lang="en" b="1">
                          <a:latin typeface="Times New Roman"/>
                          <a:ea typeface="Times New Roman"/>
                          <a:cs typeface="Times New Roman"/>
                          <a:sym typeface="Times New Roman"/>
                        </a:rPr>
                        <a:t>6 I </a:t>
                      </a:r>
                      <a:r>
                        <a:rPr lang="en" sz="1400" b="1" u="none" strike="noStrike" cap="none">
                          <a:latin typeface="Times New Roman"/>
                          <a:ea typeface="Times New Roman"/>
                          <a:cs typeface="Times New Roman"/>
                          <a:sym typeface="Times New Roman"/>
                        </a:rPr>
                        <a:t>8. RAZRED</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438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CILJ AKTIVNOSTI</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­Utvrditi i proširiti gradivo obrađeno na redovnoj nastavi</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Naučiti koristiti suvremenu tehnologiju </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Podržati učenike u ljubavi prema informatici</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Potaknuti znatiželju i kreativnost u informatičkom izražavanju i mišljenju.</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99525">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NAMJENA</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Priprema učenika za natjecanja iz informatike</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Osposobljavati za apstraktno mišljenje i logičko zaključivanje</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Kvalitetno provođenje slobodnog vremena</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97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NOSITELJI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635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Paola </a:t>
                      </a:r>
                      <a:r>
                        <a:rPr lang="en">
                          <a:latin typeface="Times New Roman"/>
                          <a:ea typeface="Times New Roman"/>
                          <a:cs typeface="Times New Roman"/>
                          <a:sym typeface="Times New Roman"/>
                        </a:rPr>
                        <a:t>Čubra, </a:t>
                      </a:r>
                      <a:r>
                        <a:rPr lang="en" sz="1400" u="none" strike="noStrike" cap="none">
                          <a:latin typeface="Times New Roman"/>
                          <a:ea typeface="Times New Roman"/>
                          <a:cs typeface="Times New Roman"/>
                          <a:sym typeface="Times New Roman"/>
                        </a:rPr>
                        <a:t>mag. prim. educ.</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8025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NAČIN REALIZACIJE</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Individualni rad, grupni rad i rad u parovima</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Razgovor, demonstracija i diskusija</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­Rješavanje problemskih zadataka</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Prezentacije, razne igre, kvizovi i natjecanja</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07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VREMENIK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Jedan sat tjedno tijekom školske godine</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070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TROŠKOVNIK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Troškove potrebnih i dodatnih radnih materijala snosi škola</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48950">
                <a:tc>
                  <a:txBody>
                    <a:bodyPr/>
                    <a:lstStyle/>
                    <a:p>
                      <a:pPr marL="0" marR="0" lvl="0" indent="0" algn="l" rtl="0">
                        <a:lnSpc>
                          <a:spcPct val="100000"/>
                        </a:lnSpc>
                        <a:spcBef>
                          <a:spcPts val="0"/>
                        </a:spcBef>
                        <a:spcAft>
                          <a:spcPts val="0"/>
                        </a:spcAft>
                        <a:buClr>
                          <a:srgbClr val="000000"/>
                        </a:buClr>
                        <a:buSzPct val="25000"/>
                        <a:buFont typeface="Verdana"/>
                        <a:buNone/>
                      </a:pPr>
                      <a:r>
                        <a:rPr lang="en" sz="1400" b="1" u="none" strike="noStrike" cap="none">
                          <a:latin typeface="Times New Roman"/>
                          <a:ea typeface="Times New Roman"/>
                          <a:cs typeface="Times New Roman"/>
                          <a:sym typeface="Times New Roman"/>
                        </a:rPr>
                        <a:t>VREDNOVANJE I KORIŠTENJE REZULTATA RADA</a:t>
                      </a:r>
                    </a:p>
                    <a:p>
                      <a:pPr marL="0" marR="0" lvl="0" indent="0" algn="l" rtl="0">
                        <a:lnSpc>
                          <a:spcPct val="100000"/>
                        </a:lnSpc>
                        <a:spcBef>
                          <a:spcPts val="0"/>
                        </a:spcBef>
                        <a:spcAft>
                          <a:spcPts val="0"/>
                        </a:spcAft>
                        <a:buClr>
                          <a:schemeClr val="dk1"/>
                        </a:buClr>
                        <a:buSzPct val="25000"/>
                        <a:buFont typeface="Calibri"/>
                        <a:buNone/>
                      </a:pPr>
                      <a:endParaRPr sz="1400" b="1" u="none" strike="noStrike" cap="none">
                        <a:latin typeface="Times New Roman"/>
                        <a:ea typeface="Times New Roman"/>
                        <a:cs typeface="Times New Roman"/>
                        <a:sym typeface="Times New Roman"/>
                      </a:endParaRP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­Stjecanje povjerenja u vlastite informatičke sposobnosti,  </a:t>
                      </a:r>
                      <a:r>
                        <a:rPr lang="en" sz="1400" u="none" strike="noStrike" cap="none">
                          <a:solidFill>
                            <a:schemeClr val="dk1"/>
                          </a:solidFill>
                          <a:latin typeface="Times New Roman"/>
                          <a:ea typeface="Times New Roman"/>
                          <a:cs typeface="Times New Roman"/>
                          <a:sym typeface="Times New Roman"/>
                        </a:rPr>
                        <a:t>razvijanje samopouzdanja</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­Razvijanje sposobnosti samostalnog rada, odgovornosti i kritičnosti prema svome radu</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Sudjelovanje na radionicama i natjecanjima iz informatike</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Poticaj za daljnji rad i razvoj učenika</a:t>
                      </a:r>
                    </a:p>
                    <a:p>
                      <a:pPr marL="22860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Sustavno praćenje i bilježenje učenikovih postignuća, samovrednovanje, simbolično nagrađivanje te postignuća na natjecanjima</a:t>
                      </a:r>
                    </a:p>
                  </a:txBody>
                  <a:tcPr marL="63500" marR="63500" marT="91450" marB="9145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graphicFrame>
        <p:nvGraphicFramePr>
          <p:cNvPr id="1046" name="Shape 1046"/>
          <p:cNvGraphicFramePr/>
          <p:nvPr/>
        </p:nvGraphicFramePr>
        <p:xfrm>
          <a:off x="161925" y="280000"/>
          <a:ext cx="8982075" cy="6353849"/>
        </p:xfrm>
        <a:graphic>
          <a:graphicData uri="http://schemas.openxmlformats.org/drawingml/2006/table">
            <a:tbl>
              <a:tblPr>
                <a:noFill/>
                <a:tableStyleId>{147E585C-4567-4667-A078-270B42631319}</a:tableStyleId>
              </a:tblPr>
              <a:tblGrid>
                <a:gridCol w="2432750">
                  <a:extLst>
                    <a:ext uri="{9D8B030D-6E8A-4147-A177-3AD203B41FA5}">
                      <a16:colId xmlns:a16="http://schemas.microsoft.com/office/drawing/2014/main" val="20000"/>
                    </a:ext>
                  </a:extLst>
                </a:gridCol>
                <a:gridCol w="6549325">
                  <a:extLst>
                    <a:ext uri="{9D8B030D-6E8A-4147-A177-3AD203B41FA5}">
                      <a16:colId xmlns:a16="http://schemas.microsoft.com/office/drawing/2014/main" val="20001"/>
                    </a:ext>
                  </a:extLst>
                </a:gridCol>
              </a:tblGrid>
              <a:tr h="609600">
                <a:tc>
                  <a:txBody>
                    <a:bodyPr/>
                    <a:lstStyle/>
                    <a:p>
                      <a:pPr marL="0" marR="0" lvl="0" indent="0" algn="l" rtl="0">
                        <a:lnSpc>
                          <a:spcPct val="115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a:t>
                      </a:r>
                      <a:r>
                        <a:rPr lang="en" sz="1600" b="1" u="none" strike="noStrike" cap="none">
                          <a:latin typeface="Times New Roman"/>
                          <a:ea typeface="Times New Roman"/>
                          <a:cs typeface="Times New Roman"/>
                          <a:sym typeface="Times New Roman"/>
                        </a:rPr>
                        <a:t>NAZIV AKTIVNOSTI</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DODATNA IZ POVIJESTI</a:t>
                      </a:r>
                    </a:p>
                    <a:p>
                      <a:pPr marL="0" marR="0" lvl="0" indent="0" algn="ctr"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ZA SEDMI RAZRED</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13025">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CILJ AKTIVNOSTI</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a:latin typeface="Times New Roman"/>
                          <a:ea typeface="Times New Roman"/>
                          <a:cs typeface="Times New Roman"/>
                          <a:sym typeface="Times New Roman"/>
                        </a:rPr>
                        <a:t>Razvijati povijesno mišljenje, poticati interes za povijest, osobito početak i evoluciju ljudskog društva,, razvijati sposobnost promatranja povijesnih događaja iz perspektive vremena u kojem su se dogodili, razvijati kritičko mišljenje.</a:t>
                      </a:r>
                      <a:r>
                        <a:rPr lang="en" sz="1600">
                          <a:latin typeface="Times New Roman"/>
                          <a:ea typeface="Times New Roman"/>
                          <a:cs typeface="Times New Roman"/>
                          <a:sym typeface="Times New Roman"/>
                        </a:rPr>
                        <a:t> </a:t>
                      </a:r>
                      <a:r>
                        <a:rPr lang="en" sz="1600" u="none" strike="noStrike" cap="none">
                          <a:latin typeface="Times New Roman"/>
                          <a:ea typeface="Times New Roman"/>
                          <a:cs typeface="Times New Roman"/>
                          <a:sym typeface="Times New Roman"/>
                        </a:rPr>
                        <a:t>Upoznati se s  kulturno-povijesnom baštinom Hrvatske i susjednih zemalja.</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4525">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NAMJENA</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a:latin typeface="Times New Roman"/>
                          <a:ea typeface="Times New Roman"/>
                          <a:cs typeface="Times New Roman"/>
                          <a:sym typeface="Times New Roman"/>
                        </a:rPr>
                        <a:t>Učenicima koji pokazuju dodatni interes za nastavu povijesti.</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635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NOSITELJI</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a:latin typeface="Times New Roman"/>
                          <a:ea typeface="Times New Roman"/>
                          <a:cs typeface="Times New Roman"/>
                          <a:sym typeface="Times New Roman"/>
                        </a:rPr>
                        <a:t> Tomislav Špančić, prof.</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8125">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NAČIN REALIZACIJE</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a:latin typeface="Times New Roman"/>
                          <a:ea typeface="Times New Roman"/>
                          <a:cs typeface="Times New Roman"/>
                          <a:sym typeface="Times New Roman"/>
                        </a:rPr>
                        <a:t>kombinirana metoda (metoda razgovora, usmenog izlaganja, rada na tekstu, dramatizacija) skupni, individualni, frontalni rad, rad u grupama/paru</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5245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VREMENIK</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a:latin typeface="Times New Roman"/>
                          <a:ea typeface="Times New Roman"/>
                          <a:cs typeface="Times New Roman"/>
                          <a:sym typeface="Times New Roman"/>
                        </a:rPr>
                        <a:t>Nastava se izvodi jednom tjedno tijekom školske godine.</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78475">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TROŠKOVNIK</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a:latin typeface="Times New Roman"/>
                          <a:ea typeface="Times New Roman"/>
                          <a:cs typeface="Times New Roman"/>
                          <a:sym typeface="Times New Roman"/>
                        </a:rPr>
                        <a:t>Troškovi za autobusne karte i ulaznice za muzeje, kao i troškovi potrebni za izradu plakata, printanja, CD-a i DVD-a i potrebne informaticke opreme  </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5895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VREDNOVANJE I KORIŠTENJE REZULTATA RADA</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a:latin typeface="Times New Roman"/>
                          <a:ea typeface="Times New Roman"/>
                          <a:cs typeface="Times New Roman"/>
                          <a:sym typeface="Times New Roman"/>
                        </a:rPr>
                        <a:t>Putem sudjelovanja učenika na školskom natjecanju iz povijesti. Individualno praćenje usvajanja planiranih i dodatnih sadržaja i postizanje što boljih rezultata u nastavi povijesti.</a:t>
                      </a:r>
                    </a:p>
                  </a:txBody>
                  <a:tcPr marL="91425" marR="9142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graphicFrame>
        <p:nvGraphicFramePr>
          <p:cNvPr id="1052" name="Shape 1052"/>
          <p:cNvGraphicFramePr/>
          <p:nvPr/>
        </p:nvGraphicFramePr>
        <p:xfrm>
          <a:off x="214387" y="211502"/>
          <a:ext cx="8715200" cy="6366270"/>
        </p:xfrm>
        <a:graphic>
          <a:graphicData uri="http://schemas.openxmlformats.org/drawingml/2006/table">
            <a:tbl>
              <a:tblPr>
                <a:noFill/>
                <a:tableStyleId>{147E585C-4567-4667-A078-270B42631319}</a:tableStyleId>
              </a:tblPr>
              <a:tblGrid>
                <a:gridCol w="2363550">
                  <a:extLst>
                    <a:ext uri="{9D8B030D-6E8A-4147-A177-3AD203B41FA5}">
                      <a16:colId xmlns:a16="http://schemas.microsoft.com/office/drawing/2014/main" val="20000"/>
                    </a:ext>
                  </a:extLst>
                </a:gridCol>
                <a:gridCol w="6351650">
                  <a:extLst>
                    <a:ext uri="{9D8B030D-6E8A-4147-A177-3AD203B41FA5}">
                      <a16:colId xmlns:a16="http://schemas.microsoft.com/office/drawing/2014/main" val="20001"/>
                    </a:ext>
                  </a:extLst>
                </a:gridCol>
              </a:tblGrid>
              <a:tr h="367125">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NAZIV AKTIVNOSTI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DODATNA NASTAVA IZ </a:t>
                      </a:r>
                      <a:r>
                        <a:rPr lang="en" sz="1500" b="1">
                          <a:latin typeface="Times New Roman"/>
                          <a:ea typeface="Times New Roman"/>
                          <a:cs typeface="Times New Roman"/>
                          <a:sym typeface="Times New Roman"/>
                        </a:rPr>
                        <a:t>NJEMAČKOG </a:t>
                      </a:r>
                      <a:r>
                        <a:rPr lang="en" sz="1500" b="1" u="none" strike="noStrike" cap="none">
                          <a:latin typeface="Times New Roman"/>
                          <a:ea typeface="Times New Roman"/>
                          <a:cs typeface="Times New Roman"/>
                          <a:sym typeface="Times New Roman"/>
                        </a:rPr>
                        <a:t>JEZIKA</a:t>
                      </a:r>
                    </a:p>
                    <a:p>
                      <a:pPr marL="0" marR="0" lvl="0" indent="0" algn="ctr" rtl="0">
                        <a:lnSpc>
                          <a:spcPct val="115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ZA UČENIKE 8. RAZREDA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71625">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CILJ AKTIVNOSTI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500">
                          <a:solidFill>
                            <a:schemeClr val="dk1"/>
                          </a:solidFill>
                          <a:latin typeface="Times New Roman"/>
                          <a:ea typeface="Times New Roman"/>
                          <a:cs typeface="Times New Roman"/>
                          <a:sym typeface="Times New Roman"/>
                        </a:rPr>
                        <a:t>Poticati razvoj jezičnih potencijala kod učenika zainteresiranih za strani jezik.</a:t>
                      </a:r>
                    </a:p>
                    <a:p>
                      <a:pPr marL="0" marR="0" lvl="0" indent="0" algn="l" rtl="0">
                        <a:lnSpc>
                          <a:spcPct val="100000"/>
                        </a:lnSpc>
                        <a:spcBef>
                          <a:spcPts val="0"/>
                        </a:spcBef>
                        <a:spcAft>
                          <a:spcPts val="0"/>
                        </a:spcAft>
                        <a:buClr>
                          <a:srgbClr val="000000"/>
                        </a:buClr>
                        <a:buSzPct val="25000"/>
                        <a:buFont typeface="Verdana"/>
                        <a:buNone/>
                      </a:pPr>
                      <a:r>
                        <a:rPr lang="en" sz="1500">
                          <a:solidFill>
                            <a:schemeClr val="dk1"/>
                          </a:solidFill>
                          <a:latin typeface="Times New Roman"/>
                          <a:ea typeface="Times New Roman"/>
                          <a:cs typeface="Times New Roman"/>
                          <a:sym typeface="Times New Roman"/>
                        </a:rPr>
                        <a:t>P</a:t>
                      </a:r>
                      <a:r>
                        <a:rPr lang="en" sz="1500" u="none" strike="noStrike" cap="none">
                          <a:solidFill>
                            <a:schemeClr val="dk1"/>
                          </a:solidFill>
                          <a:latin typeface="Times New Roman"/>
                          <a:ea typeface="Times New Roman"/>
                          <a:cs typeface="Times New Roman"/>
                          <a:sym typeface="Times New Roman"/>
                        </a:rPr>
                        <a:t>oticati razvoj jezičnih potencijala kod darovitih učenika</a:t>
                      </a:r>
                      <a:r>
                        <a:rPr lang="en" sz="1500">
                          <a:latin typeface="Times New Roman"/>
                          <a:ea typeface="Times New Roman"/>
                          <a:cs typeface="Times New Roman"/>
                          <a:sym typeface="Times New Roman"/>
                        </a:rPr>
                        <a:t>. R</a:t>
                      </a:r>
                      <a:r>
                        <a:rPr lang="en" sz="1500" u="none" strike="noStrike" cap="none">
                          <a:solidFill>
                            <a:schemeClr val="dk1"/>
                          </a:solidFill>
                          <a:latin typeface="Times New Roman"/>
                          <a:ea typeface="Times New Roman"/>
                          <a:cs typeface="Times New Roman"/>
                          <a:sym typeface="Times New Roman"/>
                        </a:rPr>
                        <a:t>azvijati</a:t>
                      </a:r>
                      <a:r>
                        <a:rPr lang="en" sz="1500">
                          <a:solidFill>
                            <a:schemeClr val="dk1"/>
                          </a:solidFill>
                          <a:latin typeface="Times New Roman"/>
                          <a:ea typeface="Times New Roman"/>
                          <a:cs typeface="Times New Roman"/>
                          <a:sym typeface="Times New Roman"/>
                        </a:rPr>
                        <a:t> </a:t>
                      </a:r>
                      <a:r>
                        <a:rPr lang="en" sz="1500" u="none" strike="noStrike" cap="none">
                          <a:solidFill>
                            <a:schemeClr val="dk1"/>
                          </a:solidFill>
                          <a:latin typeface="Times New Roman"/>
                          <a:ea typeface="Times New Roman"/>
                          <a:cs typeface="Times New Roman"/>
                          <a:sym typeface="Times New Roman"/>
                        </a:rPr>
                        <a:t> jezične sposobnosti, stvaralačko mišljenje, apstraktno rasuđivanje.</a:t>
                      </a:r>
                      <a:r>
                        <a:rPr lang="en" sz="1500">
                          <a:latin typeface="Times New Roman"/>
                          <a:ea typeface="Times New Roman"/>
                          <a:cs typeface="Times New Roman"/>
                          <a:sym typeface="Times New Roman"/>
                        </a:rPr>
                        <a:t> </a:t>
                      </a:r>
                      <a:r>
                        <a:rPr lang="en" sz="1500">
                          <a:solidFill>
                            <a:schemeClr val="dk1"/>
                          </a:solidFill>
                          <a:latin typeface="Times New Roman"/>
                          <a:ea typeface="Times New Roman"/>
                          <a:cs typeface="Times New Roman"/>
                          <a:sym typeface="Times New Roman"/>
                        </a:rPr>
                        <a:t>U</a:t>
                      </a:r>
                      <a:r>
                        <a:rPr lang="en" sz="1500" u="none" strike="noStrike" cap="none">
                          <a:solidFill>
                            <a:schemeClr val="dk1"/>
                          </a:solidFill>
                          <a:latin typeface="Times New Roman"/>
                          <a:ea typeface="Times New Roman"/>
                          <a:cs typeface="Times New Roman"/>
                          <a:sym typeface="Times New Roman"/>
                        </a:rPr>
                        <a:t>savršiti vještine pisanog i usmenog izražavanja.</a:t>
                      </a:r>
                      <a:r>
                        <a:rPr lang="en" sz="1500">
                          <a:latin typeface="Times New Roman"/>
                          <a:ea typeface="Times New Roman"/>
                          <a:cs typeface="Times New Roman"/>
                          <a:sym typeface="Times New Roman"/>
                        </a:rPr>
                        <a:t> </a:t>
                      </a:r>
                      <a:r>
                        <a:rPr lang="en" sz="1500">
                          <a:solidFill>
                            <a:schemeClr val="dk1"/>
                          </a:solidFill>
                          <a:latin typeface="Times New Roman"/>
                          <a:ea typeface="Times New Roman"/>
                          <a:cs typeface="Times New Roman"/>
                          <a:sym typeface="Times New Roman"/>
                        </a:rPr>
                        <a:t>P</a:t>
                      </a:r>
                      <a:r>
                        <a:rPr lang="en" sz="1500" u="none" strike="noStrike" cap="none">
                          <a:solidFill>
                            <a:schemeClr val="dk1"/>
                          </a:solidFill>
                          <a:latin typeface="Times New Roman"/>
                          <a:ea typeface="Times New Roman"/>
                          <a:cs typeface="Times New Roman"/>
                          <a:sym typeface="Times New Roman"/>
                        </a:rPr>
                        <a:t>roširiti vokabular učenika.</a:t>
                      </a:r>
                      <a:r>
                        <a:rPr lang="en" sz="1500">
                          <a:latin typeface="Times New Roman"/>
                          <a:ea typeface="Times New Roman"/>
                          <a:cs typeface="Times New Roman"/>
                          <a:sym typeface="Times New Roman"/>
                        </a:rPr>
                        <a:t> </a:t>
                      </a:r>
                      <a:r>
                        <a:rPr lang="en" sz="1500">
                          <a:solidFill>
                            <a:schemeClr val="dk1"/>
                          </a:solidFill>
                          <a:latin typeface="Times New Roman"/>
                          <a:ea typeface="Times New Roman"/>
                          <a:cs typeface="Times New Roman"/>
                          <a:sym typeface="Times New Roman"/>
                        </a:rPr>
                        <a:t>P</a:t>
                      </a:r>
                      <a:r>
                        <a:rPr lang="en" sz="1500" u="none" strike="noStrike" cap="none">
                          <a:solidFill>
                            <a:schemeClr val="dk1"/>
                          </a:solidFill>
                          <a:latin typeface="Times New Roman"/>
                          <a:ea typeface="Times New Roman"/>
                          <a:cs typeface="Times New Roman"/>
                          <a:sym typeface="Times New Roman"/>
                        </a:rPr>
                        <a:t>oticati na samovrednovanje</a:t>
                      </a:r>
                      <a:r>
                        <a:rPr lang="en" sz="1500">
                          <a:solidFill>
                            <a:schemeClr val="dk1"/>
                          </a:solidFill>
                          <a:latin typeface="Times New Roman"/>
                          <a:ea typeface="Times New Roman"/>
                          <a:cs typeface="Times New Roman"/>
                          <a:sym typeface="Times New Roman"/>
                        </a:rPr>
                        <a:t>.</a:t>
                      </a:r>
                      <a:r>
                        <a:rPr lang="en" sz="1500" u="none" strike="noStrike" cap="none">
                          <a:solidFill>
                            <a:schemeClr val="dk1"/>
                          </a:solidFill>
                          <a:latin typeface="Times New Roman"/>
                          <a:ea typeface="Times New Roman"/>
                          <a:cs typeface="Times New Roman"/>
                          <a:sym typeface="Times New Roman"/>
                        </a:rPr>
                        <a:t>.</a:t>
                      </a:r>
                      <a:r>
                        <a:rPr lang="en" sz="1500">
                          <a:latin typeface="Times New Roman"/>
                          <a:ea typeface="Times New Roman"/>
                          <a:cs typeface="Times New Roman"/>
                          <a:sym typeface="Times New Roman"/>
                        </a:rPr>
                        <a:t> </a:t>
                      </a:r>
                      <a:r>
                        <a:rPr lang="en" sz="1500">
                          <a:solidFill>
                            <a:schemeClr val="dk1"/>
                          </a:solidFill>
                          <a:latin typeface="Times New Roman"/>
                          <a:ea typeface="Times New Roman"/>
                          <a:cs typeface="Times New Roman"/>
                          <a:sym typeface="Times New Roman"/>
                        </a:rPr>
                        <a:t>O</a:t>
                      </a:r>
                      <a:r>
                        <a:rPr lang="en" sz="1500" u="none" strike="noStrike" cap="none">
                          <a:solidFill>
                            <a:schemeClr val="dk1"/>
                          </a:solidFill>
                          <a:latin typeface="Times New Roman"/>
                          <a:ea typeface="Times New Roman"/>
                          <a:cs typeface="Times New Roman"/>
                          <a:sym typeface="Times New Roman"/>
                        </a:rPr>
                        <a:t>mogućiti pristup izvorima znanja.</a:t>
                      </a:r>
                      <a:r>
                        <a:rPr lang="en" sz="1500">
                          <a:solidFill>
                            <a:schemeClr val="dk1"/>
                          </a:solidFill>
                          <a:latin typeface="Times New Roman"/>
                          <a:ea typeface="Times New Roman"/>
                          <a:cs typeface="Times New Roman"/>
                          <a:sym typeface="Times New Roman"/>
                        </a:rPr>
                        <a:t>P</a:t>
                      </a:r>
                      <a:r>
                        <a:rPr lang="en" sz="1500" u="none" strike="noStrike" cap="none">
                          <a:solidFill>
                            <a:schemeClr val="dk1"/>
                          </a:solidFill>
                          <a:latin typeface="Times New Roman"/>
                          <a:ea typeface="Times New Roman"/>
                          <a:cs typeface="Times New Roman"/>
                          <a:sym typeface="Times New Roman"/>
                        </a:rPr>
                        <a:t>roširivanje znanja o kulturi</a:t>
                      </a:r>
                      <a:r>
                        <a:rPr lang="en" sz="1500">
                          <a:solidFill>
                            <a:schemeClr val="dk1"/>
                          </a:solidFill>
                          <a:latin typeface="Times New Roman"/>
                          <a:ea typeface="Times New Roman"/>
                          <a:cs typeface="Times New Roman"/>
                          <a:sym typeface="Times New Roman"/>
                        </a:rPr>
                        <a:t>.</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86525">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NAMJENA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500" u="none" strike="noStrike" cap="none">
                          <a:solidFill>
                            <a:schemeClr val="dk1"/>
                          </a:solidFill>
                          <a:latin typeface="Times New Roman"/>
                          <a:ea typeface="Times New Roman"/>
                          <a:cs typeface="Times New Roman"/>
                          <a:sym typeface="Times New Roman"/>
                        </a:rPr>
                        <a:t>Razviti kreativnost, sposobnost za samostalno učenje </a:t>
                      </a:r>
                      <a:r>
                        <a:rPr lang="en" sz="1500">
                          <a:solidFill>
                            <a:schemeClr val="dk1"/>
                          </a:solidFill>
                          <a:latin typeface="Times New Roman"/>
                          <a:ea typeface="Times New Roman"/>
                          <a:cs typeface="Times New Roman"/>
                          <a:sym typeface="Times New Roman"/>
                        </a:rPr>
                        <a:t>njemačkog </a:t>
                      </a:r>
                      <a:r>
                        <a:rPr lang="en" sz="1500" u="none" strike="noStrike" cap="none">
                          <a:solidFill>
                            <a:schemeClr val="dk1"/>
                          </a:solidFill>
                          <a:latin typeface="Times New Roman"/>
                          <a:ea typeface="Times New Roman"/>
                          <a:cs typeface="Times New Roman"/>
                          <a:sym typeface="Times New Roman"/>
                        </a:rPr>
                        <a:t>jezika za učenike koji pokazuju poseban interes i koji žele proširiti svoja znanja.</a:t>
                      </a:r>
                      <a:r>
                        <a:rPr lang="en" sz="1500" u="none" strike="noStrike" cap="none">
                          <a:latin typeface="Times New Roman"/>
                          <a:ea typeface="Times New Roman"/>
                          <a:cs typeface="Times New Roman"/>
                          <a:sym typeface="Times New Roman"/>
                        </a:rPr>
                        <a:t> </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9475">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NOSITELJI</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500">
                          <a:solidFill>
                            <a:schemeClr val="dk1"/>
                          </a:solidFill>
                          <a:latin typeface="Times New Roman"/>
                          <a:ea typeface="Times New Roman"/>
                          <a:cs typeface="Times New Roman"/>
                          <a:sym typeface="Times New Roman"/>
                        </a:rPr>
                        <a:t>Sanela Cifer, prof.</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94875">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NAČIN REALIZACIJE</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R="0" lvl="0" algn="l" rtl="0">
                        <a:lnSpc>
                          <a:spcPct val="100000"/>
                        </a:lnSpc>
                        <a:spcBef>
                          <a:spcPts val="0"/>
                        </a:spcBef>
                        <a:spcAft>
                          <a:spcPts val="0"/>
                        </a:spcAft>
                        <a:buNone/>
                      </a:pPr>
                      <a:r>
                        <a:rPr lang="en" sz="1500">
                          <a:latin typeface="Times New Roman"/>
                          <a:ea typeface="Times New Roman"/>
                          <a:cs typeface="Times New Roman"/>
                          <a:sym typeface="Times New Roman"/>
                        </a:rPr>
                        <a:t>- i</a:t>
                      </a:r>
                      <a:r>
                        <a:rPr lang="en" sz="1500" u="none" strike="noStrike" cap="none">
                          <a:latin typeface="Times New Roman"/>
                          <a:ea typeface="Times New Roman"/>
                          <a:cs typeface="Times New Roman"/>
                          <a:sym typeface="Times New Roman"/>
                        </a:rPr>
                        <a:t>ndividualni rad, grupni rad i rad u parovima</a:t>
                      </a:r>
                    </a:p>
                    <a:p>
                      <a:pPr marL="0" marR="0" lvl="0" indent="0" algn="l" rtl="0">
                        <a:lnSpc>
                          <a:spcPct val="100000"/>
                        </a:lnSpc>
                        <a:spcBef>
                          <a:spcPts val="0"/>
                        </a:spcBef>
                        <a:spcAft>
                          <a:spcPts val="0"/>
                        </a:spcAft>
                        <a:buClr>
                          <a:srgbClr val="000000"/>
                        </a:buClr>
                        <a:buSzPct val="25000"/>
                        <a:buFont typeface="Verdana"/>
                        <a:buNone/>
                      </a:pPr>
                      <a:r>
                        <a:rPr lang="en" sz="1500" u="none" strike="noStrike" cap="none">
                          <a:latin typeface="Times New Roman"/>
                          <a:ea typeface="Times New Roman"/>
                          <a:cs typeface="Times New Roman"/>
                          <a:sym typeface="Times New Roman"/>
                        </a:rPr>
                        <a:t>- razgovor, demonstracija i diskusija</a:t>
                      </a:r>
                    </a:p>
                    <a:p>
                      <a:pPr marL="0" marR="0" lvl="0" indent="0" algn="l" rtl="0">
                        <a:lnSpc>
                          <a:spcPct val="100000"/>
                        </a:lnSpc>
                        <a:spcBef>
                          <a:spcPts val="0"/>
                        </a:spcBef>
                        <a:spcAft>
                          <a:spcPts val="0"/>
                        </a:spcAft>
                        <a:buClr>
                          <a:srgbClr val="000000"/>
                        </a:buClr>
                        <a:buSzPct val="25000"/>
                        <a:buFont typeface="Verdana"/>
                        <a:buNone/>
                      </a:pPr>
                      <a:r>
                        <a:rPr lang="en" sz="1500" u="none" strike="noStrike" cap="none">
                          <a:latin typeface="Times New Roman"/>
                          <a:ea typeface="Times New Roman"/>
                          <a:cs typeface="Times New Roman"/>
                          <a:sym typeface="Times New Roman"/>
                        </a:rPr>
                        <a:t>- didaktičke igre</a:t>
                      </a:r>
                    </a:p>
                    <a:p>
                      <a:pPr marL="0" marR="0" lvl="0" indent="0" algn="l" rtl="0">
                        <a:lnSpc>
                          <a:spcPct val="100000"/>
                        </a:lnSpc>
                        <a:spcBef>
                          <a:spcPts val="0"/>
                        </a:spcBef>
                        <a:spcAft>
                          <a:spcPts val="0"/>
                        </a:spcAft>
                        <a:buClr>
                          <a:srgbClr val="000000"/>
                        </a:buClr>
                        <a:buSzPct val="25000"/>
                        <a:buFont typeface="Verdana"/>
                        <a:buNone/>
                      </a:pPr>
                      <a:r>
                        <a:rPr lang="en" sz="1500" u="none" strike="noStrike" cap="none">
                          <a:latin typeface="Times New Roman"/>
                          <a:ea typeface="Times New Roman"/>
                          <a:cs typeface="Times New Roman"/>
                          <a:sym typeface="Times New Roman"/>
                        </a:rPr>
                        <a:t>- natjecanje</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86525">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VREMENIK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500">
                          <a:latin typeface="Times New Roman"/>
                          <a:ea typeface="Times New Roman"/>
                          <a:cs typeface="Times New Roman"/>
                          <a:sym typeface="Times New Roman"/>
                        </a:rPr>
                        <a:t>J</a:t>
                      </a:r>
                      <a:r>
                        <a:rPr lang="en" sz="1500" u="none" strike="noStrike" cap="none">
                          <a:latin typeface="Times New Roman"/>
                          <a:ea typeface="Times New Roman"/>
                          <a:cs typeface="Times New Roman"/>
                          <a:sym typeface="Times New Roman"/>
                        </a:rPr>
                        <a:t>edan sat tjedno tijekom školske godine 201</a:t>
                      </a:r>
                      <a:r>
                        <a:rPr lang="en" sz="1500">
                          <a:latin typeface="Times New Roman"/>
                          <a:ea typeface="Times New Roman"/>
                          <a:cs typeface="Times New Roman"/>
                          <a:sym typeface="Times New Roman"/>
                        </a:rPr>
                        <a:t>7</a:t>
                      </a:r>
                      <a:r>
                        <a:rPr lang="en" sz="1500" u="none" strike="noStrike" cap="none">
                          <a:latin typeface="Times New Roman"/>
                          <a:ea typeface="Times New Roman"/>
                          <a:cs typeface="Times New Roman"/>
                          <a:sym typeface="Times New Roman"/>
                        </a:rPr>
                        <a:t>./ 201</a:t>
                      </a:r>
                      <a:r>
                        <a:rPr lang="en" sz="1500">
                          <a:latin typeface="Times New Roman"/>
                          <a:ea typeface="Times New Roman"/>
                          <a:cs typeface="Times New Roman"/>
                          <a:sym typeface="Times New Roman"/>
                        </a:rPr>
                        <a:t>8</a:t>
                      </a:r>
                      <a:r>
                        <a:rPr lang="en" sz="1500" u="none" strike="noStrike" cap="none">
                          <a:latin typeface="Times New Roman"/>
                          <a:ea typeface="Times New Roman"/>
                          <a:cs typeface="Times New Roman"/>
                          <a:sym typeface="Times New Roman"/>
                        </a:rPr>
                        <a:t>., ukupno 35 sati</a:t>
                      </a:r>
                      <a:r>
                        <a:rPr lang="en" sz="1500">
                          <a:latin typeface="Times New Roman"/>
                          <a:ea typeface="Times New Roman"/>
                          <a:cs typeface="Times New Roman"/>
                          <a:sym typeface="Times New Roman"/>
                        </a:rPr>
                        <a:t> za učenike 8. a/c razrednog odjela.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2350">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TROŠKOVNIK</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500">
                          <a:latin typeface="Times New Roman"/>
                          <a:ea typeface="Times New Roman"/>
                          <a:cs typeface="Times New Roman"/>
                          <a:sym typeface="Times New Roman"/>
                        </a:rPr>
                        <a:t>Papir za fotokopiranje, hamer papir, ljepilo, toner i sl.</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34450">
                <a:tc>
                  <a:txBody>
                    <a:bodyPr/>
                    <a:lstStyle/>
                    <a:p>
                      <a:pPr marL="0" marR="0" lvl="0" indent="0" algn="l" rtl="0">
                        <a:lnSpc>
                          <a:spcPct val="100000"/>
                        </a:lnSpc>
                        <a:spcBef>
                          <a:spcPts val="0"/>
                        </a:spcBef>
                        <a:spcAft>
                          <a:spcPts val="0"/>
                        </a:spcAft>
                        <a:buClr>
                          <a:srgbClr val="000000"/>
                        </a:buClr>
                        <a:buSzPct val="25000"/>
                        <a:buFont typeface="Verdana"/>
                        <a:buNone/>
                      </a:pPr>
                      <a:r>
                        <a:rPr lang="en" sz="1500" b="1" u="none" strike="noStrike" cap="none">
                          <a:latin typeface="Times New Roman"/>
                          <a:ea typeface="Times New Roman"/>
                          <a:cs typeface="Times New Roman"/>
                          <a:sym typeface="Times New Roman"/>
                        </a:rPr>
                        <a:t>VREDNOVANJE I KORIŠTENJE REZULTATA RADA</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500">
                          <a:latin typeface="Times New Roman"/>
                          <a:ea typeface="Times New Roman"/>
                          <a:cs typeface="Times New Roman"/>
                          <a:sym typeface="Times New Roman"/>
                        </a:rPr>
                        <a:t>S</a:t>
                      </a:r>
                      <a:r>
                        <a:rPr lang="en" sz="1500" u="none" strike="noStrike" cap="none">
                          <a:latin typeface="Times New Roman"/>
                          <a:ea typeface="Times New Roman"/>
                          <a:cs typeface="Times New Roman"/>
                          <a:sym typeface="Times New Roman"/>
                        </a:rPr>
                        <a:t>amovrednovanje učenika</a:t>
                      </a:r>
                      <a:r>
                        <a:rPr lang="en" sz="1500">
                          <a:latin typeface="Times New Roman"/>
                          <a:ea typeface="Times New Roman"/>
                          <a:cs typeface="Times New Roman"/>
                          <a:sym typeface="Times New Roman"/>
                        </a:rPr>
                        <a:t>, </a:t>
                      </a:r>
                      <a:r>
                        <a:rPr lang="en" sz="1500" u="none" strike="noStrike" cap="none">
                          <a:latin typeface="Times New Roman"/>
                          <a:ea typeface="Times New Roman"/>
                          <a:cs typeface="Times New Roman"/>
                          <a:sym typeface="Times New Roman"/>
                        </a:rPr>
                        <a:t>kontinuirano praćenje napretka i razvijanja interesa.</a:t>
                      </a:r>
                    </a:p>
                    <a:p>
                      <a:pPr marL="0" marR="0" lvl="0" indent="0" algn="l" rtl="0">
                        <a:lnSpc>
                          <a:spcPct val="100000"/>
                        </a:lnSpc>
                        <a:spcBef>
                          <a:spcPts val="0"/>
                        </a:spcBef>
                        <a:spcAft>
                          <a:spcPts val="0"/>
                        </a:spcAft>
                        <a:buClr>
                          <a:srgbClr val="000000"/>
                        </a:buClr>
                        <a:buSzPct val="25000"/>
                        <a:buFont typeface="Verdana"/>
                        <a:buNone/>
                      </a:pPr>
                      <a:r>
                        <a:rPr lang="en" sz="1500">
                          <a:latin typeface="Times New Roman"/>
                          <a:ea typeface="Times New Roman"/>
                          <a:cs typeface="Times New Roman"/>
                          <a:sym typeface="Times New Roman"/>
                        </a:rPr>
                        <a:t>Z</a:t>
                      </a:r>
                      <a:r>
                        <a:rPr lang="en" sz="1500" u="none" strike="noStrike" cap="none">
                          <a:latin typeface="Times New Roman"/>
                          <a:ea typeface="Times New Roman"/>
                          <a:cs typeface="Times New Roman"/>
                          <a:sym typeface="Times New Roman"/>
                        </a:rPr>
                        <a:t>adovoljstvo učenika, učitelja i roditelja.</a:t>
                      </a:r>
                    </a:p>
                    <a:p>
                      <a:pPr marL="0" marR="0" lvl="0" indent="0" algn="l" rtl="0">
                        <a:lnSpc>
                          <a:spcPct val="100000"/>
                        </a:lnSpc>
                        <a:spcBef>
                          <a:spcPts val="0"/>
                        </a:spcBef>
                        <a:spcAft>
                          <a:spcPts val="0"/>
                        </a:spcAft>
                        <a:buClr>
                          <a:srgbClr val="000000"/>
                        </a:buClr>
                        <a:buSzPct val="25000"/>
                        <a:buFont typeface="Verdana"/>
                        <a:buNone/>
                      </a:pPr>
                      <a:r>
                        <a:rPr lang="en" sz="1500">
                          <a:latin typeface="Times New Roman"/>
                          <a:ea typeface="Times New Roman"/>
                          <a:cs typeface="Times New Roman"/>
                          <a:sym typeface="Times New Roman"/>
                        </a:rPr>
                        <a:t>S</a:t>
                      </a:r>
                      <a:r>
                        <a:rPr lang="en" sz="1500" u="none" strike="noStrike" cap="none">
                          <a:latin typeface="Times New Roman"/>
                          <a:ea typeface="Times New Roman"/>
                          <a:cs typeface="Times New Roman"/>
                          <a:sym typeface="Times New Roman"/>
                        </a:rPr>
                        <a:t>ustavno razvijanje samopouzdanja. Sudjelovanje na natjecanju.</a:t>
                      </a:r>
                    </a:p>
                  </a:txBody>
                  <a:tcPr marL="63500" marR="63500"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Shape 1058"/>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sp>
        <p:nvSpPr>
          <p:cNvPr id="1059" name="Shape 1059"/>
          <p:cNvSpPr/>
          <p:nvPr/>
        </p:nvSpPr>
        <p:spPr>
          <a:xfrm>
            <a:off x="2411758" y="2708916"/>
            <a:ext cx="4320480" cy="1440160"/>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2400" b="1" i="0" u="none" strike="noStrike" cap="none">
                <a:solidFill>
                  <a:schemeClr val="dk1"/>
                </a:solidFill>
                <a:latin typeface="Arial"/>
                <a:ea typeface="Arial"/>
                <a:cs typeface="Arial"/>
                <a:sym typeface="Arial"/>
              </a:rPr>
              <a:t>V. </a:t>
            </a:r>
            <a:r>
              <a:rPr lang="en" sz="2400" b="1" i="0" u="none" strike="noStrike" cap="none">
                <a:solidFill>
                  <a:srgbClr val="000000"/>
                </a:solidFill>
                <a:latin typeface="Arial"/>
                <a:ea typeface="Arial"/>
                <a:cs typeface="Arial"/>
                <a:sym typeface="Arial"/>
              </a:rPr>
              <a:t>SAT RAZREDNIKA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graphicFrame>
        <p:nvGraphicFramePr>
          <p:cNvPr id="1065" name="Shape 1065"/>
          <p:cNvGraphicFramePr/>
          <p:nvPr/>
        </p:nvGraphicFramePr>
        <p:xfrm>
          <a:off x="354162" y="338500"/>
          <a:ext cx="8280400" cy="5729145"/>
        </p:xfrm>
        <a:graphic>
          <a:graphicData uri="http://schemas.openxmlformats.org/drawingml/2006/table">
            <a:tbl>
              <a:tblPr>
                <a:noFill/>
                <a:tableStyleId>{147E585C-4567-4667-A078-270B42631319}</a:tableStyleId>
              </a:tblPr>
              <a:tblGrid>
                <a:gridCol w="2016125">
                  <a:extLst>
                    <a:ext uri="{9D8B030D-6E8A-4147-A177-3AD203B41FA5}">
                      <a16:colId xmlns:a16="http://schemas.microsoft.com/office/drawing/2014/main" val="20000"/>
                    </a:ext>
                  </a:extLst>
                </a:gridCol>
                <a:gridCol w="6264275">
                  <a:extLst>
                    <a:ext uri="{9D8B030D-6E8A-4147-A177-3AD203B41FA5}">
                      <a16:colId xmlns:a16="http://schemas.microsoft.com/office/drawing/2014/main" val="20001"/>
                    </a:ext>
                  </a:extLst>
                </a:gridCol>
              </a:tblGrid>
              <a:tr h="6218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Comic Sans MS"/>
                        <a:buNone/>
                      </a:pPr>
                      <a:r>
                        <a:rPr lang="en" sz="1600" b="1" u="none" strike="noStrike" cap="none">
                          <a:solidFill>
                            <a:schemeClr val="dk1"/>
                          </a:solidFill>
                          <a:latin typeface="Times New Roman"/>
                          <a:ea typeface="Times New Roman"/>
                          <a:cs typeface="Times New Roman"/>
                          <a:sym typeface="Times New Roman"/>
                        </a:rPr>
                        <a:t>SAT RAZREDNIKA – 1. RAZRED</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979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Pomagati djeci da odrastaju u ljude koji neće primjenjivati silu nad sobom i drugim ljudima te ih potaknuti na suradnju, razumijevanje, toleranciju i nenasilnu komunikaciju u svakidašnjem životu.</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39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Osloboditi učenike za izražavanje svojih misli i stavova. Odgojno djelovati – izborom tema, razgovorom o aktualnim temama i problemima. </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38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Danijela Divna Dujić, Martina Delišimunović Čmigović, Ivana Vlajčić i Natalija Kovač</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873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latin typeface="Times New Roman"/>
                          <a:ea typeface="Times New Roman"/>
                          <a:cs typeface="Times New Roman"/>
                          <a:sym typeface="Times New Roman"/>
                        </a:rPr>
                        <a:t>Radionice kroz različite aktivnosti djece.</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522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Jedan sat tjedno tijekom nastavne godine 201</a:t>
                      </a:r>
                      <a:r>
                        <a:rPr lang="en" sz="1600">
                          <a:solidFill>
                            <a:schemeClr val="dk1"/>
                          </a:solidFill>
                          <a:latin typeface="Times New Roman"/>
                          <a:ea typeface="Times New Roman"/>
                          <a:cs typeface="Times New Roman"/>
                          <a:sym typeface="Times New Roman"/>
                        </a:rPr>
                        <a:t>7</a:t>
                      </a:r>
                      <a:r>
                        <a:rPr lang="en" sz="1600" u="none" strike="noStrike" cap="none">
                          <a:solidFill>
                            <a:schemeClr val="dk1"/>
                          </a:solidFill>
                          <a:latin typeface="Times New Roman"/>
                          <a:ea typeface="Times New Roman"/>
                          <a:cs typeface="Times New Roman"/>
                          <a:sym typeface="Times New Roman"/>
                        </a:rPr>
                        <a:t>./1</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905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latin typeface="Times New Roman"/>
                          <a:ea typeface="Times New Roman"/>
                          <a:cs typeface="Times New Roman"/>
                          <a:sym typeface="Times New Roman"/>
                        </a:rPr>
                        <a:t>Nema troškova.</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461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Praćenje učeničkog vladanja, suradnja s roditeljima.</a:t>
                      </a:r>
                    </a:p>
                  </a:txBody>
                  <a:tcPr marL="54800" marR="54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aphicFrame>
        <p:nvGraphicFramePr>
          <p:cNvPr id="1071" name="Shape 1071"/>
          <p:cNvGraphicFramePr/>
          <p:nvPr/>
        </p:nvGraphicFramePr>
        <p:xfrm>
          <a:off x="251512" y="409314"/>
          <a:ext cx="8640975" cy="5824990"/>
        </p:xfrm>
        <a:graphic>
          <a:graphicData uri="http://schemas.openxmlformats.org/drawingml/2006/table">
            <a:tbl>
              <a:tblPr>
                <a:noFill/>
                <a:tableStyleId>{147E585C-4567-4667-A078-270B42631319}</a:tableStyleId>
              </a:tblPr>
              <a:tblGrid>
                <a:gridCol w="2326825">
                  <a:extLst>
                    <a:ext uri="{9D8B030D-6E8A-4147-A177-3AD203B41FA5}">
                      <a16:colId xmlns:a16="http://schemas.microsoft.com/office/drawing/2014/main" val="20000"/>
                    </a:ext>
                  </a:extLst>
                </a:gridCol>
                <a:gridCol w="6314150">
                  <a:extLst>
                    <a:ext uri="{9D8B030D-6E8A-4147-A177-3AD203B41FA5}">
                      <a16:colId xmlns:a16="http://schemas.microsoft.com/office/drawing/2014/main" val="20001"/>
                    </a:ext>
                  </a:extLst>
                </a:gridCol>
              </a:tblGrid>
              <a:tr h="6106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NAZIV AKTIVNOSTI</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SAT RAZREDNIKA - 2. RAZREDI</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5010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Usmjeravati i poticati učenike na suradnju, razumijevanje, toleranciju i nenasilnu komunikaciju u svakodnevnom životu. </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13361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NAMJENA</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Učenicima će se poticati samopouzdanje i stvaranje pozitivne slike o sebi,težit će se uspostavljanju zdravih međuljudskih odnosa.</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Razvijat će se ekološka svijest jer pozitivnim odnosom prema prirodi možemo očuvati i sebe kao dio nje.</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Težit će se osvješćivanju učeničkih negativnih emocija (ljutnja, bijes), preuzimanje odgovornosti za svoje postupke i ovladavanje postupcima za njihovo otklanjanje i ublažavanje. Usvajat će se pozitivne osobine ličnosti: istinoljubivost, poštenje, hrabrost, druželjubivost,plemenitost,otvorenost.</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2672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NOSITELJI </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Učiteljice: Mirta Grgić-Mešić, Zorka Brekalo, Irena Koružnjak, Marija Krijan</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3600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NAČIN REALIZACIJE</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Radionice kroz različite aktivnosti djece.</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2880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VREMENIK</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Jedan sat tjedno tijekom školske godine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3600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TROŠKOVNIK</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Nema troškova.</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6188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Praćenje učeničkog vladanja, suradnja s roditeljima.</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graphicFrame>
        <p:nvGraphicFramePr>
          <p:cNvPr id="1077" name="Shape 1077"/>
          <p:cNvGraphicFramePr/>
          <p:nvPr>
            <p:extLst>
              <p:ext uri="{D42A27DB-BD31-4B8C-83A1-F6EECF244321}">
                <p14:modId xmlns:p14="http://schemas.microsoft.com/office/powerpoint/2010/main" val="2328525158"/>
              </p:ext>
            </p:extLst>
          </p:nvPr>
        </p:nvGraphicFramePr>
        <p:xfrm>
          <a:off x="251505" y="313629"/>
          <a:ext cx="8640975" cy="6306188"/>
        </p:xfrm>
        <a:graphic>
          <a:graphicData uri="http://schemas.openxmlformats.org/drawingml/2006/table">
            <a:tbl>
              <a:tblPr>
                <a:noFill/>
                <a:tableStyleId>{147E585C-4567-4667-A078-270B42631319}</a:tableStyleId>
              </a:tblPr>
              <a:tblGrid>
                <a:gridCol w="2259466">
                  <a:extLst>
                    <a:ext uri="{9D8B030D-6E8A-4147-A177-3AD203B41FA5}">
                      <a16:colId xmlns:a16="http://schemas.microsoft.com/office/drawing/2014/main" val="20000"/>
                    </a:ext>
                  </a:extLst>
                </a:gridCol>
                <a:gridCol w="6381509">
                  <a:extLst>
                    <a:ext uri="{9D8B030D-6E8A-4147-A177-3AD203B41FA5}">
                      <a16:colId xmlns:a16="http://schemas.microsoft.com/office/drawing/2014/main" val="20001"/>
                    </a:ext>
                  </a:extLst>
                </a:gridCol>
              </a:tblGrid>
              <a:tr h="6106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NAZIV AKTIVNOSTI</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SAT RAZREDNIKA - 3. RAZREDI</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5010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Pomagati djeci da odrastaju u ljude koji neće primjenjivati silu nad sobom i drugim ljudima te ih potaknuti na suradnju, razumijevanje, toleranciju i nenasilnu komunikaciju u svakidašnjem životu.</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13361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NAMJENA</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Poticanjem samopouzdanja kod učenika te stvaranjem pozitivne slike o sebi,težit će se uspostavljanju zdravih međuljudskih odnosa.</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Razvijanje ekološke svijesti jer pozitivnim odnosom prema prirodi možemo očuvati i sebe kao dio nje.</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Osvješćivanje učeničkih negativnih emocija (ljutnja, bijes), preuzimanje odgovornosti za vlastite postupke te ovladavanje postupcima za otklanjanje i ublažavanje istih.</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Usvajanje pozitivnih osobina ličnosti: istinoljubivost, poštenje, hrabrost, druželjubivost, plemenitost, otvorenost.</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2672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NOSITELJI </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Ksenija Borović, Jasminka Španić, Ljerka Ivković</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3600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NAČIN REALIZACIJE</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Radionice kroz različite aktivnosti djece.</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Provođenje preventivnog programa.</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2880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VREMENIK</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Jedan sat tjedno tijekom školske godine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./201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3600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TROŠKOVNIK</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Nema troškova.</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6188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a:ea typeface="Times New Roman"/>
                          <a:cs typeface="Times New Roman"/>
                          <a:sym typeface="Times New Roman"/>
                        </a:rPr>
                        <a:t>Praćenje učeničkog vladanja, suradnja s roditeljima .</a:t>
                      </a:r>
                    </a:p>
                  </a:txBody>
                  <a:tcPr marL="49725" marR="4972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p:nvPr/>
        </p:nvSpPr>
        <p:spPr>
          <a:xfrm>
            <a:off x="7078800" y="0"/>
            <a:ext cx="2065199"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sp>
        <p:nvSpPr>
          <p:cNvPr id="177" name="Shape 177"/>
          <p:cNvSpPr/>
          <p:nvPr/>
        </p:nvSpPr>
        <p:spPr>
          <a:xfrm>
            <a:off x="1171111" y="2679971"/>
            <a:ext cx="6718200" cy="1558201"/>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4800" b="1" i="0" u="none" strike="noStrike" cap="none" dirty="0">
                <a:solidFill>
                  <a:schemeClr val="dk1"/>
                </a:solidFill>
              </a:rPr>
              <a:t>I. IZBORNA NASTAVA</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084" name="Shape 1084"/>
          <p:cNvGraphicFramePr/>
          <p:nvPr/>
        </p:nvGraphicFramePr>
        <p:xfrm>
          <a:off x="183878" y="164468"/>
          <a:ext cx="8801825" cy="6495390"/>
        </p:xfrm>
        <a:graphic>
          <a:graphicData uri="http://schemas.openxmlformats.org/drawingml/2006/table">
            <a:tbl>
              <a:tblPr>
                <a:noFill/>
                <a:tableStyleId>{147E585C-4567-4667-A078-270B42631319}</a:tableStyleId>
              </a:tblPr>
              <a:tblGrid>
                <a:gridCol w="2281125">
                  <a:extLst>
                    <a:ext uri="{9D8B030D-6E8A-4147-A177-3AD203B41FA5}">
                      <a16:colId xmlns:a16="http://schemas.microsoft.com/office/drawing/2014/main" val="20000"/>
                    </a:ext>
                  </a:extLst>
                </a:gridCol>
                <a:gridCol w="6520700">
                  <a:extLst>
                    <a:ext uri="{9D8B030D-6E8A-4147-A177-3AD203B41FA5}">
                      <a16:colId xmlns:a16="http://schemas.microsoft.com/office/drawing/2014/main" val="20001"/>
                    </a:ext>
                  </a:extLst>
                </a:gridCol>
              </a:tblGrid>
              <a:tr h="4974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NAZIV AKTIVNOSTI</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SAT RAZREDNIKA - 4. RAZRED</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528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CILJ AKTIVNOSTI</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Usmjeravati učenike da odrastaju u ljude koji neće primjenjivati silu nad sobom i drugim ljudima te ih poticati na suradnju, razumijevanje, toleranciju i nenasilnu komunikaciju u svakodnevnom životu.</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069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NAMJENA</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Učenicima će se poticati samopouzdanje i stvaranje pozitivne slike o sebi, težit će se uspostavljanju zdravih međuljudskih odnosa.</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Razvijat će se ekološka svijest jer pozitivnim odnosom prema prirodi možemo očuvati i sebe kao dio nje.</a:t>
                      </a:r>
                    </a:p>
                    <a:p>
                      <a:pPr marL="0" marR="0" lvl="0" indent="0" algn="l" rtl="0">
                        <a:lnSpc>
                          <a:spcPct val="115000"/>
                        </a:lnSpc>
                        <a:spcBef>
                          <a:spcPts val="0"/>
                        </a:spcBef>
                        <a:spcAft>
                          <a:spcPts val="0"/>
                        </a:spcAft>
                        <a:buClr>
                          <a:srgbClr val="000000"/>
                        </a:buClr>
                        <a:buSzPct val="25000"/>
                        <a:buFont typeface="Verdana"/>
                        <a:buNone/>
                      </a:pPr>
                      <a:r>
                        <a:rPr lang="en" sz="1600">
                          <a:solidFill>
                            <a:schemeClr val="dk1"/>
                          </a:solidFill>
                          <a:latin typeface="Times New Roman"/>
                          <a:ea typeface="Times New Roman"/>
                          <a:cs typeface="Times New Roman"/>
                          <a:sym typeface="Times New Roman"/>
                        </a:rPr>
                        <a:t>O</a:t>
                      </a:r>
                      <a:r>
                        <a:rPr lang="en" sz="1600" u="none" strike="noStrike" cap="none">
                          <a:solidFill>
                            <a:schemeClr val="dk1"/>
                          </a:solidFill>
                          <a:latin typeface="Times New Roman"/>
                          <a:ea typeface="Times New Roman"/>
                          <a:cs typeface="Times New Roman"/>
                          <a:sym typeface="Times New Roman"/>
                        </a:rPr>
                        <a:t>svje</a:t>
                      </a:r>
                      <a:r>
                        <a:rPr lang="en" sz="1600">
                          <a:solidFill>
                            <a:schemeClr val="dk1"/>
                          </a:solidFill>
                          <a:latin typeface="Times New Roman"/>
                          <a:ea typeface="Times New Roman"/>
                          <a:cs typeface="Times New Roman"/>
                          <a:sym typeface="Times New Roman"/>
                        </a:rPr>
                        <a:t>šćivat će se</a:t>
                      </a:r>
                      <a:r>
                        <a:rPr lang="en" sz="1600" u="none" strike="noStrike" cap="none">
                          <a:solidFill>
                            <a:schemeClr val="dk1"/>
                          </a:solidFill>
                          <a:latin typeface="Times New Roman"/>
                          <a:ea typeface="Times New Roman"/>
                          <a:cs typeface="Times New Roman"/>
                          <a:sym typeface="Times New Roman"/>
                        </a:rPr>
                        <a:t> važnost</a:t>
                      </a:r>
                      <a:r>
                        <a:rPr lang="en" sz="1600">
                          <a:solidFill>
                            <a:schemeClr val="dk1"/>
                          </a:solidFill>
                          <a:latin typeface="Times New Roman"/>
                          <a:ea typeface="Times New Roman"/>
                          <a:cs typeface="Times New Roman"/>
                          <a:sym typeface="Times New Roman"/>
                        </a:rPr>
                        <a:t> </a:t>
                      </a:r>
                      <a:r>
                        <a:rPr lang="en" sz="1600" u="none" strike="noStrike" cap="none">
                          <a:solidFill>
                            <a:schemeClr val="dk1"/>
                          </a:solidFill>
                          <a:latin typeface="Times New Roman"/>
                          <a:ea typeface="Times New Roman"/>
                          <a:cs typeface="Times New Roman"/>
                          <a:sym typeface="Times New Roman"/>
                        </a:rPr>
                        <a:t>redovitog usvajanja gradiva i izvršavanja obaveza, preuzimanj</a:t>
                      </a:r>
                      <a:r>
                        <a:rPr lang="en" sz="1600">
                          <a:solidFill>
                            <a:schemeClr val="dk1"/>
                          </a:solidFill>
                          <a:latin typeface="Times New Roman"/>
                          <a:ea typeface="Times New Roman"/>
                          <a:cs typeface="Times New Roman"/>
                          <a:sym typeface="Times New Roman"/>
                        </a:rPr>
                        <a:t>e </a:t>
                      </a:r>
                      <a:r>
                        <a:rPr lang="en" sz="1600" u="none" strike="noStrike" cap="none">
                          <a:solidFill>
                            <a:schemeClr val="dk1"/>
                          </a:solidFill>
                          <a:latin typeface="Times New Roman"/>
                          <a:ea typeface="Times New Roman"/>
                          <a:cs typeface="Times New Roman"/>
                          <a:sym typeface="Times New Roman"/>
                        </a:rPr>
                        <a:t>odgovornosti za svoje postupke i ovladavanje postupcima za njihovo otklanjanje i ublažavanje. </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Usvajat će se pozitivne osobine ličnosti: istinoljubivost, poštenje,</a:t>
                      </a:r>
                      <a:r>
                        <a:rPr lang="en" sz="1600">
                          <a:solidFill>
                            <a:schemeClr val="dk1"/>
                          </a:solidFill>
                          <a:latin typeface="Times New Roman"/>
                          <a:ea typeface="Times New Roman"/>
                          <a:cs typeface="Times New Roman"/>
                          <a:sym typeface="Times New Roman"/>
                        </a:rPr>
                        <a:t>odgovornost, </a:t>
                      </a:r>
                      <a:r>
                        <a:rPr lang="en" sz="1600" u="none" strike="noStrike" cap="none">
                          <a:solidFill>
                            <a:schemeClr val="dk1"/>
                          </a:solidFill>
                          <a:latin typeface="Times New Roman"/>
                          <a:ea typeface="Times New Roman"/>
                          <a:cs typeface="Times New Roman"/>
                          <a:sym typeface="Times New Roman"/>
                        </a:rPr>
                        <a:t>hrabrost, druželjubivost, plemenitost</a:t>
                      </a:r>
                      <a:r>
                        <a:rPr lang="en" sz="1600">
                          <a:solidFill>
                            <a:schemeClr val="dk1"/>
                          </a:solidFill>
                          <a:latin typeface="Times New Roman"/>
                          <a:ea typeface="Times New Roman"/>
                          <a:cs typeface="Times New Roman"/>
                          <a:sym typeface="Times New Roman"/>
                        </a:rPr>
                        <a:t> i</a:t>
                      </a:r>
                      <a:r>
                        <a:rPr lang="en" sz="1600" u="none" strike="noStrike" cap="none">
                          <a:solidFill>
                            <a:schemeClr val="dk1"/>
                          </a:solidFill>
                          <a:latin typeface="Times New Roman"/>
                          <a:ea typeface="Times New Roman"/>
                          <a:cs typeface="Times New Roman"/>
                          <a:sym typeface="Times New Roman"/>
                        </a:rPr>
                        <a:t> otvorenost. </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94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NOSITELJI </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Helena Ćurić,Valerija Ivanović Skender,Jasmina Kostelac Pervan,Iva Penava</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26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NAČIN REALIZACIJE</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Radionice kroz različite aktivnosti djece.</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18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VREMENIK</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solidFill>
                            <a:schemeClr val="dk1"/>
                          </a:solidFill>
                          <a:latin typeface="Times New Roman"/>
                          <a:ea typeface="Times New Roman"/>
                          <a:cs typeface="Times New Roman"/>
                          <a:sym typeface="Times New Roman"/>
                        </a:rPr>
                        <a:t>J</a:t>
                      </a:r>
                      <a:r>
                        <a:rPr lang="en" sz="1600" u="none" strike="noStrike" cap="none">
                          <a:solidFill>
                            <a:schemeClr val="dk1"/>
                          </a:solidFill>
                          <a:latin typeface="Times New Roman"/>
                          <a:ea typeface="Times New Roman"/>
                          <a:cs typeface="Times New Roman"/>
                          <a:sym typeface="Times New Roman"/>
                        </a:rPr>
                        <a:t>edan sat tjedno tijekom školske godine 2017/2018.</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78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TROŠKOVNIK</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solidFill>
                            <a:schemeClr val="dk1"/>
                          </a:solidFill>
                          <a:latin typeface="Times New Roman"/>
                          <a:ea typeface="Times New Roman"/>
                          <a:cs typeface="Times New Roman"/>
                          <a:sym typeface="Times New Roman"/>
                        </a:rPr>
                        <a:t>N</a:t>
                      </a:r>
                      <a:r>
                        <a:rPr lang="en" sz="1600" u="none" strike="noStrike" cap="none">
                          <a:solidFill>
                            <a:schemeClr val="dk1"/>
                          </a:solidFill>
                          <a:latin typeface="Times New Roman"/>
                          <a:ea typeface="Times New Roman"/>
                          <a:cs typeface="Times New Roman"/>
                          <a:sym typeface="Times New Roman"/>
                        </a:rPr>
                        <a:t>ema troškova</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528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Praćenje učeničkog vladanja, suradnja s roditeljima.</a:t>
                      </a:r>
                    </a:p>
                  </a:txBody>
                  <a:tcPr marL="52225" marR="522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graphicFrame>
        <p:nvGraphicFramePr>
          <p:cNvPr id="1090" name="Shape 1090"/>
          <p:cNvGraphicFramePr/>
          <p:nvPr/>
        </p:nvGraphicFramePr>
        <p:xfrm>
          <a:off x="265053" y="273050"/>
          <a:ext cx="8645350" cy="6176654"/>
        </p:xfrm>
        <a:graphic>
          <a:graphicData uri="http://schemas.openxmlformats.org/drawingml/2006/table">
            <a:tbl>
              <a:tblPr>
                <a:noFill/>
                <a:tableStyleId>{147E585C-4567-4667-A078-270B42631319}</a:tableStyleId>
              </a:tblPr>
              <a:tblGrid>
                <a:gridCol w="2061925">
                  <a:extLst>
                    <a:ext uri="{9D8B030D-6E8A-4147-A177-3AD203B41FA5}">
                      <a16:colId xmlns:a16="http://schemas.microsoft.com/office/drawing/2014/main" val="20000"/>
                    </a:ext>
                  </a:extLst>
                </a:gridCol>
                <a:gridCol w="6583425">
                  <a:extLst>
                    <a:ext uri="{9D8B030D-6E8A-4147-A177-3AD203B41FA5}">
                      <a16:colId xmlns:a16="http://schemas.microsoft.com/office/drawing/2014/main" val="20001"/>
                    </a:ext>
                  </a:extLst>
                </a:gridCol>
              </a:tblGrid>
              <a:tr h="440200">
                <a:tc>
                  <a:txBody>
                    <a:bodyPr/>
                    <a:lstStyle/>
                    <a:p>
                      <a:pPr marL="0" marR="0" lvl="0" indent="0"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NAZIV AKTIVNOSTI</a:t>
                      </a:r>
                    </a:p>
                  </a:txBody>
                  <a:tcPr marL="91425" marR="91425" marT="47625" marB="476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KURIKULUM SATA RAZREDNIKA  5. RAZREDA</a:t>
                      </a:r>
                    </a:p>
                  </a:txBody>
                  <a:tcPr marL="91425" marR="91425" marT="47625" marB="476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04700">
                <a:tc>
                  <a:txBody>
                    <a:bodyPr/>
                    <a:lstStyle/>
                    <a:p>
                      <a:pPr marL="0" marR="0" lvl="0" indent="0"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CILJ AKTIVNOSTI</a:t>
                      </a:r>
                    </a:p>
                  </a:txBody>
                  <a:tcPr marL="91425" marR="91425" marT="47625" marB="476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osiguravanje kvalitetnog odgoja i obrazovanja za sve učenike</a:t>
                      </a:r>
                    </a:p>
                    <a:p>
                      <a:pPr marL="0" marR="0" lvl="0" indent="0" algn="l" rtl="0">
                        <a:lnSpc>
                          <a:spcPct val="115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obrazovanje, odgoj, osposobljavanje i dodatne aktivnosti razrednog odgoja usmjerene na individualni razvoj učenika i sklad u razrednom odjelu</a:t>
                      </a:r>
                    </a:p>
                  </a:txBody>
                  <a:tcPr marL="91425" marR="91425" marT="47625" marB="476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12575">
                <a:tc>
                  <a:txBody>
                    <a:bodyPr/>
                    <a:lstStyle/>
                    <a:p>
                      <a:pPr marL="0" marR="0" lvl="0" indent="0"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NAMJENA</a:t>
                      </a:r>
                    </a:p>
                  </a:txBody>
                  <a:tcPr marL="91425" marR="91425" marT="47625" marB="476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odgojno djelovati na kompletnu ličnost učenika</a:t>
                      </a:r>
                    </a:p>
                    <a:p>
                      <a:pPr marL="0" marR="0" lvl="0" indent="0" algn="l" rtl="0">
                        <a:lnSpc>
                          <a:spcPct val="115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oslobađanje učenika u izražavanju vlastitih misli i stavova</a:t>
                      </a:r>
                    </a:p>
                    <a:p>
                      <a:pPr marL="0" marR="0" lvl="0" indent="0" algn="l" rtl="0">
                        <a:lnSpc>
                          <a:spcPct val="115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poticanje na izvršavanje vlastitih zadaća i obaveza</a:t>
                      </a:r>
                    </a:p>
                    <a:p>
                      <a:pPr marL="0" marR="0" lvl="0" indent="0" algn="l" rtl="0">
                        <a:lnSpc>
                          <a:spcPct val="115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podrška i pomoć učenicima da izgrade pravilan odnos prema radu</a:t>
                      </a:r>
                    </a:p>
                    <a:p>
                      <a:pPr marL="0" marR="0" lvl="0" indent="0" algn="l" rtl="0">
                        <a:lnSpc>
                          <a:spcPct val="115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podrška učenicima na njihovu putu sazrijevanja</a:t>
                      </a:r>
                    </a:p>
                    <a:p>
                      <a:pPr marL="0" marR="0" lvl="0" indent="0" algn="l" rtl="0">
                        <a:lnSpc>
                          <a:spcPct val="115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razvijanje svijesti tolerancije</a:t>
                      </a:r>
                    </a:p>
                  </a:txBody>
                  <a:tcPr marL="91425" marR="91425" marT="47625" marB="476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7750">
                <a:tc>
                  <a:txBody>
                    <a:bodyPr/>
                    <a:lstStyle/>
                    <a:p>
                      <a:pPr marL="0" marR="0" lvl="0" indent="0"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NOSITELJI</a:t>
                      </a:r>
                    </a:p>
                  </a:txBody>
                  <a:tcPr marL="91425" marR="91425" marT="47625" marB="476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600">
                          <a:latin typeface="Times New Roman"/>
                          <a:ea typeface="Times New Roman"/>
                          <a:cs typeface="Times New Roman"/>
                          <a:sym typeface="Times New Roman"/>
                        </a:rPr>
                        <a:t>Valentina Ćosić, Michaela Lulić, Božica Ruganec</a:t>
                      </a:r>
                    </a:p>
                  </a:txBody>
                  <a:tcPr marL="91425" marR="91425" marT="47625" marB="476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11550">
                <a:tc>
                  <a:txBody>
                    <a:bodyPr/>
                    <a:lstStyle/>
                    <a:p>
                      <a:pPr marL="0" marR="0" lvl="0" indent="0"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NAČIN REALIZACIJE</a:t>
                      </a:r>
                    </a:p>
                  </a:txBody>
                  <a:tcPr marL="91425" marR="91425" marT="47625" marB="476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razgovor na satovima razredne zajednice o temama koje učenike zanimaju - odgoj i ponašanje, odnosi u obitelji, zdrava i nezdrava prehrana, prijateljstvo i ljubav, odgovorno ponašanje u društvu, ljudska prava, ovisnosti, nasilje, učenje</a:t>
                      </a:r>
                    </a:p>
                    <a:p>
                      <a:pPr marL="0" marR="0" lvl="0" indent="0" algn="l" rtl="0">
                        <a:lnSpc>
                          <a:spcPct val="115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radionic</a:t>
                      </a:r>
                      <a:r>
                        <a:rPr lang="en" sz="1600">
                          <a:latin typeface="Times New Roman"/>
                          <a:ea typeface="Times New Roman"/>
                          <a:cs typeface="Times New Roman"/>
                          <a:sym typeface="Times New Roman"/>
                        </a:rPr>
                        <a:t>e</a:t>
                      </a:r>
                    </a:p>
                    <a:p>
                      <a:pPr marL="0" marR="0" lvl="0" indent="0" algn="l" rtl="0">
                        <a:lnSpc>
                          <a:spcPct val="115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posjet Muzeju krapinskih neandertalaca (poludnevna terenska nastava)</a:t>
                      </a:r>
                    </a:p>
                    <a:p>
                      <a:pPr marL="0" marR="0" lvl="0" indent="0" algn="l" rtl="0">
                        <a:lnSpc>
                          <a:spcPct val="115000"/>
                        </a:lnSpc>
                        <a:spcBef>
                          <a:spcPts val="0"/>
                        </a:spcBef>
                        <a:spcAft>
                          <a:spcPts val="0"/>
                        </a:spcAft>
                        <a:buClr>
                          <a:srgbClr val="000000"/>
                        </a:buClr>
                        <a:buSzPct val="25000"/>
                        <a:buFont typeface="Arial"/>
                        <a:buNone/>
                      </a:pPr>
                      <a:r>
                        <a:rPr lang="en" sz="1600">
                          <a:latin typeface="Times New Roman"/>
                          <a:ea typeface="Times New Roman"/>
                          <a:cs typeface="Times New Roman"/>
                          <a:sym typeface="Times New Roman"/>
                        </a:rPr>
                        <a:t>-posjet džamiji i sinagogi</a:t>
                      </a:r>
                    </a:p>
                    <a:p>
                      <a:pPr marL="0" marR="0" lvl="0" indent="0" algn="l" rtl="0">
                        <a:lnSpc>
                          <a:spcPct val="115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odlazak u kazalište </a:t>
                      </a:r>
                    </a:p>
                  </a:txBody>
                  <a:tcPr marL="91425" marR="91425" marT="47625" marB="476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graphicFrame>
        <p:nvGraphicFramePr>
          <p:cNvPr id="1096" name="Shape 1096"/>
          <p:cNvGraphicFramePr/>
          <p:nvPr>
            <p:extLst>
              <p:ext uri="{D42A27DB-BD31-4B8C-83A1-F6EECF244321}">
                <p14:modId xmlns:p14="http://schemas.microsoft.com/office/powerpoint/2010/main" val="3531726216"/>
              </p:ext>
            </p:extLst>
          </p:nvPr>
        </p:nvGraphicFramePr>
        <p:xfrm>
          <a:off x="362590" y="2317559"/>
          <a:ext cx="8365400" cy="1717295"/>
        </p:xfrm>
        <a:graphic>
          <a:graphicData uri="http://schemas.openxmlformats.org/drawingml/2006/table">
            <a:tbl>
              <a:tblPr>
                <a:noFill/>
                <a:tableStyleId>{147E585C-4567-4667-A078-270B42631319}</a:tableStyleId>
              </a:tblPr>
              <a:tblGrid>
                <a:gridCol w="1998625">
                  <a:extLst>
                    <a:ext uri="{9D8B030D-6E8A-4147-A177-3AD203B41FA5}">
                      <a16:colId xmlns:a16="http://schemas.microsoft.com/office/drawing/2014/main" val="20000"/>
                    </a:ext>
                  </a:extLst>
                </a:gridCol>
                <a:gridCol w="6366775">
                  <a:extLst>
                    <a:ext uri="{9D8B030D-6E8A-4147-A177-3AD203B41FA5}">
                      <a16:colId xmlns:a16="http://schemas.microsoft.com/office/drawing/2014/main" val="20001"/>
                    </a:ext>
                  </a:extLst>
                </a:gridCol>
              </a:tblGrid>
              <a:tr h="894325">
                <a:tc>
                  <a:txBody>
                    <a:bodyPr/>
                    <a:lstStyle/>
                    <a:p>
                      <a:pPr marL="0" marR="0" lvl="0" indent="0"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dirty="0">
                          <a:solidFill>
                            <a:schemeClr val="dk1"/>
                          </a:solidFill>
                          <a:latin typeface="Times New Roman"/>
                          <a:ea typeface="Times New Roman"/>
                          <a:cs typeface="Times New Roman"/>
                          <a:sym typeface="Times New Roman"/>
                        </a:rPr>
                        <a:t>- poludnevna terenska nastava i odlazak na folklorni nastup ansambla “Lado” u prvom polugodištu, odlazak u kazalište te jednodnevna terenska nastava u 2. polugodištu - troškove snose roditelji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04700">
                <a:tc>
                  <a:txBody>
                    <a:bodyPr/>
                    <a:lstStyle/>
                    <a:p>
                      <a:pPr marL="0" marR="0" lvl="0" indent="0"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dirty="0">
                          <a:latin typeface="Times New Roman"/>
                          <a:ea typeface="Times New Roman"/>
                          <a:cs typeface="Times New Roman"/>
                          <a:sym typeface="Times New Roman"/>
                        </a:rPr>
                        <a:t>- redovito praćenje postignuća i vladanja učenika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dirty="0">
                          <a:latin typeface="Times New Roman"/>
                          <a:ea typeface="Times New Roman"/>
                          <a:cs typeface="Times New Roman"/>
                          <a:sym typeface="Times New Roman"/>
                        </a:rPr>
                        <a:t>- razgovor s roditeljima na individualnim razgovorima i roditeljskim sastancima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097" name="Shape 1097"/>
          <p:cNvGraphicFramePr/>
          <p:nvPr>
            <p:extLst>
              <p:ext uri="{D42A27DB-BD31-4B8C-83A1-F6EECF244321}">
                <p14:modId xmlns:p14="http://schemas.microsoft.com/office/powerpoint/2010/main" val="2787040652"/>
              </p:ext>
            </p:extLst>
          </p:nvPr>
        </p:nvGraphicFramePr>
        <p:xfrm>
          <a:off x="375703" y="1381061"/>
          <a:ext cx="8352287" cy="936498"/>
        </p:xfrm>
        <a:graphic>
          <a:graphicData uri="http://schemas.openxmlformats.org/drawingml/2006/table">
            <a:tbl>
              <a:tblPr>
                <a:noFill/>
                <a:tableStyleId>{147E585C-4567-4667-A078-270B42631319}</a:tableStyleId>
              </a:tblPr>
              <a:tblGrid>
                <a:gridCol w="1992027">
                  <a:extLst>
                    <a:ext uri="{9D8B030D-6E8A-4147-A177-3AD203B41FA5}">
                      <a16:colId xmlns:a16="http://schemas.microsoft.com/office/drawing/2014/main" val="20000"/>
                    </a:ext>
                  </a:extLst>
                </a:gridCol>
                <a:gridCol w="6360260">
                  <a:extLst>
                    <a:ext uri="{9D8B030D-6E8A-4147-A177-3AD203B41FA5}">
                      <a16:colId xmlns:a16="http://schemas.microsoft.com/office/drawing/2014/main" val="20001"/>
                    </a:ext>
                  </a:extLst>
                </a:gridCol>
              </a:tblGrid>
              <a:tr h="645450">
                <a:tc>
                  <a:txBody>
                    <a:bodyPr/>
                    <a:lstStyle/>
                    <a:p>
                      <a:pPr marL="0" marR="0" lvl="0" indent="0" rtl="0">
                        <a:lnSpc>
                          <a:spcPct val="115000"/>
                        </a:lnSpc>
                        <a:spcBef>
                          <a:spcPts val="0"/>
                        </a:spcBef>
                        <a:spcAft>
                          <a:spcPts val="0"/>
                        </a:spcAft>
                        <a:buClr>
                          <a:srgbClr val="000000"/>
                        </a:buClr>
                        <a:buSzPct val="25000"/>
                        <a:buFont typeface="Arial"/>
                        <a:buNone/>
                      </a:pPr>
                      <a:r>
                        <a:rPr lang="en" sz="1600" b="1" u="none" strike="noStrike" cap="none">
                          <a:latin typeface="Times New Roman"/>
                          <a:ea typeface="Times New Roman"/>
                          <a:cs typeface="Times New Roman"/>
                          <a:sym typeface="Times New Roman"/>
                        </a:rPr>
                        <a:t>VREMENIK</a:t>
                      </a:r>
                    </a:p>
                  </a:txBody>
                  <a:tcPr marL="91425" marR="91425" marT="47625" marB="476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600" u="none" strike="noStrike" cap="none" dirty="0">
                          <a:latin typeface="Times New Roman"/>
                          <a:ea typeface="Times New Roman"/>
                          <a:cs typeface="Times New Roman"/>
                          <a:sym typeface="Times New Roman"/>
                        </a:rPr>
                        <a:t>- sat razrednika</a:t>
                      </a:r>
                    </a:p>
                    <a:p>
                      <a:pPr marL="0" marR="0" lvl="0" indent="0" algn="l" rtl="0">
                        <a:lnSpc>
                          <a:spcPct val="115000"/>
                        </a:lnSpc>
                        <a:spcBef>
                          <a:spcPts val="0"/>
                        </a:spcBef>
                        <a:spcAft>
                          <a:spcPts val="0"/>
                        </a:spcAft>
                        <a:buClr>
                          <a:srgbClr val="000000"/>
                        </a:buClr>
                        <a:buSzPct val="25000"/>
                        <a:buFont typeface="Arial"/>
                        <a:buNone/>
                      </a:pPr>
                      <a:r>
                        <a:rPr lang="en" sz="1600" u="none" strike="noStrike" cap="none" dirty="0">
                          <a:latin typeface="Times New Roman"/>
                          <a:ea typeface="Times New Roman"/>
                          <a:cs typeface="Times New Roman"/>
                          <a:sym typeface="Times New Roman"/>
                        </a:rPr>
                        <a:t>- poludnevna terenska nastava: Muzej krapinskih neandertalaca - tijekom 1. </a:t>
                      </a:r>
                      <a:r>
                        <a:rPr lang="en" sz="1600" dirty="0">
                          <a:latin typeface="Times New Roman"/>
                          <a:ea typeface="Times New Roman"/>
                          <a:cs typeface="Times New Roman"/>
                          <a:sym typeface="Times New Roman"/>
                        </a:rPr>
                        <a:t>p</a:t>
                      </a:r>
                      <a:r>
                        <a:rPr lang="en" sz="1600" u="none" strike="noStrike" cap="none" dirty="0">
                          <a:latin typeface="Times New Roman"/>
                          <a:ea typeface="Times New Roman"/>
                          <a:cs typeface="Times New Roman"/>
                          <a:sym typeface="Times New Roman"/>
                        </a:rPr>
                        <a:t>olugodišta</a:t>
                      </a:r>
                    </a:p>
                  </a:txBody>
                  <a:tcPr marL="91425" marR="91425" marT="47625" marB="476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098" name="Shape 1098"/>
          <p:cNvGraphicFramePr/>
          <p:nvPr>
            <p:extLst>
              <p:ext uri="{D42A27DB-BD31-4B8C-83A1-F6EECF244321}">
                <p14:modId xmlns:p14="http://schemas.microsoft.com/office/powerpoint/2010/main" val="1857973133"/>
              </p:ext>
            </p:extLst>
          </p:nvPr>
        </p:nvGraphicFramePr>
        <p:xfrm>
          <a:off x="375703" y="609600"/>
          <a:ext cx="8339175" cy="769257"/>
        </p:xfrm>
        <a:graphic>
          <a:graphicData uri="http://schemas.openxmlformats.org/drawingml/2006/table">
            <a:tbl>
              <a:tblPr>
                <a:noFill/>
                <a:tableStyleId>{147E585C-4567-4667-A078-270B42631319}</a:tableStyleId>
              </a:tblPr>
              <a:tblGrid>
                <a:gridCol w="1988900">
                  <a:extLst>
                    <a:ext uri="{9D8B030D-6E8A-4147-A177-3AD203B41FA5}">
                      <a16:colId xmlns:a16="http://schemas.microsoft.com/office/drawing/2014/main" val="20000"/>
                    </a:ext>
                  </a:extLst>
                </a:gridCol>
                <a:gridCol w="6350275">
                  <a:extLst>
                    <a:ext uri="{9D8B030D-6E8A-4147-A177-3AD203B41FA5}">
                      <a16:colId xmlns:a16="http://schemas.microsoft.com/office/drawing/2014/main" val="20001"/>
                    </a:ext>
                  </a:extLst>
                </a:gridCol>
              </a:tblGrid>
              <a:tr h="769257">
                <a:tc>
                  <a:txBody>
                    <a:bodyPr/>
                    <a:lstStyle/>
                    <a:p>
                      <a:pPr lvl="0" rtl="0">
                        <a:lnSpc>
                          <a:spcPct val="115000"/>
                        </a:lnSpc>
                        <a:spcBef>
                          <a:spcPts val="0"/>
                        </a:spcBef>
                        <a:buClr>
                          <a:schemeClr val="dk1"/>
                        </a:buClr>
                        <a:buSzPct val="25000"/>
                        <a:buFont typeface="Arial"/>
                        <a:buNone/>
                      </a:pPr>
                      <a:r>
                        <a:rPr lang="en" sz="1600" b="1">
                          <a:solidFill>
                            <a:schemeClr val="dk1"/>
                          </a:solidFill>
                          <a:latin typeface="Times New Roman"/>
                          <a:ea typeface="Times New Roman"/>
                          <a:cs typeface="Times New Roman"/>
                          <a:sym typeface="Times New Roman"/>
                        </a:rPr>
                        <a:t>NAZIV AKTIVNOSTI</a:t>
                      </a:r>
                    </a:p>
                  </a:txBody>
                  <a:tcPr marL="91425" marR="91425" marT="47625" marB="476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200000"/>
                        </a:lnSpc>
                        <a:spcBef>
                          <a:spcPts val="0"/>
                        </a:spcBef>
                        <a:spcAft>
                          <a:spcPts val="0"/>
                        </a:spcAft>
                        <a:buClr>
                          <a:srgbClr val="000000"/>
                        </a:buClr>
                        <a:buSzPct val="25000"/>
                        <a:buFont typeface="Arial"/>
                        <a:buNone/>
                      </a:pPr>
                      <a:r>
                        <a:rPr lang="en" sz="1800" b="1" u="none" strike="noStrike" cap="none" dirty="0"/>
                        <a:t>KURIKULUM SATA RAZREDNIKA  5. RAZREDA</a:t>
                      </a:r>
                    </a:p>
                  </a:txBody>
                  <a:tcPr marL="91425" marR="91425" marT="47625" marB="476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Shape 1104"/>
          <p:cNvSpPr txBox="1"/>
          <p:nvPr/>
        </p:nvSpPr>
        <p:spPr>
          <a:xfrm>
            <a:off x="7078660" y="0"/>
            <a:ext cx="2046298" cy="27449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105" name="Shape 1105"/>
          <p:cNvGraphicFramePr/>
          <p:nvPr/>
        </p:nvGraphicFramePr>
        <p:xfrm>
          <a:off x="137128" y="76200"/>
          <a:ext cx="8869750" cy="6619665"/>
        </p:xfrm>
        <a:graphic>
          <a:graphicData uri="http://schemas.openxmlformats.org/drawingml/2006/table">
            <a:tbl>
              <a:tblPr>
                <a:noFill/>
                <a:tableStyleId>{147E585C-4567-4667-A078-270B42631319}</a:tableStyleId>
              </a:tblPr>
              <a:tblGrid>
                <a:gridCol w="1988300">
                  <a:extLst>
                    <a:ext uri="{9D8B030D-6E8A-4147-A177-3AD203B41FA5}">
                      <a16:colId xmlns:a16="http://schemas.microsoft.com/office/drawing/2014/main" val="20000"/>
                    </a:ext>
                  </a:extLst>
                </a:gridCol>
                <a:gridCol w="6881450">
                  <a:extLst>
                    <a:ext uri="{9D8B030D-6E8A-4147-A177-3AD203B41FA5}">
                      <a16:colId xmlns:a16="http://schemas.microsoft.com/office/drawing/2014/main" val="20001"/>
                    </a:ext>
                  </a:extLst>
                </a:gridCol>
              </a:tblGrid>
              <a:tr h="439400">
                <a:tc>
                  <a:txBody>
                    <a:bodyPr/>
                    <a:lstStyle/>
                    <a:p>
                      <a:pPr marL="0" marR="0" lvl="0" indent="0"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KURIKULUM SATA RAZREDNIKA 6. RAZREDA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13700">
                <a:tc>
                  <a:txBody>
                    <a:bodyPr/>
                    <a:lstStyle/>
                    <a:p>
                      <a:pPr marL="0" marR="0" lvl="0" indent="0"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osiguravanje kvalitetnog odgoja i obrazovanja za sve učenike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obrazovanje, odgoj, osposobljavanje i dodatne aktivnosti razrednog odgoja usmjerene na individualni razvoj učenika i sklad u razrednom odjelu</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01775">
                <a:tc>
                  <a:txBody>
                    <a:bodyPr/>
                    <a:lstStyle/>
                    <a:p>
                      <a:pPr marL="0" marR="0" lvl="0" indent="0"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oslobađanje učenika u izražavanju vlastitih misli i stavova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poticanje na izvršavanje vlastitih zadaća i obaveza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podrška i pomoć učenicima da izgrade pravilan odnos prema radu</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podrška učenicima na njihovu putu sazrijevanja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razvijanje svijesti tolerancije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6000">
                <a:tc>
                  <a:txBody>
                    <a:bodyPr/>
                    <a:lstStyle/>
                    <a:p>
                      <a:pPr marL="0" marR="0" lvl="0" indent="0"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P. Čubra, A. Barišić, S. Lažeta, R. Kovačićek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36750">
                <a:tc>
                  <a:txBody>
                    <a:bodyPr/>
                    <a:lstStyle/>
                    <a:p>
                      <a:pPr marL="0" marR="0" lvl="0" indent="0"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razgovor na satovima razredne zajednice o temama koje učenike zanimaju - odgoj i ponašanje, odnosi u obitelji, prijateljstvo i ljubav, odgovorno ponašanje u društvu, ljudska prava, ovisnosti, nasilje, učenje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odlazak u kazalište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dv</a:t>
                      </a:r>
                      <a:r>
                        <a:rPr lang="en" sz="1600">
                          <a:latin typeface="Times New Roman"/>
                          <a:ea typeface="Times New Roman"/>
                          <a:cs typeface="Times New Roman"/>
                          <a:sym typeface="Times New Roman"/>
                        </a:rPr>
                        <a:t>a izleta</a:t>
                      </a:r>
                      <a:r>
                        <a:rPr lang="en" sz="1600" u="none" strike="noStrike" cap="none">
                          <a:latin typeface="Times New Roman"/>
                          <a:ea typeface="Times New Roman"/>
                          <a:cs typeface="Times New Roman"/>
                          <a:sym typeface="Times New Roman"/>
                        </a:rPr>
                        <a:t> (</a:t>
                      </a:r>
                      <a:r>
                        <a:rPr lang="en" sz="1600">
                          <a:latin typeface="Times New Roman"/>
                          <a:ea typeface="Times New Roman"/>
                          <a:cs typeface="Times New Roman"/>
                          <a:sym typeface="Times New Roman"/>
                        </a:rPr>
                        <a:t>Karlovac - akvarij slatkovodnih riba, Ozalj; Krk - Jurandvor, Baška</a:t>
                      </a:r>
                      <a:r>
                        <a:rPr lang="en" sz="1600" u="none" strike="noStrike" cap="none">
                          <a:latin typeface="Times New Roman"/>
                          <a:ea typeface="Times New Roman"/>
                          <a:cs typeface="Times New Roman"/>
                          <a:sym typeface="Times New Roman"/>
                        </a:rPr>
                        <a:t>)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93825">
                <a:tc>
                  <a:txBody>
                    <a:bodyPr/>
                    <a:lstStyle/>
                    <a:p>
                      <a:pPr marL="0" marR="0" lvl="0" indent="0"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sat razrednika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kazalište - </a:t>
                      </a:r>
                      <a:r>
                        <a:rPr lang="en" sz="1600">
                          <a:latin typeface="Times New Roman"/>
                          <a:ea typeface="Times New Roman"/>
                          <a:cs typeface="Times New Roman"/>
                          <a:sym typeface="Times New Roman"/>
                        </a:rPr>
                        <a:t>tijekom šk. god.</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a:t>
                      </a:r>
                      <a:r>
                        <a:rPr lang="en" sz="1600">
                          <a:latin typeface="Times New Roman"/>
                          <a:ea typeface="Times New Roman"/>
                          <a:cs typeface="Times New Roman"/>
                          <a:sym typeface="Times New Roman"/>
                        </a:rPr>
                        <a:t>izlet u Karlovac tijekom prvog polugodišta, a na Krk tijekom drugog</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8225">
                <a:tc>
                  <a:txBody>
                    <a:bodyPr/>
                    <a:lstStyle/>
                    <a:p>
                      <a:pPr marL="0" marR="0" lvl="0" indent="0"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troškove kazališta i izleta snose roditelji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13700">
                <a:tc>
                  <a:txBody>
                    <a:bodyPr/>
                    <a:lstStyle/>
                    <a:p>
                      <a:pPr marL="0" marR="0" lvl="0" indent="0"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redovito praćenje postignuća i vladanja učenika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razgovor s roditeljima na individualnim razgovorima i roditeljskim sastancima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Shape 1111"/>
          <p:cNvSpPr txBox="1"/>
          <p:nvPr/>
        </p:nvSpPr>
        <p:spPr>
          <a:xfrm>
            <a:off x="7078660" y="0"/>
            <a:ext cx="2046298" cy="27449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112" name="Shape 1112"/>
          <p:cNvGraphicFramePr/>
          <p:nvPr/>
        </p:nvGraphicFramePr>
        <p:xfrm>
          <a:off x="265053" y="273050"/>
          <a:ext cx="8339175" cy="6232050"/>
        </p:xfrm>
        <a:graphic>
          <a:graphicData uri="http://schemas.openxmlformats.org/drawingml/2006/table">
            <a:tbl>
              <a:tblPr>
                <a:noFill/>
                <a:tableStyleId>{147E585C-4567-4667-A078-270B42631319}</a:tableStyleId>
              </a:tblPr>
              <a:tblGrid>
                <a:gridCol w="2042225">
                  <a:extLst>
                    <a:ext uri="{9D8B030D-6E8A-4147-A177-3AD203B41FA5}">
                      <a16:colId xmlns:a16="http://schemas.microsoft.com/office/drawing/2014/main" val="20000"/>
                    </a:ext>
                  </a:extLst>
                </a:gridCol>
                <a:gridCol w="6296950">
                  <a:extLst>
                    <a:ext uri="{9D8B030D-6E8A-4147-A177-3AD203B41FA5}">
                      <a16:colId xmlns:a16="http://schemas.microsoft.com/office/drawing/2014/main" val="20001"/>
                    </a:ext>
                  </a:extLst>
                </a:gridCol>
              </a:tblGrid>
              <a:tr h="440200">
                <a:tc>
                  <a:txBody>
                    <a:bodyPr/>
                    <a:lstStyle/>
                    <a:p>
                      <a:pPr marL="0" marR="0" lvl="0" indent="0" algn="ctr"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KURIKULUM SATA RAZREDNIKA 7. RAZREDA, šk. god. 201</a:t>
                      </a:r>
                      <a:r>
                        <a:rPr lang="en" sz="1600" b="1">
                          <a:solidFill>
                            <a:schemeClr val="dk1"/>
                          </a:solidFill>
                          <a:latin typeface="Times New Roman"/>
                          <a:ea typeface="Times New Roman"/>
                          <a:cs typeface="Times New Roman"/>
                          <a:sym typeface="Times New Roman"/>
                        </a:rPr>
                        <a:t>7</a:t>
                      </a:r>
                      <a:r>
                        <a:rPr lang="en" sz="1600" b="1" u="none" strike="noStrike" cap="none">
                          <a:solidFill>
                            <a:schemeClr val="dk1"/>
                          </a:solidFill>
                          <a:latin typeface="Times New Roman"/>
                          <a:ea typeface="Times New Roman"/>
                          <a:cs typeface="Times New Roman"/>
                          <a:sym typeface="Times New Roman"/>
                        </a:rPr>
                        <a:t>./201</a:t>
                      </a:r>
                      <a:r>
                        <a:rPr lang="en" sz="1600" b="1">
                          <a:solidFill>
                            <a:schemeClr val="dk1"/>
                          </a:solidFill>
                          <a:latin typeface="Times New Roman"/>
                          <a:ea typeface="Times New Roman"/>
                          <a:cs typeface="Times New Roman"/>
                          <a:sym typeface="Times New Roman"/>
                        </a:rPr>
                        <a:t>8</a:t>
                      </a:r>
                      <a:r>
                        <a:rPr lang="en" sz="1600" b="1" u="none" strike="noStrike" cap="none">
                          <a:solidFill>
                            <a:schemeClr val="dk1"/>
                          </a:solidFill>
                          <a:latin typeface="Times New Roman"/>
                          <a:ea typeface="Times New Roman"/>
                          <a:cs typeface="Times New Roman"/>
                          <a:sym typeface="Times New Roman"/>
                        </a:rPr>
                        <a:t>.</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047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osiguravanje kvalitetnog odgoja i obrazovanja za sve učenike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obrazovanje, odgoj, osposobljavanje i dodatne aktivnosti razrednog odgoja usmjerene na individualni razvoj učenika i sklad u razrednom odjelu</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125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oslobađanje učenika u izražavanju vlastitih misli i stavova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poticanje na izvršavanje vlastitih zadaća i obaveza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podrška i pomoć učenicima da izrade pravilan odnos prema radu</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podrška učenicima na njihovu putu sazrijevanja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razvijanje svijesti tolerancije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77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J. Jularić, prof., J. Kaucki, prof., K. Komljenović, prof.,O. Pavičić-Čović, prof.</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115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razgovor na satovima razredne zajednice o temama koje učenike zanimaju - odgoj i ponašanje, odnosi u obitelji, prijateljstvo i ljubav, odgovorno ponašanje u društvu, ljudska prava, ovisnosti, nasilje, učenje, odlazak u kino i kazalište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poludnevna i jednodnevna terenska nastava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90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R="0" lvl="0" algn="l" rtl="0">
                        <a:lnSpc>
                          <a:spcPct val="100000"/>
                        </a:lnSpc>
                        <a:spcBef>
                          <a:spcPts val="0"/>
                        </a:spcBef>
                        <a:spcAft>
                          <a:spcPts val="0"/>
                        </a:spcAft>
                        <a:buNone/>
                      </a:pPr>
                      <a:r>
                        <a:rPr lang="en" sz="1600">
                          <a:latin typeface="Times New Roman"/>
                          <a:ea typeface="Times New Roman"/>
                          <a:cs typeface="Times New Roman"/>
                          <a:sym typeface="Times New Roman"/>
                        </a:rPr>
                        <a:t>- </a:t>
                      </a:r>
                      <a:r>
                        <a:rPr lang="en" sz="1600" u="none" strike="noStrike" cap="none">
                          <a:latin typeface="Times New Roman"/>
                          <a:ea typeface="Times New Roman"/>
                          <a:cs typeface="Times New Roman"/>
                          <a:sym typeface="Times New Roman"/>
                        </a:rPr>
                        <a:t>sat razrednika, tijekom cijele školske godine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75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17500" marR="0" lvl="0" indent="-88900" algn="l" rtl="0">
                        <a:lnSpc>
                          <a:spcPct val="100000"/>
                        </a:lnSpc>
                        <a:spcBef>
                          <a:spcPts val="0"/>
                        </a:spcBef>
                        <a:spcAft>
                          <a:spcPts val="0"/>
                        </a:spcAft>
                        <a:buClr>
                          <a:schemeClr val="dk1"/>
                        </a:buClr>
                        <a:buSzPct val="87500"/>
                        <a:buFont typeface="Times New Roman"/>
                        <a:buNone/>
                      </a:pPr>
                      <a:r>
                        <a:rPr lang="en" sz="1600">
                          <a:latin typeface="Times New Roman"/>
                          <a:ea typeface="Times New Roman"/>
                          <a:cs typeface="Times New Roman"/>
                          <a:sym typeface="Times New Roman"/>
                        </a:rPr>
                        <a:t>-</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047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redovito praćenje postignuća i vladanja učenika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razgovor s roditeljima na </a:t>
                      </a:r>
                      <a:r>
                        <a:rPr lang="en" sz="1600">
                          <a:latin typeface="Times New Roman"/>
                          <a:ea typeface="Times New Roman"/>
                          <a:cs typeface="Times New Roman"/>
                          <a:sym typeface="Times New Roman"/>
                        </a:rPr>
                        <a:t>pojedinačnim</a:t>
                      </a:r>
                      <a:r>
                        <a:rPr lang="en" sz="1600" u="none" strike="noStrike" cap="none">
                          <a:latin typeface="Times New Roman"/>
                          <a:ea typeface="Times New Roman"/>
                          <a:cs typeface="Times New Roman"/>
                          <a:sym typeface="Times New Roman"/>
                        </a:rPr>
                        <a:t> razgovorima i roditeljskim sastancima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Shape 1118"/>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119" name="Shape 1119"/>
          <p:cNvGraphicFramePr/>
          <p:nvPr/>
        </p:nvGraphicFramePr>
        <p:xfrm>
          <a:off x="125525" y="141676"/>
          <a:ext cx="8892950" cy="6563030"/>
        </p:xfrm>
        <a:graphic>
          <a:graphicData uri="http://schemas.openxmlformats.org/drawingml/2006/table">
            <a:tbl>
              <a:tblPr>
                <a:noFill/>
                <a:tableStyleId>{147E585C-4567-4667-A078-270B42631319}</a:tableStyleId>
              </a:tblPr>
              <a:tblGrid>
                <a:gridCol w="2619650">
                  <a:extLst>
                    <a:ext uri="{9D8B030D-6E8A-4147-A177-3AD203B41FA5}">
                      <a16:colId xmlns:a16="http://schemas.microsoft.com/office/drawing/2014/main" val="20000"/>
                    </a:ext>
                  </a:extLst>
                </a:gridCol>
                <a:gridCol w="6273300">
                  <a:extLst>
                    <a:ext uri="{9D8B030D-6E8A-4147-A177-3AD203B41FA5}">
                      <a16:colId xmlns:a16="http://schemas.microsoft.com/office/drawing/2014/main" val="20001"/>
                    </a:ext>
                  </a:extLst>
                </a:gridCol>
              </a:tblGrid>
              <a:tr h="690550">
                <a:tc>
                  <a:txBody>
                    <a:bodyPr/>
                    <a:lstStyle/>
                    <a:p>
                      <a:pPr lvl="0" rtl="0">
                        <a:spcBef>
                          <a:spcPts val="0"/>
                        </a:spcBef>
                        <a:buNone/>
                      </a:pPr>
                      <a:r>
                        <a:rPr lang="en" sz="1600" b="1">
                          <a:solidFill>
                            <a:schemeClr val="dk1"/>
                          </a:solidFill>
                          <a:latin typeface="Times New Roman"/>
                          <a:ea typeface="Times New Roman"/>
                          <a:cs typeface="Times New Roman"/>
                          <a:sym typeface="Times New Roman"/>
                        </a:rPr>
                        <a:t>NAZIV AKTIVNOSTI</a:t>
                      </a:r>
                    </a:p>
                  </a:txBody>
                  <a:tcPr marL="19025" marR="1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spcBef>
                          <a:spcPts val="0"/>
                        </a:spcBef>
                        <a:buNone/>
                      </a:pPr>
                      <a:r>
                        <a:rPr lang="en" sz="1600" b="1">
                          <a:solidFill>
                            <a:schemeClr val="dk1"/>
                          </a:solidFill>
                          <a:latin typeface="Times New Roman"/>
                          <a:ea typeface="Times New Roman"/>
                          <a:cs typeface="Times New Roman"/>
                          <a:sym typeface="Times New Roman"/>
                        </a:rPr>
                        <a:t>KURIKULUM SATA RAZREDNIKA OSMOG RAZREDA</a:t>
                      </a:r>
                    </a:p>
                  </a:txBody>
                  <a:tcPr marL="19025" marR="1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905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METODE I OBLICI RADA</a:t>
                      </a:r>
                    </a:p>
                  </a:txBody>
                  <a:tcPr marL="19025" marR="1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nastavne metode: razgovaranje, slušanje, rješavanje problema, upućivanje i usmjeravanje</a:t>
                      </a:r>
                    </a:p>
                    <a:p>
                      <a:pPr marL="0" marR="0" lvl="0" indent="0" algn="l" rtl="0">
                        <a:lnSpc>
                          <a:spcPct val="100000"/>
                        </a:lnSpc>
                        <a:spcBef>
                          <a:spcPts val="40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nastavni oblici:  pojedinačni rad, rad u paru, rad u skupinama</a:t>
                      </a:r>
                    </a:p>
                  </a:txBody>
                  <a:tcPr marL="19025" marR="1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358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VREMENIK AKTIVNOSTI, PROGRAMA, PROJEKTA</a:t>
                      </a:r>
                    </a:p>
                  </a:txBody>
                  <a:tcPr marL="19025" marR="1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sat razrednika jedan sat tjedno tijekom školske godine 201</a:t>
                      </a:r>
                      <a:r>
                        <a:rPr lang="en" sz="1600">
                          <a:solidFill>
                            <a:schemeClr val="dk1"/>
                          </a:solidFill>
                          <a:latin typeface="Times New Roman"/>
                          <a:ea typeface="Times New Roman"/>
                          <a:cs typeface="Times New Roman"/>
                          <a:sym typeface="Times New Roman"/>
                        </a:rPr>
                        <a:t>7</a:t>
                      </a:r>
                      <a:r>
                        <a:rPr lang="en" sz="1600" u="none" strike="noStrike" cap="none">
                          <a:solidFill>
                            <a:schemeClr val="dk1"/>
                          </a:solidFill>
                          <a:latin typeface="Times New Roman"/>
                          <a:ea typeface="Times New Roman"/>
                          <a:cs typeface="Times New Roman"/>
                          <a:sym typeface="Times New Roman"/>
                        </a:rPr>
                        <a:t>./1</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a:t>
                      </a:r>
                    </a:p>
                    <a:p>
                      <a:pPr marL="0" marR="0" lvl="0" indent="0" algn="l" rtl="0">
                        <a:lnSpc>
                          <a:spcPct val="100000"/>
                        </a:lnSpc>
                        <a:spcBef>
                          <a:spcPts val="40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odlazak u kazalište i </a:t>
                      </a:r>
                      <a:r>
                        <a:rPr lang="en" sz="1600">
                          <a:solidFill>
                            <a:schemeClr val="dk1"/>
                          </a:solidFill>
                          <a:latin typeface="Times New Roman"/>
                          <a:ea typeface="Times New Roman"/>
                          <a:cs typeface="Times New Roman"/>
                          <a:sym typeface="Times New Roman"/>
                        </a:rPr>
                        <a:t>operu</a:t>
                      </a:r>
                      <a:r>
                        <a:rPr lang="en" sz="1600" u="none" strike="noStrike" cap="none">
                          <a:solidFill>
                            <a:schemeClr val="dk1"/>
                          </a:solidFill>
                          <a:latin typeface="Times New Roman"/>
                          <a:ea typeface="Times New Roman"/>
                          <a:cs typeface="Times New Roman"/>
                          <a:sym typeface="Times New Roman"/>
                        </a:rPr>
                        <a:t> tijekom prvog polugodišta te u Vukovar </a:t>
                      </a:r>
                      <a:r>
                        <a:rPr lang="en" sz="1600">
                          <a:solidFill>
                            <a:schemeClr val="dk1"/>
                          </a:solidFill>
                          <a:latin typeface="Times New Roman"/>
                          <a:ea typeface="Times New Roman"/>
                          <a:cs typeface="Times New Roman"/>
                          <a:sym typeface="Times New Roman"/>
                        </a:rPr>
                        <a:t>25</a:t>
                      </a:r>
                      <a:r>
                        <a:rPr lang="en" sz="1600" u="none" strike="noStrike" cap="none">
                          <a:solidFill>
                            <a:schemeClr val="dk1"/>
                          </a:solidFill>
                          <a:latin typeface="Times New Roman"/>
                          <a:ea typeface="Times New Roman"/>
                          <a:cs typeface="Times New Roman"/>
                          <a:sym typeface="Times New Roman"/>
                        </a:rPr>
                        <a:t>. - </a:t>
                      </a:r>
                      <a:r>
                        <a:rPr lang="en" sz="1600">
                          <a:solidFill>
                            <a:schemeClr val="dk1"/>
                          </a:solidFill>
                          <a:latin typeface="Times New Roman"/>
                          <a:ea typeface="Times New Roman"/>
                          <a:cs typeface="Times New Roman"/>
                          <a:sym typeface="Times New Roman"/>
                        </a:rPr>
                        <a:t>26</a:t>
                      </a:r>
                      <a:r>
                        <a:rPr lang="en" sz="1600" u="none" strike="noStrike" cap="none">
                          <a:solidFill>
                            <a:schemeClr val="dk1"/>
                          </a:solidFill>
                          <a:latin typeface="Times New Roman"/>
                          <a:ea typeface="Times New Roman"/>
                          <a:cs typeface="Times New Roman"/>
                          <a:sym typeface="Times New Roman"/>
                        </a:rPr>
                        <a:t>.</a:t>
                      </a:r>
                      <a:r>
                        <a:rPr lang="en" sz="1600">
                          <a:solidFill>
                            <a:schemeClr val="dk1"/>
                          </a:solidFill>
                          <a:latin typeface="Times New Roman"/>
                          <a:ea typeface="Times New Roman"/>
                          <a:cs typeface="Times New Roman"/>
                          <a:sym typeface="Times New Roman"/>
                        </a:rPr>
                        <a:t>listopad</a:t>
                      </a:r>
                      <a:r>
                        <a:rPr lang="en" sz="1600" u="none" strike="noStrike" cap="none">
                          <a:solidFill>
                            <a:schemeClr val="dk1"/>
                          </a:solidFill>
                          <a:latin typeface="Times New Roman"/>
                          <a:ea typeface="Times New Roman"/>
                          <a:cs typeface="Times New Roman"/>
                          <a:sym typeface="Times New Roman"/>
                        </a:rPr>
                        <a:t> 201</a:t>
                      </a:r>
                      <a:r>
                        <a:rPr lang="en" sz="1600">
                          <a:solidFill>
                            <a:schemeClr val="dk1"/>
                          </a:solidFill>
                          <a:latin typeface="Times New Roman"/>
                          <a:ea typeface="Times New Roman"/>
                          <a:cs typeface="Times New Roman"/>
                          <a:sym typeface="Times New Roman"/>
                        </a:rPr>
                        <a:t>7</a:t>
                      </a:r>
                      <a:r>
                        <a:rPr lang="en" sz="1600" u="none" strike="noStrike" cap="none">
                          <a:solidFill>
                            <a:schemeClr val="dk1"/>
                          </a:solidFill>
                          <a:latin typeface="Times New Roman"/>
                          <a:ea typeface="Times New Roman"/>
                          <a:cs typeface="Times New Roman"/>
                          <a:sym typeface="Times New Roman"/>
                        </a:rPr>
                        <a:t>.</a:t>
                      </a:r>
                    </a:p>
                    <a:p>
                      <a:pPr marL="0" marR="0" lvl="0" indent="0" algn="l" rtl="0">
                        <a:lnSpc>
                          <a:spcPct val="100000"/>
                        </a:lnSpc>
                        <a:spcBef>
                          <a:spcPts val="400"/>
                        </a:spcBef>
                        <a:spcAft>
                          <a:spcPts val="0"/>
                        </a:spcAft>
                        <a:buClr>
                          <a:schemeClr val="dk1"/>
                        </a:buClr>
                        <a:buSzPct val="25000"/>
                        <a:buFont typeface="Verdana"/>
                        <a:buNone/>
                      </a:pPr>
                      <a:r>
                        <a:rPr lang="en" sz="1600">
                          <a:solidFill>
                            <a:schemeClr val="dk1"/>
                          </a:solidFill>
                          <a:latin typeface="Times New Roman"/>
                          <a:ea typeface="Times New Roman"/>
                          <a:cs typeface="Times New Roman"/>
                          <a:sym typeface="Times New Roman"/>
                        </a:rPr>
                        <a:t>Izvanučionička nastava u Hižu eksperimentov početkom ožujka 2018.</a:t>
                      </a:r>
                    </a:p>
                  </a:txBody>
                  <a:tcPr marL="19025" marR="1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015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DETALJAN TROŠKOVNIK AKTIVNOSTI, PROGRAMA, PROJEKTA</a:t>
                      </a:r>
                    </a:p>
                  </a:txBody>
                  <a:tcPr marL="19025" marR="1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materijal za redovnu nastavu: papir, troškovi ispisa radnih materijala, krede, pisaći pribor -  troškove snosi škola</a:t>
                      </a:r>
                    </a:p>
                    <a:p>
                      <a:pPr marL="0" marR="0" lvl="0" indent="0" algn="l" rtl="0">
                        <a:lnSpc>
                          <a:spcPct val="100000"/>
                        </a:lnSpc>
                        <a:spcBef>
                          <a:spcPts val="40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cijena karata za kazalište i balet, terenske nastave i prijevoz organiziranim autobusom -  troškove snose roditelji učenika (uz potpisanu suglasnost roditelja)</a:t>
                      </a:r>
                    </a:p>
                  </a:txBody>
                  <a:tcPr marL="19025" marR="1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843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OČEKIVANA ODGOJNO-OBRAZOVNA POSTIGNUĆA UČENIKA NAKON ZAVRŠETKA</a:t>
                      </a:r>
                    </a:p>
                  </a:txBody>
                  <a:tcPr marL="19025" marR="1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školski uspjeh koji omogućava dostizanje željenog cilja (ocjene i vladanje)</a:t>
                      </a:r>
                    </a:p>
                    <a:p>
                      <a:pPr marL="0" marR="0" lvl="0" indent="0" algn="l" rtl="0">
                        <a:lnSpc>
                          <a:spcPct val="100000"/>
                        </a:lnSpc>
                        <a:spcBef>
                          <a:spcPts val="40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razvijene kreativne sposobnosti</a:t>
                      </a:r>
                    </a:p>
                    <a:p>
                      <a:pPr marL="0" marR="0" lvl="0" indent="0" algn="l" rtl="0">
                        <a:lnSpc>
                          <a:spcPct val="100000"/>
                        </a:lnSpc>
                        <a:spcBef>
                          <a:spcPts val="40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osposobljenost za samostalno učenje i snalaženje u različitim životnim situacijama</a:t>
                      </a:r>
                    </a:p>
                    <a:p>
                      <a:pPr marL="0" marR="0" lvl="0" indent="0" algn="l" rtl="0">
                        <a:lnSpc>
                          <a:spcPct val="100000"/>
                        </a:lnSpc>
                        <a:spcBef>
                          <a:spcPts val="40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razvijene praktične i radne vještine korisne za svakodnevni život </a:t>
                      </a:r>
                    </a:p>
                    <a:p>
                      <a:pPr marL="0" marR="0" lvl="0" indent="0" algn="l" rtl="0">
                        <a:lnSpc>
                          <a:spcPct val="100000"/>
                        </a:lnSpc>
                        <a:spcBef>
                          <a:spcPts val="120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razvijen osjećaj za toleranciju u međuljudskim odnosima</a:t>
                      </a:r>
                    </a:p>
                  </a:txBody>
                  <a:tcPr marL="19025" marR="1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5407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NAČIN VREDNOVANJA I NAČIN KORIŠTENJA REZULTATA VREDNOVANJA</a:t>
                      </a:r>
                    </a:p>
                  </a:txBody>
                  <a:tcPr marL="19025" marR="1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redovito praćenje postignuća i vladanja učenika</a:t>
                      </a:r>
                    </a:p>
                    <a:p>
                      <a:pPr marL="0" marR="0" lvl="0" indent="0" algn="l" rtl="0">
                        <a:lnSpc>
                          <a:spcPct val="100000"/>
                        </a:lnSpc>
                        <a:spcBef>
                          <a:spcPts val="40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razgovor s roditeljima – na redovitim informacijama, na roditeljskim sastancima</a:t>
                      </a:r>
                    </a:p>
                  </a:txBody>
                  <a:tcPr marL="19025" marR="19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Shape 1125"/>
          <p:cNvSpPr txBox="1"/>
          <p:nvPr/>
        </p:nvSpPr>
        <p:spPr>
          <a:xfrm>
            <a:off x="971600" y="548679"/>
            <a:ext cx="7031400" cy="1190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600" b="1" i="0" u="none" strike="noStrike" cap="none">
                <a:solidFill>
                  <a:schemeClr val="dk1"/>
                </a:solidFill>
                <a:latin typeface="Arial"/>
                <a:ea typeface="Arial"/>
                <a:cs typeface="Arial"/>
                <a:sym typeface="Arial"/>
              </a:rPr>
              <a:t>Osnovna škola Sesvetska Sela</a:t>
            </a:r>
          </a:p>
          <a:p>
            <a:pPr marL="0" marR="0" lvl="0" indent="0" algn="l" rtl="0">
              <a:lnSpc>
                <a:spcPct val="100000"/>
              </a:lnSpc>
              <a:spcBef>
                <a:spcPts val="0"/>
              </a:spcBef>
              <a:spcAft>
                <a:spcPts val="0"/>
              </a:spcAft>
              <a:buClr>
                <a:schemeClr val="dk1"/>
              </a:buClr>
              <a:buSzPct val="25000"/>
              <a:buFont typeface="Arial"/>
              <a:buNone/>
            </a:pPr>
            <a:r>
              <a:rPr lang="en" sz="3600" b="1" i="0" u="none" strike="noStrike" cap="none">
                <a:solidFill>
                  <a:schemeClr val="dk1"/>
                </a:solidFill>
                <a:latin typeface="Arial"/>
                <a:ea typeface="Arial"/>
                <a:cs typeface="Arial"/>
                <a:sym typeface="Arial"/>
              </a:rPr>
              <a:t>Letnička 5, Sesvete</a:t>
            </a:r>
          </a:p>
        </p:txBody>
      </p:sp>
      <p:sp>
        <p:nvSpPr>
          <p:cNvPr id="1126" name="Shape 1126"/>
          <p:cNvSpPr/>
          <p:nvPr/>
        </p:nvSpPr>
        <p:spPr>
          <a:xfrm>
            <a:off x="2461958" y="2598441"/>
            <a:ext cx="4680598" cy="2088298"/>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3800" b="0" i="0" u="none" strike="noStrike" cap="none">
                <a:solidFill>
                  <a:srgbClr val="000000"/>
                </a:solidFill>
                <a:latin typeface="Arial"/>
                <a:ea typeface="Arial"/>
                <a:cs typeface="Arial"/>
                <a:sym typeface="Arial"/>
              </a:rPr>
              <a:t>ŠKOLSKI KURIKUL</a:t>
            </a:r>
          </a:p>
          <a:p>
            <a:pPr marL="0" marR="0" lvl="0" indent="0" algn="ctr" rtl="0">
              <a:lnSpc>
                <a:spcPct val="90000"/>
              </a:lnSpc>
              <a:spcBef>
                <a:spcPts val="945"/>
              </a:spcBef>
              <a:spcAft>
                <a:spcPts val="0"/>
              </a:spcAft>
              <a:buClr>
                <a:schemeClr val="dk1"/>
              </a:buClr>
              <a:buSzPct val="25000"/>
              <a:buFont typeface="Arial"/>
              <a:buNone/>
            </a:pPr>
            <a:r>
              <a:rPr lang="en" sz="3800" b="0" i="0" u="none" strike="noStrike" cap="none">
                <a:solidFill>
                  <a:srgbClr val="FF0000"/>
                </a:solidFill>
                <a:latin typeface="Arial"/>
                <a:ea typeface="Arial"/>
                <a:cs typeface="Arial"/>
                <a:sym typeface="Arial"/>
              </a:rPr>
              <a:t>III. DIO</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Shape 1133"/>
          <p:cNvSpPr txBox="1"/>
          <p:nvPr/>
        </p:nvSpPr>
        <p:spPr>
          <a:xfrm>
            <a:off x="275771" y="1096399"/>
            <a:ext cx="8548915" cy="4294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en" sz="2000" b="1" i="0" u="none" strike="noStrike" cap="none" dirty="0">
                <a:solidFill>
                  <a:schemeClr val="dk1"/>
                </a:solidFill>
                <a:latin typeface="Times New Roman"/>
                <a:ea typeface="Times New Roman"/>
                <a:cs typeface="Times New Roman"/>
                <a:sym typeface="Times New Roman"/>
              </a:rPr>
              <a:t>VI. IZVANUČIONIČNA NASTAVA</a:t>
            </a:r>
          </a:p>
          <a:p>
            <a:pPr marL="0" marR="0" lvl="0" indent="0" algn="l" rtl="0">
              <a:lnSpc>
                <a:spcPct val="100000"/>
              </a:lnSpc>
              <a:spcBef>
                <a:spcPts val="0"/>
              </a:spcBef>
              <a:spcAft>
                <a:spcPts val="0"/>
              </a:spcAft>
              <a:buClr>
                <a:schemeClr val="dk1"/>
              </a:buClr>
              <a:buSzPct val="25000"/>
              <a:buFont typeface="Verdana"/>
              <a:buNone/>
            </a:pPr>
            <a:r>
              <a:rPr lang="en" sz="2000" b="1" i="0" u="none" strike="noStrike" cap="none" dirty="0">
                <a:solidFill>
                  <a:schemeClr val="dk1"/>
                </a:solidFill>
                <a:latin typeface="Times New Roman"/>
                <a:ea typeface="Times New Roman"/>
                <a:cs typeface="Times New Roman"/>
                <a:sym typeface="Times New Roman"/>
              </a:rPr>
              <a:t>VII. PROJEKTI</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Slovo po slovo - čitajmo zajedno</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Humanitarna akcija za Vukovarsku socijalnu samoposlugu (Uskrs)</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Rad s darovitim učenicima</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Učenička zadruga</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Profesionalna orijentacija učenika</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Humanitarna akcija</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Voda oko nas</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Together</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Štednja energije</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Tjelesna aktivnost i prehrana djece školske dobi</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Plastičnim čepovima do skupih lijekova</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Školski vrt</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Globe projekt</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Skupljamo stare baterije</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Mala škola glagoljice</a:t>
            </a:r>
          </a:p>
          <a:p>
            <a:pPr marL="812800" lvl="1" indent="-449263">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Izrada origami ždralova za </a:t>
            </a:r>
            <a:r>
              <a:rPr lang="en" sz="2000" dirty="0" smtClean="0">
                <a:solidFill>
                  <a:schemeClr val="dk1"/>
                </a:solidFill>
                <a:latin typeface="Times New Roman"/>
                <a:ea typeface="Times New Roman"/>
                <a:cs typeface="Times New Roman"/>
                <a:sym typeface="Times New Roman"/>
              </a:rPr>
              <a:t>Hirošimu</a:t>
            </a:r>
            <a:endParaRPr lang="en" sz="2000" dirty="0">
              <a:solidFill>
                <a:schemeClr val="dk1"/>
              </a:solidFill>
              <a:latin typeface="Times New Roman"/>
              <a:ea typeface="Times New Roman"/>
              <a:cs typeface="Times New Roman"/>
              <a:sym typeface="Times New Roman"/>
            </a:endParaRPr>
          </a:p>
        </p:txBody>
      </p:sp>
      <p:sp>
        <p:nvSpPr>
          <p:cNvPr id="1134" name="Shape 1134"/>
          <p:cNvSpPr/>
          <p:nvPr/>
        </p:nvSpPr>
        <p:spPr>
          <a:xfrm>
            <a:off x="1748971" y="245772"/>
            <a:ext cx="5646057" cy="719999"/>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2400" b="1" i="0" u="none" strike="noStrike" cap="none" dirty="0">
                <a:solidFill>
                  <a:srgbClr val="000000"/>
                </a:solidFill>
                <a:sym typeface="Arial"/>
              </a:rPr>
              <a:t>ŠKOLSKI </a:t>
            </a:r>
            <a:r>
              <a:rPr lang="en" sz="2400" b="1" i="0" u="none" strike="noStrike" cap="none" dirty="0" smtClean="0">
                <a:solidFill>
                  <a:srgbClr val="000000"/>
                </a:solidFill>
                <a:sym typeface="Arial"/>
              </a:rPr>
              <a:t>KURIKUL</a:t>
            </a:r>
            <a:endParaRPr lang="hr-HR" sz="2400" b="1" i="0" u="none" strike="noStrike" cap="none" dirty="0" smtClean="0">
              <a:solidFill>
                <a:srgbClr val="000000"/>
              </a:solidFill>
              <a:sym typeface="Arial"/>
            </a:endParaRPr>
          </a:p>
          <a:p>
            <a:pPr marL="0" marR="0" lvl="0" indent="0" algn="ctr" rtl="0">
              <a:lnSpc>
                <a:spcPct val="90000"/>
              </a:lnSpc>
              <a:spcBef>
                <a:spcPts val="0"/>
              </a:spcBef>
              <a:spcAft>
                <a:spcPts val="0"/>
              </a:spcAft>
              <a:buClr>
                <a:schemeClr val="dk1"/>
              </a:buClr>
              <a:buSzPct val="25000"/>
              <a:buFont typeface="Arial"/>
              <a:buNone/>
            </a:pPr>
            <a:r>
              <a:rPr lang="hr-HR" sz="2400" b="1" dirty="0" smtClean="0"/>
              <a:t>PROJEKTI</a:t>
            </a:r>
            <a:endParaRPr lang="en" sz="2400" b="1" i="0" u="none" strike="noStrike" cap="none" dirty="0">
              <a:solidFill>
                <a:srgbClr val="000000"/>
              </a:solidFill>
              <a:sym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Shape 1133"/>
          <p:cNvSpPr txBox="1"/>
          <p:nvPr/>
        </p:nvSpPr>
        <p:spPr>
          <a:xfrm>
            <a:off x="534978" y="2563800"/>
            <a:ext cx="7810736" cy="161631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en" sz="2400" b="1" i="0" u="none" strike="noStrike" cap="none" dirty="0" smtClean="0">
                <a:solidFill>
                  <a:schemeClr val="dk1"/>
                </a:solidFill>
                <a:latin typeface="Times New Roman"/>
                <a:ea typeface="Times New Roman"/>
                <a:cs typeface="Times New Roman"/>
                <a:sym typeface="Times New Roman"/>
              </a:rPr>
              <a:t>VIII</a:t>
            </a:r>
            <a:r>
              <a:rPr lang="en" sz="2400" b="1" i="0" u="none" strike="noStrike" cap="none" dirty="0">
                <a:solidFill>
                  <a:schemeClr val="dk1"/>
                </a:solidFill>
                <a:latin typeface="Times New Roman"/>
                <a:ea typeface="Times New Roman"/>
                <a:cs typeface="Times New Roman"/>
                <a:sym typeface="Times New Roman"/>
              </a:rPr>
              <a:t>. ŽUPANIJSKA STRUČNA </a:t>
            </a:r>
            <a:r>
              <a:rPr lang="en" sz="2400" b="1" i="0" u="none" strike="noStrike" cap="none" dirty="0" smtClean="0">
                <a:solidFill>
                  <a:schemeClr val="dk1"/>
                </a:solidFill>
                <a:latin typeface="Times New Roman"/>
                <a:ea typeface="Times New Roman"/>
                <a:cs typeface="Times New Roman"/>
                <a:sym typeface="Times New Roman"/>
              </a:rPr>
              <a:t>VIJEĆA</a:t>
            </a:r>
            <a:endParaRPr lang="hr-HR" sz="2400" b="1" i="0" u="none" strike="noStrike" cap="none" dirty="0" smtClean="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Verdana"/>
              <a:buNone/>
            </a:pPr>
            <a:endParaRPr lang="en" sz="1800" b="1" i="0" u="none" strike="noStrike" cap="none" dirty="0">
              <a:solidFill>
                <a:schemeClr val="dk1"/>
              </a:solidFill>
              <a:latin typeface="Times New Roman"/>
              <a:ea typeface="Times New Roman"/>
              <a:cs typeface="Times New Roman"/>
              <a:sym typeface="Times New Roman"/>
            </a:endParaRPr>
          </a:p>
          <a:p>
            <a:pPr marL="812800" lvl="1" indent="-449263">
              <a:lnSpc>
                <a:spcPct val="200000"/>
              </a:lnSpc>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Županijsko stručno vijeće za razrednu nastavu </a:t>
            </a:r>
            <a:r>
              <a:rPr lang="hr-HR" sz="2000" dirty="0">
                <a:solidFill>
                  <a:schemeClr val="dk1"/>
                </a:solidFill>
                <a:latin typeface="Times New Roman"/>
                <a:ea typeface="Times New Roman"/>
                <a:cs typeface="Times New Roman"/>
                <a:sym typeface="Times New Roman"/>
              </a:rPr>
              <a:t>Z</a:t>
            </a:r>
            <a:r>
              <a:rPr lang="en" sz="2000" dirty="0">
                <a:solidFill>
                  <a:schemeClr val="dk1"/>
                </a:solidFill>
                <a:latin typeface="Times New Roman"/>
                <a:ea typeface="Times New Roman"/>
                <a:cs typeface="Times New Roman"/>
                <a:sym typeface="Times New Roman"/>
              </a:rPr>
              <a:t>agreb-istok</a:t>
            </a:r>
          </a:p>
          <a:p>
            <a:pPr marL="812800" lvl="1" indent="-449263">
              <a:lnSpc>
                <a:spcPct val="200000"/>
              </a:lnSpc>
              <a:buClr>
                <a:schemeClr val="dk1"/>
              </a:buClr>
              <a:buSzPct val="100000"/>
              <a:buFont typeface="+mj-lt"/>
              <a:buAutoNum type="arabicPeriod"/>
              <a:tabLst>
                <a:tab pos="812800" algn="l"/>
              </a:tabLst>
            </a:pPr>
            <a:r>
              <a:rPr lang="en" sz="2000" dirty="0">
                <a:solidFill>
                  <a:schemeClr val="dk1"/>
                </a:solidFill>
                <a:latin typeface="Times New Roman"/>
                <a:ea typeface="Times New Roman"/>
                <a:cs typeface="Times New Roman"/>
                <a:sym typeface="Times New Roman"/>
              </a:rPr>
              <a:t>Županijsko stručno vijeće za  biologiju </a:t>
            </a:r>
            <a:r>
              <a:rPr lang="hr-HR" sz="2000" dirty="0">
                <a:solidFill>
                  <a:schemeClr val="dk1"/>
                </a:solidFill>
                <a:latin typeface="Times New Roman"/>
                <a:ea typeface="Times New Roman"/>
                <a:cs typeface="Times New Roman"/>
                <a:sym typeface="Times New Roman"/>
              </a:rPr>
              <a:t>Z</a:t>
            </a:r>
            <a:r>
              <a:rPr lang="en" sz="2000" dirty="0">
                <a:solidFill>
                  <a:schemeClr val="dk1"/>
                </a:solidFill>
                <a:latin typeface="Times New Roman"/>
                <a:ea typeface="Times New Roman"/>
                <a:cs typeface="Times New Roman"/>
                <a:sym typeface="Times New Roman"/>
              </a:rPr>
              <a:t>agreb-istok i </a:t>
            </a:r>
            <a:r>
              <a:rPr lang="hr-HR" sz="2000" dirty="0">
                <a:solidFill>
                  <a:schemeClr val="dk1"/>
                </a:solidFill>
                <a:latin typeface="Times New Roman"/>
                <a:ea typeface="Times New Roman"/>
                <a:cs typeface="Times New Roman"/>
                <a:sym typeface="Times New Roman"/>
              </a:rPr>
              <a:t>Z</a:t>
            </a:r>
            <a:r>
              <a:rPr lang="en" sz="2000" dirty="0">
                <a:solidFill>
                  <a:schemeClr val="dk1"/>
                </a:solidFill>
                <a:latin typeface="Times New Roman"/>
                <a:ea typeface="Times New Roman"/>
                <a:cs typeface="Times New Roman"/>
                <a:sym typeface="Times New Roman"/>
              </a:rPr>
              <a:t>agreb-jug</a:t>
            </a:r>
          </a:p>
          <a:p>
            <a:pPr marL="0" marR="0" lvl="0" indent="0" algn="l" rtl="0">
              <a:lnSpc>
                <a:spcPct val="100000"/>
              </a:lnSpc>
              <a:spcBef>
                <a:spcPts val="0"/>
              </a:spcBef>
              <a:spcAft>
                <a:spcPts val="0"/>
              </a:spcAft>
              <a:buClr>
                <a:srgbClr val="000000"/>
              </a:buClr>
              <a:buFont typeface="Arial"/>
              <a:buNone/>
            </a:pPr>
            <a:endParaRPr sz="1600" b="0" i="0" u="none" strike="noStrike" cap="none" dirty="0">
              <a:solidFill>
                <a:schemeClr val="dk1"/>
              </a:solidFill>
              <a:latin typeface="Times New Roman"/>
              <a:ea typeface="Times New Roman"/>
              <a:cs typeface="Times New Roman"/>
              <a:sym typeface="Times New Roman"/>
            </a:endParaRPr>
          </a:p>
        </p:txBody>
      </p:sp>
      <p:sp>
        <p:nvSpPr>
          <p:cNvPr id="1134" name="Shape 1134"/>
          <p:cNvSpPr/>
          <p:nvPr/>
        </p:nvSpPr>
        <p:spPr>
          <a:xfrm>
            <a:off x="2231700" y="1218228"/>
            <a:ext cx="4680599" cy="1016972"/>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2800" b="1" i="0" u="none" strike="noStrike" cap="none" dirty="0">
                <a:solidFill>
                  <a:srgbClr val="000000"/>
                </a:solidFill>
                <a:sym typeface="Arial"/>
              </a:rPr>
              <a:t>ŠKOLSKI </a:t>
            </a:r>
            <a:r>
              <a:rPr lang="en" sz="2800" b="1" i="0" u="none" strike="noStrike" cap="none" dirty="0" smtClean="0">
                <a:solidFill>
                  <a:srgbClr val="000000"/>
                </a:solidFill>
                <a:sym typeface="Arial"/>
              </a:rPr>
              <a:t>KURIKUL</a:t>
            </a:r>
            <a:endParaRPr lang="hr-HR" sz="2800" b="1" dirty="0"/>
          </a:p>
          <a:p>
            <a:pPr marL="0" marR="0" lvl="0" indent="0" algn="ctr" rtl="0">
              <a:lnSpc>
                <a:spcPct val="90000"/>
              </a:lnSpc>
              <a:spcBef>
                <a:spcPts val="0"/>
              </a:spcBef>
              <a:spcAft>
                <a:spcPts val="0"/>
              </a:spcAft>
              <a:buClr>
                <a:schemeClr val="dk1"/>
              </a:buClr>
              <a:buSzPct val="25000"/>
              <a:buFont typeface="Arial"/>
              <a:buNone/>
            </a:pPr>
            <a:r>
              <a:rPr lang="hr-HR" sz="2800" b="1" i="0" u="none" strike="noStrike" cap="none" dirty="0" smtClean="0">
                <a:solidFill>
                  <a:srgbClr val="000000"/>
                </a:solidFill>
                <a:sym typeface="Arial"/>
              </a:rPr>
              <a:t>ŽUPANIJSKA VIJEĆA</a:t>
            </a:r>
            <a:endParaRPr lang="en" sz="2800" b="1" i="0" u="none" strike="noStrike" cap="none" dirty="0">
              <a:solidFill>
                <a:srgbClr val="000000"/>
              </a:solidFill>
              <a:sym typeface="Arial"/>
            </a:endParaRPr>
          </a:p>
        </p:txBody>
      </p:sp>
    </p:spTree>
    <p:extLst>
      <p:ext uri="{BB962C8B-B14F-4D97-AF65-F5344CB8AC3E}">
        <p14:creationId xmlns:p14="http://schemas.microsoft.com/office/powerpoint/2010/main" val="416997238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Shape 1141"/>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sp>
        <p:nvSpPr>
          <p:cNvPr id="1142" name="Shape 1142"/>
          <p:cNvSpPr txBox="1"/>
          <p:nvPr/>
        </p:nvSpPr>
        <p:spPr>
          <a:xfrm>
            <a:off x="755650" y="2565400"/>
            <a:ext cx="863597" cy="36671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sp>
        <p:nvSpPr>
          <p:cNvPr id="1143" name="Shape 1143"/>
          <p:cNvSpPr/>
          <p:nvPr/>
        </p:nvSpPr>
        <p:spPr>
          <a:xfrm>
            <a:off x="1195174" y="2748750"/>
            <a:ext cx="6535500" cy="1328400"/>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3600" b="1" i="0" u="none" strike="noStrike" cap="none">
                <a:solidFill>
                  <a:schemeClr val="dk1"/>
                </a:solidFill>
                <a:latin typeface="Times New Roman"/>
                <a:ea typeface="Times New Roman"/>
                <a:cs typeface="Times New Roman"/>
                <a:sym typeface="Times New Roman"/>
              </a:rPr>
              <a:t>VI. </a:t>
            </a:r>
            <a:r>
              <a:rPr lang="en" sz="3600" b="1" i="0" u="none" strike="noStrike" cap="none">
                <a:solidFill>
                  <a:srgbClr val="000000"/>
                </a:solidFill>
                <a:latin typeface="Times New Roman"/>
                <a:ea typeface="Times New Roman"/>
                <a:cs typeface="Times New Roman"/>
                <a:sym typeface="Times New Roman"/>
              </a:rPr>
              <a:t>IZVANUČIONIČNA N</a:t>
            </a:r>
            <a:r>
              <a:rPr lang="en" sz="3600" b="1" i="0" u="none" strike="noStrike" cap="none">
                <a:solidFill>
                  <a:schemeClr val="dk1"/>
                </a:solidFill>
                <a:latin typeface="Times New Roman"/>
                <a:ea typeface="Times New Roman"/>
                <a:cs typeface="Times New Roman"/>
                <a:sym typeface="Times New Roman"/>
              </a:rPr>
              <a:t>ASTAVA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84" name="Shape 184"/>
          <p:cNvGraphicFramePr/>
          <p:nvPr/>
        </p:nvGraphicFramePr>
        <p:xfrm>
          <a:off x="251515" y="548679"/>
          <a:ext cx="8640975" cy="5671670"/>
        </p:xfrm>
        <a:graphic>
          <a:graphicData uri="http://schemas.openxmlformats.org/drawingml/2006/table">
            <a:tbl>
              <a:tblPr>
                <a:noFill/>
                <a:tableStyleId>{147E585C-4567-4667-A078-270B42631319}</a:tableStyleId>
              </a:tblPr>
              <a:tblGrid>
                <a:gridCol w="2684650">
                  <a:extLst>
                    <a:ext uri="{9D8B030D-6E8A-4147-A177-3AD203B41FA5}">
                      <a16:colId xmlns:a16="http://schemas.microsoft.com/office/drawing/2014/main" val="20000"/>
                    </a:ext>
                  </a:extLst>
                </a:gridCol>
                <a:gridCol w="5956325">
                  <a:extLst>
                    <a:ext uri="{9D8B030D-6E8A-4147-A177-3AD203B41FA5}">
                      <a16:colId xmlns:a16="http://schemas.microsoft.com/office/drawing/2014/main" val="20001"/>
                    </a:ext>
                  </a:extLst>
                </a:gridCol>
              </a:tblGrid>
              <a:tr h="395400">
                <a:tc>
                  <a:txBody>
                    <a:bodyPr/>
                    <a:lstStyle/>
                    <a:p>
                      <a:pPr marL="0" marR="0" lvl="0" indent="0" algn="l" rtl="0">
                        <a:lnSpc>
                          <a:spcPct val="100000"/>
                        </a:lnSpc>
                        <a:spcBef>
                          <a:spcPts val="0"/>
                        </a:spcBef>
                        <a:spcAft>
                          <a:spcPts val="0"/>
                        </a:spcAft>
                        <a:buClr>
                          <a:srgbClr val="000000"/>
                        </a:buClr>
                        <a:buSzPct val="25000"/>
                        <a:buFont typeface="Verdana"/>
                        <a:buNone/>
                      </a:pPr>
                      <a:r>
                        <a:rPr lang="en" sz="1800" b="1" u="none" strike="noStrike" cap="none">
                          <a:solidFill>
                            <a:schemeClr val="dk1"/>
                          </a:solidFill>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Verdana"/>
                        <a:buNone/>
                      </a:pPr>
                      <a:r>
                        <a:rPr lang="en" sz="1800" b="1" u="none" strike="noStrike" cap="none">
                          <a:solidFill>
                            <a:schemeClr val="dk1"/>
                          </a:solidFill>
                        </a:rPr>
                        <a:t> RKT  VJERONAUK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8300">
                <a:tc>
                  <a:txBody>
                    <a:bodyPr/>
                    <a:lstStyle/>
                    <a:p>
                      <a:pPr marL="0" marR="0" lvl="0" indent="0" algn="l" rtl="0">
                        <a:lnSpc>
                          <a:spcPct val="100000"/>
                        </a:lnSpc>
                        <a:spcBef>
                          <a:spcPts val="0"/>
                        </a:spcBef>
                        <a:spcAft>
                          <a:spcPts val="0"/>
                        </a:spcAft>
                        <a:buClr>
                          <a:srgbClr val="000000"/>
                        </a:buClr>
                        <a:buSzPct val="25000"/>
                        <a:buFont typeface="Verdana"/>
                        <a:buNone/>
                      </a:pPr>
                      <a:r>
                        <a:rPr lang="en" sz="1800" b="1" u="none" strike="noStrike" cap="none">
                          <a:solidFill>
                            <a:schemeClr val="dk1"/>
                          </a:solidFill>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dirty="0">
                          <a:solidFill>
                            <a:schemeClr val="dk1"/>
                          </a:solidFill>
                          <a:latin typeface="Times New Roman"/>
                          <a:ea typeface="Times New Roman"/>
                          <a:cs typeface="Times New Roman"/>
                          <a:sym typeface="Times New Roman"/>
                        </a:rPr>
                        <a:t>Povezivanje Božje objave i tradicije Crkve sa životnim iskustvom učenika kako bi se ostvarilo otvoreno upoznavanje katoličke vjere.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56825">
                <a:tc>
                  <a:txBody>
                    <a:bodyPr/>
                    <a:lstStyle/>
                    <a:p>
                      <a:pPr marL="0" marR="0" lvl="0" indent="0" algn="l" rtl="0">
                        <a:lnSpc>
                          <a:spcPct val="100000"/>
                        </a:lnSpc>
                        <a:spcBef>
                          <a:spcPts val="0"/>
                        </a:spcBef>
                        <a:spcAft>
                          <a:spcPts val="0"/>
                        </a:spcAft>
                        <a:buClr>
                          <a:srgbClr val="000000"/>
                        </a:buClr>
                        <a:buSzPct val="25000"/>
                        <a:buFont typeface="Verdana"/>
                        <a:buNone/>
                      </a:pPr>
                      <a:r>
                        <a:rPr lang="en" sz="1800" b="1" u="none" strike="noStrike" cap="none">
                          <a:solidFill>
                            <a:schemeClr val="dk1"/>
                          </a:solidFill>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Program je namijenjen učenicima od 1. do 8. razreda koji imaju razvijen interes za vjeronauk.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99150">
                <a:tc>
                  <a:txBody>
                    <a:bodyPr/>
                    <a:lstStyle/>
                    <a:p>
                      <a:pPr marL="0" marR="0" lvl="0" indent="0" algn="l" rtl="0">
                        <a:lnSpc>
                          <a:spcPct val="100000"/>
                        </a:lnSpc>
                        <a:spcBef>
                          <a:spcPts val="0"/>
                        </a:spcBef>
                        <a:spcAft>
                          <a:spcPts val="0"/>
                        </a:spcAft>
                        <a:buClr>
                          <a:srgbClr val="000000"/>
                        </a:buClr>
                        <a:buSzPct val="25000"/>
                        <a:buFont typeface="Verdana"/>
                        <a:buNone/>
                      </a:pPr>
                      <a:r>
                        <a:rPr lang="en" sz="1800" b="1" u="none" strike="noStrike" cap="none">
                          <a:solidFill>
                            <a:schemeClr val="dk1"/>
                          </a:solidFill>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Michaela Lulić, Anđelko Fofić i Marija Todorić</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51825">
                <a:tc>
                  <a:txBody>
                    <a:bodyPr/>
                    <a:lstStyle/>
                    <a:p>
                      <a:pPr marL="0" marR="0" lvl="0" indent="0" algn="l" rtl="0">
                        <a:lnSpc>
                          <a:spcPct val="100000"/>
                        </a:lnSpc>
                        <a:spcBef>
                          <a:spcPts val="0"/>
                        </a:spcBef>
                        <a:spcAft>
                          <a:spcPts val="0"/>
                        </a:spcAft>
                        <a:buClr>
                          <a:srgbClr val="000000"/>
                        </a:buClr>
                        <a:buSzPct val="25000"/>
                        <a:buFont typeface="Verdana"/>
                        <a:buNone/>
                      </a:pPr>
                      <a:r>
                        <a:rPr lang="en" sz="1800" b="1" u="none" strike="noStrike" cap="none">
                          <a:solidFill>
                            <a:schemeClr val="dk1"/>
                          </a:solidFill>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Nastava se provodi u učioničkom prostoru škole tijekom redovnog rasporeda sati.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3025">
                <a:tc>
                  <a:txBody>
                    <a:bodyPr/>
                    <a:lstStyle/>
                    <a:p>
                      <a:pPr marL="0" marR="0" lvl="0" indent="0" algn="l" rtl="0">
                        <a:lnSpc>
                          <a:spcPct val="100000"/>
                        </a:lnSpc>
                        <a:spcBef>
                          <a:spcPts val="0"/>
                        </a:spcBef>
                        <a:spcAft>
                          <a:spcPts val="0"/>
                        </a:spcAft>
                        <a:buClr>
                          <a:srgbClr val="000000"/>
                        </a:buClr>
                        <a:buSzPct val="25000"/>
                        <a:buFont typeface="Verdana"/>
                        <a:buNone/>
                      </a:pPr>
                      <a:r>
                        <a:rPr lang="en" sz="1800" b="1" u="none" strike="noStrike" cap="none">
                          <a:solidFill>
                            <a:schemeClr val="dk1"/>
                          </a:solidFill>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2 sata tjedno tijekom  školske godine 201</a:t>
                      </a:r>
                      <a:r>
                        <a:rPr lang="en" sz="1800">
                          <a:solidFill>
                            <a:schemeClr val="dk1"/>
                          </a:solidFill>
                          <a:latin typeface="Times New Roman"/>
                          <a:ea typeface="Times New Roman"/>
                          <a:cs typeface="Times New Roman"/>
                          <a:sym typeface="Times New Roman"/>
                        </a:rPr>
                        <a:t>7</a:t>
                      </a:r>
                      <a:r>
                        <a:rPr lang="en" sz="1800" u="none" strike="noStrike" cap="none">
                          <a:solidFill>
                            <a:schemeClr val="dk1"/>
                          </a:solidFill>
                          <a:latin typeface="Times New Roman"/>
                          <a:ea typeface="Times New Roman"/>
                          <a:cs typeface="Times New Roman"/>
                          <a:sym typeface="Times New Roman"/>
                        </a:rPr>
                        <a:t>./1</a:t>
                      </a:r>
                      <a:r>
                        <a:rPr lang="en" sz="1800">
                          <a:solidFill>
                            <a:schemeClr val="dk1"/>
                          </a:solidFill>
                          <a:latin typeface="Times New Roman"/>
                          <a:ea typeface="Times New Roman"/>
                          <a:cs typeface="Times New Roman"/>
                          <a:sym typeface="Times New Roman"/>
                        </a:rPr>
                        <a:t>8</a:t>
                      </a:r>
                      <a:r>
                        <a:rPr lang="en" sz="1800" u="none" strike="noStrike" cap="none">
                          <a:solidFill>
                            <a:schemeClr val="dk1"/>
                          </a:solidFill>
                          <a:latin typeface="Times New Roman"/>
                          <a:ea typeface="Times New Roman"/>
                          <a:cs typeface="Times New Roman"/>
                          <a:sym typeface="Times New Roman"/>
                        </a:rPr>
                        <a: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9525">
                <a:tc>
                  <a:txBody>
                    <a:bodyPr/>
                    <a:lstStyle/>
                    <a:p>
                      <a:pPr marL="0" marR="0" lvl="0" indent="0" algn="l" rtl="0">
                        <a:lnSpc>
                          <a:spcPct val="100000"/>
                        </a:lnSpc>
                        <a:spcBef>
                          <a:spcPts val="0"/>
                        </a:spcBef>
                        <a:spcAft>
                          <a:spcPts val="0"/>
                        </a:spcAft>
                        <a:buClr>
                          <a:srgbClr val="000000"/>
                        </a:buClr>
                        <a:buSzPct val="25000"/>
                        <a:buFont typeface="Verdana"/>
                        <a:buNone/>
                      </a:pPr>
                      <a:r>
                        <a:rPr lang="en" sz="1800" b="1" u="none" strike="noStrike" cap="none">
                          <a:solidFill>
                            <a:schemeClr val="dk1"/>
                          </a:solidFill>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Nije potrebno dodatno financiranje od strane roditelja.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66525">
                <a:tc>
                  <a:txBody>
                    <a:bodyPr/>
                    <a:lstStyle/>
                    <a:p>
                      <a:pPr marL="0" marR="0" lvl="0" indent="0" algn="l" rtl="0">
                        <a:lnSpc>
                          <a:spcPct val="100000"/>
                        </a:lnSpc>
                        <a:spcBef>
                          <a:spcPts val="0"/>
                        </a:spcBef>
                        <a:spcAft>
                          <a:spcPts val="0"/>
                        </a:spcAft>
                        <a:buClr>
                          <a:srgbClr val="000000"/>
                        </a:buClr>
                        <a:buSzPct val="25000"/>
                        <a:buFont typeface="Verdana"/>
                        <a:buNone/>
                      </a:pPr>
                      <a:r>
                        <a:rPr lang="en" sz="1800" b="1" u="none" strike="noStrike" cap="none">
                          <a:solidFill>
                            <a:schemeClr val="dk1"/>
                          </a:solidFill>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dirty="0">
                          <a:solidFill>
                            <a:schemeClr val="dk1"/>
                          </a:solidFill>
                          <a:latin typeface="Times New Roman"/>
                          <a:ea typeface="Times New Roman"/>
                          <a:cs typeface="Times New Roman"/>
                          <a:sym typeface="Times New Roman"/>
                        </a:rPr>
                        <a:t>Postignuća učenika se prate opisnim i ocjenjuju brojčanim ocjenama kao u redovnoj nastavi, te konačna ocjena ulazi u prosjek općeg uspjeha i upisuje se u svjedodžbu učenika.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graphicFrame>
        <p:nvGraphicFramePr>
          <p:cNvPr id="1166" name="Shape 1166"/>
          <p:cNvGraphicFramePr/>
          <p:nvPr>
            <p:extLst>
              <p:ext uri="{D42A27DB-BD31-4B8C-83A1-F6EECF244321}">
                <p14:modId xmlns:p14="http://schemas.microsoft.com/office/powerpoint/2010/main" val="1205171814"/>
              </p:ext>
            </p:extLst>
          </p:nvPr>
        </p:nvGraphicFramePr>
        <p:xfrm>
          <a:off x="251503" y="367755"/>
          <a:ext cx="8640975" cy="6181149"/>
        </p:xfrm>
        <a:graphic>
          <a:graphicData uri="http://schemas.openxmlformats.org/drawingml/2006/table">
            <a:tbl>
              <a:tblPr>
                <a:noFill/>
                <a:tableStyleId>{147E585C-4567-4667-A078-270B42631319}</a:tableStyleId>
              </a:tblPr>
              <a:tblGrid>
                <a:gridCol w="3188383">
                  <a:extLst>
                    <a:ext uri="{9D8B030D-6E8A-4147-A177-3AD203B41FA5}">
                      <a16:colId xmlns:a16="http://schemas.microsoft.com/office/drawing/2014/main" val="20000"/>
                    </a:ext>
                  </a:extLst>
                </a:gridCol>
                <a:gridCol w="5452592">
                  <a:extLst>
                    <a:ext uri="{9D8B030D-6E8A-4147-A177-3AD203B41FA5}">
                      <a16:colId xmlns:a16="http://schemas.microsoft.com/office/drawing/2014/main" val="20001"/>
                    </a:ext>
                  </a:extLst>
                </a:gridCol>
              </a:tblGrid>
              <a:tr h="6395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NAZIV AKTIVNOSTI</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t>ZIMA - terenska nastava za učenike prvih razreda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185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CILJ AKTIVNOSTI</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Integracija nastavnih sadržaja iz nastavnih predmeta: hrvatski jezik, priroda i društvo, tjelesna i zdravstvena kultura, likovna i glazbena kultura i sat razrednika s temom Zima oko nas.</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994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NAMJENA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prepoznati  promjene zimi  u izvornoj stvarnosti</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opisati vremenske prilike zimi</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utvrditi   promjene na biljkama i u životu životinja zimi</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promatrati i povezivati vremenske promjene s promjenama na biljkama i životinjama</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povezati vremenske prilike s izborom odjeće i obuće</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poticati učenike na zabavu, igru i druženje</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usvajati vještine promatranja, opisivanja i bilježenja opažanja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65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NOSITELJI </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Danijela Divna Dujić, Martina Delišimunović Čmigović, Ivana Vlajčić i Natalija Kovač</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40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NAČIN REALIZACIJE</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Šetnja oko škole: naselje, šuma, livada.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60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VREMENIK</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siječanj 201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 g.</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85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TROŠKOVNIK</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Nema troškova.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931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VREDNOVANJE I KORIŠTENJE REZULTATA RADA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a:ea typeface="Times New Roman"/>
                          <a:cs typeface="Times New Roman"/>
                          <a:sym typeface="Times New Roman"/>
                        </a:rPr>
                        <a:t>Vrednovanje provesti u učionici.</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a:ea typeface="Times New Roman"/>
                          <a:cs typeface="Times New Roman"/>
                          <a:sym typeface="Times New Roman"/>
                        </a:rPr>
                        <a:t>Izložba likovnih radova na panoima.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graphicFrame>
        <p:nvGraphicFramePr>
          <p:cNvPr id="1172" name="Shape 1172"/>
          <p:cNvGraphicFramePr/>
          <p:nvPr>
            <p:extLst>
              <p:ext uri="{D42A27DB-BD31-4B8C-83A1-F6EECF244321}">
                <p14:modId xmlns:p14="http://schemas.microsoft.com/office/powerpoint/2010/main" val="3723330944"/>
              </p:ext>
            </p:extLst>
          </p:nvPr>
        </p:nvGraphicFramePr>
        <p:xfrm>
          <a:off x="125757" y="114928"/>
          <a:ext cx="8892485" cy="6635112"/>
        </p:xfrm>
        <a:graphic>
          <a:graphicData uri="http://schemas.openxmlformats.org/drawingml/2006/table">
            <a:tbl>
              <a:tblPr>
                <a:noFill/>
                <a:tableStyleId>{147E585C-4567-4667-A078-270B42631319}</a:tableStyleId>
              </a:tblPr>
              <a:tblGrid>
                <a:gridCol w="2356186">
                  <a:extLst>
                    <a:ext uri="{9D8B030D-6E8A-4147-A177-3AD203B41FA5}">
                      <a16:colId xmlns:a16="http://schemas.microsoft.com/office/drawing/2014/main" val="20000"/>
                    </a:ext>
                  </a:extLst>
                </a:gridCol>
                <a:gridCol w="6536299">
                  <a:extLst>
                    <a:ext uri="{9D8B030D-6E8A-4147-A177-3AD203B41FA5}">
                      <a16:colId xmlns:a16="http://schemas.microsoft.com/office/drawing/2014/main" val="20001"/>
                    </a:ext>
                  </a:extLst>
                </a:gridCol>
              </a:tblGrid>
              <a:tr h="53821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panose="02020603050405020304" pitchFamily="18" charset="0"/>
                          <a:cs typeface="Times New Roman" panose="02020603050405020304" pitchFamily="18" charset="0"/>
                        </a:rPr>
                        <a:t>NAZIV AKTIVNOSTI</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latin typeface="Times New Roman" panose="02020603050405020304" pitchFamily="18" charset="0"/>
                          <a:cs typeface="Times New Roman" panose="02020603050405020304" pitchFamily="18" charset="0"/>
                        </a:rPr>
                        <a:t>PROLJEĆE - terenska nastava za učenike prvih razreda</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302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panose="02020603050405020304" pitchFamily="18" charset="0"/>
                          <a:cs typeface="Times New Roman" panose="02020603050405020304" pitchFamily="18" charset="0"/>
                        </a:rPr>
                        <a:t>CILJ AKTIVNOSTI</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panose="02020603050405020304" pitchFamily="18" charset="0"/>
                          <a:ea typeface="Times New Roman"/>
                          <a:cs typeface="Times New Roman" panose="02020603050405020304" pitchFamily="18" charset="0"/>
                          <a:sym typeface="Times New Roman"/>
                        </a:rPr>
                        <a:t>Integracija nastavnih sadržaja iz nastavnih predmeta: hrvatski jezik, priroda i društvo, tjelesna i zdravstvena kultura, likovna i glazbena kultura i sat razrednika s temom Proljeće oko nas.</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398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panose="02020603050405020304" pitchFamily="18" charset="0"/>
                          <a:cs typeface="Times New Roman" panose="02020603050405020304" pitchFamily="18" charset="0"/>
                        </a:rPr>
                        <a:t>NAMJENA</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 prepoznati  promjene tijekom proljeća u izvornoj stvarnosti</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 opisati vremenske prilike u proljeće</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 utvrditi  promjene na biljkama i u životu životinja</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 promatrati i povezivati vremenske promjene s promjenama na biljkama i životinjama</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 povezati vremenske prilike s izborom odjeće i obuće</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 njegovati kulturne navike tijekom , boravka na terenskoj nastavi</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 poticati učenike na zabavu, igru i druženje</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 usvajati vještine promatranja, opisivanja i bilježenja opažanja</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58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panose="02020603050405020304" pitchFamily="18" charset="0"/>
                          <a:cs typeface="Times New Roman" panose="02020603050405020304" pitchFamily="18" charset="0"/>
                        </a:rPr>
                        <a:t>NOSITELJI </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panose="02020603050405020304" pitchFamily="18" charset="0"/>
                          <a:ea typeface="Times New Roman"/>
                          <a:cs typeface="Times New Roman" panose="02020603050405020304" pitchFamily="18" charset="0"/>
                          <a:sym typeface="Times New Roman"/>
                        </a:rPr>
                        <a:t>Danijela Divna Dujić, Martina Delišimunović Čmigović, Ivana Vlajčić i Natalija Kovač</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83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panose="02020603050405020304" pitchFamily="18" charset="0"/>
                          <a:cs typeface="Times New Roman" panose="02020603050405020304" pitchFamily="18" charset="0"/>
                        </a:rPr>
                        <a:t>NAČIN REALIZACIJE</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panose="02020603050405020304" pitchFamily="18" charset="0"/>
                          <a:ea typeface="Times New Roman"/>
                          <a:cs typeface="Times New Roman" panose="02020603050405020304" pitchFamily="18" charset="0"/>
                          <a:sym typeface="Times New Roman"/>
                        </a:rPr>
                        <a:t>Šetnja oko škole: naselje, šuma, livada.</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00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panose="02020603050405020304" pitchFamily="18" charset="0"/>
                          <a:cs typeface="Times New Roman" panose="02020603050405020304" pitchFamily="18" charset="0"/>
                        </a:rPr>
                        <a:t>VREMENIK</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panose="02020603050405020304" pitchFamily="18" charset="0"/>
                          <a:ea typeface="Times New Roman"/>
                          <a:cs typeface="Times New Roman" panose="02020603050405020304" pitchFamily="18" charset="0"/>
                          <a:sym typeface="Times New Roman"/>
                        </a:rPr>
                        <a:t>ožujak 201</a:t>
                      </a:r>
                      <a:r>
                        <a:rPr lang="en" sz="1600">
                          <a:latin typeface="Times New Roman" panose="02020603050405020304" pitchFamily="18" charset="0"/>
                          <a:ea typeface="Times New Roman"/>
                          <a:cs typeface="Times New Roman" panose="02020603050405020304" pitchFamily="18" charset="0"/>
                          <a:sym typeface="Times New Roman"/>
                        </a:rPr>
                        <a:t>8</a:t>
                      </a:r>
                      <a:r>
                        <a:rPr lang="en" sz="1600" u="none" strike="noStrike" cap="none">
                          <a:latin typeface="Times New Roman" panose="02020603050405020304" pitchFamily="18" charset="0"/>
                          <a:ea typeface="Times New Roman"/>
                          <a:cs typeface="Times New Roman" panose="02020603050405020304" pitchFamily="18" charset="0"/>
                          <a:sym typeface="Times New Roman"/>
                        </a:rPr>
                        <a:t>. g</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414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panose="02020603050405020304" pitchFamily="18" charset="0"/>
                          <a:cs typeface="Times New Roman" panose="02020603050405020304" pitchFamily="18" charset="0"/>
                        </a:rPr>
                        <a:t>TROŠKOVNIK</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panose="02020603050405020304" pitchFamily="18" charset="0"/>
                          <a:ea typeface="Times New Roman"/>
                          <a:cs typeface="Times New Roman" panose="02020603050405020304" pitchFamily="18" charset="0"/>
                          <a:sym typeface="Times New Roman"/>
                        </a:rPr>
                        <a:t>Nema troškova.</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549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panose="02020603050405020304" pitchFamily="18" charset="0"/>
                          <a:cs typeface="Times New Roman" panose="02020603050405020304" pitchFamily="18" charset="0"/>
                        </a:rPr>
                        <a:t>VREDNOVANJE I KORIŠTENJE REZULTATA RADA</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Vrednovanje provesti u učionici.</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Izložba prikupljenih predmeta.</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panose="02020603050405020304" pitchFamily="18" charset="0"/>
                          <a:ea typeface="Times New Roman"/>
                          <a:cs typeface="Times New Roman" panose="02020603050405020304" pitchFamily="18" charset="0"/>
                          <a:sym typeface="Times New Roman"/>
                        </a:rPr>
                        <a:t>Izložba likovnih radova na panoima.</a:t>
                      </a:r>
                    </a:p>
                  </a:txBody>
                  <a:tcPr marL="49725" marR="49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graphicFrame>
        <p:nvGraphicFramePr>
          <p:cNvPr id="1178" name="Shape 1178"/>
          <p:cNvGraphicFramePr/>
          <p:nvPr/>
        </p:nvGraphicFramePr>
        <p:xfrm>
          <a:off x="251515" y="548679"/>
          <a:ext cx="8640975" cy="6039784"/>
        </p:xfrm>
        <a:graphic>
          <a:graphicData uri="http://schemas.openxmlformats.org/drawingml/2006/table">
            <a:tbl>
              <a:tblPr>
                <a:noFill/>
                <a:tableStyleId>{147E585C-4567-4667-A078-270B42631319}</a:tableStyleId>
              </a:tblPr>
              <a:tblGrid>
                <a:gridCol w="2592300">
                  <a:extLst>
                    <a:ext uri="{9D8B030D-6E8A-4147-A177-3AD203B41FA5}">
                      <a16:colId xmlns:a16="http://schemas.microsoft.com/office/drawing/2014/main" val="20000"/>
                    </a:ext>
                  </a:extLst>
                </a:gridCol>
                <a:gridCol w="6048675">
                  <a:extLst>
                    <a:ext uri="{9D8B030D-6E8A-4147-A177-3AD203B41FA5}">
                      <a16:colId xmlns:a16="http://schemas.microsoft.com/office/drawing/2014/main" val="20001"/>
                    </a:ext>
                  </a:extLst>
                </a:gridCol>
              </a:tblGrid>
              <a:tr h="740600">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NAZIV AKTIVNOSTI</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400" b="1" u="none" strike="noStrike" cap="none"/>
                        <a:t>TERENSKA NASTAVA ZA UČENIKE PRVIH RAZREDA</a:t>
                      </a:r>
                    </a:p>
                    <a:p>
                      <a:pPr marL="0" marR="0" lvl="0" indent="0" algn="ctr" rtl="0">
                        <a:lnSpc>
                          <a:spcPct val="115000"/>
                        </a:lnSpc>
                        <a:spcBef>
                          <a:spcPts val="0"/>
                        </a:spcBef>
                        <a:spcAft>
                          <a:spcPts val="0"/>
                        </a:spcAft>
                        <a:buClr>
                          <a:srgbClr val="000000"/>
                        </a:buClr>
                        <a:buSzPct val="25000"/>
                        <a:buFont typeface="Verdana"/>
                        <a:buNone/>
                      </a:pPr>
                      <a:r>
                        <a:rPr lang="en" b="1"/>
                        <a:t>SEOSKO IMANJE (MEDVEDNICA)</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0475">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CILJ AKTIVNOSTI</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Usvajanje novih spoznaja i primjena ranije stečenih znanja kroz integraciju sadržaja nastavnih predmeta razredne nastave.</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2825">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NAMJENA</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-uočavati promjene u krajoliku u jesen</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-upoznati biljni i životinjski svijet kraja</a:t>
                      </a:r>
                    </a:p>
                    <a:p>
                      <a:pPr marL="0" marR="0" lvl="0" indent="0" algn="l" rtl="0">
                        <a:lnSpc>
                          <a:spcPct val="115000"/>
                        </a:lnSpc>
                        <a:spcBef>
                          <a:spcPts val="0"/>
                        </a:spcBef>
                        <a:spcAft>
                          <a:spcPts val="0"/>
                        </a:spcAft>
                        <a:buClr>
                          <a:srgbClr val="000000"/>
                        </a:buClr>
                        <a:buSzPct val="25000"/>
                        <a:buFont typeface="Verdana"/>
                        <a:buNone/>
                      </a:pPr>
                      <a:r>
                        <a:rPr lang="en">
                          <a:latin typeface="Times New Roman"/>
                          <a:ea typeface="Times New Roman"/>
                          <a:cs typeface="Times New Roman"/>
                          <a:sym typeface="Times New Roman"/>
                        </a:rPr>
                        <a:t>-upoznati domaće životinje</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-usvajati vještine promatranja, opisivanja</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-očuvanje i njegovanje kulturne i prirodne baštine</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-poticati učenike na igru, zabavu i druženje</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9200">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NOSITELJI </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a:solidFill>
                            <a:schemeClr val="dk1"/>
                          </a:solidFill>
                          <a:latin typeface="Times New Roman"/>
                          <a:ea typeface="Times New Roman"/>
                          <a:cs typeface="Times New Roman"/>
                          <a:sym typeface="Times New Roman"/>
                        </a:rPr>
                        <a:t>Danijela Divna Dujić, Martina Delišimunović Čmigović, Ivana Vlajčić i Natalija Kovač</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1050">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NAČIN REALIZACIJE</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Prijevoz autobusom.</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45175">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VREMENIK</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a:t>
                      </a:r>
                      <a:r>
                        <a:rPr lang="en">
                          <a:latin typeface="Times New Roman"/>
                          <a:ea typeface="Times New Roman"/>
                          <a:cs typeface="Times New Roman"/>
                          <a:sym typeface="Times New Roman"/>
                        </a:rPr>
                        <a:t>Rujan 2017</a:t>
                      </a:r>
                      <a:r>
                        <a:rPr lang="en" sz="1400" u="none" strike="noStrike" cap="none">
                          <a:latin typeface="Times New Roman"/>
                          <a:ea typeface="Times New Roman"/>
                          <a:cs typeface="Times New Roman"/>
                          <a:sym typeface="Times New Roman"/>
                        </a:rPr>
                        <a:t>.</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0500">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TROŠKOVNIK</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Prema cjeniku </a:t>
                      </a:r>
                      <a:r>
                        <a:rPr lang="en">
                          <a:latin typeface="Times New Roman"/>
                          <a:ea typeface="Times New Roman"/>
                          <a:cs typeface="Times New Roman"/>
                          <a:sym typeface="Times New Roman"/>
                        </a:rPr>
                        <a:t>organizatora</a:t>
                      </a:r>
                      <a:r>
                        <a:rPr lang="en" sz="1400" u="none" strike="noStrike" cap="none">
                          <a:latin typeface="Times New Roman"/>
                          <a:ea typeface="Times New Roman"/>
                          <a:cs typeface="Times New Roman"/>
                          <a:sym typeface="Times New Roman"/>
                        </a:rPr>
                        <a:t>  uz suglasnost roditelja.</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50600">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VREDNOVANJE I KORIŠTENJE REZULTATA RADA</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Vrednovanje rada provest će se nakon povratka- rezultate rada i fotografije s terena prikazati izložbom u učionici te likovnim radovima na panoima škole.</a:t>
                      </a:r>
                    </a:p>
                  </a:txBody>
                  <a:tcPr marL="55050" marR="5505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graphicFrame>
        <p:nvGraphicFramePr>
          <p:cNvPr id="1184" name="Shape 1184"/>
          <p:cNvGraphicFramePr/>
          <p:nvPr>
            <p:extLst>
              <p:ext uri="{D42A27DB-BD31-4B8C-83A1-F6EECF244321}">
                <p14:modId xmlns:p14="http://schemas.microsoft.com/office/powerpoint/2010/main" val="2518063428"/>
              </p:ext>
            </p:extLst>
          </p:nvPr>
        </p:nvGraphicFramePr>
        <p:xfrm>
          <a:off x="251515" y="404662"/>
          <a:ext cx="8640975" cy="5744393"/>
        </p:xfrm>
        <a:graphic>
          <a:graphicData uri="http://schemas.openxmlformats.org/drawingml/2006/table">
            <a:tbl>
              <a:tblPr>
                <a:noFill/>
                <a:tableStyleId>{147E585C-4567-4667-A078-270B42631319}</a:tableStyleId>
              </a:tblPr>
              <a:tblGrid>
                <a:gridCol w="2160250">
                  <a:extLst>
                    <a:ext uri="{9D8B030D-6E8A-4147-A177-3AD203B41FA5}">
                      <a16:colId xmlns:a16="http://schemas.microsoft.com/office/drawing/2014/main" val="20000"/>
                    </a:ext>
                  </a:extLst>
                </a:gridCol>
                <a:gridCol w="6480725">
                  <a:extLst>
                    <a:ext uri="{9D8B030D-6E8A-4147-A177-3AD203B41FA5}">
                      <a16:colId xmlns:a16="http://schemas.microsoft.com/office/drawing/2014/main" val="20001"/>
                    </a:ext>
                  </a:extLst>
                </a:gridCol>
              </a:tblGrid>
              <a:tr h="651425">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NAZIV AKTIVNOSTI</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800" b="1" u="none" strike="noStrike" cap="none" dirty="0"/>
                        <a:t>PONAŠANJE PJEŠAKA U </a:t>
                      </a:r>
                      <a:r>
                        <a:rPr lang="en" sz="1800" b="1" u="none" strike="noStrike" cap="none" dirty="0" smtClean="0"/>
                        <a:t>PROMETU</a:t>
                      </a:r>
                      <a:r>
                        <a:rPr lang="hr-HR" sz="1800" b="1" u="none" strike="noStrike" cap="none" dirty="0" smtClean="0"/>
                        <a:t/>
                      </a:r>
                      <a:br>
                        <a:rPr lang="hr-HR" sz="1800" b="1" u="none" strike="noStrike" cap="none" dirty="0" smtClean="0"/>
                      </a:br>
                      <a:r>
                        <a:rPr lang="en" sz="1800" b="1" u="none" strike="noStrike" cap="none" dirty="0" smtClean="0"/>
                        <a:t>terenska </a:t>
                      </a:r>
                      <a:r>
                        <a:rPr lang="en" sz="1800" b="1" u="none" strike="noStrike" cap="none" dirty="0"/>
                        <a:t>nastava za učenike prvih razreda</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528175">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CILJ AKTIVNOSTI</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Upoznati i razlikovati pojmove pješak, raskrižje, pločnik, kolnik.</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Integracija nastavnih sadržaja hrvatskog jezika, glazbene i tjelesne kulture te matematike.</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1612175">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NAMJENA</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opisati pješaka, raskrižje, pločnik, kolnik</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razlikovati ulicu i raskrižje</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razlikovati pločnik i kolnik</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namjena pločnika i kolnika</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razlikovati cestu bez pločnika i ulicu s pločnikom i kolnikom</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naučiti sigurno kretanje u prometu</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procjenjivati i uočavati prometne situacije</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usvajati vještine promatranja i opisivanja</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ponašanje u prometu</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396275">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NOSITELJI </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a:solidFill>
                            <a:schemeClr val="dk1"/>
                          </a:solidFill>
                          <a:latin typeface="Times New Roman"/>
                          <a:ea typeface="Times New Roman"/>
                          <a:cs typeface="Times New Roman"/>
                          <a:sym typeface="Times New Roman"/>
                        </a:rPr>
                        <a:t>Danijela Divna Dujić, Martina Delišimunović Čmigović, Ivana Vlajčić i Natalija Kovač</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432050">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NAČIN REALIZACIJE</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Šetnja prometnicama oko škole; stručno predavanje</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360050">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VREMENIK</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400" u="none" strike="noStrike" cap="none">
                          <a:latin typeface="Times New Roman"/>
                          <a:ea typeface="Times New Roman"/>
                          <a:cs typeface="Times New Roman"/>
                          <a:sym typeface="Times New Roman"/>
                        </a:rPr>
                        <a:t> listopad 201</a:t>
                      </a:r>
                      <a:r>
                        <a:rPr lang="en">
                          <a:latin typeface="Times New Roman"/>
                          <a:ea typeface="Times New Roman"/>
                          <a:cs typeface="Times New Roman"/>
                          <a:sym typeface="Times New Roman"/>
                        </a:rPr>
                        <a:t>7</a:t>
                      </a:r>
                      <a:r>
                        <a:rPr lang="en" sz="1400" u="none" strike="noStrike" cap="none">
                          <a:latin typeface="Times New Roman"/>
                          <a:ea typeface="Times New Roman"/>
                          <a:cs typeface="Times New Roman"/>
                          <a:sym typeface="Times New Roman"/>
                        </a:rPr>
                        <a:t>.g.</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432050">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TROŠKOVNIK</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Nema troškova.</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704575">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VREDNOVANJE I KORIŠTENJE REZULTATA RADA</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dirty="0">
                          <a:latin typeface="Times New Roman"/>
                          <a:ea typeface="Times New Roman"/>
                          <a:cs typeface="Times New Roman"/>
                          <a:sym typeface="Times New Roman"/>
                        </a:rPr>
                        <a:t>Svakodnevna primjena na putu do škole i iz škole.</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graphicFrame>
        <p:nvGraphicFramePr>
          <p:cNvPr id="1190" name="Shape 1190"/>
          <p:cNvGraphicFramePr/>
          <p:nvPr/>
        </p:nvGraphicFramePr>
        <p:xfrm>
          <a:off x="237300" y="264100"/>
          <a:ext cx="8827625" cy="6427227"/>
        </p:xfrm>
        <a:graphic>
          <a:graphicData uri="http://schemas.openxmlformats.org/drawingml/2006/table">
            <a:tbl>
              <a:tblPr>
                <a:noFill/>
                <a:tableStyleId>{80CC5A1F-29C0-4DAD-A7B2-0726FEEF8378}</a:tableStyleId>
              </a:tblPr>
              <a:tblGrid>
                <a:gridCol w="2364775">
                  <a:extLst>
                    <a:ext uri="{9D8B030D-6E8A-4147-A177-3AD203B41FA5}">
                      <a16:colId xmlns:a16="http://schemas.microsoft.com/office/drawing/2014/main" val="20000"/>
                    </a:ext>
                  </a:extLst>
                </a:gridCol>
                <a:gridCol w="6462850">
                  <a:extLst>
                    <a:ext uri="{9D8B030D-6E8A-4147-A177-3AD203B41FA5}">
                      <a16:colId xmlns:a16="http://schemas.microsoft.com/office/drawing/2014/main" val="20001"/>
                    </a:ext>
                  </a:extLst>
                </a:gridCol>
              </a:tblGrid>
              <a:tr h="664325">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latin typeface="Times New Roman"/>
                          <a:ea typeface="Times New Roman"/>
                          <a:cs typeface="Times New Roman"/>
                          <a:sym typeface="Times New Roman"/>
                        </a:rPr>
                        <a:t>NAZIV AKTIVNOSTI</a:t>
                      </a:r>
                    </a:p>
                  </a:txBody>
                  <a:tcPr marL="91425" marR="91425" marT="91425" marB="91425"/>
                </a:tc>
                <a:tc>
                  <a:txBody>
                    <a:bodyPr/>
                    <a:lstStyle/>
                    <a:p>
                      <a:pPr marL="0" marR="0" lvl="0" indent="0" algn="ctr" rtl="0">
                        <a:lnSpc>
                          <a:spcPct val="100000"/>
                        </a:lnSpc>
                        <a:spcBef>
                          <a:spcPts val="0"/>
                        </a:spcBef>
                        <a:spcAft>
                          <a:spcPts val="0"/>
                        </a:spcAft>
                        <a:buClr>
                          <a:schemeClr val="dk1"/>
                        </a:buClr>
                        <a:buSzPct val="25000"/>
                        <a:buFont typeface="Calibri"/>
                        <a:buNone/>
                      </a:pPr>
                      <a:r>
                        <a:rPr lang="en" sz="1600" b="1" u="none" strike="noStrike" cap="none">
                          <a:latin typeface="Times New Roman"/>
                          <a:ea typeface="Times New Roman"/>
                          <a:cs typeface="Times New Roman"/>
                          <a:sym typeface="Times New Roman"/>
                        </a:rPr>
                        <a:t> ZAVRŠNI IZLET ZA UČENIKE PRVIH RAZREDA (Bliži se ljeto)</a:t>
                      </a:r>
                    </a:p>
                    <a:p>
                      <a:pPr marL="0" marR="0" lvl="0" indent="0" algn="ctr" rtl="0">
                        <a:lnSpc>
                          <a:spcPct val="100000"/>
                        </a:lnSpc>
                        <a:spcBef>
                          <a:spcPts val="0"/>
                        </a:spcBef>
                        <a:spcAft>
                          <a:spcPts val="0"/>
                        </a:spcAft>
                        <a:buClr>
                          <a:schemeClr val="dk1"/>
                        </a:buClr>
                        <a:buSzPct val="25000"/>
                        <a:buFont typeface="Calibri"/>
                        <a:buNone/>
                      </a:pPr>
                      <a:r>
                        <a:rPr lang="en" sz="1600" b="1" u="none" strike="noStrike" cap="none">
                          <a:latin typeface="Times New Roman"/>
                          <a:ea typeface="Times New Roman"/>
                          <a:cs typeface="Times New Roman"/>
                          <a:sym typeface="Times New Roman"/>
                        </a:rPr>
                        <a:t>Ključić brdo</a:t>
                      </a:r>
                    </a:p>
                  </a:txBody>
                  <a:tcPr marL="91425" marR="91425" marT="91425" marB="91425"/>
                </a:tc>
                <a:extLst>
                  <a:ext uri="{0D108BD9-81ED-4DB2-BD59-A6C34878D82A}">
                    <a16:rowId xmlns:a16="http://schemas.microsoft.com/office/drawing/2014/main" val="10000"/>
                  </a:ext>
                </a:extLst>
              </a:tr>
              <a:tr h="52805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latin typeface="Times New Roman"/>
                          <a:ea typeface="Times New Roman"/>
                          <a:cs typeface="Times New Roman"/>
                          <a:sym typeface="Times New Roman"/>
                        </a:rPr>
                        <a:t>CILJ AKTIVNOSTI</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600" u="none" strike="noStrike" cap="none">
                          <a:latin typeface="Times New Roman"/>
                          <a:ea typeface="Times New Roman"/>
                          <a:cs typeface="Times New Roman"/>
                          <a:sym typeface="Times New Roman"/>
                        </a:rPr>
                        <a:t>Uočiti i pratiti promjene u neposrednoj okolini i njihov utjecaj na život ljudi.</a:t>
                      </a:r>
                    </a:p>
                  </a:txBody>
                  <a:tcPr marL="91425" marR="91425" marT="91425" marB="91425"/>
                </a:tc>
                <a:extLst>
                  <a:ext uri="{0D108BD9-81ED-4DB2-BD59-A6C34878D82A}">
                    <a16:rowId xmlns:a16="http://schemas.microsoft.com/office/drawing/2014/main" val="10001"/>
                  </a:ext>
                </a:extLst>
              </a:tr>
              <a:tr h="1895025">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latin typeface="Times New Roman"/>
                          <a:ea typeface="Times New Roman"/>
                          <a:cs typeface="Times New Roman"/>
                          <a:sym typeface="Times New Roman"/>
                        </a:rPr>
                        <a:t>NAMJENA</a:t>
                      </a:r>
                    </a:p>
                  </a:txBody>
                  <a:tcPr marL="91425" marR="91425" marT="91425" marB="91425"/>
                </a:tc>
                <a:tc>
                  <a:txBody>
                    <a:bodyPr/>
                    <a:lstStyle/>
                    <a:p>
                      <a:pPr marL="457200" marR="0" lvl="0" indent="-330200" algn="l"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omogućiti usvajanje znanja iz neposredne stvarnosti</a:t>
                      </a:r>
                    </a:p>
                    <a:p>
                      <a:pPr marL="457200" marR="0" lvl="0" indent="-330200" algn="l"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prepoznati obilježja ljetnog vremena u neposrednoj okolini</a:t>
                      </a:r>
                    </a:p>
                    <a:p>
                      <a:pPr marL="457200" marR="0" lvl="0" indent="-330200" algn="l"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nabrojati i opisati vremenske prilike ljeti</a:t>
                      </a:r>
                    </a:p>
                    <a:p>
                      <a:pPr marL="457200" marR="0" lvl="0" indent="-330200" algn="l"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nabrojati i opisati promjene na biljkama i u životu životinja</a:t>
                      </a:r>
                    </a:p>
                    <a:p>
                      <a:pPr marL="457200" marR="0" lvl="0" indent="-330200" algn="l"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povezati vremenske prilike s izborom odjeće i obuće</a:t>
                      </a:r>
                    </a:p>
                    <a:p>
                      <a:pPr marL="457200" marR="0" lvl="0" indent="-330200" algn="l"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njegovati kulturne navike tijekom boravka na izvanučioničkoj nastavi</a:t>
                      </a:r>
                    </a:p>
                    <a:p>
                      <a:pPr marL="457200" marR="0" lvl="0" indent="-330200" algn="l"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poticati učenike na igru, zabavu i druženje</a:t>
                      </a:r>
                    </a:p>
                    <a:p>
                      <a:pPr marL="457200" marR="0" lvl="0" indent="-330200" algn="l"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usvajti vještine promatranja i opisivanja, bilježenje opažanja</a:t>
                      </a:r>
                    </a:p>
                  </a:txBody>
                  <a:tcPr marL="91425" marR="91425" marT="91425" marB="91425"/>
                </a:tc>
                <a:extLst>
                  <a:ext uri="{0D108BD9-81ED-4DB2-BD59-A6C34878D82A}">
                    <a16:rowId xmlns:a16="http://schemas.microsoft.com/office/drawing/2014/main" val="10002"/>
                  </a:ext>
                </a:extLst>
              </a:tr>
              <a:tr h="50130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latin typeface="Times New Roman"/>
                          <a:ea typeface="Times New Roman"/>
                          <a:cs typeface="Times New Roman"/>
                          <a:sym typeface="Times New Roman"/>
                        </a:rPr>
                        <a:t>NOSITELJI</a:t>
                      </a:r>
                    </a:p>
                  </a:txBody>
                  <a:tcPr marL="91425" marR="91425" marT="91425" marB="91425"/>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Danijela Divna Dujić, Martina Delišimunović Čmigović, Ivana Vlajčić i Natalija Kovač</a:t>
                      </a:r>
                    </a:p>
                  </a:txBody>
                  <a:tcPr marL="91425" marR="91425" marT="91425" marB="91425"/>
                </a:tc>
                <a:extLst>
                  <a:ext uri="{0D108BD9-81ED-4DB2-BD59-A6C34878D82A}">
                    <a16:rowId xmlns:a16="http://schemas.microsoft.com/office/drawing/2014/main" val="10003"/>
                  </a:ext>
                </a:extLst>
              </a:tr>
              <a:tr h="47455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latin typeface="Times New Roman"/>
                          <a:ea typeface="Times New Roman"/>
                          <a:cs typeface="Times New Roman"/>
                          <a:sym typeface="Times New Roman"/>
                        </a:rPr>
                        <a:t>NAČIN REALIZACIJE</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600" u="none" strike="noStrike" cap="none">
                          <a:latin typeface="Times New Roman"/>
                          <a:ea typeface="Times New Roman"/>
                          <a:cs typeface="Times New Roman"/>
                          <a:sym typeface="Times New Roman"/>
                        </a:rPr>
                        <a:t>Posjet Ključić brdu</a:t>
                      </a:r>
                    </a:p>
                  </a:txBody>
                  <a:tcPr marL="91425" marR="91425" marT="91425" marB="91425"/>
                </a:tc>
                <a:extLst>
                  <a:ext uri="{0D108BD9-81ED-4DB2-BD59-A6C34878D82A}">
                    <a16:rowId xmlns:a16="http://schemas.microsoft.com/office/drawing/2014/main" val="10004"/>
                  </a:ext>
                </a:extLst>
              </a:tr>
              <a:tr h="47455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latin typeface="Times New Roman"/>
                          <a:ea typeface="Times New Roman"/>
                          <a:cs typeface="Times New Roman"/>
                          <a:sym typeface="Times New Roman"/>
                        </a:rPr>
                        <a:t>VREMENIK</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600">
                          <a:latin typeface="Times New Roman"/>
                          <a:ea typeface="Times New Roman"/>
                          <a:cs typeface="Times New Roman"/>
                          <a:sym typeface="Times New Roman"/>
                        </a:rPr>
                        <a:t>svibanj ili l</a:t>
                      </a:r>
                      <a:r>
                        <a:rPr lang="en" sz="1600" u="none" strike="noStrike" cap="none">
                          <a:latin typeface="Times New Roman"/>
                          <a:ea typeface="Times New Roman"/>
                          <a:cs typeface="Times New Roman"/>
                          <a:sym typeface="Times New Roman"/>
                        </a:rPr>
                        <a:t>ipanj 2017.</a:t>
                      </a:r>
                    </a:p>
                  </a:txBody>
                  <a:tcPr marL="91425" marR="91425" marT="91425" marB="91425"/>
                </a:tc>
                <a:extLst>
                  <a:ext uri="{0D108BD9-81ED-4DB2-BD59-A6C34878D82A}">
                    <a16:rowId xmlns:a16="http://schemas.microsoft.com/office/drawing/2014/main" val="10005"/>
                  </a:ext>
                </a:extLst>
              </a:tr>
              <a:tr h="487925">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latin typeface="Times New Roman"/>
                          <a:ea typeface="Times New Roman"/>
                          <a:cs typeface="Times New Roman"/>
                          <a:sym typeface="Times New Roman"/>
                        </a:rPr>
                        <a:t>TROŠKOVNIK</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600" u="none" strike="noStrike" cap="none">
                          <a:latin typeface="Times New Roman"/>
                          <a:ea typeface="Times New Roman"/>
                          <a:cs typeface="Times New Roman"/>
                          <a:sym typeface="Times New Roman"/>
                        </a:rPr>
                        <a:t>prema cjeniku izletišta Ključić brda uz pisanu suglasnost roditelja</a:t>
                      </a:r>
                    </a:p>
                  </a:txBody>
                  <a:tcPr marL="91425" marR="91425" marT="91425" marB="91425"/>
                </a:tc>
                <a:extLst>
                  <a:ext uri="{0D108BD9-81ED-4DB2-BD59-A6C34878D82A}">
                    <a16:rowId xmlns:a16="http://schemas.microsoft.com/office/drawing/2014/main" val="10006"/>
                  </a:ext>
                </a:extLst>
              </a:tr>
              <a:tr h="768675">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latin typeface="Times New Roman"/>
                          <a:ea typeface="Times New Roman"/>
                          <a:cs typeface="Times New Roman"/>
                          <a:sym typeface="Times New Roman"/>
                        </a:rPr>
                        <a:t>VREDNOVANJE I KORIŠTENJE REZULTATA RADA</a:t>
                      </a:r>
                    </a:p>
                  </a:txBody>
                  <a:tcPr marL="91425" marR="91425" marT="91425" marB="91425"/>
                </a:tc>
                <a:tc>
                  <a:txBody>
                    <a:bodyPr/>
                    <a:lstStyle/>
                    <a:p>
                      <a:pPr marL="457200" marR="0" lvl="0" indent="-330200" algn="l"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provesti vrednovanje rada nakon povratka</a:t>
                      </a:r>
                    </a:p>
                    <a:p>
                      <a:pPr marL="457200" marR="0" lvl="0" indent="-330200" algn="l"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rezultate rada prikazati izložbom u učionici</a:t>
                      </a:r>
                    </a:p>
                    <a:p>
                      <a:pPr marL="457200" marR="0" lvl="0" indent="-330200" algn="l" rtl="0">
                        <a:lnSpc>
                          <a:spcPct val="100000"/>
                        </a:lnSpc>
                        <a:spcBef>
                          <a:spcPts val="0"/>
                        </a:spcBef>
                        <a:spcAft>
                          <a:spcPts val="0"/>
                        </a:spcAft>
                        <a:buSzPct val="100000"/>
                        <a:buFont typeface="Times New Roman"/>
                        <a:buChar char="●"/>
                      </a:pPr>
                      <a:r>
                        <a:rPr lang="en" sz="1600" u="none" strike="noStrike" cap="none">
                          <a:latin typeface="Times New Roman"/>
                          <a:ea typeface="Times New Roman"/>
                          <a:cs typeface="Times New Roman"/>
                          <a:sym typeface="Times New Roman"/>
                        </a:rPr>
                        <a:t>izložba likovnih radova na panoima</a:t>
                      </a: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graphicFrame>
        <p:nvGraphicFramePr>
          <p:cNvPr id="1196" name="Shape 1196"/>
          <p:cNvGraphicFramePr/>
          <p:nvPr/>
        </p:nvGraphicFramePr>
        <p:xfrm>
          <a:off x="251515" y="404662"/>
          <a:ext cx="8640975" cy="5975719"/>
        </p:xfrm>
        <a:graphic>
          <a:graphicData uri="http://schemas.openxmlformats.org/drawingml/2006/table">
            <a:tbl>
              <a:tblPr>
                <a:noFill/>
                <a:tableStyleId>{147E585C-4567-4667-A078-270B42631319}</a:tableStyleId>
              </a:tblPr>
              <a:tblGrid>
                <a:gridCol w="2160250">
                  <a:extLst>
                    <a:ext uri="{9D8B030D-6E8A-4147-A177-3AD203B41FA5}">
                      <a16:colId xmlns:a16="http://schemas.microsoft.com/office/drawing/2014/main" val="20000"/>
                    </a:ext>
                  </a:extLst>
                </a:gridCol>
                <a:gridCol w="6480725">
                  <a:extLst>
                    <a:ext uri="{9D8B030D-6E8A-4147-A177-3AD203B41FA5}">
                      <a16:colId xmlns:a16="http://schemas.microsoft.com/office/drawing/2014/main" val="20001"/>
                    </a:ext>
                  </a:extLst>
                </a:gridCol>
              </a:tblGrid>
              <a:tr h="6514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NAZIV AKTIVNOSTI</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a:latin typeface="Times New Roman"/>
                          <a:ea typeface="Times New Roman"/>
                          <a:cs typeface="Times New Roman"/>
                          <a:sym typeface="Times New Roman"/>
                        </a:rPr>
                        <a:t>PROMETNI ZNAKOVI OKO ŠKOLE</a:t>
                      </a:r>
                      <a:r>
                        <a:rPr lang="en" sz="1600" b="1" u="none" strike="noStrike" cap="none">
                          <a:latin typeface="Times New Roman"/>
                          <a:ea typeface="Times New Roman"/>
                          <a:cs typeface="Times New Roman"/>
                          <a:sym typeface="Times New Roman"/>
                        </a:rPr>
                        <a:t> </a:t>
                      </a:r>
                    </a:p>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 terenska nastava za učenike </a:t>
                      </a:r>
                      <a:r>
                        <a:rPr lang="en" sz="1600" b="1">
                          <a:latin typeface="Times New Roman"/>
                          <a:ea typeface="Times New Roman"/>
                          <a:cs typeface="Times New Roman"/>
                          <a:sym typeface="Times New Roman"/>
                        </a:rPr>
                        <a:t>drugih</a:t>
                      </a:r>
                      <a:r>
                        <a:rPr lang="en" sz="1600" b="1" u="none" strike="noStrike" cap="none">
                          <a:latin typeface="Times New Roman"/>
                          <a:ea typeface="Times New Roman"/>
                          <a:cs typeface="Times New Roman"/>
                          <a:sym typeface="Times New Roman"/>
                        </a:rPr>
                        <a:t> razreda</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5281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Upoznati i razlikovati </a:t>
                      </a:r>
                      <a:r>
                        <a:rPr lang="en" sz="1600">
                          <a:latin typeface="Times New Roman"/>
                          <a:ea typeface="Times New Roman"/>
                          <a:cs typeface="Times New Roman"/>
                          <a:sym typeface="Times New Roman"/>
                        </a:rPr>
                        <a:t>prometne znakove koji omogućuju pješacima sigurnije kretanje u prometu ulicom.</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Integracija nastavnih sadržaja hrvatskog jezika, glazbene i tjelesne kulture te matematike.</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16121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NAMJENA</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R="0" lvl="0" algn="l" rtl="0">
                        <a:lnSpc>
                          <a:spcPct val="115000"/>
                        </a:lnSpc>
                        <a:spcBef>
                          <a:spcPts val="0"/>
                        </a:spcBef>
                        <a:spcAft>
                          <a:spcPts val="0"/>
                        </a:spcAft>
                        <a:buNone/>
                      </a:pPr>
                      <a:r>
                        <a:rPr lang="en" sz="1600">
                          <a:latin typeface="Times New Roman"/>
                          <a:ea typeface="Times New Roman"/>
                          <a:cs typeface="Times New Roman"/>
                          <a:sym typeface="Times New Roman"/>
                        </a:rPr>
                        <a:t>- ponoviti gradivo prvog razreda: </a:t>
                      </a:r>
                      <a:r>
                        <a:rPr lang="en" sz="1600" u="none" strike="noStrike" cap="none">
                          <a:latin typeface="Times New Roman"/>
                          <a:ea typeface="Times New Roman"/>
                          <a:cs typeface="Times New Roman"/>
                          <a:sym typeface="Times New Roman"/>
                        </a:rPr>
                        <a:t> pješak, raskrižje, pločnik, kolnik</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naučiti sigurno kretanje u prometu uz pomoć prometnih znakova</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procjenjivati i uočavati prometne situacije</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usvajati vještine promatranja i opisivanja</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ponašanje u prometu</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3962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NOSITELJI </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Učiteljice: Mirta Grgić-Mešić, Zorka Brekalo, Irena Koružnjak, Marija Krijan</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4320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NAČIN REALIZACIJE</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Šetnja prometnicama oko škole</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3600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VREMENIK</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a:latin typeface="Times New Roman"/>
                          <a:ea typeface="Times New Roman"/>
                          <a:cs typeface="Times New Roman"/>
                          <a:sym typeface="Times New Roman"/>
                        </a:rPr>
                        <a:t>  </a:t>
                      </a:r>
                      <a:r>
                        <a:rPr lang="en" sz="1600">
                          <a:latin typeface="Times New Roman"/>
                          <a:ea typeface="Times New Roman"/>
                          <a:cs typeface="Times New Roman"/>
                          <a:sym typeface="Times New Roman"/>
                        </a:rPr>
                        <a:t>Rujan </a:t>
                      </a:r>
                      <a:r>
                        <a:rPr lang="en" sz="1600" u="none" strike="noStrike" cap="none">
                          <a:latin typeface="Times New Roman"/>
                          <a:ea typeface="Times New Roman"/>
                          <a:cs typeface="Times New Roman"/>
                          <a:sym typeface="Times New Roman"/>
                        </a:rPr>
                        <a:t>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4320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TROŠKOVNIK</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Nema troškova.</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7045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Svakodnevna primjena na putu do škole i iz škole.</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graphicFrame>
        <p:nvGraphicFramePr>
          <p:cNvPr id="1202" name="Shape 1202"/>
          <p:cNvGraphicFramePr/>
          <p:nvPr/>
        </p:nvGraphicFramePr>
        <p:xfrm>
          <a:off x="237300" y="66475"/>
          <a:ext cx="8890600" cy="6457750"/>
        </p:xfrm>
        <a:graphic>
          <a:graphicData uri="http://schemas.openxmlformats.org/drawingml/2006/table">
            <a:tbl>
              <a:tblPr>
                <a:noFill/>
                <a:tableStyleId>{80CC5A1F-29C0-4DAD-A7B2-0726FEEF8378}</a:tableStyleId>
              </a:tblPr>
              <a:tblGrid>
                <a:gridCol w="2583575">
                  <a:extLst>
                    <a:ext uri="{9D8B030D-6E8A-4147-A177-3AD203B41FA5}">
                      <a16:colId xmlns:a16="http://schemas.microsoft.com/office/drawing/2014/main" val="20000"/>
                    </a:ext>
                  </a:extLst>
                </a:gridCol>
                <a:gridCol w="6307025">
                  <a:extLst>
                    <a:ext uri="{9D8B030D-6E8A-4147-A177-3AD203B41FA5}">
                      <a16:colId xmlns:a16="http://schemas.microsoft.com/office/drawing/2014/main" val="20001"/>
                    </a:ext>
                  </a:extLst>
                </a:gridCol>
              </a:tblGrid>
              <a:tr h="600150">
                <a:tc>
                  <a:txBody>
                    <a:bodyPr/>
                    <a:lstStyle/>
                    <a:p>
                      <a:pPr marL="0" marR="0" lvl="0" indent="0" algn="l" rtl="0">
                        <a:lnSpc>
                          <a:spcPct val="100000"/>
                        </a:lnSpc>
                        <a:spcBef>
                          <a:spcPts val="0"/>
                        </a:spcBef>
                        <a:spcAft>
                          <a:spcPts val="0"/>
                        </a:spcAft>
                        <a:buClr>
                          <a:schemeClr val="dk1"/>
                        </a:buClr>
                        <a:buSzPct val="25000"/>
                        <a:buFont typeface="Calibri"/>
                        <a:buNone/>
                      </a:pPr>
                      <a:r>
                        <a:rPr lang="en" sz="1500" b="1" u="none" strike="noStrike" cap="none">
                          <a:latin typeface="Times New Roman"/>
                          <a:ea typeface="Times New Roman"/>
                          <a:cs typeface="Times New Roman"/>
                          <a:sym typeface="Times New Roman"/>
                        </a:rPr>
                        <a:t>NAZIV AKTIVNOSTI</a:t>
                      </a:r>
                    </a:p>
                  </a:txBody>
                  <a:tcPr marL="91425" marR="91425" marT="91425" marB="91425"/>
                </a:tc>
                <a:tc>
                  <a:txBody>
                    <a:bodyPr/>
                    <a:lstStyle/>
                    <a:p>
                      <a:pPr marL="0" marR="0" lvl="0" indent="0" algn="ctr" rtl="0">
                        <a:lnSpc>
                          <a:spcPct val="100000"/>
                        </a:lnSpc>
                        <a:spcBef>
                          <a:spcPts val="0"/>
                        </a:spcBef>
                        <a:spcAft>
                          <a:spcPts val="0"/>
                        </a:spcAft>
                        <a:buClr>
                          <a:schemeClr val="dk1"/>
                        </a:buClr>
                        <a:buSzPct val="25000"/>
                        <a:buFont typeface="Calibri"/>
                        <a:buNone/>
                      </a:pPr>
                      <a:r>
                        <a:rPr lang="en" sz="1500" b="1" u="none" strike="noStrike" cap="none">
                          <a:latin typeface="Times New Roman"/>
                          <a:ea typeface="Times New Roman"/>
                          <a:cs typeface="Times New Roman"/>
                          <a:sym typeface="Times New Roman"/>
                        </a:rPr>
                        <a:t>JESEN</a:t>
                      </a:r>
                      <a:r>
                        <a:rPr lang="en" sz="1500" b="1">
                          <a:latin typeface="Times New Roman"/>
                          <a:ea typeface="Times New Roman"/>
                          <a:cs typeface="Times New Roman"/>
                          <a:sym typeface="Times New Roman"/>
                        </a:rPr>
                        <a:t> U ZOOLOŠKOM VRTU</a:t>
                      </a:r>
                    </a:p>
                    <a:p>
                      <a:pPr marL="0" marR="0" lvl="0" indent="0" algn="ctr" rtl="0">
                        <a:lnSpc>
                          <a:spcPct val="100000"/>
                        </a:lnSpc>
                        <a:spcBef>
                          <a:spcPts val="0"/>
                        </a:spcBef>
                        <a:spcAft>
                          <a:spcPts val="0"/>
                        </a:spcAft>
                        <a:buClr>
                          <a:schemeClr val="dk1"/>
                        </a:buClr>
                        <a:buSzPct val="25000"/>
                        <a:buFont typeface="Calibri"/>
                        <a:buNone/>
                      </a:pPr>
                      <a:r>
                        <a:rPr lang="en" sz="1500" b="1" u="none" strike="noStrike" cap="none">
                          <a:latin typeface="Times New Roman"/>
                          <a:ea typeface="Times New Roman"/>
                          <a:cs typeface="Times New Roman"/>
                          <a:sym typeface="Times New Roman"/>
                        </a:rPr>
                        <a:t>TN ZA UČENIKE DRUGIH RAZREDA</a:t>
                      </a:r>
                    </a:p>
                  </a:txBody>
                  <a:tcPr marL="91425" marR="91425" marT="91425" marB="91425"/>
                </a:tc>
                <a:extLst>
                  <a:ext uri="{0D108BD9-81ED-4DB2-BD59-A6C34878D82A}">
                    <a16:rowId xmlns:a16="http://schemas.microsoft.com/office/drawing/2014/main" val="10000"/>
                  </a:ext>
                </a:extLst>
              </a:tr>
              <a:tr h="475300">
                <a:tc>
                  <a:txBody>
                    <a:bodyPr/>
                    <a:lstStyle/>
                    <a:p>
                      <a:pPr marL="0" marR="0" lvl="0" indent="0" algn="l" rtl="0">
                        <a:lnSpc>
                          <a:spcPct val="100000"/>
                        </a:lnSpc>
                        <a:spcBef>
                          <a:spcPts val="0"/>
                        </a:spcBef>
                        <a:spcAft>
                          <a:spcPts val="0"/>
                        </a:spcAft>
                        <a:buClr>
                          <a:schemeClr val="dk1"/>
                        </a:buClr>
                        <a:buSzPct val="25000"/>
                        <a:buFont typeface="Calibri"/>
                        <a:buNone/>
                      </a:pPr>
                      <a:r>
                        <a:rPr lang="en" sz="1500" b="1" u="none" strike="noStrike" cap="none">
                          <a:latin typeface="Times New Roman"/>
                          <a:ea typeface="Times New Roman"/>
                          <a:cs typeface="Times New Roman"/>
                          <a:sym typeface="Times New Roman"/>
                        </a:rPr>
                        <a:t>CILJ AKTIVNOSTI</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500" u="none" strike="noStrike" cap="none">
                          <a:latin typeface="Times New Roman"/>
                          <a:ea typeface="Times New Roman"/>
                          <a:cs typeface="Times New Roman"/>
                          <a:sym typeface="Times New Roman"/>
                        </a:rPr>
                        <a:t>Uočiti promjene u neposrednoj okolini u jesen i njihov utjecaj na život </a:t>
                      </a:r>
                      <a:r>
                        <a:rPr lang="en" sz="1500">
                          <a:latin typeface="Times New Roman"/>
                          <a:ea typeface="Times New Roman"/>
                          <a:cs typeface="Times New Roman"/>
                          <a:sym typeface="Times New Roman"/>
                        </a:rPr>
                        <a:t>životinja.</a:t>
                      </a:r>
                    </a:p>
                  </a:txBody>
                  <a:tcPr marL="91425" marR="91425" marT="91425" marB="91425"/>
                </a:tc>
                <a:extLst>
                  <a:ext uri="{0D108BD9-81ED-4DB2-BD59-A6C34878D82A}">
                    <a16:rowId xmlns:a16="http://schemas.microsoft.com/office/drawing/2014/main" val="10001"/>
                  </a:ext>
                </a:extLst>
              </a:tr>
              <a:tr h="2053575">
                <a:tc>
                  <a:txBody>
                    <a:bodyPr/>
                    <a:lstStyle/>
                    <a:p>
                      <a:pPr marL="0" marR="0" lvl="0" indent="0" algn="l" rtl="0">
                        <a:lnSpc>
                          <a:spcPct val="100000"/>
                        </a:lnSpc>
                        <a:spcBef>
                          <a:spcPts val="0"/>
                        </a:spcBef>
                        <a:spcAft>
                          <a:spcPts val="0"/>
                        </a:spcAft>
                        <a:buClr>
                          <a:schemeClr val="dk1"/>
                        </a:buClr>
                        <a:buSzPct val="25000"/>
                        <a:buFont typeface="Calibri"/>
                        <a:buNone/>
                      </a:pPr>
                      <a:r>
                        <a:rPr lang="en" sz="1500" b="1" u="none" strike="noStrike" cap="none">
                          <a:latin typeface="Times New Roman"/>
                          <a:ea typeface="Times New Roman"/>
                          <a:cs typeface="Times New Roman"/>
                          <a:sym typeface="Times New Roman"/>
                        </a:rPr>
                        <a:t>NAMJENA</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500" u="none" strike="noStrike" cap="none">
                          <a:latin typeface="Times New Roman"/>
                          <a:ea typeface="Times New Roman"/>
                          <a:cs typeface="Times New Roman"/>
                          <a:sym typeface="Times New Roman"/>
                        </a:rPr>
                        <a:t>- še</a:t>
                      </a:r>
                      <a:r>
                        <a:rPr lang="en" sz="1500">
                          <a:latin typeface="Times New Roman"/>
                          <a:ea typeface="Times New Roman"/>
                          <a:cs typeface="Times New Roman"/>
                          <a:sym typeface="Times New Roman"/>
                        </a:rPr>
                        <a:t>ć</a:t>
                      </a:r>
                      <a:r>
                        <a:rPr lang="en" sz="1500" u="none" strike="noStrike" cap="none">
                          <a:latin typeface="Times New Roman"/>
                          <a:ea typeface="Times New Roman"/>
                          <a:cs typeface="Times New Roman"/>
                          <a:sym typeface="Times New Roman"/>
                        </a:rPr>
                        <a:t>ući Zoološkim vrtom saznati tko ima perje a tko dlaku, kako se zmije rješava</a:t>
                      </a:r>
                      <a:r>
                        <a:rPr lang="en" sz="1500">
                          <a:latin typeface="Times New Roman"/>
                          <a:ea typeface="Times New Roman"/>
                          <a:cs typeface="Times New Roman"/>
                          <a:sym typeface="Times New Roman"/>
                        </a:rPr>
                        <a:t>ju tijesne “odjeće” i čemu služe ljuske.</a:t>
                      </a:r>
                    </a:p>
                    <a:p>
                      <a:pPr marL="0" marR="0" lvl="0" indent="0" algn="l" rtl="0">
                        <a:lnSpc>
                          <a:spcPct val="100000"/>
                        </a:lnSpc>
                        <a:spcBef>
                          <a:spcPts val="0"/>
                        </a:spcBef>
                        <a:spcAft>
                          <a:spcPts val="0"/>
                        </a:spcAft>
                        <a:buClr>
                          <a:schemeClr val="dk1"/>
                        </a:buClr>
                        <a:buSzPct val="25000"/>
                        <a:buFont typeface="Calibri"/>
                        <a:buNone/>
                      </a:pPr>
                      <a:r>
                        <a:rPr lang="en" sz="1500">
                          <a:latin typeface="Times New Roman"/>
                          <a:ea typeface="Times New Roman"/>
                          <a:cs typeface="Times New Roman"/>
                          <a:sym typeface="Times New Roman"/>
                        </a:rPr>
                        <a:t>- kakve promjene i zašto se događaju životinjama u jesen</a:t>
                      </a:r>
                    </a:p>
                    <a:p>
                      <a:pPr marL="0" marR="0" lvl="0" indent="0" algn="l" rtl="0">
                        <a:lnSpc>
                          <a:spcPct val="100000"/>
                        </a:lnSpc>
                        <a:spcBef>
                          <a:spcPts val="0"/>
                        </a:spcBef>
                        <a:spcAft>
                          <a:spcPts val="0"/>
                        </a:spcAft>
                        <a:buClr>
                          <a:schemeClr val="dk1"/>
                        </a:buClr>
                        <a:buSzPct val="25000"/>
                        <a:buFont typeface="Calibri"/>
                        <a:buNone/>
                      </a:pPr>
                      <a:r>
                        <a:rPr lang="en" sz="1500">
                          <a:latin typeface="Times New Roman"/>
                          <a:ea typeface="Times New Roman"/>
                          <a:cs typeface="Times New Roman"/>
                          <a:sym typeface="Times New Roman"/>
                        </a:rPr>
                        <a:t>- </a:t>
                      </a:r>
                      <a:r>
                        <a:rPr lang="en" sz="1500" u="none" strike="noStrike" cap="none">
                          <a:latin typeface="Times New Roman"/>
                          <a:ea typeface="Times New Roman"/>
                          <a:cs typeface="Times New Roman"/>
                          <a:sym typeface="Times New Roman"/>
                        </a:rPr>
                        <a:t>omogućiti usvajanje znanja iz neposredne stvarnosti</a:t>
                      </a:r>
                    </a:p>
                    <a:p>
                      <a:pPr marL="0" marR="0" lvl="0" indent="0" algn="l" rtl="0">
                        <a:lnSpc>
                          <a:spcPct val="100000"/>
                        </a:lnSpc>
                        <a:spcBef>
                          <a:spcPts val="0"/>
                        </a:spcBef>
                        <a:spcAft>
                          <a:spcPts val="0"/>
                        </a:spcAft>
                        <a:buClr>
                          <a:schemeClr val="dk1"/>
                        </a:buClr>
                        <a:buSzPct val="25000"/>
                        <a:buFont typeface="Calibri"/>
                        <a:buNone/>
                      </a:pPr>
                      <a:r>
                        <a:rPr lang="en" sz="1500" u="none" strike="noStrike" cap="none">
                          <a:latin typeface="Times New Roman"/>
                          <a:ea typeface="Times New Roman"/>
                          <a:cs typeface="Times New Roman"/>
                          <a:sym typeface="Times New Roman"/>
                        </a:rPr>
                        <a:t>- prepoznati obilježja jesenskog vremena u neposrednoj okolini</a:t>
                      </a:r>
                    </a:p>
                    <a:p>
                      <a:pPr marL="0" marR="0" lvl="0" indent="0" algn="l" rtl="0">
                        <a:lnSpc>
                          <a:spcPct val="100000"/>
                        </a:lnSpc>
                        <a:spcBef>
                          <a:spcPts val="0"/>
                        </a:spcBef>
                        <a:spcAft>
                          <a:spcPts val="0"/>
                        </a:spcAft>
                        <a:buClr>
                          <a:schemeClr val="dk1"/>
                        </a:buClr>
                        <a:buSzPct val="25000"/>
                        <a:buFont typeface="Calibri"/>
                        <a:buNone/>
                      </a:pPr>
                      <a:r>
                        <a:rPr lang="en" sz="1500" u="none" strike="noStrike" cap="none">
                          <a:latin typeface="Times New Roman"/>
                          <a:ea typeface="Times New Roman"/>
                          <a:cs typeface="Times New Roman"/>
                          <a:sym typeface="Times New Roman"/>
                        </a:rPr>
                        <a:t>- nabrojati i opisati vremenske prilike u jesen</a:t>
                      </a:r>
                    </a:p>
                    <a:p>
                      <a:pPr marL="0" marR="0" lvl="0" indent="0" algn="l" rtl="0">
                        <a:lnSpc>
                          <a:spcPct val="100000"/>
                        </a:lnSpc>
                        <a:spcBef>
                          <a:spcPts val="0"/>
                        </a:spcBef>
                        <a:spcAft>
                          <a:spcPts val="0"/>
                        </a:spcAft>
                        <a:buClr>
                          <a:schemeClr val="dk1"/>
                        </a:buClr>
                        <a:buSzPct val="25000"/>
                        <a:buFont typeface="Calibri"/>
                        <a:buNone/>
                      </a:pPr>
                      <a:r>
                        <a:rPr lang="en" sz="1500" u="none" strike="noStrike" cap="none">
                          <a:latin typeface="Times New Roman"/>
                          <a:ea typeface="Times New Roman"/>
                          <a:cs typeface="Times New Roman"/>
                          <a:sym typeface="Times New Roman"/>
                        </a:rPr>
                        <a:t>- nabrojati i opisati promjene na biljkama i u životu životinja</a:t>
                      </a:r>
                    </a:p>
                    <a:p>
                      <a:pPr marL="0" marR="0" lvl="0" indent="0" algn="l" rtl="0">
                        <a:lnSpc>
                          <a:spcPct val="100000"/>
                        </a:lnSpc>
                        <a:spcBef>
                          <a:spcPts val="0"/>
                        </a:spcBef>
                        <a:spcAft>
                          <a:spcPts val="0"/>
                        </a:spcAft>
                        <a:buClr>
                          <a:schemeClr val="dk1"/>
                        </a:buClr>
                        <a:buSzPct val="25000"/>
                        <a:buFont typeface="Calibri"/>
                        <a:buNone/>
                      </a:pPr>
                      <a:r>
                        <a:rPr lang="en" sz="1500" u="none" strike="noStrike" cap="none">
                          <a:latin typeface="Times New Roman"/>
                          <a:ea typeface="Times New Roman"/>
                          <a:cs typeface="Times New Roman"/>
                          <a:sym typeface="Times New Roman"/>
                        </a:rPr>
                        <a:t>- povezati vremenske prilike s izborom odjeće i obuće</a:t>
                      </a:r>
                    </a:p>
                    <a:p>
                      <a:pPr marL="0" marR="0" lvl="0" indent="0" algn="l" rtl="0">
                        <a:lnSpc>
                          <a:spcPct val="100000"/>
                        </a:lnSpc>
                        <a:spcBef>
                          <a:spcPts val="0"/>
                        </a:spcBef>
                        <a:spcAft>
                          <a:spcPts val="0"/>
                        </a:spcAft>
                        <a:buClr>
                          <a:schemeClr val="dk1"/>
                        </a:buClr>
                        <a:buSzPct val="25000"/>
                        <a:buFont typeface="Calibri"/>
                        <a:buNone/>
                      </a:pPr>
                      <a:r>
                        <a:rPr lang="en" sz="1500" u="none" strike="noStrike" cap="none">
                          <a:latin typeface="Times New Roman"/>
                          <a:ea typeface="Times New Roman"/>
                          <a:cs typeface="Times New Roman"/>
                          <a:sym typeface="Times New Roman"/>
                        </a:rPr>
                        <a:t>- njegovati kulturne navike tijekom boravka na izvanučioničkoj nastavi</a:t>
                      </a:r>
                    </a:p>
                    <a:p>
                      <a:pPr marL="0" marR="0" lvl="0" indent="0" algn="l" rtl="0">
                        <a:lnSpc>
                          <a:spcPct val="100000"/>
                        </a:lnSpc>
                        <a:spcBef>
                          <a:spcPts val="0"/>
                        </a:spcBef>
                        <a:spcAft>
                          <a:spcPts val="0"/>
                        </a:spcAft>
                        <a:buClr>
                          <a:schemeClr val="dk1"/>
                        </a:buClr>
                        <a:buSzPct val="25000"/>
                        <a:buFont typeface="Calibri"/>
                        <a:buNone/>
                      </a:pPr>
                      <a:r>
                        <a:rPr lang="en" sz="1500" u="none" strike="noStrike" cap="none">
                          <a:latin typeface="Times New Roman"/>
                          <a:ea typeface="Times New Roman"/>
                          <a:cs typeface="Times New Roman"/>
                          <a:sym typeface="Times New Roman"/>
                        </a:rPr>
                        <a:t>- usvajti vještine promatranja i opisivanja, bilježenje opažanja</a:t>
                      </a:r>
                    </a:p>
                  </a:txBody>
                  <a:tcPr marL="91425" marR="91425" marT="91425" marB="91425"/>
                </a:tc>
                <a:extLst>
                  <a:ext uri="{0D108BD9-81ED-4DB2-BD59-A6C34878D82A}">
                    <a16:rowId xmlns:a16="http://schemas.microsoft.com/office/drawing/2014/main" val="10002"/>
                  </a:ext>
                </a:extLst>
              </a:tr>
              <a:tr h="379875">
                <a:tc>
                  <a:txBody>
                    <a:bodyPr/>
                    <a:lstStyle/>
                    <a:p>
                      <a:pPr marL="0" marR="0" lvl="0" indent="0" algn="l" rtl="0">
                        <a:lnSpc>
                          <a:spcPct val="100000"/>
                        </a:lnSpc>
                        <a:spcBef>
                          <a:spcPts val="0"/>
                        </a:spcBef>
                        <a:spcAft>
                          <a:spcPts val="0"/>
                        </a:spcAft>
                        <a:buClr>
                          <a:schemeClr val="dk1"/>
                        </a:buClr>
                        <a:buSzPct val="25000"/>
                        <a:buFont typeface="Calibri"/>
                        <a:buNone/>
                      </a:pPr>
                      <a:r>
                        <a:rPr lang="en" sz="1500" b="1" u="none" strike="noStrike" cap="none">
                          <a:latin typeface="Times New Roman"/>
                          <a:ea typeface="Times New Roman"/>
                          <a:cs typeface="Times New Roman"/>
                          <a:sym typeface="Times New Roman"/>
                        </a:rPr>
                        <a:t>NOSITELJI</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500">
                          <a:latin typeface="Times New Roman"/>
                          <a:ea typeface="Times New Roman"/>
                          <a:cs typeface="Times New Roman"/>
                          <a:sym typeface="Times New Roman"/>
                        </a:rPr>
                        <a:t>Učiteljice: Mirta Grgić-Mešić, Zorka Brekalo, Irena Koružnjak, Marija Krijan</a:t>
                      </a:r>
                    </a:p>
                  </a:txBody>
                  <a:tcPr marL="91425" marR="91425" marT="91425" marB="91425"/>
                </a:tc>
                <a:extLst>
                  <a:ext uri="{0D108BD9-81ED-4DB2-BD59-A6C34878D82A}">
                    <a16:rowId xmlns:a16="http://schemas.microsoft.com/office/drawing/2014/main" val="10003"/>
                  </a:ext>
                </a:extLst>
              </a:tr>
              <a:tr h="426550">
                <a:tc>
                  <a:txBody>
                    <a:bodyPr/>
                    <a:lstStyle/>
                    <a:p>
                      <a:pPr marL="0" marR="0" lvl="0" indent="0" algn="l" rtl="0">
                        <a:lnSpc>
                          <a:spcPct val="100000"/>
                        </a:lnSpc>
                        <a:spcBef>
                          <a:spcPts val="0"/>
                        </a:spcBef>
                        <a:spcAft>
                          <a:spcPts val="0"/>
                        </a:spcAft>
                        <a:buClr>
                          <a:schemeClr val="dk1"/>
                        </a:buClr>
                        <a:buSzPct val="25000"/>
                        <a:buFont typeface="Calibri"/>
                        <a:buNone/>
                      </a:pPr>
                      <a:r>
                        <a:rPr lang="en" sz="1500" b="1" u="none" strike="noStrike" cap="none">
                          <a:latin typeface="Times New Roman"/>
                          <a:ea typeface="Times New Roman"/>
                          <a:cs typeface="Times New Roman"/>
                          <a:sym typeface="Times New Roman"/>
                        </a:rPr>
                        <a:t>NAČIN REALIZACIJE</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500">
                          <a:latin typeface="Times New Roman"/>
                          <a:ea typeface="Times New Roman"/>
                          <a:cs typeface="Times New Roman"/>
                          <a:sym typeface="Times New Roman"/>
                        </a:rPr>
                        <a:t>Posjet Zoološkom vrtu, Zagreb</a:t>
                      </a:r>
                    </a:p>
                  </a:txBody>
                  <a:tcPr marL="91425" marR="91425" marT="91425" marB="91425"/>
                </a:tc>
                <a:extLst>
                  <a:ext uri="{0D108BD9-81ED-4DB2-BD59-A6C34878D82A}">
                    <a16:rowId xmlns:a16="http://schemas.microsoft.com/office/drawing/2014/main" val="10004"/>
                  </a:ext>
                </a:extLst>
              </a:tr>
              <a:tr h="489625">
                <a:tc>
                  <a:txBody>
                    <a:bodyPr/>
                    <a:lstStyle/>
                    <a:p>
                      <a:pPr marL="0" marR="0" lvl="0" indent="0" algn="l" rtl="0">
                        <a:lnSpc>
                          <a:spcPct val="100000"/>
                        </a:lnSpc>
                        <a:spcBef>
                          <a:spcPts val="0"/>
                        </a:spcBef>
                        <a:spcAft>
                          <a:spcPts val="0"/>
                        </a:spcAft>
                        <a:buClr>
                          <a:schemeClr val="dk1"/>
                        </a:buClr>
                        <a:buSzPct val="25000"/>
                        <a:buFont typeface="Calibri"/>
                        <a:buNone/>
                      </a:pPr>
                      <a:r>
                        <a:rPr lang="en" sz="1500" b="1" u="none" strike="noStrike" cap="none">
                          <a:latin typeface="Times New Roman"/>
                          <a:ea typeface="Times New Roman"/>
                          <a:cs typeface="Times New Roman"/>
                          <a:sym typeface="Times New Roman"/>
                        </a:rPr>
                        <a:t>VREMENIK</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500">
                          <a:latin typeface="Times New Roman"/>
                          <a:ea typeface="Times New Roman"/>
                          <a:cs typeface="Times New Roman"/>
                          <a:sym typeface="Times New Roman"/>
                        </a:rPr>
                        <a:t>18. l</a:t>
                      </a:r>
                      <a:r>
                        <a:rPr lang="en" sz="1500" u="none" strike="noStrike" cap="none">
                          <a:latin typeface="Times New Roman"/>
                          <a:ea typeface="Times New Roman"/>
                          <a:cs typeface="Times New Roman"/>
                          <a:sym typeface="Times New Roman"/>
                        </a:rPr>
                        <a:t>istopad 201</a:t>
                      </a:r>
                      <a:r>
                        <a:rPr lang="en" sz="1500">
                          <a:latin typeface="Times New Roman"/>
                          <a:ea typeface="Times New Roman"/>
                          <a:cs typeface="Times New Roman"/>
                          <a:sym typeface="Times New Roman"/>
                        </a:rPr>
                        <a:t>7</a:t>
                      </a:r>
                      <a:r>
                        <a:rPr lang="en" sz="1500" u="none" strike="noStrike" cap="none">
                          <a:latin typeface="Times New Roman"/>
                          <a:ea typeface="Times New Roman"/>
                          <a:cs typeface="Times New Roman"/>
                          <a:sym typeface="Times New Roman"/>
                        </a:rPr>
                        <a:t>. godine</a:t>
                      </a:r>
                    </a:p>
                  </a:txBody>
                  <a:tcPr marL="91425" marR="91425" marT="91425" marB="91425"/>
                </a:tc>
                <a:extLst>
                  <a:ext uri="{0D108BD9-81ED-4DB2-BD59-A6C34878D82A}">
                    <a16:rowId xmlns:a16="http://schemas.microsoft.com/office/drawing/2014/main" val="10005"/>
                  </a:ext>
                </a:extLst>
              </a:tr>
              <a:tr h="512525">
                <a:tc>
                  <a:txBody>
                    <a:bodyPr/>
                    <a:lstStyle/>
                    <a:p>
                      <a:pPr marL="0" marR="0" lvl="0" indent="0" algn="l" rtl="0">
                        <a:lnSpc>
                          <a:spcPct val="100000"/>
                        </a:lnSpc>
                        <a:spcBef>
                          <a:spcPts val="0"/>
                        </a:spcBef>
                        <a:spcAft>
                          <a:spcPts val="0"/>
                        </a:spcAft>
                        <a:buClr>
                          <a:schemeClr val="dk1"/>
                        </a:buClr>
                        <a:buSzPct val="25000"/>
                        <a:buFont typeface="Calibri"/>
                        <a:buNone/>
                      </a:pPr>
                      <a:r>
                        <a:rPr lang="en" sz="1500" b="1" u="none" strike="noStrike" cap="none">
                          <a:latin typeface="Times New Roman"/>
                          <a:ea typeface="Times New Roman"/>
                          <a:cs typeface="Times New Roman"/>
                          <a:sym typeface="Times New Roman"/>
                        </a:rPr>
                        <a:t>TROŠKOVNIK</a:t>
                      </a:r>
                    </a:p>
                  </a:txBody>
                  <a:tcPr marL="91425" marR="91425" marT="91425" marB="91425"/>
                </a:tc>
                <a:tc>
                  <a:txBody>
                    <a:bodyPr/>
                    <a:lstStyle/>
                    <a:p>
                      <a:pPr marR="0" lvl="0" algn="l" rtl="0">
                        <a:lnSpc>
                          <a:spcPct val="100000"/>
                        </a:lnSpc>
                        <a:spcBef>
                          <a:spcPts val="0"/>
                        </a:spcBef>
                        <a:spcAft>
                          <a:spcPts val="0"/>
                        </a:spcAft>
                        <a:buNone/>
                      </a:pPr>
                      <a:r>
                        <a:rPr lang="en" sz="1500">
                          <a:latin typeface="Times New Roman"/>
                          <a:ea typeface="Times New Roman"/>
                          <a:cs typeface="Times New Roman"/>
                          <a:sym typeface="Times New Roman"/>
                        </a:rPr>
                        <a:t>- </a:t>
                      </a:r>
                      <a:r>
                        <a:rPr lang="en" sz="1500" u="none" strike="noStrike" cap="none">
                          <a:latin typeface="Times New Roman"/>
                          <a:ea typeface="Times New Roman"/>
                          <a:cs typeface="Times New Roman"/>
                          <a:sym typeface="Times New Roman"/>
                        </a:rPr>
                        <a:t>prema cjeniku </a:t>
                      </a:r>
                      <a:r>
                        <a:rPr lang="en" sz="1500">
                          <a:latin typeface="Times New Roman"/>
                          <a:ea typeface="Times New Roman"/>
                          <a:cs typeface="Times New Roman"/>
                          <a:sym typeface="Times New Roman"/>
                        </a:rPr>
                        <a:t>Zoološkog vrta i prijevoznika</a:t>
                      </a:r>
                      <a:r>
                        <a:rPr lang="en" sz="1500" u="none" strike="noStrike" cap="none">
                          <a:latin typeface="Times New Roman"/>
                          <a:ea typeface="Times New Roman"/>
                          <a:cs typeface="Times New Roman"/>
                          <a:sym typeface="Times New Roman"/>
                        </a:rPr>
                        <a:t> uz pisanu suglasnost roditelja</a:t>
                      </a:r>
                    </a:p>
                  </a:txBody>
                  <a:tcPr marL="91425" marR="91425" marT="91425" marB="91425"/>
                </a:tc>
                <a:extLst>
                  <a:ext uri="{0D108BD9-81ED-4DB2-BD59-A6C34878D82A}">
                    <a16:rowId xmlns:a16="http://schemas.microsoft.com/office/drawing/2014/main" val="10006"/>
                  </a:ext>
                </a:extLst>
              </a:tr>
              <a:tr h="837250">
                <a:tc>
                  <a:txBody>
                    <a:bodyPr/>
                    <a:lstStyle/>
                    <a:p>
                      <a:pPr marL="0" marR="0" lvl="0" indent="0" algn="l" rtl="0">
                        <a:lnSpc>
                          <a:spcPct val="100000"/>
                        </a:lnSpc>
                        <a:spcBef>
                          <a:spcPts val="0"/>
                        </a:spcBef>
                        <a:spcAft>
                          <a:spcPts val="0"/>
                        </a:spcAft>
                        <a:buClr>
                          <a:schemeClr val="dk1"/>
                        </a:buClr>
                        <a:buSzPct val="25000"/>
                        <a:buFont typeface="Calibri"/>
                        <a:buNone/>
                      </a:pPr>
                      <a:r>
                        <a:rPr lang="en" sz="1500" b="1" u="none" strike="noStrike" cap="none">
                          <a:latin typeface="Times New Roman"/>
                          <a:ea typeface="Times New Roman"/>
                          <a:cs typeface="Times New Roman"/>
                          <a:sym typeface="Times New Roman"/>
                        </a:rPr>
                        <a:t>VREDNOVANJE I KORIŠTENJE REZULTATA RADA</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500" u="none" strike="noStrike" cap="none">
                          <a:latin typeface="Times New Roman"/>
                          <a:ea typeface="Times New Roman"/>
                          <a:cs typeface="Times New Roman"/>
                          <a:sym typeface="Times New Roman"/>
                        </a:rPr>
                        <a:t>- provesti vrednovanje rada nakon povratka</a:t>
                      </a:r>
                    </a:p>
                    <a:p>
                      <a:pPr marL="0" marR="0" lvl="0" indent="0" algn="l" rtl="0">
                        <a:lnSpc>
                          <a:spcPct val="100000"/>
                        </a:lnSpc>
                        <a:spcBef>
                          <a:spcPts val="0"/>
                        </a:spcBef>
                        <a:spcAft>
                          <a:spcPts val="0"/>
                        </a:spcAft>
                        <a:buClr>
                          <a:schemeClr val="dk1"/>
                        </a:buClr>
                        <a:buSzPct val="25000"/>
                        <a:buFont typeface="Calibri"/>
                        <a:buNone/>
                      </a:pPr>
                      <a:r>
                        <a:rPr lang="en" sz="1500" u="none" strike="noStrike" cap="none">
                          <a:latin typeface="Times New Roman"/>
                          <a:ea typeface="Times New Roman"/>
                          <a:cs typeface="Times New Roman"/>
                          <a:sym typeface="Times New Roman"/>
                        </a:rPr>
                        <a:t>- rezultate rada prikazati izložbom u učionici</a:t>
                      </a:r>
                    </a:p>
                    <a:p>
                      <a:pPr marL="0" marR="0" lvl="0" indent="0" algn="l" rtl="0">
                        <a:lnSpc>
                          <a:spcPct val="100000"/>
                        </a:lnSpc>
                        <a:spcBef>
                          <a:spcPts val="0"/>
                        </a:spcBef>
                        <a:spcAft>
                          <a:spcPts val="0"/>
                        </a:spcAft>
                        <a:buClr>
                          <a:schemeClr val="dk1"/>
                        </a:buClr>
                        <a:buSzPct val="25000"/>
                        <a:buFont typeface="Calibri"/>
                        <a:buNone/>
                      </a:pPr>
                      <a:r>
                        <a:rPr lang="en" sz="1500" u="none" strike="noStrike" cap="none">
                          <a:latin typeface="Times New Roman"/>
                          <a:ea typeface="Times New Roman"/>
                          <a:cs typeface="Times New Roman"/>
                          <a:sym typeface="Times New Roman"/>
                        </a:rPr>
                        <a:t>- izložba likovnih radova na panoima</a:t>
                      </a: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graphicFrame>
        <p:nvGraphicFramePr>
          <p:cNvPr id="1208" name="Shape 1208"/>
          <p:cNvGraphicFramePr/>
          <p:nvPr/>
        </p:nvGraphicFramePr>
        <p:xfrm>
          <a:off x="253400" y="332075"/>
          <a:ext cx="8890600" cy="5989270"/>
        </p:xfrm>
        <a:graphic>
          <a:graphicData uri="http://schemas.openxmlformats.org/drawingml/2006/table">
            <a:tbl>
              <a:tblPr>
                <a:noFill/>
                <a:tableStyleId>{80CC5A1F-29C0-4DAD-A7B2-0726FEEF8378}</a:tableStyleId>
              </a:tblPr>
              <a:tblGrid>
                <a:gridCol w="2583575">
                  <a:extLst>
                    <a:ext uri="{9D8B030D-6E8A-4147-A177-3AD203B41FA5}">
                      <a16:colId xmlns:a16="http://schemas.microsoft.com/office/drawing/2014/main" val="20000"/>
                    </a:ext>
                  </a:extLst>
                </a:gridCol>
                <a:gridCol w="6307025">
                  <a:extLst>
                    <a:ext uri="{9D8B030D-6E8A-4147-A177-3AD203B41FA5}">
                      <a16:colId xmlns:a16="http://schemas.microsoft.com/office/drawing/2014/main" val="20001"/>
                    </a:ext>
                  </a:extLst>
                </a:gridCol>
              </a:tblGrid>
              <a:tr h="793100">
                <a:tc>
                  <a:txBody>
                    <a:bodyPr/>
                    <a:lstStyle/>
                    <a:p>
                      <a:pPr marL="0" marR="0" lvl="0" indent="0" algn="l" rtl="0">
                        <a:lnSpc>
                          <a:spcPct val="100000"/>
                        </a:lnSpc>
                        <a:spcBef>
                          <a:spcPts val="0"/>
                        </a:spcBef>
                        <a:spcAft>
                          <a:spcPts val="0"/>
                        </a:spcAft>
                        <a:buClr>
                          <a:schemeClr val="dk1"/>
                        </a:buClr>
                        <a:buSzPct val="25000"/>
                        <a:buFont typeface="Calibri"/>
                        <a:buNone/>
                      </a:pPr>
                      <a:r>
                        <a:rPr lang="en" sz="1800" b="1" u="none" strike="noStrike" cap="none">
                          <a:latin typeface="Times New Roman"/>
                          <a:ea typeface="Times New Roman"/>
                          <a:cs typeface="Times New Roman"/>
                          <a:sym typeface="Times New Roman"/>
                        </a:rPr>
                        <a:t>NAZIV AKTIVNOSTI</a:t>
                      </a:r>
                    </a:p>
                  </a:txBody>
                  <a:tcPr marL="91425" marR="91425" marT="91425" marB="91425"/>
                </a:tc>
                <a:tc>
                  <a:txBody>
                    <a:bodyPr/>
                    <a:lstStyle/>
                    <a:p>
                      <a:pPr marL="0" marR="0" lvl="0" indent="0" algn="ctr" rtl="0">
                        <a:lnSpc>
                          <a:spcPct val="100000"/>
                        </a:lnSpc>
                        <a:spcBef>
                          <a:spcPts val="0"/>
                        </a:spcBef>
                        <a:spcAft>
                          <a:spcPts val="0"/>
                        </a:spcAft>
                        <a:buClr>
                          <a:schemeClr val="dk1"/>
                        </a:buClr>
                        <a:buSzPct val="25000"/>
                        <a:buFont typeface="Calibri"/>
                        <a:buNone/>
                      </a:pPr>
                      <a:r>
                        <a:rPr lang="en" sz="1800" b="1">
                          <a:latin typeface="Times New Roman"/>
                          <a:ea typeface="Times New Roman"/>
                          <a:cs typeface="Times New Roman"/>
                          <a:sym typeface="Times New Roman"/>
                        </a:rPr>
                        <a:t>NAŠE MJESTO</a:t>
                      </a:r>
                    </a:p>
                    <a:p>
                      <a:pPr marL="0" marR="0" lvl="0" indent="0" algn="ctr" rtl="0">
                        <a:lnSpc>
                          <a:spcPct val="100000"/>
                        </a:lnSpc>
                        <a:spcBef>
                          <a:spcPts val="0"/>
                        </a:spcBef>
                        <a:spcAft>
                          <a:spcPts val="0"/>
                        </a:spcAft>
                        <a:buClr>
                          <a:schemeClr val="dk1"/>
                        </a:buClr>
                        <a:buSzPct val="25000"/>
                        <a:buFont typeface="Calibri"/>
                        <a:buNone/>
                      </a:pPr>
                      <a:r>
                        <a:rPr lang="en" sz="1800" b="1" u="none" strike="noStrike" cap="none">
                          <a:latin typeface="Times New Roman"/>
                          <a:ea typeface="Times New Roman"/>
                          <a:cs typeface="Times New Roman"/>
                          <a:sym typeface="Times New Roman"/>
                        </a:rPr>
                        <a:t>TN ZA UČENIKE DRUGIH RAZREDA</a:t>
                      </a:r>
                    </a:p>
                  </a:txBody>
                  <a:tcPr marL="91425" marR="91425" marT="91425" marB="91425"/>
                </a:tc>
                <a:extLst>
                  <a:ext uri="{0D108BD9-81ED-4DB2-BD59-A6C34878D82A}">
                    <a16:rowId xmlns:a16="http://schemas.microsoft.com/office/drawing/2014/main" val="10000"/>
                  </a:ext>
                </a:extLst>
              </a:tr>
              <a:tr h="731400">
                <a:tc>
                  <a:txBody>
                    <a:bodyPr/>
                    <a:lstStyle/>
                    <a:p>
                      <a:pPr marL="0" marR="0" lvl="0" indent="0" algn="l" rtl="0">
                        <a:lnSpc>
                          <a:spcPct val="100000"/>
                        </a:lnSpc>
                        <a:spcBef>
                          <a:spcPts val="0"/>
                        </a:spcBef>
                        <a:spcAft>
                          <a:spcPts val="0"/>
                        </a:spcAft>
                        <a:buClr>
                          <a:schemeClr val="dk1"/>
                        </a:buClr>
                        <a:buSzPct val="25000"/>
                        <a:buFont typeface="Calibri"/>
                        <a:buNone/>
                      </a:pPr>
                      <a:r>
                        <a:rPr lang="en" sz="1800" b="1" u="none" strike="noStrike" cap="none">
                          <a:latin typeface="Times New Roman"/>
                          <a:ea typeface="Times New Roman"/>
                          <a:cs typeface="Times New Roman"/>
                          <a:sym typeface="Times New Roman"/>
                        </a:rPr>
                        <a:t>CILJ AKTIVNOSTI</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Proširiti znanja o svom mjestu upoznavajući značajne građevine, kulturne i zdravstvene ustanove. Spoznati važnost vatrogasne djelatnosti u svom mjestu.</a:t>
                      </a:r>
                    </a:p>
                  </a:txBody>
                  <a:tcPr marL="91425" marR="91425" marT="91425" marB="91425"/>
                </a:tc>
                <a:extLst>
                  <a:ext uri="{0D108BD9-81ED-4DB2-BD59-A6C34878D82A}">
                    <a16:rowId xmlns:a16="http://schemas.microsoft.com/office/drawing/2014/main" val="10001"/>
                  </a:ext>
                </a:extLst>
              </a:tr>
              <a:tr h="659200">
                <a:tc>
                  <a:txBody>
                    <a:bodyPr/>
                    <a:lstStyle/>
                    <a:p>
                      <a:pPr marL="0" marR="0" lvl="0" indent="0" algn="l" rtl="0">
                        <a:lnSpc>
                          <a:spcPct val="100000"/>
                        </a:lnSpc>
                        <a:spcBef>
                          <a:spcPts val="0"/>
                        </a:spcBef>
                        <a:spcAft>
                          <a:spcPts val="0"/>
                        </a:spcAft>
                        <a:buClr>
                          <a:schemeClr val="dk1"/>
                        </a:buClr>
                        <a:buSzPct val="25000"/>
                        <a:buFont typeface="Calibri"/>
                        <a:buNone/>
                      </a:pPr>
                      <a:r>
                        <a:rPr lang="en" sz="1800" b="1" u="none" strike="noStrike" cap="none">
                          <a:latin typeface="Times New Roman"/>
                          <a:ea typeface="Times New Roman"/>
                          <a:cs typeface="Times New Roman"/>
                          <a:sym typeface="Times New Roman"/>
                        </a:rPr>
                        <a:t>NAMJENA</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Razvijati higijensko- zdravstvene, kulturne i djelatne navike.</a:t>
                      </a:r>
                    </a:p>
                  </a:txBody>
                  <a:tcPr marL="91425" marR="91425" marT="91425" marB="91425"/>
                </a:tc>
                <a:extLst>
                  <a:ext uri="{0D108BD9-81ED-4DB2-BD59-A6C34878D82A}">
                    <a16:rowId xmlns:a16="http://schemas.microsoft.com/office/drawing/2014/main" val="10002"/>
                  </a:ext>
                </a:extLst>
              </a:tr>
              <a:tr h="517225">
                <a:tc>
                  <a:txBody>
                    <a:bodyPr/>
                    <a:lstStyle/>
                    <a:p>
                      <a:pPr marL="0" marR="0" lvl="0" indent="0" algn="l" rtl="0">
                        <a:lnSpc>
                          <a:spcPct val="100000"/>
                        </a:lnSpc>
                        <a:spcBef>
                          <a:spcPts val="0"/>
                        </a:spcBef>
                        <a:spcAft>
                          <a:spcPts val="0"/>
                        </a:spcAft>
                        <a:buClr>
                          <a:schemeClr val="dk1"/>
                        </a:buClr>
                        <a:buSzPct val="25000"/>
                        <a:buFont typeface="Calibri"/>
                        <a:buNone/>
                      </a:pPr>
                      <a:r>
                        <a:rPr lang="en" sz="1800" b="1" u="none" strike="noStrike" cap="none">
                          <a:latin typeface="Times New Roman"/>
                          <a:ea typeface="Times New Roman"/>
                          <a:cs typeface="Times New Roman"/>
                          <a:sym typeface="Times New Roman"/>
                        </a:rPr>
                        <a:t>NOSITELJI</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Učiteljice: Mirta Grgić-Mešić, Zorka Brekalo, Irena Koružnjak, Marija Krijan</a:t>
                      </a:r>
                    </a:p>
                  </a:txBody>
                  <a:tcPr marL="91425" marR="91425" marT="91425" marB="91425"/>
                </a:tc>
                <a:extLst>
                  <a:ext uri="{0D108BD9-81ED-4DB2-BD59-A6C34878D82A}">
                    <a16:rowId xmlns:a16="http://schemas.microsoft.com/office/drawing/2014/main" val="10003"/>
                  </a:ext>
                </a:extLst>
              </a:tr>
              <a:tr h="426550">
                <a:tc>
                  <a:txBody>
                    <a:bodyPr/>
                    <a:lstStyle/>
                    <a:p>
                      <a:pPr marL="0" marR="0" lvl="0" indent="0" algn="l" rtl="0">
                        <a:lnSpc>
                          <a:spcPct val="100000"/>
                        </a:lnSpc>
                        <a:spcBef>
                          <a:spcPts val="0"/>
                        </a:spcBef>
                        <a:spcAft>
                          <a:spcPts val="0"/>
                        </a:spcAft>
                        <a:buClr>
                          <a:schemeClr val="dk1"/>
                        </a:buClr>
                        <a:buSzPct val="25000"/>
                        <a:buFont typeface="Calibri"/>
                        <a:buNone/>
                      </a:pPr>
                      <a:r>
                        <a:rPr lang="en" sz="1800" b="1" u="none" strike="noStrike" cap="none">
                          <a:latin typeface="Times New Roman"/>
                          <a:ea typeface="Times New Roman"/>
                          <a:cs typeface="Times New Roman"/>
                          <a:sym typeface="Times New Roman"/>
                        </a:rPr>
                        <a:t>NAČIN REALIZACIJE</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Posjet muzeju, Domu zdravlja, knjižnici, vatrogasnoj stanici.</a:t>
                      </a:r>
                    </a:p>
                  </a:txBody>
                  <a:tcPr marL="91425" marR="91425" marT="91425" marB="91425"/>
                </a:tc>
                <a:extLst>
                  <a:ext uri="{0D108BD9-81ED-4DB2-BD59-A6C34878D82A}">
                    <a16:rowId xmlns:a16="http://schemas.microsoft.com/office/drawing/2014/main" val="10004"/>
                  </a:ext>
                </a:extLst>
              </a:tr>
              <a:tr h="489625">
                <a:tc>
                  <a:txBody>
                    <a:bodyPr/>
                    <a:lstStyle/>
                    <a:p>
                      <a:pPr marL="0" marR="0" lvl="0" indent="0" algn="l" rtl="0">
                        <a:lnSpc>
                          <a:spcPct val="100000"/>
                        </a:lnSpc>
                        <a:spcBef>
                          <a:spcPts val="0"/>
                        </a:spcBef>
                        <a:spcAft>
                          <a:spcPts val="0"/>
                        </a:spcAft>
                        <a:buClr>
                          <a:schemeClr val="dk1"/>
                        </a:buClr>
                        <a:buSzPct val="25000"/>
                        <a:buFont typeface="Calibri"/>
                        <a:buNone/>
                      </a:pPr>
                      <a:r>
                        <a:rPr lang="en" sz="1800" b="1" u="none" strike="noStrike" cap="none">
                          <a:latin typeface="Times New Roman"/>
                          <a:ea typeface="Times New Roman"/>
                          <a:cs typeface="Times New Roman"/>
                          <a:sym typeface="Times New Roman"/>
                        </a:rPr>
                        <a:t>VREMENIK</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Prosinac 2017.</a:t>
                      </a:r>
                    </a:p>
                    <a:p>
                      <a:pPr marL="0" marR="0" lvl="0" indent="0" algn="l" rtl="0">
                        <a:lnSpc>
                          <a:spcPct val="100000"/>
                        </a:lnSpc>
                        <a:spcBef>
                          <a:spcPts val="0"/>
                        </a:spcBef>
                        <a:spcAft>
                          <a:spcPts val="0"/>
                        </a:spcAft>
                        <a:buClr>
                          <a:schemeClr val="dk1"/>
                        </a:buClr>
                        <a:buSzPct val="25000"/>
                        <a:buFont typeface="Calibri"/>
                        <a:buNone/>
                      </a:pPr>
                      <a:endParaRPr sz="180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5"/>
                  </a:ext>
                </a:extLst>
              </a:tr>
              <a:tr h="605200">
                <a:tc>
                  <a:txBody>
                    <a:bodyPr/>
                    <a:lstStyle/>
                    <a:p>
                      <a:pPr marL="0" marR="0" lvl="0" indent="0" algn="l" rtl="0">
                        <a:lnSpc>
                          <a:spcPct val="100000"/>
                        </a:lnSpc>
                        <a:spcBef>
                          <a:spcPts val="0"/>
                        </a:spcBef>
                        <a:spcAft>
                          <a:spcPts val="0"/>
                        </a:spcAft>
                        <a:buClr>
                          <a:schemeClr val="dk1"/>
                        </a:buClr>
                        <a:buSzPct val="25000"/>
                        <a:buFont typeface="Calibri"/>
                        <a:buNone/>
                      </a:pPr>
                      <a:r>
                        <a:rPr lang="en" sz="1800" b="1" u="none" strike="noStrike" cap="none">
                          <a:latin typeface="Times New Roman"/>
                          <a:ea typeface="Times New Roman"/>
                          <a:cs typeface="Times New Roman"/>
                          <a:sym typeface="Times New Roman"/>
                        </a:rPr>
                        <a:t>TROŠKOVNIK</a:t>
                      </a:r>
                    </a:p>
                  </a:txBody>
                  <a:tcPr marL="91425" marR="91425" marT="91425" marB="91425"/>
                </a:tc>
                <a:tc>
                  <a:txBody>
                    <a:bodyPr/>
                    <a:lstStyle/>
                    <a:p>
                      <a:pPr marR="0" lvl="0" algn="l" rtl="0">
                        <a:lnSpc>
                          <a:spcPct val="100000"/>
                        </a:lnSpc>
                        <a:spcBef>
                          <a:spcPts val="0"/>
                        </a:spcBef>
                        <a:spcAft>
                          <a:spcPts val="0"/>
                        </a:spcAft>
                        <a:buNone/>
                      </a:pPr>
                      <a:r>
                        <a:rPr lang="en" sz="1800">
                          <a:latin typeface="Times New Roman"/>
                          <a:ea typeface="Times New Roman"/>
                          <a:cs typeface="Times New Roman"/>
                          <a:sym typeface="Times New Roman"/>
                        </a:rPr>
                        <a:t>Cijena ulaznice za muzej i prijevoz školskim autobusom.</a:t>
                      </a:r>
                    </a:p>
                  </a:txBody>
                  <a:tcPr marL="91425" marR="91425" marT="91425" marB="91425"/>
                </a:tc>
                <a:extLst>
                  <a:ext uri="{0D108BD9-81ED-4DB2-BD59-A6C34878D82A}">
                    <a16:rowId xmlns:a16="http://schemas.microsoft.com/office/drawing/2014/main" val="10006"/>
                  </a:ext>
                </a:extLst>
              </a:tr>
              <a:tr h="998500">
                <a:tc>
                  <a:txBody>
                    <a:bodyPr/>
                    <a:lstStyle/>
                    <a:p>
                      <a:pPr marL="0" marR="0" lvl="0" indent="0" algn="l" rtl="0">
                        <a:lnSpc>
                          <a:spcPct val="100000"/>
                        </a:lnSpc>
                        <a:spcBef>
                          <a:spcPts val="0"/>
                        </a:spcBef>
                        <a:spcAft>
                          <a:spcPts val="0"/>
                        </a:spcAft>
                        <a:buClr>
                          <a:schemeClr val="dk1"/>
                        </a:buClr>
                        <a:buSzPct val="25000"/>
                        <a:buFont typeface="Calibri"/>
                        <a:buNone/>
                      </a:pPr>
                      <a:r>
                        <a:rPr lang="en" sz="1800" b="1" u="none" strike="noStrike" cap="none">
                          <a:latin typeface="Times New Roman"/>
                          <a:ea typeface="Times New Roman"/>
                          <a:cs typeface="Times New Roman"/>
                          <a:sym typeface="Times New Roman"/>
                        </a:rPr>
                        <a:t>VREDNOVANJE I KORIŠTENJE REZULTATA RADA</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800" u="none" strike="noStrike" cap="none">
                          <a:latin typeface="Times New Roman"/>
                          <a:ea typeface="Times New Roman"/>
                          <a:cs typeface="Times New Roman"/>
                          <a:sym typeface="Times New Roman"/>
                        </a:rPr>
                        <a:t>- </a:t>
                      </a:r>
                      <a:r>
                        <a:rPr lang="en" sz="1800">
                          <a:latin typeface="Times New Roman"/>
                          <a:ea typeface="Times New Roman"/>
                          <a:cs typeface="Times New Roman"/>
                          <a:sym typeface="Times New Roman"/>
                        </a:rPr>
                        <a:t>izložba fotografija i dječjih uradaka u prostoru škole</a:t>
                      </a: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graphicFrame>
        <p:nvGraphicFramePr>
          <p:cNvPr id="1214" name="Shape 1214"/>
          <p:cNvGraphicFramePr/>
          <p:nvPr/>
        </p:nvGraphicFramePr>
        <p:xfrm>
          <a:off x="192628" y="243493"/>
          <a:ext cx="8758725" cy="6475499"/>
        </p:xfrm>
        <a:graphic>
          <a:graphicData uri="http://schemas.openxmlformats.org/drawingml/2006/table">
            <a:tbl>
              <a:tblPr>
                <a:noFill/>
                <a:tableStyleId>{147E585C-4567-4667-A078-270B42631319}</a:tableStyleId>
              </a:tblPr>
              <a:tblGrid>
                <a:gridCol w="3115800">
                  <a:extLst>
                    <a:ext uri="{9D8B030D-6E8A-4147-A177-3AD203B41FA5}">
                      <a16:colId xmlns:a16="http://schemas.microsoft.com/office/drawing/2014/main" val="20000"/>
                    </a:ext>
                  </a:extLst>
                </a:gridCol>
                <a:gridCol w="5642925">
                  <a:extLst>
                    <a:ext uri="{9D8B030D-6E8A-4147-A177-3AD203B41FA5}">
                      <a16:colId xmlns:a16="http://schemas.microsoft.com/office/drawing/2014/main" val="20001"/>
                    </a:ext>
                  </a:extLst>
                </a:gridCol>
              </a:tblGrid>
              <a:tr h="6395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NAZIV AKTIVNOSTI</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t>ZIMA - terenska nastava za učenike </a:t>
                      </a:r>
                      <a:r>
                        <a:rPr lang="en" sz="1600" b="1"/>
                        <a:t>drugih</a:t>
                      </a:r>
                      <a:r>
                        <a:rPr lang="en" sz="1600" b="1" u="none" strike="noStrike" cap="none"/>
                        <a:t> razreda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185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CILJ AKTIVNOSTI</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Integracija nastavnih sadržaja iz nastavnih predmeta: hrvatski jezik, priroda i društvo, tjelesna i zdravstvena kultura, likovna i glazbena kultura i sat razrednika s temom </a:t>
                      </a:r>
                      <a:r>
                        <a:rPr lang="en" sz="1600">
                          <a:latin typeface="Times New Roman"/>
                          <a:ea typeface="Times New Roman"/>
                          <a:cs typeface="Times New Roman"/>
                          <a:sym typeface="Times New Roman"/>
                        </a:rPr>
                        <a:t>z</a:t>
                      </a:r>
                      <a:r>
                        <a:rPr lang="en" sz="1600" u="none" strike="noStrike" cap="none">
                          <a:latin typeface="Times New Roman"/>
                          <a:ea typeface="Times New Roman"/>
                          <a:cs typeface="Times New Roman"/>
                          <a:sym typeface="Times New Roman"/>
                        </a:rPr>
                        <a:t>ima oko nas.</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994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NAMJENA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prepoznati  promjene zimi  u izvornoj stvarnosti</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opisati vremenske prilike zimi</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utvrditi   promjene na biljkama i u životu životinja zimi</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promatrati i povezivati vremenske promjene s promjenama na biljkama i životinjama</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povezati vremenske prilike s izborom odjeće i obuće</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poticati učenike na zabavu, igru i druženje</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usvajati vještine promatranja, opisivanja i bilježenja opažanja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65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NOSITELJI </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Učiteljice: Mirta Grgić-Mešić, Zorka Brekalo, Irena Koružnjak, Marija Krijan</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40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NAČIN REALIZACIJE</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Šetnja oko škole: naselje, šuma, livada.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60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VREMENIK</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siječanj 201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 g.</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85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TROŠKOVNIK</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Nema troškova.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875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VREDNOVANJE I KORIŠTENJE REZULTATA RADA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Vrednovanje provesti u učionici.</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Izložba likovnih radova na panoima.</a:t>
                      </a:r>
                    </a:p>
                  </a:txBody>
                  <a:tcPr marL="49400" marR="49400"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graphicFrame>
        <p:nvGraphicFramePr>
          <p:cNvPr id="1220" name="Shape 1220"/>
          <p:cNvGraphicFramePr/>
          <p:nvPr/>
        </p:nvGraphicFramePr>
        <p:xfrm>
          <a:off x="251515" y="404662"/>
          <a:ext cx="8640975" cy="6046763"/>
        </p:xfrm>
        <a:graphic>
          <a:graphicData uri="http://schemas.openxmlformats.org/drawingml/2006/table">
            <a:tbl>
              <a:tblPr>
                <a:noFill/>
                <a:tableStyleId>{147E585C-4567-4667-A078-270B42631319}</a:tableStyleId>
              </a:tblPr>
              <a:tblGrid>
                <a:gridCol w="2196300">
                  <a:extLst>
                    <a:ext uri="{9D8B030D-6E8A-4147-A177-3AD203B41FA5}">
                      <a16:colId xmlns:a16="http://schemas.microsoft.com/office/drawing/2014/main" val="20000"/>
                    </a:ext>
                  </a:extLst>
                </a:gridCol>
                <a:gridCol w="6444675">
                  <a:extLst>
                    <a:ext uri="{9D8B030D-6E8A-4147-A177-3AD203B41FA5}">
                      <a16:colId xmlns:a16="http://schemas.microsoft.com/office/drawing/2014/main" val="20001"/>
                    </a:ext>
                  </a:extLst>
                </a:gridCol>
              </a:tblGrid>
              <a:tr h="651425">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NAZIV AKTIVNOSTI</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b="1" u="none" strike="noStrike" cap="none"/>
                        <a:t>PROMET U GRADU</a:t>
                      </a:r>
                      <a:r>
                        <a:rPr lang="en" b="1"/>
                        <a:t>, </a:t>
                      </a:r>
                      <a:r>
                        <a:rPr lang="en" b="1" u="none" strike="noStrike" cap="none"/>
                        <a:t>PONAŠANJE PJEŠAKA </a:t>
                      </a:r>
                      <a:r>
                        <a:rPr lang="en" b="1"/>
                        <a:t>U PROMETU</a:t>
                      </a:r>
                    </a:p>
                    <a:p>
                      <a:pPr marL="457200" marR="0" lvl="0" indent="-228600" algn="l" rtl="0">
                        <a:lnSpc>
                          <a:spcPct val="115000"/>
                        </a:lnSpc>
                        <a:spcBef>
                          <a:spcPts val="0"/>
                        </a:spcBef>
                        <a:spcAft>
                          <a:spcPts val="0"/>
                        </a:spcAft>
                        <a:buChar char="-"/>
                      </a:pPr>
                      <a:r>
                        <a:rPr lang="en" b="1" u="none" strike="noStrike" cap="none"/>
                        <a:t>IZVANUČIONIČKA NASTAVA ZA UČENIKE DRUGIH RAZREDA</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528175">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CILJ AKTIVNOSTI</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Upoznati i razlikovati pojmove kopneni, vodeni i zračni promet,uočiti različita prometna sredstva te pojmove pješak, raskrižje, pločnik, kolnik.</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Integracija nastavnih sadržaja hrvatskog jezika, glazbene i tjelesne kulture te matematike.</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1612175">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NAMJENA</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opisati različita prometna sredstva</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razlikovati ulicu i raskrižje</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naučiti nazive dijelova željezničkog i autobusnog kolodvora, te zračne luke</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razlikovati cestu bez pločnika i ulicu s pločnikom i kolnikom</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naučiti sigurno kretanje u prometu</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procjenjivati i uočavati prometne situacije</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usvajati vještine promatranja i opisivanja</a:t>
                      </a:r>
                    </a:p>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 ponašanje u prometu</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396275">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NOSITELJI </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a:latin typeface="Times New Roman"/>
                          <a:ea typeface="Times New Roman"/>
                          <a:cs typeface="Times New Roman"/>
                          <a:sym typeface="Times New Roman"/>
                        </a:rPr>
                        <a:t>Učiteljice drugog razreda: Mirta Grgić-Mešić, Zorka Brekalo, Irena Koružnjak, Marija Krijan</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432050">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NAČIN REALIZACIJE</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Vožnja autobusom</a:t>
                      </a:r>
                      <a:r>
                        <a:rPr lang="en">
                          <a:latin typeface="Times New Roman"/>
                          <a:ea typeface="Times New Roman"/>
                          <a:cs typeface="Times New Roman"/>
                          <a:sym typeface="Times New Roman"/>
                        </a:rPr>
                        <a:t>, </a:t>
                      </a:r>
                      <a:r>
                        <a:rPr lang="en" sz="1400" u="none" strike="noStrike" cap="none">
                          <a:latin typeface="Times New Roman"/>
                          <a:ea typeface="Times New Roman"/>
                          <a:cs typeface="Times New Roman"/>
                          <a:sym typeface="Times New Roman"/>
                        </a:rPr>
                        <a:t>vožnja vlakom te obilazak zračne luke</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360050">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VREMENIK</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a:latin typeface="Times New Roman"/>
                          <a:ea typeface="Times New Roman"/>
                          <a:cs typeface="Times New Roman"/>
                          <a:sym typeface="Times New Roman"/>
                        </a:rPr>
                        <a:t>Travanj </a:t>
                      </a:r>
                      <a:r>
                        <a:rPr lang="en" sz="1400" u="none" strike="noStrike" cap="none">
                          <a:latin typeface="Times New Roman"/>
                          <a:ea typeface="Times New Roman"/>
                          <a:cs typeface="Times New Roman"/>
                          <a:sym typeface="Times New Roman"/>
                        </a:rPr>
                        <a:t> 201</a:t>
                      </a:r>
                      <a:r>
                        <a:rPr lang="en">
                          <a:latin typeface="Times New Roman"/>
                          <a:ea typeface="Times New Roman"/>
                          <a:cs typeface="Times New Roman"/>
                          <a:sym typeface="Times New Roman"/>
                        </a:rPr>
                        <a:t>8</a:t>
                      </a:r>
                      <a:r>
                        <a:rPr lang="en" sz="1400" u="none" strike="noStrike" cap="none">
                          <a:latin typeface="Times New Roman"/>
                          <a:ea typeface="Times New Roman"/>
                          <a:cs typeface="Times New Roman"/>
                          <a:sym typeface="Times New Roman"/>
                        </a:rPr>
                        <a:t>.</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432050">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TROŠKOVNIK</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Prema cjeniku odabrane agencije uz pisanu suglasnost roditelja</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704575">
                <a:tc>
                  <a:txBody>
                    <a:bodyPr/>
                    <a:lstStyle/>
                    <a:p>
                      <a:pPr marL="0" marR="0" lvl="0" indent="0" algn="l" rtl="0">
                        <a:lnSpc>
                          <a:spcPct val="115000"/>
                        </a:lnSpc>
                        <a:spcBef>
                          <a:spcPts val="0"/>
                        </a:spcBef>
                        <a:spcAft>
                          <a:spcPts val="0"/>
                        </a:spcAft>
                        <a:buClr>
                          <a:srgbClr val="000000"/>
                        </a:buClr>
                        <a:buSzPct val="25000"/>
                        <a:buFont typeface="Verdana"/>
                        <a:buNone/>
                      </a:pPr>
                      <a:r>
                        <a:rPr lang="en" sz="1400" b="1" u="none" strike="noStrike" cap="none"/>
                        <a:t>VREDNOVANJE I KORIŠTENJE REZULTATA RADA</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400" u="none" strike="noStrike" cap="none">
                          <a:latin typeface="Times New Roman"/>
                          <a:ea typeface="Times New Roman"/>
                          <a:cs typeface="Times New Roman"/>
                          <a:sym typeface="Times New Roman"/>
                        </a:rPr>
                        <a:t>Svakodnevna primjena na putu do škole i iz škole.</a:t>
                      </a:r>
                    </a:p>
                  </a:txBody>
                  <a:tcPr marL="47875" marR="47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p:nvPr/>
        </p:nvSpPr>
        <p:spPr>
          <a:xfrm>
            <a:off x="7078660" y="0"/>
            <a:ext cx="2065199"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91" name="Shape 191"/>
          <p:cNvGraphicFramePr/>
          <p:nvPr/>
        </p:nvGraphicFramePr>
        <p:xfrm>
          <a:off x="251515" y="548679"/>
          <a:ext cx="8640975" cy="5608150"/>
        </p:xfrm>
        <a:graphic>
          <a:graphicData uri="http://schemas.openxmlformats.org/drawingml/2006/table">
            <a:tbl>
              <a:tblPr>
                <a:noFill/>
                <a:tableStyleId>{147E585C-4567-4667-A078-270B42631319}</a:tableStyleId>
              </a:tblPr>
              <a:tblGrid>
                <a:gridCol w="2397500">
                  <a:extLst>
                    <a:ext uri="{9D8B030D-6E8A-4147-A177-3AD203B41FA5}">
                      <a16:colId xmlns:a16="http://schemas.microsoft.com/office/drawing/2014/main" val="20000"/>
                    </a:ext>
                  </a:extLst>
                </a:gridCol>
                <a:gridCol w="6243475">
                  <a:extLst>
                    <a:ext uri="{9D8B030D-6E8A-4147-A177-3AD203B41FA5}">
                      <a16:colId xmlns:a16="http://schemas.microsoft.com/office/drawing/2014/main" val="20001"/>
                    </a:ext>
                  </a:extLst>
                </a:gridCol>
              </a:tblGrid>
              <a:tr h="4696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IZBORNA NASTAVA IZ ENGLESKOG JEZIKA </a:t>
                      </a:r>
                    </a:p>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 </a:t>
                      </a:r>
                      <a:r>
                        <a:rPr lang="en" sz="1800" b="1">
                          <a:solidFill>
                            <a:schemeClr val="dk1"/>
                          </a:solidFill>
                          <a:latin typeface="Times New Roman"/>
                          <a:ea typeface="Times New Roman"/>
                          <a:cs typeface="Times New Roman"/>
                          <a:sym typeface="Times New Roman"/>
                        </a:rPr>
                        <a:t>7. a/7. c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82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Usvajanje drugog stranog jezika.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567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Usvajanje drugog stranog jezika kroz leksičke, gramatičke, kulturološke i odgojne sadržaje. Razvijanje sposobnosti slušanja, govora, čitanja i pisanja na engleskom jeziku.</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990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NOSITELJI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a:solidFill>
                            <a:schemeClr val="dk1"/>
                          </a:solidFill>
                          <a:latin typeface="Times New Roman"/>
                          <a:ea typeface="Times New Roman"/>
                          <a:cs typeface="Times New Roman"/>
                          <a:sym typeface="Times New Roman"/>
                        </a:rPr>
                        <a:t>Nataša Grubišić, prof.</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517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70 sati izborne nastave engleskog</a:t>
                      </a:r>
                    </a:p>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jezika, tj. 2 sata tjedno.</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30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Tijekom školske godine 201</a:t>
                      </a:r>
                      <a:r>
                        <a:rPr lang="en" sz="1800">
                          <a:solidFill>
                            <a:schemeClr val="dk1"/>
                          </a:solidFill>
                          <a:latin typeface="Times New Roman"/>
                          <a:ea typeface="Times New Roman"/>
                          <a:cs typeface="Times New Roman"/>
                          <a:sym typeface="Times New Roman"/>
                        </a:rPr>
                        <a:t>7./2018.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7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Troškovi potrošnog materijala.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664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Numeričko vrednovanje na kraju nastavne godine.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aphicFrame>
        <p:nvGraphicFramePr>
          <p:cNvPr id="1226" name="Shape 1226"/>
          <p:cNvGraphicFramePr/>
          <p:nvPr/>
        </p:nvGraphicFramePr>
        <p:xfrm>
          <a:off x="171650" y="120425"/>
          <a:ext cx="8766725" cy="6795150"/>
        </p:xfrm>
        <a:graphic>
          <a:graphicData uri="http://schemas.openxmlformats.org/drawingml/2006/table">
            <a:tbl>
              <a:tblPr>
                <a:noFill/>
                <a:tableStyleId>{FDA79708-D6C0-4FAA-9A90-96CA5ADD604B}</a:tableStyleId>
              </a:tblPr>
              <a:tblGrid>
                <a:gridCol w="2282100">
                  <a:extLst>
                    <a:ext uri="{9D8B030D-6E8A-4147-A177-3AD203B41FA5}">
                      <a16:colId xmlns:a16="http://schemas.microsoft.com/office/drawing/2014/main" val="20000"/>
                    </a:ext>
                  </a:extLst>
                </a:gridCol>
                <a:gridCol w="6484625">
                  <a:extLst>
                    <a:ext uri="{9D8B030D-6E8A-4147-A177-3AD203B41FA5}">
                      <a16:colId xmlns:a16="http://schemas.microsoft.com/office/drawing/2014/main" val="20001"/>
                    </a:ext>
                  </a:extLst>
                </a:gridCol>
              </a:tblGrid>
              <a:tr h="413375">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ZAVRŠNI IZLET ZA UČENIKE </a:t>
                      </a:r>
                      <a:r>
                        <a:rPr lang="en" sz="1500" b="1">
                          <a:latin typeface="Times New Roman"/>
                          <a:ea typeface="Times New Roman"/>
                          <a:cs typeface="Times New Roman"/>
                          <a:sym typeface="Times New Roman"/>
                        </a:rPr>
                        <a:t>2</a:t>
                      </a:r>
                      <a:r>
                        <a:rPr lang="en" sz="1500" b="1" u="none" strike="noStrike" cap="none">
                          <a:latin typeface="Times New Roman"/>
                          <a:ea typeface="Times New Roman"/>
                          <a:cs typeface="Times New Roman"/>
                          <a:sym typeface="Times New Roman"/>
                        </a:rPr>
                        <a:t>. RAZREDA -</a:t>
                      </a:r>
                      <a:r>
                        <a:rPr lang="en" sz="1500">
                          <a:latin typeface="Times New Roman"/>
                          <a:ea typeface="Times New Roman"/>
                          <a:cs typeface="Times New Roman"/>
                          <a:sym typeface="Times New Roman"/>
                        </a:rPr>
                        <a:t>  KRAŠOGRAD</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53150">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R="0" lvl="0" algn="l" rtl="0">
                        <a:lnSpc>
                          <a:spcPct val="100000"/>
                        </a:lnSpc>
                        <a:spcBef>
                          <a:spcPts val="0"/>
                        </a:spcBef>
                        <a:spcAft>
                          <a:spcPts val="0"/>
                        </a:spcAft>
                        <a:buNone/>
                      </a:pPr>
                      <a:r>
                        <a:rPr lang="en" sz="1500">
                          <a:latin typeface="Times New Roman"/>
                          <a:ea typeface="Times New Roman"/>
                          <a:cs typeface="Times New Roman"/>
                          <a:sym typeface="Times New Roman"/>
                        </a:rPr>
                        <a:t>- </a:t>
                      </a:r>
                      <a:r>
                        <a:rPr lang="en" sz="1500" u="none" strike="noStrike" cap="none">
                          <a:latin typeface="Times New Roman"/>
                          <a:ea typeface="Times New Roman"/>
                          <a:cs typeface="Times New Roman"/>
                          <a:sym typeface="Times New Roman"/>
                        </a:rPr>
                        <a:t>upoznati </a:t>
                      </a:r>
                      <a:r>
                        <a:rPr lang="en" sz="1500">
                          <a:latin typeface="Times New Roman"/>
                          <a:ea typeface="Times New Roman"/>
                          <a:cs typeface="Times New Roman"/>
                          <a:sym typeface="Times New Roman"/>
                        </a:rPr>
                        <a:t>ekološko imanje</a:t>
                      </a:r>
                    </a:p>
                    <a:p>
                      <a:pPr marR="0" lvl="0" algn="l" rtl="0">
                        <a:lnSpc>
                          <a:spcPct val="100000"/>
                        </a:lnSpc>
                        <a:spcBef>
                          <a:spcPts val="0"/>
                        </a:spcBef>
                        <a:spcAft>
                          <a:spcPts val="0"/>
                        </a:spcAft>
                        <a:buNone/>
                      </a:pPr>
                      <a:r>
                        <a:rPr lang="en" sz="1500">
                          <a:latin typeface="Times New Roman"/>
                          <a:ea typeface="Times New Roman"/>
                          <a:cs typeface="Times New Roman"/>
                          <a:sym typeface="Times New Roman"/>
                        </a:rPr>
                        <a:t>- vidjeti uzgoj voća (sadnja razredne voćke), povrća i domaćih životinja</a:t>
                      </a:r>
                    </a:p>
                    <a:p>
                      <a:pPr marR="0" lvl="0" algn="l" rtl="0">
                        <a:lnSpc>
                          <a:spcPct val="100000"/>
                        </a:lnSpc>
                        <a:spcBef>
                          <a:spcPts val="0"/>
                        </a:spcBef>
                        <a:spcAft>
                          <a:spcPts val="0"/>
                        </a:spcAft>
                        <a:buNone/>
                      </a:pPr>
                      <a:r>
                        <a:rPr lang="en" sz="1500">
                          <a:latin typeface="Times New Roman"/>
                          <a:ea typeface="Times New Roman"/>
                          <a:cs typeface="Times New Roman"/>
                          <a:sym typeface="Times New Roman"/>
                        </a:rPr>
                        <a:t>- okruženje šumom i mogućnost da se vide divlje šumske životinje</a:t>
                      </a:r>
                    </a:p>
                    <a:p>
                      <a:pPr marR="0" lvl="0" algn="l" rtl="0">
                        <a:lnSpc>
                          <a:spcPct val="100000"/>
                        </a:lnSpc>
                        <a:spcBef>
                          <a:spcPts val="0"/>
                        </a:spcBef>
                        <a:spcAft>
                          <a:spcPts val="0"/>
                        </a:spcAft>
                        <a:buNone/>
                      </a:pPr>
                      <a:r>
                        <a:rPr lang="en" sz="1500">
                          <a:latin typeface="Times New Roman"/>
                          <a:ea typeface="Times New Roman"/>
                          <a:cs typeface="Times New Roman"/>
                          <a:sym typeface="Times New Roman"/>
                        </a:rPr>
                        <a:t>- </a:t>
                      </a:r>
                      <a:r>
                        <a:rPr lang="en" sz="1500" u="none" strike="noStrike" cap="none">
                          <a:latin typeface="Times New Roman"/>
                          <a:ea typeface="Times New Roman"/>
                          <a:cs typeface="Times New Roman"/>
                          <a:sym typeface="Times New Roman"/>
                        </a:rPr>
                        <a:t>integracija nastavnih sad</a:t>
                      </a:r>
                      <a:r>
                        <a:rPr lang="en" sz="1500">
                          <a:latin typeface="Times New Roman"/>
                          <a:ea typeface="Times New Roman"/>
                          <a:cs typeface="Times New Roman"/>
                          <a:sym typeface="Times New Roman"/>
                        </a:rPr>
                        <a:t>r</a:t>
                      </a:r>
                      <a:r>
                        <a:rPr lang="en" sz="1500" u="none" strike="noStrike" cap="none">
                          <a:latin typeface="Times New Roman"/>
                          <a:ea typeface="Times New Roman"/>
                          <a:cs typeface="Times New Roman"/>
                          <a:sym typeface="Times New Roman"/>
                        </a:rPr>
                        <a:t>žaja iz prirode i društva</a:t>
                      </a:r>
                      <a:r>
                        <a:rPr lang="en" sz="1500">
                          <a:latin typeface="Times New Roman"/>
                          <a:ea typeface="Times New Roman"/>
                          <a:cs typeface="Times New Roman"/>
                          <a:sym typeface="Times New Roman"/>
                        </a:rPr>
                        <a:t>,</a:t>
                      </a:r>
                      <a:r>
                        <a:rPr lang="en" sz="1500" u="none" strike="noStrike" cap="none">
                          <a:latin typeface="Times New Roman"/>
                          <a:ea typeface="Times New Roman"/>
                          <a:cs typeface="Times New Roman"/>
                          <a:sym typeface="Times New Roman"/>
                        </a:rPr>
                        <a:t> hrvatskog jezika i tjelesne i</a:t>
                      </a:r>
                      <a:r>
                        <a:rPr lang="en" sz="1500">
                          <a:latin typeface="Times New Roman"/>
                          <a:ea typeface="Times New Roman"/>
                          <a:cs typeface="Times New Roman"/>
                          <a:sym typeface="Times New Roman"/>
                        </a:rPr>
                        <a:t> </a:t>
                      </a:r>
                      <a:r>
                        <a:rPr lang="en" sz="1500" u="none" strike="noStrike" cap="none">
                          <a:latin typeface="Times New Roman"/>
                          <a:ea typeface="Times New Roman"/>
                          <a:cs typeface="Times New Roman"/>
                          <a:sym typeface="Times New Roman"/>
                        </a:rPr>
                        <a:t>zdravstvene kulture (sportski tereni)</a:t>
                      </a:r>
                    </a:p>
                    <a:p>
                      <a:pPr marR="0" lvl="0" algn="l" rtl="0">
                        <a:lnSpc>
                          <a:spcPct val="100000"/>
                        </a:lnSpc>
                        <a:spcBef>
                          <a:spcPts val="0"/>
                        </a:spcBef>
                        <a:spcAft>
                          <a:spcPts val="0"/>
                        </a:spcAft>
                        <a:buNone/>
                      </a:pPr>
                      <a:r>
                        <a:rPr lang="en" sz="1500">
                          <a:latin typeface="Times New Roman"/>
                          <a:ea typeface="Times New Roman"/>
                          <a:cs typeface="Times New Roman"/>
                          <a:sym typeface="Times New Roman"/>
                        </a:rPr>
                        <a:t>- </a:t>
                      </a:r>
                      <a:r>
                        <a:rPr lang="en" sz="1500" u="none" strike="noStrike" cap="none">
                          <a:latin typeface="Times New Roman"/>
                          <a:ea typeface="Times New Roman"/>
                          <a:cs typeface="Times New Roman"/>
                          <a:sym typeface="Times New Roman"/>
                        </a:rPr>
                        <a:t>boravak na svježem zraku</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81075">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u="none" strike="noStrike" cap="none">
                          <a:latin typeface="Times New Roman"/>
                          <a:ea typeface="Times New Roman"/>
                          <a:cs typeface="Times New Roman"/>
                          <a:sym typeface="Times New Roman"/>
                        </a:rPr>
                        <a:t>- </a:t>
                      </a:r>
                      <a:r>
                        <a:rPr lang="en" sz="1500">
                          <a:latin typeface="Times New Roman"/>
                          <a:ea typeface="Times New Roman"/>
                          <a:cs typeface="Times New Roman"/>
                          <a:sym typeface="Times New Roman"/>
                        </a:rPr>
                        <a:t>uočiti vremenske prilike (bliži nam se ljeto)</a:t>
                      </a:r>
                    </a:p>
                    <a:p>
                      <a:pPr marL="0" marR="0" lvl="0" indent="0" algn="l" rtl="0">
                        <a:lnSpc>
                          <a:spcPct val="100000"/>
                        </a:lnSpc>
                        <a:spcBef>
                          <a:spcPts val="0"/>
                        </a:spcBef>
                        <a:spcAft>
                          <a:spcPts val="0"/>
                        </a:spcAft>
                        <a:buClr>
                          <a:srgbClr val="000000"/>
                        </a:buClr>
                        <a:buSzPct val="25000"/>
                        <a:buFont typeface="Times New Roman"/>
                        <a:buNone/>
                      </a:pPr>
                      <a:r>
                        <a:rPr lang="en" sz="1500" u="none" strike="noStrike" cap="none">
                          <a:latin typeface="Times New Roman"/>
                          <a:ea typeface="Times New Roman"/>
                          <a:cs typeface="Times New Roman"/>
                          <a:sym typeface="Times New Roman"/>
                        </a:rPr>
                        <a:t>- razvijati sposobnosti promatranja, zapažanja i opisivanja</a:t>
                      </a:r>
                    </a:p>
                    <a:p>
                      <a:pPr marL="0" marR="0" lvl="0" indent="0" algn="l" rtl="0">
                        <a:lnSpc>
                          <a:spcPct val="100000"/>
                        </a:lnSpc>
                        <a:spcBef>
                          <a:spcPts val="0"/>
                        </a:spcBef>
                        <a:spcAft>
                          <a:spcPts val="0"/>
                        </a:spcAft>
                        <a:buClr>
                          <a:srgbClr val="000000"/>
                        </a:buClr>
                        <a:buSzPct val="25000"/>
                        <a:buFont typeface="Times New Roman"/>
                        <a:buNone/>
                      </a:pPr>
                      <a:r>
                        <a:rPr lang="en" sz="1500" u="none" strike="noStrike" cap="none">
                          <a:latin typeface="Times New Roman"/>
                          <a:ea typeface="Times New Roman"/>
                          <a:cs typeface="Times New Roman"/>
                          <a:sym typeface="Times New Roman"/>
                        </a:rPr>
                        <a:t>- omogućiti usvajanje znanja u neposrednoj stvarnosti</a:t>
                      </a:r>
                    </a:p>
                    <a:p>
                      <a:pPr marL="0" marR="0" lvl="0" indent="0" algn="l" rtl="0">
                        <a:lnSpc>
                          <a:spcPct val="100000"/>
                        </a:lnSpc>
                        <a:spcBef>
                          <a:spcPts val="0"/>
                        </a:spcBef>
                        <a:spcAft>
                          <a:spcPts val="0"/>
                        </a:spcAft>
                        <a:buClr>
                          <a:srgbClr val="000000"/>
                        </a:buClr>
                        <a:buSzPct val="25000"/>
                        <a:buFont typeface="Times New Roman"/>
                        <a:buNone/>
                      </a:pPr>
                      <a:r>
                        <a:rPr lang="en" sz="1500" u="none" strike="noStrike" cap="none">
                          <a:latin typeface="Times New Roman"/>
                          <a:ea typeface="Times New Roman"/>
                          <a:cs typeface="Times New Roman"/>
                          <a:sym typeface="Times New Roman"/>
                        </a:rPr>
                        <a:t>- </a:t>
                      </a:r>
                      <a:r>
                        <a:rPr lang="en" sz="1500">
                          <a:latin typeface="Times New Roman"/>
                          <a:ea typeface="Times New Roman"/>
                          <a:cs typeface="Times New Roman"/>
                          <a:sym typeface="Times New Roman"/>
                        </a:rPr>
                        <a:t>uočavati promjene u prirodi, povezivati vremenske prilike s izborom odjeće</a:t>
                      </a:r>
                    </a:p>
                    <a:p>
                      <a:pPr marL="0" marR="0" lvl="0" indent="0" algn="l" rtl="0">
                        <a:lnSpc>
                          <a:spcPct val="100000"/>
                        </a:lnSpc>
                        <a:spcBef>
                          <a:spcPts val="0"/>
                        </a:spcBef>
                        <a:spcAft>
                          <a:spcPts val="0"/>
                        </a:spcAft>
                        <a:buClr>
                          <a:srgbClr val="000000"/>
                        </a:buClr>
                        <a:buSzPct val="25000"/>
                        <a:buFont typeface="Times New Roman"/>
                        <a:buNone/>
                      </a:pPr>
                      <a:r>
                        <a:rPr lang="en" sz="1500" u="none" strike="noStrike" cap="none">
                          <a:latin typeface="Times New Roman"/>
                          <a:ea typeface="Times New Roman"/>
                          <a:cs typeface="Times New Roman"/>
                          <a:sym typeface="Times New Roman"/>
                        </a:rPr>
                        <a:t>- </a:t>
                      </a:r>
                      <a:r>
                        <a:rPr lang="en" sz="1500">
                          <a:latin typeface="Times New Roman"/>
                          <a:ea typeface="Times New Roman"/>
                          <a:cs typeface="Times New Roman"/>
                          <a:sym typeface="Times New Roman"/>
                        </a:rPr>
                        <a:t>razvijati i usvajati</a:t>
                      </a:r>
                      <a:r>
                        <a:rPr lang="en" sz="1500" u="none" strike="noStrike" cap="none">
                          <a:latin typeface="Times New Roman"/>
                          <a:ea typeface="Times New Roman"/>
                          <a:cs typeface="Times New Roman"/>
                          <a:sym typeface="Times New Roman"/>
                        </a:rPr>
                        <a:t> kulturno ponašanje tijekom boravka na izvanučioničkoj nastavi</a:t>
                      </a:r>
                    </a:p>
                    <a:p>
                      <a:pPr marL="0" marR="0" lvl="0" indent="0" algn="l" rtl="0">
                        <a:lnSpc>
                          <a:spcPct val="100000"/>
                        </a:lnSpc>
                        <a:spcBef>
                          <a:spcPts val="0"/>
                        </a:spcBef>
                        <a:spcAft>
                          <a:spcPts val="0"/>
                        </a:spcAft>
                        <a:buClr>
                          <a:srgbClr val="000000"/>
                        </a:buClr>
                        <a:buSzPct val="25000"/>
                        <a:buFont typeface="Times New Roman"/>
                        <a:buNone/>
                      </a:pPr>
                      <a:r>
                        <a:rPr lang="en" sz="1500" u="none" strike="noStrike" cap="none">
                          <a:latin typeface="Times New Roman"/>
                          <a:ea typeface="Times New Roman"/>
                          <a:cs typeface="Times New Roman"/>
                          <a:sym typeface="Times New Roman"/>
                        </a:rPr>
                        <a:t>- </a:t>
                      </a:r>
                      <a:r>
                        <a:rPr lang="en" sz="1500">
                          <a:latin typeface="Times New Roman"/>
                          <a:ea typeface="Times New Roman"/>
                          <a:cs typeface="Times New Roman"/>
                          <a:sym typeface="Times New Roman"/>
                        </a:rPr>
                        <a:t>njegovati društvenost i igre na otvorenom (mužnja mehaničke krave, natjecanja u individualnim i timskim sportskim igrama, traženje ”blaga”)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2800">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NOSITELJ</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a:latin typeface="Times New Roman"/>
                          <a:ea typeface="Times New Roman"/>
                          <a:cs typeface="Times New Roman"/>
                          <a:sym typeface="Times New Roman"/>
                        </a:rPr>
                        <a:t>Učiteljice: Mirta Grgić-Mešić, Zorka Brekalo, Irena Koružnjak, Marija Krijan</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0950">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a:latin typeface="Times New Roman"/>
                          <a:ea typeface="Times New Roman"/>
                          <a:cs typeface="Times New Roman"/>
                          <a:sym typeface="Times New Roman"/>
                        </a:rPr>
                        <a:t>Vožnja autobusom do ekoparka Krašograd i cjelodnevni boravak u parku</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22800">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a:latin typeface="Times New Roman"/>
                          <a:ea typeface="Times New Roman"/>
                          <a:cs typeface="Times New Roman"/>
                          <a:sym typeface="Times New Roman"/>
                        </a:rPr>
                        <a:t>7. lipnja 2018.</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0475">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u="none" strike="noStrike" cap="none">
                          <a:latin typeface="Times New Roman"/>
                          <a:ea typeface="Times New Roman"/>
                          <a:cs typeface="Times New Roman"/>
                          <a:sym typeface="Times New Roman"/>
                        </a:rPr>
                        <a:t>- prema cjeniku u suglasnosti s roditeljima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91825">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latin typeface="Times New Roman"/>
                          <a:ea typeface="Times New Roman"/>
                          <a:cs typeface="Times New Roman"/>
                          <a:sym typeface="Times New Roman"/>
                        </a:rPr>
                        <a:t>VREDNOVANJE I KORIŠTENJE REZULTATA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R="0" lvl="0" algn="l" rtl="0">
                        <a:lnSpc>
                          <a:spcPct val="100000"/>
                        </a:lnSpc>
                        <a:spcBef>
                          <a:spcPts val="0"/>
                        </a:spcBef>
                        <a:spcAft>
                          <a:spcPts val="0"/>
                        </a:spcAft>
                        <a:buNone/>
                      </a:pPr>
                      <a:r>
                        <a:rPr lang="en" sz="1500">
                          <a:latin typeface="Times New Roman"/>
                          <a:ea typeface="Times New Roman"/>
                          <a:cs typeface="Times New Roman"/>
                          <a:sym typeface="Times New Roman"/>
                        </a:rPr>
                        <a:t>- </a:t>
                      </a:r>
                      <a:r>
                        <a:rPr lang="en" sz="1500" u="none" strike="noStrike" cap="none">
                          <a:latin typeface="Times New Roman"/>
                          <a:ea typeface="Times New Roman"/>
                          <a:cs typeface="Times New Roman"/>
                          <a:sym typeface="Times New Roman"/>
                        </a:rPr>
                        <a:t>osvrt na izvanučioničku nastavu provesti u obliku izrade plakata i usmenog razgovora</a:t>
                      </a:r>
                    </a:p>
                    <a:p>
                      <a:pPr marR="0" lvl="0" algn="l" rtl="0">
                        <a:lnSpc>
                          <a:spcPct val="100000"/>
                        </a:lnSpc>
                        <a:spcBef>
                          <a:spcPts val="0"/>
                        </a:spcBef>
                        <a:spcAft>
                          <a:spcPts val="0"/>
                        </a:spcAft>
                        <a:buNone/>
                      </a:pPr>
                      <a:r>
                        <a:rPr lang="en" sz="1500">
                          <a:latin typeface="Times New Roman"/>
                          <a:ea typeface="Times New Roman"/>
                          <a:cs typeface="Times New Roman"/>
                          <a:sym typeface="Times New Roman"/>
                        </a:rPr>
                        <a:t>- </a:t>
                      </a:r>
                      <a:r>
                        <a:rPr lang="en" sz="1500" u="none" strike="noStrike" cap="none">
                          <a:latin typeface="Times New Roman"/>
                          <a:ea typeface="Times New Roman"/>
                          <a:cs typeface="Times New Roman"/>
                          <a:sym typeface="Times New Roman"/>
                        </a:rPr>
                        <a:t>izložba likovnih radova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graphicFrame>
        <p:nvGraphicFramePr>
          <p:cNvPr id="1232" name="Shape 1232"/>
          <p:cNvGraphicFramePr/>
          <p:nvPr>
            <p:extLst>
              <p:ext uri="{D42A27DB-BD31-4B8C-83A1-F6EECF244321}">
                <p14:modId xmlns:p14="http://schemas.microsoft.com/office/powerpoint/2010/main" val="1610731110"/>
              </p:ext>
            </p:extLst>
          </p:nvPr>
        </p:nvGraphicFramePr>
        <p:xfrm>
          <a:off x="222625" y="171375"/>
          <a:ext cx="8802375" cy="6479085"/>
        </p:xfrm>
        <a:graphic>
          <a:graphicData uri="http://schemas.openxmlformats.org/drawingml/2006/table">
            <a:tbl>
              <a:tblPr>
                <a:noFill/>
                <a:tableStyleId>{FDA79708-D6C0-4FAA-9A90-96CA5ADD604B}</a:tableStyleId>
              </a:tblPr>
              <a:tblGrid>
                <a:gridCol w="2665718">
                  <a:extLst>
                    <a:ext uri="{9D8B030D-6E8A-4147-A177-3AD203B41FA5}">
                      <a16:colId xmlns:a16="http://schemas.microsoft.com/office/drawing/2014/main" val="20000"/>
                    </a:ext>
                  </a:extLst>
                </a:gridCol>
                <a:gridCol w="6136657">
                  <a:extLst>
                    <a:ext uri="{9D8B030D-6E8A-4147-A177-3AD203B41FA5}">
                      <a16:colId xmlns:a16="http://schemas.microsoft.com/office/drawing/2014/main" val="20001"/>
                    </a:ext>
                  </a:extLst>
                </a:gridCol>
              </a:tblGrid>
              <a:tr h="568854">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b="1" u="none" strike="noStrike" cap="none">
                          <a:latin typeface="Times New Roman"/>
                          <a:ea typeface="Times New Roman"/>
                          <a:cs typeface="Times New Roman"/>
                          <a:sym typeface="Times New Roman"/>
                        </a:rPr>
                        <a:t>ZAVRŠNI IZLET ZA UČENIKE 3. RAZREDA -</a:t>
                      </a:r>
                    </a:p>
                    <a:p>
                      <a:pPr marL="0" marR="0" lvl="0" indent="0" algn="ctr" rtl="0">
                        <a:lnSpc>
                          <a:spcPct val="100000"/>
                        </a:lnSpc>
                        <a:spcBef>
                          <a:spcPts val="0"/>
                        </a:spcBef>
                        <a:spcAft>
                          <a:spcPts val="0"/>
                        </a:spcAft>
                        <a:buClr>
                          <a:srgbClr val="000000"/>
                        </a:buClr>
                        <a:buSzPct val="25000"/>
                        <a:buFont typeface="Arial"/>
                        <a:buNone/>
                      </a:pPr>
                      <a:r>
                        <a:rPr lang="en" b="1" u="none" strike="noStrike" cap="none">
                          <a:latin typeface="Times New Roman"/>
                          <a:ea typeface="Times New Roman"/>
                          <a:cs typeface="Times New Roman"/>
                          <a:sym typeface="Times New Roman"/>
                        </a:rPr>
                        <a:t>                 </a:t>
                      </a:r>
                      <a:r>
                        <a:rPr lang="en" b="1">
                          <a:latin typeface="Times New Roman"/>
                          <a:ea typeface="Times New Roman"/>
                          <a:cs typeface="Times New Roman"/>
                          <a:sym typeface="Times New Roman"/>
                        </a:rPr>
                        <a:t>ĐURĐEVAC, KOPRIVNICA, VELIKI GRĐEVAC</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53150">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228600" marR="0" lvl="0" indent="-228600" algn="l" rtl="0">
                        <a:lnSpc>
                          <a:spcPct val="100000"/>
                        </a:lnSpc>
                        <a:spcBef>
                          <a:spcPts val="0"/>
                        </a:spcBef>
                        <a:spcAft>
                          <a:spcPts val="0"/>
                        </a:spcAft>
                        <a:buFont typeface="Times New Roman"/>
                        <a:buChar char="●"/>
                      </a:pPr>
                      <a:r>
                        <a:rPr lang="en" u="none" strike="noStrike" cap="none" dirty="0">
                          <a:latin typeface="Times New Roman"/>
                          <a:ea typeface="Times New Roman"/>
                          <a:cs typeface="Times New Roman"/>
                          <a:sym typeface="Times New Roman"/>
                        </a:rPr>
                        <a:t>upoznati  gospodarstvo </a:t>
                      </a:r>
                      <a:r>
                        <a:rPr lang="en" dirty="0">
                          <a:latin typeface="Times New Roman"/>
                          <a:ea typeface="Times New Roman"/>
                          <a:cs typeface="Times New Roman"/>
                          <a:sym typeface="Times New Roman"/>
                        </a:rPr>
                        <a:t>navedenih gradova</a:t>
                      </a:r>
                    </a:p>
                    <a:p>
                      <a:pPr marL="228600" marR="0" lvl="0" indent="-228600" algn="l" rtl="0">
                        <a:lnSpc>
                          <a:spcPct val="100000"/>
                        </a:lnSpc>
                        <a:spcBef>
                          <a:spcPts val="0"/>
                        </a:spcBef>
                        <a:spcAft>
                          <a:spcPts val="0"/>
                        </a:spcAft>
                        <a:buFont typeface="Times New Roman"/>
                        <a:buChar char="●"/>
                      </a:pPr>
                      <a:r>
                        <a:rPr lang="en" dirty="0">
                          <a:latin typeface="Times New Roman"/>
                          <a:ea typeface="Times New Roman"/>
                          <a:cs typeface="Times New Roman"/>
                          <a:sym typeface="Times New Roman"/>
                        </a:rPr>
                        <a:t>povezati sadržaje lektire s posjetom Velikom Grđevcu ; rad i djelovanje književnika Mate Lovraka</a:t>
                      </a:r>
                    </a:p>
                    <a:p>
                      <a:pPr marL="228600" marR="0" lvl="0" indent="-228600" algn="l" rtl="0">
                        <a:lnSpc>
                          <a:spcPct val="100000"/>
                        </a:lnSpc>
                        <a:spcBef>
                          <a:spcPts val="0"/>
                        </a:spcBef>
                        <a:spcAft>
                          <a:spcPts val="0"/>
                        </a:spcAft>
                        <a:buFont typeface="Times New Roman"/>
                        <a:buChar char="●"/>
                      </a:pPr>
                      <a:r>
                        <a:rPr lang="en" u="none" strike="noStrike" cap="none" dirty="0">
                          <a:latin typeface="Times New Roman"/>
                          <a:ea typeface="Times New Roman"/>
                          <a:cs typeface="Times New Roman"/>
                          <a:sym typeface="Times New Roman"/>
                        </a:rPr>
                        <a:t>usvajanje novih spoznaja, primjena ranije stečenog znanja o izgledu brežuljkastog kraja</a:t>
                      </a:r>
                    </a:p>
                    <a:p>
                      <a:pPr marL="228600" marR="0" lvl="0" indent="-228600" algn="l" rtl="0">
                        <a:lnSpc>
                          <a:spcPct val="100000"/>
                        </a:lnSpc>
                        <a:spcBef>
                          <a:spcPts val="0"/>
                        </a:spcBef>
                        <a:spcAft>
                          <a:spcPts val="0"/>
                        </a:spcAft>
                        <a:buFont typeface="Times New Roman"/>
                        <a:buChar char="●"/>
                      </a:pPr>
                      <a:r>
                        <a:rPr lang="en" u="none" strike="noStrike" cap="none" dirty="0">
                          <a:latin typeface="Times New Roman"/>
                          <a:ea typeface="Times New Roman"/>
                          <a:cs typeface="Times New Roman"/>
                          <a:sym typeface="Times New Roman"/>
                        </a:rPr>
                        <a:t>integracija nastavnih sad</a:t>
                      </a:r>
                      <a:r>
                        <a:rPr lang="en" dirty="0">
                          <a:latin typeface="Times New Roman"/>
                          <a:ea typeface="Times New Roman"/>
                          <a:cs typeface="Times New Roman"/>
                          <a:sym typeface="Times New Roman"/>
                        </a:rPr>
                        <a:t>r</a:t>
                      </a:r>
                      <a:r>
                        <a:rPr lang="en" u="none" strike="noStrike" cap="none" dirty="0">
                          <a:latin typeface="Times New Roman"/>
                          <a:ea typeface="Times New Roman"/>
                          <a:cs typeface="Times New Roman"/>
                          <a:sym typeface="Times New Roman"/>
                        </a:rPr>
                        <a:t>žaja iz prirode i društva te hrvatskog jezika</a:t>
                      </a:r>
                    </a:p>
                    <a:p>
                      <a:pPr marL="228600" marR="0" lvl="0" indent="-228600" algn="l" rtl="0">
                        <a:lnSpc>
                          <a:spcPct val="100000"/>
                        </a:lnSpc>
                        <a:spcBef>
                          <a:spcPts val="0"/>
                        </a:spcBef>
                        <a:spcAft>
                          <a:spcPts val="0"/>
                        </a:spcAft>
                        <a:buFont typeface="Times New Roman"/>
                        <a:buChar char="●"/>
                      </a:pPr>
                      <a:r>
                        <a:rPr lang="en" u="none" strike="noStrike" cap="none" dirty="0">
                          <a:latin typeface="Times New Roman"/>
                          <a:ea typeface="Times New Roman"/>
                          <a:cs typeface="Times New Roman"/>
                          <a:sym typeface="Times New Roman"/>
                        </a:rPr>
                        <a:t>boravak na svježem zraku</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81075">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228600" marR="0" lvl="0" indent="-228600" algn="l" rtl="0">
                        <a:lnSpc>
                          <a:spcPct val="100000"/>
                        </a:lnSpc>
                        <a:spcBef>
                          <a:spcPts val="0"/>
                        </a:spcBef>
                        <a:spcAft>
                          <a:spcPts val="0"/>
                        </a:spcAft>
                        <a:buFont typeface="Times New Roman"/>
                        <a:buChar char="●"/>
                      </a:pPr>
                      <a:r>
                        <a:rPr lang="en" sz="1400" b="0" i="0" u="none" strike="noStrike" cap="none" dirty="0">
                          <a:solidFill>
                            <a:srgbClr val="000000"/>
                          </a:solidFill>
                          <a:latin typeface="Times New Roman"/>
                          <a:ea typeface="Times New Roman"/>
                          <a:cs typeface="Times New Roman"/>
                          <a:sym typeface="Times New Roman"/>
                        </a:rPr>
                        <a:t>razvijati sposobnost orijentacije u prirodi</a:t>
                      </a:r>
                    </a:p>
                    <a:p>
                      <a:pPr marL="228600" marR="0" lvl="0" indent="-228600" algn="l" rtl="0">
                        <a:lnSpc>
                          <a:spcPct val="100000"/>
                        </a:lnSpc>
                        <a:spcBef>
                          <a:spcPts val="0"/>
                        </a:spcBef>
                        <a:spcAft>
                          <a:spcPts val="0"/>
                        </a:spcAft>
                        <a:buFont typeface="Times New Roman"/>
                        <a:buChar char="●"/>
                      </a:pPr>
                      <a:r>
                        <a:rPr lang="en" sz="1400" b="0" i="0" u="none" strike="noStrike" cap="none" dirty="0">
                          <a:solidFill>
                            <a:srgbClr val="000000"/>
                          </a:solidFill>
                          <a:latin typeface="Times New Roman"/>
                          <a:ea typeface="Times New Roman"/>
                          <a:cs typeface="Times New Roman"/>
                          <a:sym typeface="Times New Roman"/>
                        </a:rPr>
                        <a:t>razvijati sposobnosti promatranja, zapažanja i opisivanja</a:t>
                      </a:r>
                    </a:p>
                    <a:p>
                      <a:pPr marL="228600" marR="0" lvl="0" indent="-228600" algn="l" rtl="0">
                        <a:lnSpc>
                          <a:spcPct val="100000"/>
                        </a:lnSpc>
                        <a:spcBef>
                          <a:spcPts val="0"/>
                        </a:spcBef>
                        <a:spcAft>
                          <a:spcPts val="0"/>
                        </a:spcAft>
                        <a:buFont typeface="Times New Roman"/>
                        <a:buChar char="●"/>
                      </a:pPr>
                      <a:r>
                        <a:rPr lang="en" sz="1400" b="0" i="0" u="none" strike="noStrike" cap="none" dirty="0">
                          <a:solidFill>
                            <a:srgbClr val="000000"/>
                          </a:solidFill>
                          <a:latin typeface="Times New Roman"/>
                          <a:ea typeface="Times New Roman"/>
                          <a:cs typeface="Times New Roman"/>
                          <a:sym typeface="Times New Roman"/>
                        </a:rPr>
                        <a:t>omogućiti usvajanje znanja u neposrednoj stvarnosti</a:t>
                      </a:r>
                    </a:p>
                    <a:p>
                      <a:pPr marL="228600" marR="0" lvl="0" indent="-228600" algn="l" rtl="0">
                        <a:lnSpc>
                          <a:spcPct val="100000"/>
                        </a:lnSpc>
                        <a:spcBef>
                          <a:spcPts val="0"/>
                        </a:spcBef>
                        <a:spcAft>
                          <a:spcPts val="0"/>
                        </a:spcAft>
                        <a:buFont typeface="Times New Roman"/>
                        <a:buChar char="●"/>
                      </a:pPr>
                      <a:r>
                        <a:rPr lang="en" sz="1400" b="0" i="0" u="none" strike="noStrike" cap="none" dirty="0">
                          <a:solidFill>
                            <a:srgbClr val="000000"/>
                          </a:solidFill>
                          <a:latin typeface="Times New Roman"/>
                          <a:ea typeface="Times New Roman"/>
                          <a:cs typeface="Times New Roman"/>
                          <a:sym typeface="Times New Roman"/>
                        </a:rPr>
                        <a:t>nabrojati i opisati vremenske prilike</a:t>
                      </a:r>
                    </a:p>
                    <a:p>
                      <a:pPr marL="228600" marR="0" lvl="0" indent="-228600" algn="l" rtl="0">
                        <a:lnSpc>
                          <a:spcPct val="100000"/>
                        </a:lnSpc>
                        <a:spcBef>
                          <a:spcPts val="0"/>
                        </a:spcBef>
                        <a:spcAft>
                          <a:spcPts val="0"/>
                        </a:spcAft>
                        <a:buFont typeface="Times New Roman"/>
                        <a:buChar char="●"/>
                      </a:pPr>
                      <a:r>
                        <a:rPr lang="en" sz="1400" b="0" i="0" u="none" strike="noStrike" cap="none" dirty="0">
                          <a:solidFill>
                            <a:srgbClr val="000000"/>
                          </a:solidFill>
                          <a:latin typeface="Times New Roman"/>
                          <a:ea typeface="Times New Roman"/>
                          <a:cs typeface="Times New Roman"/>
                          <a:sym typeface="Times New Roman"/>
                        </a:rPr>
                        <a:t>njegovati kulturno ponašanje tijekom boravka na izvanučioničkoj nastavi</a:t>
                      </a:r>
                    </a:p>
                    <a:p>
                      <a:pPr marL="228600" marR="0" lvl="0" indent="-228600" algn="l" rtl="0">
                        <a:lnSpc>
                          <a:spcPct val="100000"/>
                        </a:lnSpc>
                        <a:spcBef>
                          <a:spcPts val="0"/>
                        </a:spcBef>
                        <a:spcAft>
                          <a:spcPts val="0"/>
                        </a:spcAft>
                        <a:buFont typeface="Times New Roman"/>
                        <a:buChar char="●"/>
                      </a:pPr>
                      <a:r>
                        <a:rPr lang="en" sz="1400" b="0" i="0" u="none" strike="noStrike" cap="none" dirty="0">
                          <a:solidFill>
                            <a:srgbClr val="000000"/>
                          </a:solidFill>
                          <a:latin typeface="Times New Roman"/>
                          <a:ea typeface="Times New Roman"/>
                          <a:cs typeface="Times New Roman"/>
                          <a:sym typeface="Times New Roman"/>
                        </a:rPr>
                        <a:t>razvijati zanimanje za boravak u prirodi</a:t>
                      </a:r>
                    </a:p>
                    <a:p>
                      <a:pPr marL="228600" marR="0" lvl="0" indent="-228600" algn="l" rtl="0">
                        <a:lnSpc>
                          <a:spcPct val="100000"/>
                        </a:lnSpc>
                        <a:spcBef>
                          <a:spcPts val="0"/>
                        </a:spcBef>
                        <a:spcAft>
                          <a:spcPts val="0"/>
                        </a:spcAft>
                        <a:buFont typeface="Times New Roman"/>
                        <a:buChar char="●"/>
                      </a:pPr>
                      <a:r>
                        <a:rPr lang="en" sz="1400" b="0" i="0" u="none" strike="noStrike" cap="none" dirty="0">
                          <a:solidFill>
                            <a:srgbClr val="000000"/>
                          </a:solidFill>
                          <a:latin typeface="Times New Roman"/>
                          <a:ea typeface="Times New Roman"/>
                          <a:cs typeface="Times New Roman"/>
                          <a:sym typeface="Times New Roman"/>
                        </a:rPr>
                        <a:t>poticati djecu na igru, zabavu i druženje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3289">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latin typeface="Times New Roman"/>
                          <a:ea typeface="Times New Roman"/>
                          <a:cs typeface="Times New Roman"/>
                          <a:sym typeface="Times New Roman"/>
                        </a:rPr>
                        <a:t>NOSITELJ</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a:latin typeface="Times New Roman"/>
                          <a:ea typeface="Times New Roman"/>
                          <a:cs typeface="Times New Roman"/>
                          <a:sym typeface="Times New Roman"/>
                        </a:rPr>
                        <a:t>Aktiv trećih razreda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0950">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a:latin typeface="Times New Roman"/>
                          <a:ea typeface="Times New Roman"/>
                          <a:cs typeface="Times New Roman"/>
                          <a:sym typeface="Times New Roman"/>
                        </a:rPr>
                        <a:t>Posjet Đurđevcu i Velikom &gt;Grđevcu organizirano putem Turističke agencije.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3326">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a:latin typeface="Times New Roman"/>
                          <a:ea typeface="Times New Roman"/>
                          <a:cs typeface="Times New Roman"/>
                          <a:sym typeface="Times New Roman"/>
                        </a:rPr>
                        <a:t>Svibanj 2018.</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0475">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228600" marR="0" lvl="0" indent="-228600" algn="l" rtl="0">
                        <a:lnSpc>
                          <a:spcPct val="100000"/>
                        </a:lnSpc>
                        <a:spcBef>
                          <a:spcPts val="0"/>
                        </a:spcBef>
                        <a:spcAft>
                          <a:spcPts val="0"/>
                        </a:spcAft>
                        <a:buFont typeface="Times New Roman"/>
                        <a:buChar char="●"/>
                      </a:pPr>
                      <a:r>
                        <a:rPr lang="en" sz="1400" b="0" i="0" u="none" strike="noStrike" cap="none" dirty="0">
                          <a:solidFill>
                            <a:srgbClr val="000000"/>
                          </a:solidFill>
                          <a:latin typeface="Times New Roman"/>
                          <a:ea typeface="Times New Roman"/>
                          <a:cs typeface="Times New Roman"/>
                          <a:sym typeface="Times New Roman"/>
                        </a:rPr>
                        <a:t>prema cjeniku u suglasnosti s roditeljima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91825">
                <a:tc>
                  <a:txBody>
                    <a:bodyPr/>
                    <a:lstStyle/>
                    <a:p>
                      <a:pPr marL="0" marR="0" lvl="0" indent="0" algn="l" rtl="0">
                        <a:lnSpc>
                          <a:spcPct val="100000"/>
                        </a:lnSpc>
                        <a:spcBef>
                          <a:spcPts val="0"/>
                        </a:spcBef>
                        <a:spcAft>
                          <a:spcPts val="0"/>
                        </a:spcAft>
                        <a:buClr>
                          <a:srgbClr val="000000"/>
                        </a:buClr>
                        <a:buSzPct val="25000"/>
                        <a:buFont typeface="Arial"/>
                        <a:buNone/>
                      </a:pPr>
                      <a:r>
                        <a:rPr lang="en" b="1" u="none" strike="noStrike" cap="none">
                          <a:latin typeface="Times New Roman"/>
                          <a:ea typeface="Times New Roman"/>
                          <a:cs typeface="Times New Roman"/>
                          <a:sym typeface="Times New Roman"/>
                        </a:rPr>
                        <a:t>VREDNOVANJE I KORIŠTENJE REZULTATA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228600" marR="0" lvl="0" indent="-228600" algn="l" rtl="0">
                        <a:lnSpc>
                          <a:spcPct val="100000"/>
                        </a:lnSpc>
                        <a:spcBef>
                          <a:spcPts val="0"/>
                        </a:spcBef>
                        <a:spcAft>
                          <a:spcPts val="0"/>
                        </a:spcAft>
                        <a:buFont typeface="Times New Roman"/>
                        <a:buChar char="●"/>
                      </a:pPr>
                      <a:r>
                        <a:rPr lang="en" sz="1400" b="0" i="0" u="none" strike="noStrike" cap="none" dirty="0">
                          <a:solidFill>
                            <a:srgbClr val="000000"/>
                          </a:solidFill>
                          <a:latin typeface="Times New Roman"/>
                          <a:ea typeface="Times New Roman"/>
                          <a:cs typeface="Times New Roman"/>
                          <a:sym typeface="Times New Roman"/>
                        </a:rPr>
                        <a:t>osvrt na izvanučioničku nastavu provesti u obliku izrade plakata i usmenog razgovora</a:t>
                      </a:r>
                    </a:p>
                    <a:p>
                      <a:pPr marL="228600" marR="0" lvl="0" indent="-228600" algn="l" rtl="0">
                        <a:lnSpc>
                          <a:spcPct val="100000"/>
                        </a:lnSpc>
                        <a:spcBef>
                          <a:spcPts val="0"/>
                        </a:spcBef>
                        <a:spcAft>
                          <a:spcPts val="0"/>
                        </a:spcAft>
                        <a:buFont typeface="Times New Roman"/>
                        <a:buChar char="●"/>
                      </a:pPr>
                      <a:r>
                        <a:rPr lang="en" sz="1400" b="0" i="0" u="none" strike="noStrike" cap="none" dirty="0">
                          <a:solidFill>
                            <a:srgbClr val="000000"/>
                          </a:solidFill>
                          <a:latin typeface="Times New Roman"/>
                          <a:ea typeface="Times New Roman"/>
                          <a:cs typeface="Times New Roman"/>
                          <a:sym typeface="Times New Roman"/>
                        </a:rPr>
                        <a:t>izložba likovnih radova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graphicFrame>
        <p:nvGraphicFramePr>
          <p:cNvPr id="1238" name="Shape 1238"/>
          <p:cNvGraphicFramePr/>
          <p:nvPr/>
        </p:nvGraphicFramePr>
        <p:xfrm>
          <a:off x="194615" y="100672"/>
          <a:ext cx="8712125" cy="6508275"/>
        </p:xfrm>
        <a:graphic>
          <a:graphicData uri="http://schemas.openxmlformats.org/drawingml/2006/table">
            <a:tbl>
              <a:tblPr>
                <a:noFill/>
                <a:tableStyleId>{147E585C-4567-4667-A078-270B42631319}</a:tableStyleId>
              </a:tblPr>
              <a:tblGrid>
                <a:gridCol w="2834325">
                  <a:extLst>
                    <a:ext uri="{9D8B030D-6E8A-4147-A177-3AD203B41FA5}">
                      <a16:colId xmlns:a16="http://schemas.microsoft.com/office/drawing/2014/main" val="20000"/>
                    </a:ext>
                  </a:extLst>
                </a:gridCol>
                <a:gridCol w="5877800">
                  <a:extLst>
                    <a:ext uri="{9D8B030D-6E8A-4147-A177-3AD203B41FA5}">
                      <a16:colId xmlns:a16="http://schemas.microsoft.com/office/drawing/2014/main" val="20001"/>
                    </a:ext>
                  </a:extLst>
                </a:gridCol>
              </a:tblGrid>
              <a:tr h="66192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NAZIV AKTIVNOSTI</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PROŠLOST GRADA ZAGREBA</a:t>
                      </a:r>
                    </a:p>
                    <a:p>
                      <a:pPr marR="0" lvl="0" algn="ctr" rtl="0">
                        <a:lnSpc>
                          <a:spcPct val="115000"/>
                        </a:lnSpc>
                        <a:spcBef>
                          <a:spcPts val="0"/>
                        </a:spcBef>
                        <a:spcAft>
                          <a:spcPts val="0"/>
                        </a:spcAft>
                        <a:buNone/>
                      </a:pPr>
                      <a:r>
                        <a:rPr lang="en" sz="1800" b="1" u="none" strike="noStrike" cap="none">
                          <a:latin typeface="Times New Roman"/>
                          <a:ea typeface="Times New Roman"/>
                          <a:cs typeface="Times New Roman"/>
                          <a:sym typeface="Times New Roman"/>
                        </a:rPr>
                        <a:t>terenska nastava</a:t>
                      </a:r>
                      <a:r>
                        <a:rPr lang="en" sz="1800">
                          <a:latin typeface="Times New Roman"/>
                          <a:ea typeface="Times New Roman"/>
                          <a:cs typeface="Times New Roman"/>
                          <a:sym typeface="Times New Roman"/>
                        </a:rPr>
                        <a:t> </a:t>
                      </a:r>
                      <a:r>
                        <a:rPr lang="en" sz="1800" b="1" u="none" strike="noStrike" cap="none">
                          <a:latin typeface="Times New Roman"/>
                          <a:ea typeface="Times New Roman"/>
                          <a:cs typeface="Times New Roman"/>
                          <a:sym typeface="Times New Roman"/>
                        </a:rPr>
                        <a:t>3. razred</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66192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CILJ AKTIVNOSTI</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800" u="none" strike="noStrike" cap="none">
                          <a:latin typeface="Times New Roman"/>
                          <a:ea typeface="Times New Roman"/>
                          <a:cs typeface="Times New Roman"/>
                          <a:sym typeface="Times New Roman"/>
                        </a:rPr>
                        <a:t>Upoznati povijest grada Zagreba.</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132387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NAMJENA</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457200" marR="0" lvl="0" indent="-342900" algn="l" rtl="0">
                        <a:lnSpc>
                          <a:spcPct val="115000"/>
                        </a:lnSpc>
                        <a:spcBef>
                          <a:spcPts val="0"/>
                        </a:spcBef>
                        <a:spcAft>
                          <a:spcPts val="0"/>
                        </a:spcAft>
                        <a:buSzPct val="100000"/>
                        <a:buFont typeface="Times New Roman"/>
                        <a:buChar char="●"/>
                      </a:pPr>
                      <a:r>
                        <a:rPr lang="en" sz="1800" u="none" strike="noStrike" cap="none">
                          <a:latin typeface="Times New Roman"/>
                          <a:ea typeface="Times New Roman"/>
                          <a:cs typeface="Times New Roman"/>
                          <a:sym typeface="Times New Roman"/>
                        </a:rPr>
                        <a:t>upoznati stare građevine</a:t>
                      </a:r>
                    </a:p>
                    <a:p>
                      <a:pPr marL="457200" marR="0" lvl="0" indent="-342900" algn="l" rtl="0">
                        <a:lnSpc>
                          <a:spcPct val="115000"/>
                        </a:lnSpc>
                        <a:spcBef>
                          <a:spcPts val="0"/>
                        </a:spcBef>
                        <a:spcAft>
                          <a:spcPts val="0"/>
                        </a:spcAft>
                        <a:buSzPct val="100000"/>
                        <a:buFont typeface="Times New Roman"/>
                        <a:buChar char="●"/>
                      </a:pPr>
                      <a:r>
                        <a:rPr lang="en" sz="1800" u="none" strike="noStrike" cap="none">
                          <a:latin typeface="Times New Roman"/>
                          <a:ea typeface="Times New Roman"/>
                          <a:cs typeface="Times New Roman"/>
                          <a:sym typeface="Times New Roman"/>
                        </a:rPr>
                        <a:t>upoznati stare zanate</a:t>
                      </a:r>
                    </a:p>
                    <a:p>
                      <a:pPr marL="457200" marR="0" lvl="0" indent="-342900" algn="l" rtl="0">
                        <a:lnSpc>
                          <a:spcPct val="115000"/>
                        </a:lnSpc>
                        <a:spcBef>
                          <a:spcPts val="0"/>
                        </a:spcBef>
                        <a:spcAft>
                          <a:spcPts val="0"/>
                        </a:spcAft>
                        <a:buSzPct val="100000"/>
                        <a:buFont typeface="Times New Roman"/>
                        <a:buChar char="●"/>
                      </a:pPr>
                      <a:r>
                        <a:rPr lang="en" sz="1800" u="none" strike="noStrike" cap="none">
                          <a:latin typeface="Times New Roman"/>
                          <a:ea typeface="Times New Roman"/>
                          <a:cs typeface="Times New Roman"/>
                          <a:sym typeface="Times New Roman"/>
                        </a:rPr>
                        <a:t>ponoviti pojmove iz prirode i društva i hrvatskog jezika </a:t>
                      </a:r>
                    </a:p>
                    <a:p>
                      <a:pPr marL="457200" marR="0" lvl="0" indent="-342900" algn="l" rtl="0">
                        <a:lnSpc>
                          <a:spcPct val="115000"/>
                        </a:lnSpc>
                        <a:spcBef>
                          <a:spcPts val="0"/>
                        </a:spcBef>
                        <a:spcAft>
                          <a:spcPts val="0"/>
                        </a:spcAft>
                        <a:buSzPct val="100000"/>
                        <a:buFont typeface="Times New Roman"/>
                        <a:buChar char="●"/>
                      </a:pPr>
                      <a:r>
                        <a:rPr lang="en" sz="1800" u="none" strike="noStrike" cap="none">
                          <a:latin typeface="Times New Roman"/>
                          <a:ea typeface="Times New Roman"/>
                          <a:cs typeface="Times New Roman"/>
                          <a:sym typeface="Times New Roman"/>
                        </a:rPr>
                        <a:t>(zavičajni govor)</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42962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NOSITELJI </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Ksenija Borović, Jasminka Španić, Ljerka Ivković</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86207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NAČIN REALIZACIJE</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800" u="none" strike="noStrike" cap="none">
                          <a:latin typeface="Times New Roman"/>
                          <a:ea typeface="Times New Roman"/>
                          <a:cs typeface="Times New Roman"/>
                          <a:sym typeface="Times New Roman"/>
                        </a:rPr>
                        <a:t>Obilazak stare zagrebačke jezgre.</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379100">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VREMENIK</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Travanj 2018.</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53492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TROŠKOVNIK</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solidFill>
                            <a:schemeClr val="dk1"/>
                          </a:solidFill>
                          <a:latin typeface="Times New Roman"/>
                          <a:ea typeface="Times New Roman"/>
                          <a:cs typeface="Times New Roman"/>
                          <a:sym typeface="Times New Roman"/>
                        </a:rPr>
                        <a:t>Prema cjeniku uz suglasnost roditelja.</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165482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VREDNOVANJE I KORIŠTENJE REZULTATA RADA</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800" u="none" strike="noStrike" cap="none">
                          <a:latin typeface="Times New Roman"/>
                          <a:ea typeface="Times New Roman"/>
                          <a:cs typeface="Times New Roman"/>
                          <a:sym typeface="Times New Roman"/>
                        </a:rPr>
                        <a:t>Rezultate rada i fotografije s terena prikazati izložbom u učionici.</a:t>
                      </a:r>
                    </a:p>
                  </a:txBody>
                  <a:tcPr marL="49400" marR="49400"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aphicFrame>
        <p:nvGraphicFramePr>
          <p:cNvPr id="1244" name="Shape 1244"/>
          <p:cNvGraphicFramePr/>
          <p:nvPr/>
        </p:nvGraphicFramePr>
        <p:xfrm>
          <a:off x="395287" y="620712"/>
          <a:ext cx="8280400" cy="5083840"/>
        </p:xfrm>
        <a:graphic>
          <a:graphicData uri="http://schemas.openxmlformats.org/drawingml/2006/table">
            <a:tbl>
              <a:tblPr>
                <a:noFill/>
                <a:tableStyleId>{147E585C-4567-4667-A078-270B42631319}</a:tableStyleId>
              </a:tblPr>
              <a:tblGrid>
                <a:gridCol w="2441950">
                  <a:extLst>
                    <a:ext uri="{9D8B030D-6E8A-4147-A177-3AD203B41FA5}">
                      <a16:colId xmlns:a16="http://schemas.microsoft.com/office/drawing/2014/main" val="20000"/>
                    </a:ext>
                  </a:extLst>
                </a:gridCol>
                <a:gridCol w="5838450">
                  <a:extLst>
                    <a:ext uri="{9D8B030D-6E8A-4147-A177-3AD203B41FA5}">
                      <a16:colId xmlns:a16="http://schemas.microsoft.com/office/drawing/2014/main" val="20001"/>
                    </a:ext>
                  </a:extLst>
                </a:gridCol>
              </a:tblGrid>
              <a:tr h="4318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Comic Sans MS"/>
                        <a:buNone/>
                      </a:pPr>
                      <a:r>
                        <a:rPr lang="en" sz="1800" b="1" u="none" strike="noStrike" cap="none">
                          <a:solidFill>
                            <a:schemeClr val="dk1"/>
                          </a:solidFill>
                          <a:latin typeface="Times New Roman"/>
                          <a:ea typeface="Times New Roman"/>
                          <a:cs typeface="Times New Roman"/>
                          <a:sym typeface="Times New Roman"/>
                        </a:rPr>
                        <a:t>SNALAŽENJE U PROSTORU (TN) - 3. razred</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615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800" u="none" strike="noStrike" cap="none">
                          <a:solidFill>
                            <a:schemeClr val="dk1"/>
                          </a:solidFill>
                          <a:latin typeface="Times New Roman"/>
                          <a:ea typeface="Times New Roman"/>
                          <a:cs typeface="Times New Roman"/>
                          <a:sym typeface="Times New Roman"/>
                        </a:rPr>
                        <a:t>Orijentirati se u prostoru prema Suncu; pomoću kompasa ili drugih znakova na zemlji</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63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42900" algn="just" rtl="0">
                        <a:lnSpc>
                          <a:spcPct val="100000"/>
                        </a:lnSpc>
                        <a:spcBef>
                          <a:spcPts val="0"/>
                        </a:spcBef>
                        <a:spcAft>
                          <a:spcPts val="0"/>
                        </a:spcAft>
                        <a:buClr>
                          <a:schemeClr val="dk1"/>
                        </a:buClr>
                        <a:buSzPct val="100000"/>
                        <a:buFont typeface="Times New Roman"/>
                        <a:buChar char="●"/>
                      </a:pPr>
                      <a:r>
                        <a:rPr lang="en" sz="1800" u="none" strike="noStrike" cap="none">
                          <a:solidFill>
                            <a:schemeClr val="dk1"/>
                          </a:solidFill>
                          <a:latin typeface="Times New Roman"/>
                          <a:ea typeface="Times New Roman"/>
                          <a:cs typeface="Times New Roman"/>
                          <a:sym typeface="Times New Roman"/>
                        </a:rPr>
                        <a:t>usvojiti nazive stajalište i obzor, imenovati i u prostoru utvrditi glavne i sporedne strane svijeta</a:t>
                      </a:r>
                    </a:p>
                    <a:p>
                      <a:pPr marL="457200" marR="0" lvl="0" indent="-342900" algn="just" rtl="0">
                        <a:lnSpc>
                          <a:spcPct val="100000"/>
                        </a:lnSpc>
                        <a:spcBef>
                          <a:spcPts val="0"/>
                        </a:spcBef>
                        <a:spcAft>
                          <a:spcPts val="0"/>
                        </a:spcAft>
                        <a:buClr>
                          <a:schemeClr val="dk1"/>
                        </a:buClr>
                        <a:buSzPct val="100000"/>
                        <a:buFont typeface="Times New Roman"/>
                        <a:buChar char="●"/>
                      </a:pPr>
                      <a:r>
                        <a:rPr lang="en" sz="1800" u="none" strike="noStrike" cap="none">
                          <a:solidFill>
                            <a:schemeClr val="dk1"/>
                          </a:solidFill>
                          <a:latin typeface="Times New Roman"/>
                          <a:ea typeface="Times New Roman"/>
                          <a:cs typeface="Times New Roman"/>
                          <a:sym typeface="Times New Roman"/>
                        </a:rPr>
                        <a:t>razvijati interes za sadržaje iz Prirode i društva, uočiti svrhu poznavanja orijentacije </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064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 </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a:latin typeface="Times New Roman"/>
                          <a:ea typeface="Times New Roman"/>
                          <a:cs typeface="Times New Roman"/>
                          <a:sym typeface="Times New Roman"/>
                        </a:rPr>
                        <a:t>Aktiv trećih razreda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52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800" u="none" strike="noStrike" cap="none">
                          <a:solidFill>
                            <a:schemeClr val="dk1"/>
                          </a:solidFill>
                          <a:latin typeface="Times New Roman"/>
                          <a:ea typeface="Times New Roman"/>
                          <a:cs typeface="Times New Roman"/>
                          <a:sym typeface="Times New Roman"/>
                        </a:rPr>
                        <a:t>Šetnja po dvorištu škole i okolici škole – naselje, šuma, livada.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33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800" u="none" strike="noStrike" cap="none">
                          <a:solidFill>
                            <a:schemeClr val="dk1"/>
                          </a:solidFill>
                          <a:latin typeface="Times New Roman"/>
                          <a:ea typeface="Times New Roman"/>
                          <a:cs typeface="Times New Roman"/>
                          <a:sym typeface="Times New Roman"/>
                        </a:rPr>
                        <a:t>rujan, 201</a:t>
                      </a:r>
                      <a:r>
                        <a:rPr lang="en" sz="1800">
                          <a:solidFill>
                            <a:schemeClr val="dk1"/>
                          </a:solidFill>
                          <a:latin typeface="Times New Roman"/>
                          <a:ea typeface="Times New Roman"/>
                          <a:cs typeface="Times New Roman"/>
                          <a:sym typeface="Times New Roman"/>
                        </a:rPr>
                        <a:t>7.</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27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800" u="none" strike="noStrike" cap="none">
                          <a:solidFill>
                            <a:schemeClr val="dk1"/>
                          </a:solidFill>
                          <a:latin typeface="Times New Roman"/>
                          <a:ea typeface="Times New Roman"/>
                          <a:cs typeface="Times New Roman"/>
                          <a:sym typeface="Times New Roman"/>
                        </a:rPr>
                        <a:t>Nema.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77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800" u="none" strike="noStrike" cap="none">
                          <a:solidFill>
                            <a:schemeClr val="dk1"/>
                          </a:solidFill>
                          <a:latin typeface="Times New Roman"/>
                          <a:ea typeface="Times New Roman"/>
                          <a:cs typeface="Times New Roman"/>
                          <a:sym typeface="Times New Roman"/>
                        </a:rPr>
                        <a:t>Provesti vrednovanje rada nakon povratka. Rezultate rada i fotografije s terena prikazati izložbom u učionici. </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Shape 1250"/>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251" name="Shape 1251"/>
          <p:cNvGraphicFramePr/>
          <p:nvPr/>
        </p:nvGraphicFramePr>
        <p:xfrm>
          <a:off x="431812" y="356197"/>
          <a:ext cx="8280400" cy="5844635"/>
        </p:xfrm>
        <a:graphic>
          <a:graphicData uri="http://schemas.openxmlformats.org/drawingml/2006/table">
            <a:tbl>
              <a:tblPr>
                <a:noFill/>
                <a:tableStyleId>{147E585C-4567-4667-A078-270B42631319}</a:tableStyleId>
              </a:tblPr>
              <a:tblGrid>
                <a:gridCol w="2822950">
                  <a:extLst>
                    <a:ext uri="{9D8B030D-6E8A-4147-A177-3AD203B41FA5}">
                      <a16:colId xmlns:a16="http://schemas.microsoft.com/office/drawing/2014/main" val="20000"/>
                    </a:ext>
                  </a:extLst>
                </a:gridCol>
                <a:gridCol w="5457450">
                  <a:extLst>
                    <a:ext uri="{9D8B030D-6E8A-4147-A177-3AD203B41FA5}">
                      <a16:colId xmlns:a16="http://schemas.microsoft.com/office/drawing/2014/main" val="20001"/>
                    </a:ext>
                  </a:extLst>
                </a:gridCol>
              </a:tblGrid>
              <a:tr h="4318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Comic Sans MS"/>
                        <a:buNone/>
                      </a:pPr>
                      <a:r>
                        <a:rPr lang="en" sz="1800" b="1" u="none" strike="noStrike" cap="none">
                          <a:solidFill>
                            <a:schemeClr val="dk1"/>
                          </a:solidFill>
                          <a:latin typeface="Times New Roman"/>
                          <a:ea typeface="Times New Roman"/>
                          <a:cs typeface="Times New Roman"/>
                          <a:sym typeface="Times New Roman"/>
                        </a:rPr>
                        <a:t>PLAN MJESTA (TN) - 3. razred</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449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800" u="none" strike="noStrike" cap="none">
                          <a:solidFill>
                            <a:schemeClr val="dk1"/>
                          </a:solidFill>
                          <a:latin typeface="Times New Roman"/>
                          <a:ea typeface="Times New Roman"/>
                          <a:cs typeface="Times New Roman"/>
                          <a:sym typeface="Times New Roman"/>
                        </a:rPr>
                        <a:t>Naučiti se služiti planom mjesta.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72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rtl="0">
                        <a:lnSpc>
                          <a:spcPct val="100000"/>
                        </a:lnSpc>
                        <a:spcBef>
                          <a:spcPts val="0"/>
                        </a:spcBef>
                        <a:spcAft>
                          <a:spcPts val="0"/>
                        </a:spcAft>
                        <a:buClr>
                          <a:schemeClr val="dk1"/>
                        </a:buClr>
                        <a:buSzPct val="25000"/>
                        <a:buFont typeface="Comic Sans MS"/>
                        <a:buNone/>
                      </a:pPr>
                      <a:r>
                        <a:rPr lang="en" sz="1800" u="none" strike="noStrike" cap="none">
                          <a:solidFill>
                            <a:schemeClr val="dk1"/>
                          </a:solidFill>
                          <a:latin typeface="Times New Roman"/>
                          <a:ea typeface="Times New Roman"/>
                          <a:cs typeface="Times New Roman"/>
                          <a:sym typeface="Times New Roman"/>
                        </a:rPr>
                        <a:t>Koristiti se planom mjesta za pronalaženje željene adrese, objekte iz okoliša uočiti  i prepoznati na planu mjesta i obratno.</a:t>
                      </a:r>
                    </a:p>
                    <a:p>
                      <a:pPr marL="0" marR="0" lvl="0" indent="0" rtl="0">
                        <a:lnSpc>
                          <a:spcPct val="100000"/>
                        </a:lnSpc>
                        <a:spcBef>
                          <a:spcPts val="0"/>
                        </a:spcBef>
                        <a:spcAft>
                          <a:spcPts val="0"/>
                        </a:spcAft>
                        <a:buClr>
                          <a:srgbClr val="000000"/>
                        </a:buClr>
                        <a:buSzPct val="25000"/>
                        <a:buFont typeface="Comic Sans MS"/>
                        <a:buNone/>
                      </a:pPr>
                      <a:r>
                        <a:rPr lang="en" sz="1800" u="none" strike="noStrike" cap="none">
                          <a:solidFill>
                            <a:schemeClr val="dk1"/>
                          </a:solidFill>
                          <a:latin typeface="Times New Roman"/>
                          <a:ea typeface="Times New Roman"/>
                          <a:cs typeface="Times New Roman"/>
                          <a:sym typeface="Times New Roman"/>
                        </a:rPr>
                        <a:t>Koristiti</a:t>
                      </a:r>
                      <a:r>
                        <a:rPr lang="en" sz="1800">
                          <a:solidFill>
                            <a:schemeClr val="dk1"/>
                          </a:solidFill>
                          <a:latin typeface="Times New Roman"/>
                          <a:ea typeface="Times New Roman"/>
                          <a:cs typeface="Times New Roman"/>
                          <a:sym typeface="Times New Roman"/>
                        </a:rPr>
                        <a:t> </a:t>
                      </a:r>
                      <a:r>
                        <a:rPr lang="en" sz="1800" u="none" strike="noStrike" cap="none">
                          <a:solidFill>
                            <a:schemeClr val="dk1"/>
                          </a:solidFill>
                          <a:latin typeface="Times New Roman"/>
                          <a:ea typeface="Times New Roman"/>
                          <a:cs typeface="Times New Roman"/>
                          <a:sym typeface="Times New Roman"/>
                        </a:rPr>
                        <a:t>se tumačem znakova, razvijati sposobnost promatranja, opisivanja, bilježenja i logičkog zaključivanja.</a:t>
                      </a:r>
                    </a:p>
                    <a:p>
                      <a:pPr marL="0" marR="0" lvl="0" indent="0" rtl="0">
                        <a:lnSpc>
                          <a:spcPct val="100000"/>
                        </a:lnSpc>
                        <a:spcBef>
                          <a:spcPts val="0"/>
                        </a:spcBef>
                        <a:spcAft>
                          <a:spcPts val="0"/>
                        </a:spcAft>
                        <a:buClr>
                          <a:srgbClr val="000000"/>
                        </a:buClr>
                        <a:buSzPct val="25000"/>
                        <a:buFont typeface="Comic Sans MS"/>
                        <a:buNone/>
                      </a:pPr>
                      <a:r>
                        <a:rPr lang="en" sz="1800" u="none" strike="noStrike" cap="none">
                          <a:solidFill>
                            <a:schemeClr val="dk1"/>
                          </a:solidFill>
                          <a:latin typeface="Times New Roman"/>
                          <a:ea typeface="Times New Roman"/>
                          <a:cs typeface="Times New Roman"/>
                          <a:sym typeface="Times New Roman"/>
                        </a:rPr>
                        <a:t>Shvatiti vrijednost poznavanja snalaženja na planu za svakodnevni život. </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064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 </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a:latin typeface="Times New Roman"/>
                          <a:ea typeface="Times New Roman"/>
                          <a:cs typeface="Times New Roman"/>
                          <a:sym typeface="Times New Roman"/>
                        </a:rPr>
                        <a:t>Aktiv trećeg razreda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52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800" u="none" strike="noStrike" cap="none">
                          <a:solidFill>
                            <a:schemeClr val="dk1"/>
                          </a:solidFill>
                          <a:latin typeface="Times New Roman"/>
                          <a:ea typeface="Times New Roman"/>
                          <a:cs typeface="Times New Roman"/>
                          <a:sym typeface="Times New Roman"/>
                        </a:rPr>
                        <a:t>Šetnja po dvorištu i okolici škole – naselju</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33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800" u="none" strike="noStrike" cap="none">
                          <a:solidFill>
                            <a:schemeClr val="dk1"/>
                          </a:solidFill>
                          <a:latin typeface="Times New Roman"/>
                          <a:ea typeface="Times New Roman"/>
                          <a:cs typeface="Times New Roman"/>
                          <a:sym typeface="Times New Roman"/>
                        </a:rPr>
                        <a:t>listopad 201</a:t>
                      </a:r>
                      <a:r>
                        <a:rPr lang="en" sz="1800">
                          <a:solidFill>
                            <a:schemeClr val="dk1"/>
                          </a:solidFill>
                          <a:latin typeface="Times New Roman"/>
                          <a:ea typeface="Times New Roman"/>
                          <a:cs typeface="Times New Roman"/>
                          <a:sym typeface="Times New Roman"/>
                        </a:rPr>
                        <a:t>7.</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27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800" u="none" strike="noStrike" cap="none">
                          <a:solidFill>
                            <a:schemeClr val="dk1"/>
                          </a:solidFill>
                          <a:latin typeface="Times New Roman"/>
                          <a:ea typeface="Times New Roman"/>
                          <a:cs typeface="Times New Roman"/>
                          <a:sym typeface="Times New Roman"/>
                        </a:rPr>
                        <a:t>Nema.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77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800" u="none" strike="noStrike" cap="none">
                          <a:solidFill>
                            <a:schemeClr val="dk1"/>
                          </a:solidFill>
                          <a:latin typeface="Times New Roman"/>
                          <a:ea typeface="Times New Roman"/>
                          <a:cs typeface="Times New Roman"/>
                          <a:sym typeface="Times New Roman"/>
                        </a:rPr>
                        <a:t>Provesti vrednovanje rada nakon povratka. Rezultate rada i fotografije s terena prikazati izložbom u učionici. </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Shape 1257"/>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258" name="Shape 1258"/>
          <p:cNvGraphicFramePr/>
          <p:nvPr/>
        </p:nvGraphicFramePr>
        <p:xfrm>
          <a:off x="431812" y="274625"/>
          <a:ext cx="8280400" cy="6115965"/>
        </p:xfrm>
        <a:graphic>
          <a:graphicData uri="http://schemas.openxmlformats.org/drawingml/2006/table">
            <a:tbl>
              <a:tblPr>
                <a:noFill/>
                <a:tableStyleId>{147E585C-4567-4667-A078-270B42631319}</a:tableStyleId>
              </a:tblPr>
              <a:tblGrid>
                <a:gridCol w="2116225">
                  <a:extLst>
                    <a:ext uri="{9D8B030D-6E8A-4147-A177-3AD203B41FA5}">
                      <a16:colId xmlns:a16="http://schemas.microsoft.com/office/drawing/2014/main" val="20000"/>
                    </a:ext>
                  </a:extLst>
                </a:gridCol>
                <a:gridCol w="6164175">
                  <a:extLst>
                    <a:ext uri="{9D8B030D-6E8A-4147-A177-3AD203B41FA5}">
                      <a16:colId xmlns:a16="http://schemas.microsoft.com/office/drawing/2014/main" val="20001"/>
                    </a:ext>
                  </a:extLst>
                </a:gridCol>
              </a:tblGrid>
              <a:tr h="4048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Comic Sans MS"/>
                        <a:buNone/>
                      </a:pPr>
                      <a:r>
                        <a:rPr lang="en" sz="1600" b="1" u="none" strike="noStrike" cap="none">
                          <a:solidFill>
                            <a:schemeClr val="dk1"/>
                          </a:solidFill>
                          <a:latin typeface="Times New Roman"/>
                          <a:ea typeface="Times New Roman"/>
                          <a:cs typeface="Times New Roman"/>
                          <a:sym typeface="Times New Roman"/>
                        </a:rPr>
                        <a:t>UPOZNAJMO ŽIVOT NA TRAVNJAKU – UČENICI 4. RAZREDA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397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Doživjeti i osvijestiti složenost, raznolikost i međusobnu povezanost svih čimbenika koji djeluju u čovjekovu prirodnom i društvenom okruženju. Oblikovati pozitivan vrijednosni odnos prema živim bićima i prirodi kao cjelini. Integracija nastavnih sadržaja iz ostalih nastavnih predmeta.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938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Otkrivati i upoznavati živu prirodu, njezinu raznolikost, povezanost i promjenjivost. Razumjeti povezanost biljaka i životinja u životnoj zajednici travnjaka. Upoznati nekoliko najpoznatijih biljaka i životinja travnjaka. Razvijati svijest o važnosti očuvanja travnjaka. Ekološki osvješćivati učenike.Njegovati kulturne navike tijekom boravka na izvanučioničkoj nastavi. Poticati učenike na igru, zabavu i druženje. Usvajati vještine promatranja, opisivanja i bilježenje opažanja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873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Helena Ćurić,Valerija Ivanović Skender,Jasmina Kostelac Pervan,Iva Penava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77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Šetnja po dvorištu škole i okolici škole</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81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600">
                          <a:solidFill>
                            <a:schemeClr val="dk1"/>
                          </a:solidFill>
                          <a:latin typeface="Times New Roman"/>
                          <a:ea typeface="Times New Roman"/>
                          <a:cs typeface="Times New Roman"/>
                          <a:sym typeface="Times New Roman"/>
                        </a:rPr>
                        <a:t>P</a:t>
                      </a:r>
                      <a:r>
                        <a:rPr lang="en" sz="1600" u="none" strike="noStrike" cap="none">
                          <a:solidFill>
                            <a:schemeClr val="dk1"/>
                          </a:solidFill>
                          <a:latin typeface="Times New Roman"/>
                          <a:ea typeface="Times New Roman"/>
                          <a:cs typeface="Times New Roman"/>
                          <a:sym typeface="Times New Roman"/>
                        </a:rPr>
                        <a:t>roljeće  201</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413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N</a:t>
                      </a:r>
                      <a:r>
                        <a:rPr lang="en" sz="1600" u="none" strike="noStrike" cap="none">
                          <a:latin typeface="Times New Roman"/>
                          <a:ea typeface="Times New Roman"/>
                          <a:cs typeface="Times New Roman"/>
                          <a:sym typeface="Times New Roman"/>
                        </a:rPr>
                        <a:t>ema.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588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Provesti vrednovanje rada nakon povratka. Rezultate rada i fotografije s terena prikazati izložbom u učionici. Izložba likovnih radova na panoima.</a:t>
                      </a:r>
                    </a:p>
                  </a:txBody>
                  <a:tcPr marL="62625" marR="626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graphicFrame>
        <p:nvGraphicFramePr>
          <p:cNvPr id="1264" name="Shape 1264"/>
          <p:cNvGraphicFramePr/>
          <p:nvPr/>
        </p:nvGraphicFramePr>
        <p:xfrm>
          <a:off x="488774" y="284775"/>
          <a:ext cx="8166475" cy="6035555"/>
        </p:xfrm>
        <a:graphic>
          <a:graphicData uri="http://schemas.openxmlformats.org/drawingml/2006/table">
            <a:tbl>
              <a:tblPr>
                <a:noFill/>
                <a:tableStyleId>{147E585C-4567-4667-A078-270B42631319}</a:tableStyleId>
              </a:tblPr>
              <a:tblGrid>
                <a:gridCol w="2222475">
                  <a:extLst>
                    <a:ext uri="{9D8B030D-6E8A-4147-A177-3AD203B41FA5}">
                      <a16:colId xmlns:a16="http://schemas.microsoft.com/office/drawing/2014/main" val="20000"/>
                    </a:ext>
                  </a:extLst>
                </a:gridCol>
                <a:gridCol w="5944000">
                  <a:extLst>
                    <a:ext uri="{9D8B030D-6E8A-4147-A177-3AD203B41FA5}">
                      <a16:colId xmlns:a16="http://schemas.microsoft.com/office/drawing/2014/main" val="20001"/>
                    </a:ext>
                  </a:extLst>
                </a:gridCol>
              </a:tblGrid>
              <a:tr h="6924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a:latin typeface="Times New Roman"/>
                          <a:ea typeface="Times New Roman"/>
                          <a:cs typeface="Times New Roman"/>
                          <a:sym typeface="Times New Roman"/>
                        </a:rPr>
                        <a:t>POLU</a:t>
                      </a:r>
                      <a:r>
                        <a:rPr lang="en" sz="1600" b="1" u="none" strike="noStrike" cap="none">
                          <a:latin typeface="Times New Roman"/>
                          <a:ea typeface="Times New Roman"/>
                          <a:cs typeface="Times New Roman"/>
                          <a:sym typeface="Times New Roman"/>
                        </a:rPr>
                        <a:t>DNEVNA IZVANUČIONIČKA  NASTAVA -  5. RAZRED</a:t>
                      </a:r>
                      <a:r>
                        <a:rPr lang="en" sz="1600" b="1">
                          <a:latin typeface="Times New Roman"/>
                          <a:ea typeface="Times New Roman"/>
                          <a:cs typeface="Times New Roman"/>
                          <a:sym typeface="Times New Roman"/>
                        </a:rPr>
                        <a:t> POSJET DŽAMIJI I SINAGOGI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30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Razvijanje dijaloga s onima koji se razlikuju od nas, osobito u vjeri. Upoznavanje drugačije kulture, načina života i vjerskih pravila.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108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600">
                          <a:latin typeface="Times New Roman"/>
                          <a:ea typeface="Times New Roman"/>
                          <a:cs typeface="Times New Roman"/>
                          <a:sym typeface="Times New Roman"/>
                        </a:rPr>
                        <a:t>Usvojiti stajalište poštovanja prema svim religijama, te prepoznati važnost poznavanja, prihvaćanja i poštovanja različitosti.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65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Michaela Lulić,prof., V.Ćosić,prof., B.Ruganec,prof.</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43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Obilazak i  stručno vodstvo u vjerskim objektima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65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Listopad 2017.</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55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Troškove izvanučioničke nastave snose roditelji uz pisanu suglasnost.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930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Osvrt na terensku nastavu u obliku izrade plakata i usmenog razgovora.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Shape 1270"/>
          <p:cNvSpPr txBox="1"/>
          <p:nvPr/>
        </p:nvSpPr>
        <p:spPr>
          <a:xfrm>
            <a:off x="7078660" y="0"/>
            <a:ext cx="2046300" cy="2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271" name="Shape 1271"/>
          <p:cNvGraphicFramePr/>
          <p:nvPr/>
        </p:nvGraphicFramePr>
        <p:xfrm>
          <a:off x="106661" y="159918"/>
          <a:ext cx="8832525" cy="6380775"/>
        </p:xfrm>
        <a:graphic>
          <a:graphicData uri="http://schemas.openxmlformats.org/drawingml/2006/table">
            <a:tbl>
              <a:tblPr>
                <a:noFill/>
                <a:tableStyleId>{147E585C-4567-4667-A078-270B42631319}</a:tableStyleId>
              </a:tblPr>
              <a:tblGrid>
                <a:gridCol w="2100075">
                  <a:extLst>
                    <a:ext uri="{9D8B030D-6E8A-4147-A177-3AD203B41FA5}">
                      <a16:colId xmlns:a16="http://schemas.microsoft.com/office/drawing/2014/main" val="20000"/>
                    </a:ext>
                  </a:extLst>
                </a:gridCol>
                <a:gridCol w="6732450">
                  <a:extLst>
                    <a:ext uri="{9D8B030D-6E8A-4147-A177-3AD203B41FA5}">
                      <a16:colId xmlns:a16="http://schemas.microsoft.com/office/drawing/2014/main" val="20001"/>
                    </a:ext>
                  </a:extLst>
                </a:gridCol>
              </a:tblGrid>
              <a:tr h="6286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b="1">
                          <a:latin typeface="Times New Roman"/>
                          <a:ea typeface="Times New Roman"/>
                          <a:cs typeface="Times New Roman"/>
                          <a:sym typeface="Times New Roman"/>
                        </a:rPr>
                        <a:t>                 JEDNODNEVNI ŠKOLSKI IZLET - </a:t>
                      </a:r>
                      <a:r>
                        <a:rPr lang="en" sz="1600" b="1" u="none" strike="noStrike" cap="none">
                          <a:latin typeface="Times New Roman"/>
                          <a:ea typeface="Times New Roman"/>
                          <a:cs typeface="Times New Roman"/>
                          <a:sym typeface="Times New Roman"/>
                        </a:rPr>
                        <a:t> </a:t>
                      </a:r>
                      <a:r>
                        <a:rPr lang="en" sz="1600" b="1">
                          <a:latin typeface="Times New Roman"/>
                          <a:ea typeface="Times New Roman"/>
                          <a:cs typeface="Times New Roman"/>
                          <a:sym typeface="Times New Roman"/>
                        </a:rPr>
                        <a:t>6.</a:t>
                      </a:r>
                      <a:r>
                        <a:rPr lang="en" sz="1600" b="1" u="none" strike="noStrike" cap="none">
                          <a:latin typeface="Times New Roman"/>
                          <a:ea typeface="Times New Roman"/>
                          <a:cs typeface="Times New Roman"/>
                          <a:sym typeface="Times New Roman"/>
                        </a:rPr>
                        <a:t> RAZRED </a:t>
                      </a:r>
                    </a:p>
                    <a:p>
                      <a:pPr marL="0" marR="0" lvl="0" indent="0" algn="l" rtl="0">
                        <a:lnSpc>
                          <a:spcPct val="115000"/>
                        </a:lnSpc>
                        <a:spcBef>
                          <a:spcPts val="0"/>
                        </a:spcBef>
                        <a:spcAft>
                          <a:spcPts val="0"/>
                        </a:spcAft>
                        <a:buClr>
                          <a:srgbClr val="000000"/>
                        </a:buClr>
                        <a:buSzPct val="25000"/>
                        <a:buFont typeface="Verdana"/>
                        <a:buNone/>
                      </a:pPr>
                      <a:r>
                        <a:rPr lang="en" sz="1600" b="1">
                          <a:latin typeface="Times New Roman"/>
                          <a:ea typeface="Times New Roman"/>
                          <a:cs typeface="Times New Roman"/>
                          <a:sym typeface="Times New Roman"/>
                        </a:rPr>
                        <a:t>                           KARLOVAC - OZALJ - KRAŠIĆ</a:t>
                      </a:r>
                      <a:r>
                        <a:rPr lang="en" sz="1600" b="1" i="1" u="none" strike="noStrike" cap="none">
                          <a:latin typeface="Times New Roman"/>
                          <a:ea typeface="Times New Roman"/>
                          <a:cs typeface="Times New Roman"/>
                          <a:sym typeface="Times New Roman"/>
                        </a:rPr>
                        <a:t>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390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Upoznavanje kulturno-povijesnih spomenika, brežuljkastog zavičaja, upoznavanje sa slatkovodnim biljnim i ribljim vrstama, usvajanje novih spoznaja i primjena ranije stečenih znanja kroz integraciju sadržaja različitih  nastavnih predmeta.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085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 očuvanje i njegovanje kulturne, povijesne i prirodne baštine te Crkve u Hrvata</a:t>
                      </a:r>
                    </a:p>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 snalaženje u prostoru i vremenu</a:t>
                      </a:r>
                    </a:p>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 upoznati biljni i životinjski svijet kraja</a:t>
                      </a:r>
                    </a:p>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 usvajati vještine promatranja, opisivanja</a:t>
                      </a:r>
                    </a:p>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 uočavati promjene u krajoliku</a:t>
                      </a:r>
                    </a:p>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 poticati učenike na igru, zabavu i druženje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23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razrednice šestog razreda (P. Čubra, A. Barišić, S. Lažeta, R. Kovačićek)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106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Prijevoz autobusom, obilazak, fotografiranje i prikupljanje podataka.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634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600">
                          <a:latin typeface="Times New Roman"/>
                          <a:ea typeface="Times New Roman"/>
                          <a:cs typeface="Times New Roman"/>
                          <a:sym typeface="Times New Roman"/>
                        </a:rPr>
                        <a:t>listopad/studeni 2017.</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29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Troškove </a:t>
                      </a:r>
                      <a:r>
                        <a:rPr lang="en" sz="1600">
                          <a:solidFill>
                            <a:schemeClr val="dk1"/>
                          </a:solidFill>
                          <a:latin typeface="Times New Roman"/>
                          <a:ea typeface="Times New Roman"/>
                          <a:cs typeface="Times New Roman"/>
                          <a:sym typeface="Times New Roman"/>
                        </a:rPr>
                        <a:t>prijevoza</a:t>
                      </a:r>
                      <a:r>
                        <a:rPr lang="en" sz="1600" u="none" strike="noStrike" cap="none">
                          <a:solidFill>
                            <a:schemeClr val="dk1"/>
                          </a:solidFill>
                          <a:latin typeface="Times New Roman"/>
                          <a:ea typeface="Times New Roman"/>
                          <a:cs typeface="Times New Roman"/>
                          <a:sym typeface="Times New Roman"/>
                        </a:rPr>
                        <a:t> snose roditelj</a:t>
                      </a:r>
                      <a:r>
                        <a:rPr lang="en" sz="1600">
                          <a:solidFill>
                            <a:schemeClr val="dk1"/>
                          </a:solidFill>
                          <a:latin typeface="Times New Roman"/>
                          <a:ea typeface="Times New Roman"/>
                          <a:cs typeface="Times New Roman"/>
                          <a:sym typeface="Times New Roman"/>
                        </a:rPr>
                        <a:t>i uz pisanu suglasnost.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552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Vrednovanje rada provest će se nakon povratka.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Shape 1277"/>
          <p:cNvSpPr txBox="1"/>
          <p:nvPr/>
        </p:nvSpPr>
        <p:spPr>
          <a:xfrm>
            <a:off x="7078660" y="0"/>
            <a:ext cx="2046298" cy="27449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278" name="Shape 1278"/>
          <p:cNvGraphicFramePr/>
          <p:nvPr>
            <p:extLst>
              <p:ext uri="{D42A27DB-BD31-4B8C-83A1-F6EECF244321}">
                <p14:modId xmlns:p14="http://schemas.microsoft.com/office/powerpoint/2010/main" val="1278211081"/>
              </p:ext>
            </p:extLst>
          </p:nvPr>
        </p:nvGraphicFramePr>
        <p:xfrm>
          <a:off x="130628" y="76194"/>
          <a:ext cx="8839201" cy="6687382"/>
        </p:xfrm>
        <a:graphic>
          <a:graphicData uri="http://schemas.openxmlformats.org/drawingml/2006/table">
            <a:tbl>
              <a:tblPr>
                <a:noFill/>
                <a:tableStyleId>{147E585C-4567-4667-A078-270B42631319}</a:tableStyleId>
              </a:tblPr>
              <a:tblGrid>
                <a:gridCol w="2177143">
                  <a:extLst>
                    <a:ext uri="{9D8B030D-6E8A-4147-A177-3AD203B41FA5}">
                      <a16:colId xmlns:a16="http://schemas.microsoft.com/office/drawing/2014/main" val="20000"/>
                    </a:ext>
                  </a:extLst>
                </a:gridCol>
                <a:gridCol w="6662058">
                  <a:extLst>
                    <a:ext uri="{9D8B030D-6E8A-4147-A177-3AD203B41FA5}">
                      <a16:colId xmlns:a16="http://schemas.microsoft.com/office/drawing/2014/main" val="20001"/>
                    </a:ext>
                  </a:extLst>
                </a:gridCol>
              </a:tblGrid>
              <a:tr h="3481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dirty="0">
                          <a:latin typeface="Times New Roman"/>
                          <a:ea typeface="Times New Roman"/>
                          <a:cs typeface="Times New Roman"/>
                          <a:sym typeface="Times New Roman"/>
                        </a:rPr>
                        <a:t>         </a:t>
                      </a:r>
                      <a:r>
                        <a:rPr lang="en" sz="1600" b="1" dirty="0" smtClean="0">
                          <a:latin typeface="Times New Roman"/>
                          <a:ea typeface="Times New Roman"/>
                          <a:cs typeface="Times New Roman"/>
                          <a:sym typeface="Times New Roman"/>
                        </a:rPr>
                        <a:t>JEDNODNEVNI </a:t>
                      </a:r>
                      <a:r>
                        <a:rPr lang="en" sz="1600" b="1" u="none" strike="noStrike" cap="none" dirty="0">
                          <a:latin typeface="Times New Roman"/>
                          <a:ea typeface="Times New Roman"/>
                          <a:cs typeface="Times New Roman"/>
                          <a:sym typeface="Times New Roman"/>
                        </a:rPr>
                        <a:t>ŠKOLSK</a:t>
                      </a:r>
                      <a:r>
                        <a:rPr lang="en" sz="1600" b="1" dirty="0">
                          <a:latin typeface="Times New Roman"/>
                          <a:ea typeface="Times New Roman"/>
                          <a:cs typeface="Times New Roman"/>
                          <a:sym typeface="Times New Roman"/>
                        </a:rPr>
                        <a:t>I</a:t>
                      </a:r>
                      <a:r>
                        <a:rPr lang="en" sz="1600" b="1" u="none" strike="noStrike" cap="none" dirty="0">
                          <a:latin typeface="Times New Roman"/>
                          <a:ea typeface="Times New Roman"/>
                          <a:cs typeface="Times New Roman"/>
                          <a:sym typeface="Times New Roman"/>
                        </a:rPr>
                        <a:t> </a:t>
                      </a:r>
                      <a:r>
                        <a:rPr lang="en" sz="1600" b="1" dirty="0" smtClean="0">
                          <a:latin typeface="Times New Roman"/>
                          <a:ea typeface="Times New Roman"/>
                          <a:cs typeface="Times New Roman"/>
                          <a:sym typeface="Times New Roman"/>
                        </a:rPr>
                        <a:t>IZLET</a:t>
                      </a:r>
                      <a:r>
                        <a:rPr lang="hr-HR" sz="1600" b="1" dirty="0" smtClean="0">
                          <a:latin typeface="Times New Roman"/>
                          <a:ea typeface="Times New Roman"/>
                          <a:cs typeface="Times New Roman"/>
                          <a:sym typeface="Times New Roman"/>
                        </a:rPr>
                        <a:t/>
                      </a:r>
                      <a:br>
                        <a:rPr lang="hr-HR" sz="1600" b="1" dirty="0" smtClean="0">
                          <a:latin typeface="Times New Roman"/>
                          <a:ea typeface="Times New Roman"/>
                          <a:cs typeface="Times New Roman"/>
                          <a:sym typeface="Times New Roman"/>
                        </a:rPr>
                      </a:br>
                      <a:r>
                        <a:rPr lang="en" sz="1600" b="1" u="none" strike="noStrike" cap="none" dirty="0" smtClean="0">
                          <a:latin typeface="Times New Roman"/>
                          <a:ea typeface="Times New Roman"/>
                          <a:cs typeface="Times New Roman"/>
                          <a:sym typeface="Times New Roman"/>
                        </a:rPr>
                        <a:t>6</a:t>
                      </a:r>
                      <a:r>
                        <a:rPr lang="en" sz="1600" b="1" u="none" strike="noStrike" cap="none" dirty="0">
                          <a:latin typeface="Times New Roman"/>
                          <a:ea typeface="Times New Roman"/>
                          <a:cs typeface="Times New Roman"/>
                          <a:sym typeface="Times New Roman"/>
                        </a:rPr>
                        <a:t>. RAZRED, šk. god. 201</a:t>
                      </a:r>
                      <a:r>
                        <a:rPr lang="en" sz="1600" b="1" dirty="0">
                          <a:latin typeface="Times New Roman"/>
                          <a:ea typeface="Times New Roman"/>
                          <a:cs typeface="Times New Roman"/>
                          <a:sym typeface="Times New Roman"/>
                        </a:rPr>
                        <a:t>7</a:t>
                      </a:r>
                      <a:r>
                        <a:rPr lang="en" sz="1600" b="1" u="none" strike="noStrike" cap="none" dirty="0" smtClean="0">
                          <a:latin typeface="Times New Roman"/>
                          <a:ea typeface="Times New Roman"/>
                          <a:cs typeface="Times New Roman"/>
                          <a:sym typeface="Times New Roman"/>
                        </a:rPr>
                        <a:t>.</a:t>
                      </a:r>
                      <a:r>
                        <a:rPr lang="hr-HR" sz="1600" b="1" u="none" strike="noStrike" cap="none" dirty="0" smtClean="0">
                          <a:latin typeface="Times New Roman"/>
                          <a:ea typeface="Times New Roman"/>
                          <a:cs typeface="Times New Roman"/>
                          <a:sym typeface="Times New Roman"/>
                        </a:rPr>
                        <a:t> </a:t>
                      </a:r>
                      <a:r>
                        <a:rPr lang="en" sz="1600" b="1" u="none" strike="noStrike" cap="none" dirty="0" smtClean="0">
                          <a:latin typeface="Times New Roman"/>
                          <a:ea typeface="Times New Roman"/>
                          <a:cs typeface="Times New Roman"/>
                          <a:sym typeface="Times New Roman"/>
                        </a:rPr>
                        <a:t> /201</a:t>
                      </a:r>
                      <a:r>
                        <a:rPr lang="en" sz="1600" b="1" dirty="0" smtClean="0">
                          <a:latin typeface="Times New Roman"/>
                          <a:ea typeface="Times New Roman"/>
                          <a:cs typeface="Times New Roman"/>
                          <a:sym typeface="Times New Roman"/>
                        </a:rPr>
                        <a:t>8. </a:t>
                      </a:r>
                      <a:r>
                        <a:rPr lang="hr-HR" sz="1600" b="1" dirty="0" smtClean="0">
                          <a:latin typeface="Times New Roman"/>
                          <a:ea typeface="Times New Roman"/>
                          <a:cs typeface="Times New Roman"/>
                          <a:sym typeface="Times New Roman"/>
                        </a:rPr>
                        <a:t>- </a:t>
                      </a:r>
                      <a:r>
                        <a:rPr lang="en" sz="1600" b="1" u="none" strike="noStrike" cap="none" dirty="0" smtClean="0">
                          <a:latin typeface="Times New Roman"/>
                          <a:ea typeface="Times New Roman"/>
                          <a:cs typeface="Times New Roman"/>
                          <a:sym typeface="Times New Roman"/>
                        </a:rPr>
                        <a:t>OTOK </a:t>
                      </a:r>
                      <a:r>
                        <a:rPr lang="en" sz="1600" b="1" u="none" strike="noStrike" cap="none" dirty="0">
                          <a:latin typeface="Times New Roman"/>
                          <a:ea typeface="Times New Roman"/>
                          <a:cs typeface="Times New Roman"/>
                          <a:sym typeface="Times New Roman"/>
                        </a:rPr>
                        <a:t>KRK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30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600" u="none" strike="noStrike" cap="none">
                          <a:latin typeface="Times New Roman"/>
                          <a:ea typeface="Times New Roman"/>
                          <a:cs typeface="Times New Roman"/>
                          <a:sym typeface="Times New Roman"/>
                        </a:rPr>
                        <a:t>Upoznavanje s povijesnim činjenicama </a:t>
                      </a:r>
                      <a:r>
                        <a:rPr lang="en" sz="1600">
                          <a:latin typeface="Times New Roman"/>
                          <a:ea typeface="Times New Roman"/>
                          <a:cs typeface="Times New Roman"/>
                          <a:sym typeface="Times New Roman"/>
                        </a:rPr>
                        <a:t>i</a:t>
                      </a:r>
                      <a:r>
                        <a:rPr lang="en" sz="1600" u="none" strike="noStrike" cap="none">
                          <a:latin typeface="Times New Roman"/>
                          <a:ea typeface="Times New Roman"/>
                          <a:cs typeface="Times New Roman"/>
                          <a:sym typeface="Times New Roman"/>
                        </a:rPr>
                        <a:t> bogat</a:t>
                      </a:r>
                      <a:r>
                        <a:rPr lang="en" sz="1600">
                          <a:latin typeface="Times New Roman"/>
                          <a:ea typeface="Times New Roman"/>
                          <a:cs typeface="Times New Roman"/>
                          <a:sym typeface="Times New Roman"/>
                        </a:rPr>
                        <a:t>om</a:t>
                      </a:r>
                      <a:r>
                        <a:rPr lang="en" sz="1600" u="none" strike="noStrike" cap="none">
                          <a:latin typeface="Times New Roman"/>
                          <a:ea typeface="Times New Roman"/>
                          <a:cs typeface="Times New Roman"/>
                          <a:sym typeface="Times New Roman"/>
                        </a:rPr>
                        <a:t> hrvatsk</a:t>
                      </a:r>
                      <a:r>
                        <a:rPr lang="en" sz="1600">
                          <a:latin typeface="Times New Roman"/>
                          <a:ea typeface="Times New Roman"/>
                          <a:cs typeface="Times New Roman"/>
                          <a:sym typeface="Times New Roman"/>
                        </a:rPr>
                        <a:t>om</a:t>
                      </a:r>
                      <a:r>
                        <a:rPr lang="en" sz="1600" u="none" strike="noStrike" cap="none">
                          <a:latin typeface="Times New Roman"/>
                          <a:ea typeface="Times New Roman"/>
                          <a:cs typeface="Times New Roman"/>
                          <a:sym typeface="Times New Roman"/>
                        </a:rPr>
                        <a:t> kulturn</a:t>
                      </a:r>
                      <a:r>
                        <a:rPr lang="en" sz="1600">
                          <a:latin typeface="Times New Roman"/>
                          <a:ea typeface="Times New Roman"/>
                          <a:cs typeface="Times New Roman"/>
                          <a:sym typeface="Times New Roman"/>
                        </a:rPr>
                        <a:t>om</a:t>
                      </a:r>
                      <a:r>
                        <a:rPr lang="en" sz="1600" u="none" strike="noStrike" cap="none">
                          <a:latin typeface="Times New Roman"/>
                          <a:ea typeface="Times New Roman"/>
                          <a:cs typeface="Times New Roman"/>
                          <a:sym typeface="Times New Roman"/>
                        </a:rPr>
                        <a:t> baštin</a:t>
                      </a:r>
                      <a:r>
                        <a:rPr lang="en" sz="1600">
                          <a:latin typeface="Times New Roman"/>
                          <a:ea typeface="Times New Roman"/>
                          <a:cs typeface="Times New Roman"/>
                          <a:sym typeface="Times New Roman"/>
                        </a:rPr>
                        <a:t>om</a:t>
                      </a:r>
                      <a:r>
                        <a:rPr lang="en" sz="1600" u="none" strike="noStrike" cap="none">
                          <a:latin typeface="Times New Roman"/>
                          <a:ea typeface="Times New Roman"/>
                          <a:cs typeface="Times New Roman"/>
                          <a:sym typeface="Times New Roman"/>
                        </a:rPr>
                        <a:t>, upoznavanje s prvim cjelovitim pisanim spomenikom u Hrvata, pismom - uglatom glagoljicom i starohrvatskim jezikom (Bašćanska ploča), upoznavanje s običajima i govorom stanovnika ovih krajeva (čakavsko narječje). Upoznavanje prirodnih ljepota naše domovine (otočić Košljun) te paleontološko-geološke prošlosti kraja (špilja Biserujka). Razvijanje svijesti o važnosti poznavanja stranih jezika u turističke svrhe. Boravak na svježem zraku, razvijanje suradničk</a:t>
                      </a:r>
                      <a:r>
                        <a:rPr lang="en" sz="1600">
                          <a:latin typeface="Times New Roman"/>
                          <a:ea typeface="Times New Roman"/>
                          <a:cs typeface="Times New Roman"/>
                          <a:sym typeface="Times New Roman"/>
                        </a:rPr>
                        <a:t>ih</a:t>
                      </a:r>
                      <a:r>
                        <a:rPr lang="en" sz="1600" u="none" strike="noStrike" cap="none">
                          <a:latin typeface="Times New Roman"/>
                          <a:ea typeface="Times New Roman"/>
                          <a:cs typeface="Times New Roman"/>
                          <a:sym typeface="Times New Roman"/>
                        </a:rPr>
                        <a:t> odnosa, razvijanje motoričkih sposobnosti. Integracija nastavnih sadržaja iz ostalih nastavnih predmeta.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108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600" u="none" strike="noStrike" cap="none">
                          <a:solidFill>
                            <a:schemeClr val="dk1"/>
                          </a:solidFill>
                          <a:latin typeface="Times New Roman"/>
                          <a:ea typeface="Times New Roman"/>
                          <a:cs typeface="Times New Roman"/>
                          <a:sym typeface="Times New Roman"/>
                        </a:rPr>
                        <a:t>Međupredmetna korelacija, razvijanje timskog rada, socijalnih vještina (kulturno ophođenje i odgovorno ponašanje, njegovanje zajedništva), znatiželje za upoznavanjem i istraživanjem prirodnih i društvenih ljepota domovine te upoznavanje kulturno-povijesnih spomenika.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85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P. Čubra, A. Barišić, S. Lažeta, R. Kovačićek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81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600">
                          <a:solidFill>
                            <a:schemeClr val="dk1"/>
                          </a:solidFill>
                          <a:latin typeface="Times New Roman"/>
                          <a:ea typeface="Times New Roman"/>
                          <a:cs typeface="Times New Roman"/>
                          <a:sym typeface="Times New Roman"/>
                        </a:rPr>
                        <a:t>Putovanje autobusom, obilazak, f</a:t>
                      </a:r>
                      <a:r>
                        <a:rPr lang="en" sz="1600" u="none" strike="noStrike" cap="none">
                          <a:solidFill>
                            <a:schemeClr val="dk1"/>
                          </a:solidFill>
                          <a:latin typeface="Times New Roman"/>
                          <a:ea typeface="Times New Roman"/>
                          <a:cs typeface="Times New Roman"/>
                          <a:sym typeface="Times New Roman"/>
                        </a:rPr>
                        <a:t>otografiranje i prikupljanje podataka.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08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600">
                          <a:latin typeface="Times New Roman"/>
                          <a:ea typeface="Times New Roman"/>
                          <a:cs typeface="Times New Roman"/>
                          <a:sym typeface="Times New Roman"/>
                        </a:rPr>
                        <a:t>lip</a:t>
                      </a:r>
                      <a:r>
                        <a:rPr lang="en" sz="1600" u="none" strike="noStrike" cap="none">
                          <a:latin typeface="Times New Roman"/>
                          <a:ea typeface="Times New Roman"/>
                          <a:cs typeface="Times New Roman"/>
                          <a:sym typeface="Times New Roman"/>
                        </a:rPr>
                        <a:t>anj 201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65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Troškove izvanučioničke nastave snose roditelji.</a:t>
                      </a:r>
                    </a:p>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Troškovi ovise o turističkoj agenciji čija će ponuda biti prihvaćena.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930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dirty="0">
                          <a:solidFill>
                            <a:schemeClr val="dk1"/>
                          </a:solidFill>
                          <a:latin typeface="Times New Roman"/>
                          <a:ea typeface="Times New Roman"/>
                          <a:cs typeface="Times New Roman"/>
                          <a:sym typeface="Times New Roman"/>
                        </a:rPr>
                        <a:t>Osvrt na </a:t>
                      </a:r>
                      <a:r>
                        <a:rPr lang="en" sz="1600" dirty="0">
                          <a:solidFill>
                            <a:schemeClr val="dk1"/>
                          </a:solidFill>
                          <a:latin typeface="Times New Roman"/>
                          <a:ea typeface="Times New Roman"/>
                          <a:cs typeface="Times New Roman"/>
                          <a:sym typeface="Times New Roman"/>
                        </a:rPr>
                        <a:t>izlet</a:t>
                      </a:r>
                      <a:r>
                        <a:rPr lang="en" sz="1600" u="none" strike="noStrike" cap="none" dirty="0">
                          <a:solidFill>
                            <a:schemeClr val="dk1"/>
                          </a:solidFill>
                          <a:latin typeface="Times New Roman"/>
                          <a:ea typeface="Times New Roman"/>
                          <a:cs typeface="Times New Roman"/>
                          <a:sym typeface="Times New Roman"/>
                        </a:rPr>
                        <a:t> u obliku plakata, vrednovanje i samovrednovanje timskog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Shape 1284"/>
          <p:cNvSpPr txBox="1"/>
          <p:nvPr/>
        </p:nvSpPr>
        <p:spPr>
          <a:xfrm>
            <a:off x="7078660" y="0"/>
            <a:ext cx="2046300" cy="2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285" name="Shape 1285"/>
          <p:cNvGraphicFramePr/>
          <p:nvPr/>
        </p:nvGraphicFramePr>
        <p:xfrm>
          <a:off x="246749" y="324968"/>
          <a:ext cx="8650525" cy="6232755"/>
        </p:xfrm>
        <a:graphic>
          <a:graphicData uri="http://schemas.openxmlformats.org/drawingml/2006/table">
            <a:tbl>
              <a:tblPr>
                <a:noFill/>
                <a:tableStyleId>{147E585C-4567-4667-A078-270B42631319}</a:tableStyleId>
              </a:tblPr>
              <a:tblGrid>
                <a:gridCol w="2331600">
                  <a:extLst>
                    <a:ext uri="{9D8B030D-6E8A-4147-A177-3AD203B41FA5}">
                      <a16:colId xmlns:a16="http://schemas.microsoft.com/office/drawing/2014/main" val="20000"/>
                    </a:ext>
                  </a:extLst>
                </a:gridCol>
                <a:gridCol w="6318925">
                  <a:extLst>
                    <a:ext uri="{9D8B030D-6E8A-4147-A177-3AD203B41FA5}">
                      <a16:colId xmlns:a16="http://schemas.microsoft.com/office/drawing/2014/main" val="20001"/>
                    </a:ext>
                  </a:extLst>
                </a:gridCol>
              </a:tblGrid>
              <a:tr h="7709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800" b="1">
                          <a:latin typeface="Times New Roman"/>
                          <a:ea typeface="Times New Roman"/>
                          <a:cs typeface="Times New Roman"/>
                          <a:sym typeface="Times New Roman"/>
                        </a:rPr>
                        <a:t>POLUDNEVNA IZVANUČIONIČKA NASTAVA </a:t>
                      </a:r>
                      <a:r>
                        <a:rPr lang="en" sz="1800" b="1" u="none" strike="noStrike" cap="none">
                          <a:latin typeface="Times New Roman"/>
                          <a:ea typeface="Times New Roman"/>
                          <a:cs typeface="Times New Roman"/>
                          <a:sym typeface="Times New Roman"/>
                        </a:rPr>
                        <a:t>7.</a:t>
                      </a:r>
                      <a:r>
                        <a:rPr lang="en" sz="1800" b="1">
                          <a:latin typeface="Times New Roman"/>
                          <a:ea typeface="Times New Roman"/>
                          <a:cs typeface="Times New Roman"/>
                          <a:sym typeface="Times New Roman"/>
                        </a:rPr>
                        <a:t> </a:t>
                      </a:r>
                      <a:r>
                        <a:rPr lang="en" sz="1800" b="1" u="none" strike="noStrike" cap="none">
                          <a:latin typeface="Times New Roman"/>
                          <a:ea typeface="Times New Roman"/>
                          <a:cs typeface="Times New Roman"/>
                          <a:sym typeface="Times New Roman"/>
                        </a:rPr>
                        <a:t>RAZRED POSJET ZAJEDNICI CENACOLO</a:t>
                      </a:r>
                      <a:r>
                        <a:rPr lang="en" sz="1800" b="1" i="1" u="none" strike="noStrike" cap="none">
                          <a:latin typeface="Times New Roman"/>
                          <a:ea typeface="Times New Roman"/>
                          <a:cs typeface="Times New Roman"/>
                          <a:sym typeface="Times New Roman"/>
                        </a:rPr>
                        <a:t>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30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Osvijestiti problem zlouporabe svih sredstava ovisnosti kao društveni problem i adolescenata kao najugroženije skupine.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10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Zbog mladenačke sklonosti rizicima unaprijediti obrazovanje mladih u svrhu zaštite života i zdravlja.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6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Michaela Lulić, prof., razrednici sedmog razreda (J. Jularić, J. Kaucki,K. Komljenović, O. Pavičić-Čović)</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43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Odlazak autobusom u zajednicu, svjedočenje štićenika, razgovor</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6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studeni/prosinac</a:t>
                      </a:r>
                      <a:r>
                        <a:rPr lang="en" sz="1800" u="none" strike="noStrike" cap="none">
                          <a:latin typeface="Times New Roman"/>
                          <a:ea typeface="Times New Roman"/>
                          <a:cs typeface="Times New Roman"/>
                          <a:sym typeface="Times New Roman"/>
                        </a:rPr>
                        <a:t>, 2017. godine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211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a:solidFill>
                            <a:schemeClr val="dk1"/>
                          </a:solidFill>
                          <a:latin typeface="Times New Roman"/>
                          <a:ea typeface="Times New Roman"/>
                          <a:cs typeface="Times New Roman"/>
                          <a:sym typeface="Times New Roman"/>
                        </a:rPr>
                        <a:t>Troškove </a:t>
                      </a:r>
                      <a:r>
                        <a:rPr lang="en" sz="1800">
                          <a:solidFill>
                            <a:schemeClr val="dk1"/>
                          </a:solidFill>
                          <a:latin typeface="Times New Roman"/>
                          <a:ea typeface="Times New Roman"/>
                          <a:cs typeface="Times New Roman"/>
                          <a:sym typeface="Times New Roman"/>
                        </a:rPr>
                        <a:t>prijevoza</a:t>
                      </a:r>
                      <a:r>
                        <a:rPr lang="en" sz="1800" u="none" strike="noStrike" cap="none">
                          <a:solidFill>
                            <a:schemeClr val="dk1"/>
                          </a:solidFill>
                          <a:latin typeface="Times New Roman"/>
                          <a:ea typeface="Times New Roman"/>
                          <a:cs typeface="Times New Roman"/>
                          <a:sym typeface="Times New Roman"/>
                        </a:rPr>
                        <a:t> snose roditelj</a:t>
                      </a:r>
                      <a:r>
                        <a:rPr lang="en" sz="1800">
                          <a:solidFill>
                            <a:schemeClr val="dk1"/>
                          </a:solidFill>
                          <a:latin typeface="Times New Roman"/>
                          <a:ea typeface="Times New Roman"/>
                          <a:cs typeface="Times New Roman"/>
                          <a:sym typeface="Times New Roman"/>
                        </a:rPr>
                        <a:t>i uz pisanu suglasnost.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930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a:solidFill>
                            <a:schemeClr val="dk1"/>
                          </a:solidFill>
                          <a:latin typeface="Times New Roman"/>
                          <a:ea typeface="Times New Roman"/>
                          <a:cs typeface="Times New Roman"/>
                          <a:sym typeface="Times New Roman"/>
                        </a:rPr>
                        <a:t>Osvrt na terensku nastavu u obliku </a:t>
                      </a:r>
                      <a:r>
                        <a:rPr lang="en" sz="1800">
                          <a:solidFill>
                            <a:schemeClr val="dk1"/>
                          </a:solidFill>
                          <a:latin typeface="Times New Roman"/>
                          <a:ea typeface="Times New Roman"/>
                          <a:cs typeface="Times New Roman"/>
                          <a:sym typeface="Times New Roman"/>
                        </a:rPr>
                        <a:t>razgovora</a:t>
                      </a:r>
                      <a:r>
                        <a:rPr lang="en" sz="1800" u="none" strike="noStrike" cap="none">
                          <a:solidFill>
                            <a:schemeClr val="dk1"/>
                          </a:solidFill>
                          <a:latin typeface="Times New Roman"/>
                          <a:ea typeface="Times New Roman"/>
                          <a:cs typeface="Times New Roman"/>
                          <a:sym typeface="Times New Roman"/>
                        </a:rPr>
                        <a:t> i izrade plakata.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p:nvPr/>
        </p:nvSpPr>
        <p:spPr>
          <a:xfrm>
            <a:off x="7078660" y="0"/>
            <a:ext cx="2065200"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98" name="Shape 198"/>
          <p:cNvGraphicFramePr/>
          <p:nvPr/>
        </p:nvGraphicFramePr>
        <p:xfrm>
          <a:off x="251515" y="548679"/>
          <a:ext cx="8640975" cy="5822860"/>
        </p:xfrm>
        <a:graphic>
          <a:graphicData uri="http://schemas.openxmlformats.org/drawingml/2006/table">
            <a:tbl>
              <a:tblPr>
                <a:noFill/>
                <a:tableStyleId>{147E585C-4567-4667-A078-270B42631319}</a:tableStyleId>
              </a:tblPr>
              <a:tblGrid>
                <a:gridCol w="2397500">
                  <a:extLst>
                    <a:ext uri="{9D8B030D-6E8A-4147-A177-3AD203B41FA5}">
                      <a16:colId xmlns:a16="http://schemas.microsoft.com/office/drawing/2014/main" val="20000"/>
                    </a:ext>
                  </a:extLst>
                </a:gridCol>
                <a:gridCol w="6243475">
                  <a:extLst>
                    <a:ext uri="{9D8B030D-6E8A-4147-A177-3AD203B41FA5}">
                      <a16:colId xmlns:a16="http://schemas.microsoft.com/office/drawing/2014/main" val="20001"/>
                    </a:ext>
                  </a:extLst>
                </a:gridCol>
              </a:tblGrid>
              <a:tr h="4696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IZBORNA NASTAVA IZ ENGLESKOG JEZIKA </a:t>
                      </a:r>
                    </a:p>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 </a:t>
                      </a:r>
                      <a:r>
                        <a:rPr lang="en" sz="1800" b="1">
                          <a:solidFill>
                            <a:schemeClr val="dk1"/>
                          </a:solidFill>
                          <a:latin typeface="Times New Roman"/>
                          <a:ea typeface="Times New Roman"/>
                          <a:cs typeface="Times New Roman"/>
                          <a:sym typeface="Times New Roman"/>
                        </a:rPr>
                        <a:t>4. 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82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Usvajanje drugog stranog jezika</a:t>
                      </a:r>
                      <a:r>
                        <a:rPr lang="en" sz="1800">
                          <a:solidFill>
                            <a:schemeClr val="dk1"/>
                          </a:solidFill>
                          <a:latin typeface="Times New Roman"/>
                          <a:ea typeface="Times New Roman"/>
                          <a:cs typeface="Times New Roman"/>
                          <a:sym typeface="Times New Roman"/>
                        </a:rPr>
                        <a:t>, razvijanje interesa za strani jezik, upoznavanje s kulturom i običajima zemalja engleskog govornog područja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567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Usvajanje drugog stranog jezika kroz leksičke, gramatičke, kulturološke i odgojne sadržaje. Razvijanje sposobnosti slušanja, govora, čitanja i pisanja na engleskom jeziku.</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990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NOSITELJI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a:solidFill>
                            <a:schemeClr val="dk1"/>
                          </a:solidFill>
                          <a:latin typeface="Times New Roman"/>
                          <a:ea typeface="Times New Roman"/>
                          <a:cs typeface="Times New Roman"/>
                          <a:sym typeface="Times New Roman"/>
                        </a:rPr>
                        <a:t>Josipa Kaucki, prof.</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517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70 sati izborne nastave engleskog</a:t>
                      </a:r>
                    </a:p>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jezika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30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Tijekom školske godine 201</a:t>
                      </a:r>
                      <a:r>
                        <a:rPr lang="en" sz="1800">
                          <a:solidFill>
                            <a:schemeClr val="dk1"/>
                          </a:solidFill>
                          <a:latin typeface="Times New Roman"/>
                          <a:ea typeface="Times New Roman"/>
                          <a:cs typeface="Times New Roman"/>
                          <a:sym typeface="Times New Roman"/>
                        </a:rPr>
                        <a:t>7./2018., dva sata tjedno</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7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Troškovi potrošnog materijala.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664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Numeričko vrednovanje na kraju nastavne godine.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graphicFrame>
        <p:nvGraphicFramePr>
          <p:cNvPr id="1291" name="Shape 1291"/>
          <p:cNvGraphicFramePr/>
          <p:nvPr/>
        </p:nvGraphicFramePr>
        <p:xfrm>
          <a:off x="246749" y="324968"/>
          <a:ext cx="8650525" cy="5889355"/>
        </p:xfrm>
        <a:graphic>
          <a:graphicData uri="http://schemas.openxmlformats.org/drawingml/2006/table">
            <a:tbl>
              <a:tblPr>
                <a:noFill/>
                <a:tableStyleId>{147E585C-4567-4667-A078-270B42631319}</a:tableStyleId>
              </a:tblPr>
              <a:tblGrid>
                <a:gridCol w="2331600">
                  <a:extLst>
                    <a:ext uri="{9D8B030D-6E8A-4147-A177-3AD203B41FA5}">
                      <a16:colId xmlns:a16="http://schemas.microsoft.com/office/drawing/2014/main" val="20000"/>
                    </a:ext>
                  </a:extLst>
                </a:gridCol>
                <a:gridCol w="6318925">
                  <a:extLst>
                    <a:ext uri="{9D8B030D-6E8A-4147-A177-3AD203B41FA5}">
                      <a16:colId xmlns:a16="http://schemas.microsoft.com/office/drawing/2014/main" val="20001"/>
                    </a:ext>
                  </a:extLst>
                </a:gridCol>
              </a:tblGrid>
              <a:tr h="7709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800" b="1">
                          <a:latin typeface="Times New Roman"/>
                          <a:ea typeface="Times New Roman"/>
                          <a:cs typeface="Times New Roman"/>
                          <a:sym typeface="Times New Roman"/>
                        </a:rPr>
                        <a:t>POLUDNEVNA IZVANUČIONIČKA NASTAVA </a:t>
                      </a:r>
                      <a:r>
                        <a:rPr lang="en" sz="1800" b="1" u="none" strike="noStrike" cap="none">
                          <a:latin typeface="Times New Roman"/>
                          <a:ea typeface="Times New Roman"/>
                          <a:cs typeface="Times New Roman"/>
                          <a:sym typeface="Times New Roman"/>
                        </a:rPr>
                        <a:t>7. RAZRED </a:t>
                      </a:r>
                      <a:r>
                        <a:rPr lang="en" sz="1800" b="1">
                          <a:latin typeface="Times New Roman"/>
                          <a:ea typeface="Times New Roman"/>
                          <a:cs typeface="Times New Roman"/>
                          <a:sym typeface="Times New Roman"/>
                        </a:rPr>
                        <a:t>obilazak pročišćavača voda, ZOV</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30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Osvijestiti problem ne racionalne potrošnje vode u svijetu i kod nas, razvijati svijest o vlastitoj odgovornosti.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74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Povezivanje naučenog sa stvarnim životom.</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6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Marijana Magdić, dipl. ing., razrednici sedmog razreda (J. Jularić, J. Kaucki,K. Komljenović, O. Pavičić-Čović)</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43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Odlazak autobusom u postrojenje, obilazak postrojenja uz stručno vodstvo</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6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ožujak/travanj</a:t>
                      </a:r>
                      <a:r>
                        <a:rPr lang="en" sz="1800" u="none" strike="noStrike" cap="none">
                          <a:latin typeface="Times New Roman"/>
                          <a:ea typeface="Times New Roman"/>
                          <a:cs typeface="Times New Roman"/>
                          <a:sym typeface="Times New Roman"/>
                        </a:rPr>
                        <a:t>, 201</a:t>
                      </a:r>
                      <a:r>
                        <a:rPr lang="en" sz="1800">
                          <a:latin typeface="Times New Roman"/>
                          <a:ea typeface="Times New Roman"/>
                          <a:cs typeface="Times New Roman"/>
                          <a:sym typeface="Times New Roman"/>
                        </a:rPr>
                        <a:t>8</a:t>
                      </a:r>
                      <a:r>
                        <a:rPr lang="en" sz="1800" u="none" strike="noStrike" cap="none">
                          <a:latin typeface="Times New Roman"/>
                          <a:ea typeface="Times New Roman"/>
                          <a:cs typeface="Times New Roman"/>
                          <a:sym typeface="Times New Roman"/>
                        </a:rPr>
                        <a:t>. godine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211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a:solidFill>
                            <a:schemeClr val="dk1"/>
                          </a:solidFill>
                          <a:latin typeface="Times New Roman"/>
                          <a:ea typeface="Times New Roman"/>
                          <a:cs typeface="Times New Roman"/>
                          <a:sym typeface="Times New Roman"/>
                        </a:rPr>
                        <a:t>Troškove </a:t>
                      </a:r>
                      <a:r>
                        <a:rPr lang="en" sz="1800">
                          <a:solidFill>
                            <a:schemeClr val="dk1"/>
                          </a:solidFill>
                          <a:latin typeface="Times New Roman"/>
                          <a:ea typeface="Times New Roman"/>
                          <a:cs typeface="Times New Roman"/>
                          <a:sym typeface="Times New Roman"/>
                        </a:rPr>
                        <a:t>prijevoza</a:t>
                      </a:r>
                      <a:r>
                        <a:rPr lang="en" sz="1800" u="none" strike="noStrike" cap="none">
                          <a:solidFill>
                            <a:schemeClr val="dk1"/>
                          </a:solidFill>
                          <a:latin typeface="Times New Roman"/>
                          <a:ea typeface="Times New Roman"/>
                          <a:cs typeface="Times New Roman"/>
                          <a:sym typeface="Times New Roman"/>
                        </a:rPr>
                        <a:t> snose roditelj</a:t>
                      </a:r>
                      <a:r>
                        <a:rPr lang="en" sz="1800">
                          <a:solidFill>
                            <a:schemeClr val="dk1"/>
                          </a:solidFill>
                          <a:latin typeface="Times New Roman"/>
                          <a:ea typeface="Times New Roman"/>
                          <a:cs typeface="Times New Roman"/>
                          <a:sym typeface="Times New Roman"/>
                        </a:rPr>
                        <a:t>i uz pisanu suglasnost.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930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a:solidFill>
                            <a:schemeClr val="dk1"/>
                          </a:solidFill>
                          <a:latin typeface="Times New Roman"/>
                          <a:ea typeface="Times New Roman"/>
                          <a:cs typeface="Times New Roman"/>
                          <a:sym typeface="Times New Roman"/>
                        </a:rPr>
                        <a:t>Riješavanje radnih listića</a:t>
                      </a:r>
                      <a:r>
                        <a:rPr lang="en" sz="1800" u="none" strike="noStrike" cap="none">
                          <a:solidFill>
                            <a:schemeClr val="dk1"/>
                          </a:solidFill>
                          <a:latin typeface="Times New Roman"/>
                          <a:ea typeface="Times New Roman"/>
                          <a:cs typeface="Times New Roman"/>
                          <a:sym typeface="Times New Roman"/>
                        </a:rPr>
                        <a:t> i izrade plakata.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Shape 1297"/>
          <p:cNvSpPr txBox="1"/>
          <p:nvPr/>
        </p:nvSpPr>
        <p:spPr>
          <a:xfrm>
            <a:off x="7078660" y="0"/>
            <a:ext cx="2046300" cy="2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298" name="Shape 1298"/>
          <p:cNvGraphicFramePr/>
          <p:nvPr/>
        </p:nvGraphicFramePr>
        <p:xfrm>
          <a:off x="127036" y="122643"/>
          <a:ext cx="8823150" cy="6634226"/>
        </p:xfrm>
        <a:graphic>
          <a:graphicData uri="http://schemas.openxmlformats.org/drawingml/2006/table">
            <a:tbl>
              <a:tblPr>
                <a:noFill/>
                <a:tableStyleId>{147E585C-4567-4667-A078-270B42631319}</a:tableStyleId>
              </a:tblPr>
              <a:tblGrid>
                <a:gridCol w="2445425">
                  <a:extLst>
                    <a:ext uri="{9D8B030D-6E8A-4147-A177-3AD203B41FA5}">
                      <a16:colId xmlns:a16="http://schemas.microsoft.com/office/drawing/2014/main" val="20000"/>
                    </a:ext>
                  </a:extLst>
                </a:gridCol>
                <a:gridCol w="6377725">
                  <a:extLst>
                    <a:ext uri="{9D8B030D-6E8A-4147-A177-3AD203B41FA5}">
                      <a16:colId xmlns:a16="http://schemas.microsoft.com/office/drawing/2014/main" val="20001"/>
                    </a:ext>
                  </a:extLst>
                </a:gridCol>
              </a:tblGrid>
              <a:tr h="540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b="1">
                          <a:latin typeface="Times New Roman"/>
                          <a:ea typeface="Times New Roman"/>
                          <a:cs typeface="Times New Roman"/>
                          <a:sym typeface="Times New Roman"/>
                        </a:rPr>
                        <a:t>JEDNODNEVNA IZVANUČIONIČKA NASTAVA </a:t>
                      </a:r>
                      <a:r>
                        <a:rPr lang="en" sz="1600" b="1" u="none" strike="noStrike" cap="none">
                          <a:latin typeface="Times New Roman"/>
                          <a:ea typeface="Times New Roman"/>
                          <a:cs typeface="Times New Roman"/>
                          <a:sym typeface="Times New Roman"/>
                        </a:rPr>
                        <a:t>- 7. RAZRED - </a:t>
                      </a:r>
                      <a:r>
                        <a:rPr lang="en" sz="1600" b="1">
                          <a:latin typeface="Times New Roman"/>
                          <a:ea typeface="Times New Roman"/>
                          <a:cs typeface="Times New Roman"/>
                          <a:sym typeface="Times New Roman"/>
                        </a:rPr>
                        <a:t>OZALJ - DUBOVEC - KARLOVAC - KRAŠIĆ</a:t>
                      </a:r>
                      <a:r>
                        <a:rPr lang="en" sz="1600" b="1" i="1" u="none" strike="noStrike" cap="none">
                          <a:latin typeface="Times New Roman"/>
                          <a:ea typeface="Times New Roman"/>
                          <a:cs typeface="Times New Roman"/>
                          <a:sym typeface="Times New Roman"/>
                        </a:rPr>
                        <a:t>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88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Upoznavanje kulturno-povijesnih spomenika, brežuljkastog zavičaja, usvajanje novih spoznaja i primjena ranije stečenih znanja kroz integraciju sadržaja različitih  nastavnih predmeta.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907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600">
                          <a:solidFill>
                            <a:schemeClr val="dk1"/>
                          </a:solidFill>
                          <a:latin typeface="Times New Roman"/>
                          <a:ea typeface="Times New Roman"/>
                          <a:cs typeface="Times New Roman"/>
                          <a:sym typeface="Times New Roman"/>
                        </a:rPr>
                        <a:t>- očuvanje i njegovanje kulturne, povijesne i prirodne baštine te Crkve u Hrvata</a:t>
                      </a:r>
                    </a:p>
                    <a:p>
                      <a:pPr lvl="0" rtl="0">
                        <a:lnSpc>
                          <a:spcPct val="115000"/>
                        </a:lnSpc>
                        <a:spcBef>
                          <a:spcPts val="0"/>
                        </a:spcBef>
                        <a:buNone/>
                      </a:pPr>
                      <a:r>
                        <a:rPr lang="en" sz="1600">
                          <a:solidFill>
                            <a:schemeClr val="dk1"/>
                          </a:solidFill>
                          <a:latin typeface="Times New Roman"/>
                          <a:ea typeface="Times New Roman"/>
                          <a:cs typeface="Times New Roman"/>
                          <a:sym typeface="Times New Roman"/>
                        </a:rPr>
                        <a:t>- snalaženje u prostoru i vremenu</a:t>
                      </a:r>
                    </a:p>
                    <a:p>
                      <a:pPr lvl="0" rtl="0">
                        <a:lnSpc>
                          <a:spcPct val="115000"/>
                        </a:lnSpc>
                        <a:spcBef>
                          <a:spcPts val="0"/>
                        </a:spcBef>
                        <a:buNone/>
                      </a:pPr>
                      <a:r>
                        <a:rPr lang="en" sz="1600">
                          <a:solidFill>
                            <a:schemeClr val="dk1"/>
                          </a:solidFill>
                          <a:latin typeface="Times New Roman"/>
                          <a:ea typeface="Times New Roman"/>
                          <a:cs typeface="Times New Roman"/>
                          <a:sym typeface="Times New Roman"/>
                        </a:rPr>
                        <a:t>- upoznati biljni i životinjski svijet kraja</a:t>
                      </a:r>
                    </a:p>
                    <a:p>
                      <a:pPr lvl="0" rtl="0">
                        <a:lnSpc>
                          <a:spcPct val="115000"/>
                        </a:lnSpc>
                        <a:spcBef>
                          <a:spcPts val="0"/>
                        </a:spcBef>
                        <a:buNone/>
                      </a:pPr>
                      <a:r>
                        <a:rPr lang="en" sz="1600">
                          <a:solidFill>
                            <a:schemeClr val="dk1"/>
                          </a:solidFill>
                          <a:latin typeface="Times New Roman"/>
                          <a:ea typeface="Times New Roman"/>
                          <a:cs typeface="Times New Roman"/>
                          <a:sym typeface="Times New Roman"/>
                        </a:rPr>
                        <a:t>- usvajati vještine promatranja, opisivanja</a:t>
                      </a:r>
                    </a:p>
                    <a:p>
                      <a:pPr lvl="0" rtl="0">
                        <a:lnSpc>
                          <a:spcPct val="115000"/>
                        </a:lnSpc>
                        <a:spcBef>
                          <a:spcPts val="0"/>
                        </a:spcBef>
                        <a:buNone/>
                      </a:pPr>
                      <a:r>
                        <a:rPr lang="en" sz="1600">
                          <a:solidFill>
                            <a:schemeClr val="dk1"/>
                          </a:solidFill>
                          <a:latin typeface="Times New Roman"/>
                          <a:ea typeface="Times New Roman"/>
                          <a:cs typeface="Times New Roman"/>
                          <a:sym typeface="Times New Roman"/>
                        </a:rPr>
                        <a:t>- uočavati promjene u krajoliku</a:t>
                      </a:r>
                    </a:p>
                    <a:p>
                      <a:pPr lvl="0" rtl="0">
                        <a:lnSpc>
                          <a:spcPct val="115000"/>
                        </a:lnSpc>
                        <a:spcBef>
                          <a:spcPts val="0"/>
                        </a:spcBef>
                        <a:buNone/>
                      </a:pPr>
                      <a:r>
                        <a:rPr lang="en" sz="1600">
                          <a:solidFill>
                            <a:schemeClr val="dk1"/>
                          </a:solidFill>
                          <a:latin typeface="Times New Roman"/>
                          <a:ea typeface="Times New Roman"/>
                          <a:cs typeface="Times New Roman"/>
                          <a:sym typeface="Times New Roman"/>
                        </a:rPr>
                        <a:t>- poticati učenike na igru, zabavu i druženje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344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Razrednici sedmog razreda (J. Jularić, J. Kaucki, K. Komljenović, O. Pavičić-Čović)</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0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Prijevoz autobusom, obilazak grada Karlovca te muzeja u dvorcima Dubovac i Ozalj.</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344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600">
                          <a:latin typeface="Times New Roman"/>
                          <a:ea typeface="Times New Roman"/>
                          <a:cs typeface="Times New Roman"/>
                          <a:sym typeface="Times New Roman"/>
                        </a:rPr>
                        <a:t>listopad/studeni 2017.</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32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Troškove </a:t>
                      </a:r>
                      <a:r>
                        <a:rPr lang="en" sz="1600">
                          <a:solidFill>
                            <a:schemeClr val="dk1"/>
                          </a:solidFill>
                          <a:latin typeface="Times New Roman"/>
                          <a:ea typeface="Times New Roman"/>
                          <a:cs typeface="Times New Roman"/>
                          <a:sym typeface="Times New Roman"/>
                        </a:rPr>
                        <a:t>prijevoza</a:t>
                      </a:r>
                      <a:r>
                        <a:rPr lang="en" sz="1600" u="none" strike="noStrike" cap="none">
                          <a:solidFill>
                            <a:schemeClr val="dk1"/>
                          </a:solidFill>
                          <a:latin typeface="Times New Roman"/>
                          <a:ea typeface="Times New Roman"/>
                          <a:cs typeface="Times New Roman"/>
                          <a:sym typeface="Times New Roman"/>
                        </a:rPr>
                        <a:t> snose roditelj</a:t>
                      </a:r>
                      <a:r>
                        <a:rPr lang="en" sz="1600">
                          <a:solidFill>
                            <a:schemeClr val="dk1"/>
                          </a:solidFill>
                          <a:latin typeface="Times New Roman"/>
                          <a:ea typeface="Times New Roman"/>
                          <a:cs typeface="Times New Roman"/>
                          <a:sym typeface="Times New Roman"/>
                        </a:rPr>
                        <a:t>i uz pisanu suglasnost.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688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Vrednovanje rada provest će se nakon povratka.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Shape 1304"/>
          <p:cNvSpPr txBox="1"/>
          <p:nvPr/>
        </p:nvSpPr>
        <p:spPr>
          <a:xfrm>
            <a:off x="7078660" y="0"/>
            <a:ext cx="2046300" cy="2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305" name="Shape 1305"/>
          <p:cNvGraphicFramePr/>
          <p:nvPr/>
        </p:nvGraphicFramePr>
        <p:xfrm>
          <a:off x="106661" y="122643"/>
          <a:ext cx="8906600" cy="6668437"/>
        </p:xfrm>
        <a:graphic>
          <a:graphicData uri="http://schemas.openxmlformats.org/drawingml/2006/table">
            <a:tbl>
              <a:tblPr>
                <a:noFill/>
                <a:tableStyleId>{147E585C-4567-4667-A078-270B42631319}</a:tableStyleId>
              </a:tblPr>
              <a:tblGrid>
                <a:gridCol w="2382450">
                  <a:extLst>
                    <a:ext uri="{9D8B030D-6E8A-4147-A177-3AD203B41FA5}">
                      <a16:colId xmlns:a16="http://schemas.microsoft.com/office/drawing/2014/main" val="20000"/>
                    </a:ext>
                  </a:extLst>
                </a:gridCol>
                <a:gridCol w="6524150">
                  <a:extLst>
                    <a:ext uri="{9D8B030D-6E8A-4147-A177-3AD203B41FA5}">
                      <a16:colId xmlns:a16="http://schemas.microsoft.com/office/drawing/2014/main" val="20001"/>
                    </a:ext>
                  </a:extLst>
                </a:gridCol>
              </a:tblGrid>
              <a:tr h="6619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a:latin typeface="Times New Roman"/>
                          <a:ea typeface="Times New Roman"/>
                          <a:cs typeface="Times New Roman"/>
                          <a:sym typeface="Times New Roman"/>
                        </a:rPr>
                        <a:t>TRODNEVNA IZVANUČIONIČKA NASTAVA </a:t>
                      </a:r>
                      <a:r>
                        <a:rPr lang="en" sz="1600" b="1" u="none" strike="noStrike" cap="none">
                          <a:latin typeface="Times New Roman"/>
                          <a:ea typeface="Times New Roman"/>
                          <a:cs typeface="Times New Roman"/>
                          <a:sym typeface="Times New Roman"/>
                        </a:rPr>
                        <a:t>- 7. RAZRED- </a:t>
                      </a:r>
                      <a:r>
                        <a:rPr lang="en" sz="1600" b="1">
                          <a:latin typeface="Times New Roman"/>
                          <a:ea typeface="Times New Roman"/>
                          <a:cs typeface="Times New Roman"/>
                          <a:sym typeface="Times New Roman"/>
                        </a:rPr>
                        <a:t>DALMACIJA (Biograd na Moru, Zadar, Šibenik, NP Krka, Split)</a:t>
                      </a:r>
                      <a:r>
                        <a:rPr lang="en" sz="1600" b="1" i="1" u="none" strike="noStrike" cap="none">
                          <a:latin typeface="Times New Roman"/>
                          <a:ea typeface="Times New Roman"/>
                          <a:cs typeface="Times New Roman"/>
                          <a:sym typeface="Times New Roman"/>
                        </a:rPr>
                        <a:t>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238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latin typeface="Times New Roman"/>
                          <a:ea typeface="Times New Roman"/>
                          <a:cs typeface="Times New Roman"/>
                          <a:sym typeface="Times New Roman"/>
                        </a:rPr>
                        <a:t>Upoznavanje prirodnih ljepota naše domovine, bogate flore i faune, usvajanje povijesnih činjenica vezanih uz ove krajeve, upoznavanje s tradicionalnim načinom života i starim zanatima, širenje spoznaja o bogatoj i teškoj prošlosti hrvatskog naroda u Dalmaciji, širenje spoznaja o različitostima u jeziku - čakavsko i štokavsko narječje, jekavski i ikavski govori, upoznavanje paleontološko-geološke prošlosti kraja, upoznavanje s običajima, kulturom i govorom Dalmacije te gastronomijom ovih krajeva.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590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Razvijanje kulture posjećivanja nacionalnih parkova, razvijanje i širenje kulturnih vidika, razvijanje kulturnog ponašanja i ophođenja, osvješćivanje o potrebi poznavanja stranih jezika zbog razvoja turizma u ovim krajevima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54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Razrednici sedmog razreda (J. Jularić, J. Kaucki, K. Komljenović, O. Pavičić-Čović)</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36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Prijevoz autobusom, obilazak gradova i predviđenih lokacija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54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600">
                          <a:latin typeface="Times New Roman"/>
                          <a:ea typeface="Times New Roman"/>
                          <a:cs typeface="Times New Roman"/>
                          <a:sym typeface="Times New Roman"/>
                        </a:rPr>
                        <a:t>svibanj 2018.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391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Troškove </a:t>
                      </a:r>
                      <a:r>
                        <a:rPr lang="en" sz="1600">
                          <a:solidFill>
                            <a:schemeClr val="dk1"/>
                          </a:solidFill>
                          <a:latin typeface="Times New Roman"/>
                          <a:ea typeface="Times New Roman"/>
                          <a:cs typeface="Times New Roman"/>
                          <a:sym typeface="Times New Roman"/>
                        </a:rPr>
                        <a:t>prijevoza</a:t>
                      </a:r>
                      <a:r>
                        <a:rPr lang="en" sz="1600" u="none" strike="noStrike" cap="none">
                          <a:solidFill>
                            <a:schemeClr val="dk1"/>
                          </a:solidFill>
                          <a:latin typeface="Times New Roman"/>
                          <a:ea typeface="Times New Roman"/>
                          <a:cs typeface="Times New Roman"/>
                          <a:sym typeface="Times New Roman"/>
                        </a:rPr>
                        <a:t> snose roditelj</a:t>
                      </a:r>
                      <a:r>
                        <a:rPr lang="en" sz="1600">
                          <a:solidFill>
                            <a:schemeClr val="dk1"/>
                          </a:solidFill>
                          <a:latin typeface="Times New Roman"/>
                          <a:ea typeface="Times New Roman"/>
                          <a:cs typeface="Times New Roman"/>
                          <a:sym typeface="Times New Roman"/>
                        </a:rPr>
                        <a:t>i uz pisanu suglasnost.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508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Vrednovanje rada provest će se nakon povratka.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Shape 1311"/>
          <p:cNvSpPr txBox="1"/>
          <p:nvPr/>
        </p:nvSpPr>
        <p:spPr>
          <a:xfrm>
            <a:off x="7078660" y="0"/>
            <a:ext cx="2046298" cy="27449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312" name="Shape 1312"/>
          <p:cNvGraphicFramePr/>
          <p:nvPr/>
        </p:nvGraphicFramePr>
        <p:xfrm>
          <a:off x="346037" y="228650"/>
          <a:ext cx="8497700" cy="6456012"/>
        </p:xfrm>
        <a:graphic>
          <a:graphicData uri="http://schemas.openxmlformats.org/drawingml/2006/table">
            <a:tbl>
              <a:tblPr>
                <a:noFill/>
                <a:tableStyleId>{147E585C-4567-4667-A078-270B42631319}</a:tableStyleId>
              </a:tblPr>
              <a:tblGrid>
                <a:gridCol w="2187575">
                  <a:extLst>
                    <a:ext uri="{9D8B030D-6E8A-4147-A177-3AD203B41FA5}">
                      <a16:colId xmlns:a16="http://schemas.microsoft.com/office/drawing/2014/main" val="20000"/>
                    </a:ext>
                  </a:extLst>
                </a:gridCol>
                <a:gridCol w="6310125">
                  <a:extLst>
                    <a:ext uri="{9D8B030D-6E8A-4147-A177-3AD203B41FA5}">
                      <a16:colId xmlns:a16="http://schemas.microsoft.com/office/drawing/2014/main" val="20001"/>
                    </a:ext>
                  </a:extLst>
                </a:gridCol>
              </a:tblGrid>
              <a:tr h="5251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ŠKOLSKA EKSKURZIJA - 8. RAZRED</a:t>
                      </a:r>
                    </a:p>
                    <a:p>
                      <a:pPr marL="0" marR="0" lvl="0" indent="0" algn="ctr" rtl="0">
                        <a:lnSpc>
                          <a:spcPct val="115000"/>
                        </a:lnSpc>
                        <a:spcBef>
                          <a:spcPts val="0"/>
                        </a:spcBef>
                        <a:spcAft>
                          <a:spcPts val="0"/>
                        </a:spcAft>
                        <a:buClr>
                          <a:srgbClr val="000000"/>
                        </a:buClr>
                        <a:buSzPct val="25000"/>
                        <a:buFont typeface="Verdana"/>
                        <a:buNone/>
                      </a:pPr>
                      <a:r>
                        <a:rPr lang="en" sz="1600" b="1" i="1" u="none" strike="noStrike" cap="none">
                          <a:latin typeface="Times New Roman"/>
                          <a:ea typeface="Times New Roman"/>
                          <a:cs typeface="Times New Roman"/>
                          <a:sym typeface="Times New Roman"/>
                        </a:rPr>
                        <a:t>VUKOVAR</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587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Učenje o Domovinskom ratu.</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Međupredmetna korelacija, upoznavanje prirodnih i društvenih ljepota domovine te upoznavanje kulturno-povijesnih spomenika.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56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Steći ključna znanja na autentičnim povijesnim lokacijama. Upoznati učenike s nacionalnom povijesnom i kulturnom baštinom te prema njoj razvijati poštovanje.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93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a:latin typeface="Times New Roman"/>
                          <a:ea typeface="Times New Roman"/>
                          <a:cs typeface="Times New Roman"/>
                          <a:sym typeface="Times New Roman"/>
                        </a:rPr>
                        <a:t>Razrednici i predmetni profesori (T. Pavelić, R. Blažeković, T. Habulin, T. Špančić)</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43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Fotografiranje i prikupljanje podataka. Metode izlaganja, slušanja, demonstracije, razgovora.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93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25.-26.10.2018.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656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Troškove izvanučioničke nastave snose roditelji i RH.</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Troškovi ovise o turističkoj agenciji čija će ponuda biti prihvaćena.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587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Pisanje putopisa, izrada plakata. Usmeno/pismeno.</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graphicFrame>
        <p:nvGraphicFramePr>
          <p:cNvPr id="1318" name="Shape 1318"/>
          <p:cNvGraphicFramePr/>
          <p:nvPr/>
        </p:nvGraphicFramePr>
        <p:xfrm>
          <a:off x="246749" y="324968"/>
          <a:ext cx="8650525" cy="6230615"/>
        </p:xfrm>
        <a:graphic>
          <a:graphicData uri="http://schemas.openxmlformats.org/drawingml/2006/table">
            <a:tbl>
              <a:tblPr>
                <a:noFill/>
                <a:tableStyleId>{147E585C-4567-4667-A078-270B42631319}</a:tableStyleId>
              </a:tblPr>
              <a:tblGrid>
                <a:gridCol w="2331600">
                  <a:extLst>
                    <a:ext uri="{9D8B030D-6E8A-4147-A177-3AD203B41FA5}">
                      <a16:colId xmlns:a16="http://schemas.microsoft.com/office/drawing/2014/main" val="20000"/>
                    </a:ext>
                  </a:extLst>
                </a:gridCol>
                <a:gridCol w="6318925">
                  <a:extLst>
                    <a:ext uri="{9D8B030D-6E8A-4147-A177-3AD203B41FA5}">
                      <a16:colId xmlns:a16="http://schemas.microsoft.com/office/drawing/2014/main" val="20001"/>
                    </a:ext>
                  </a:extLst>
                </a:gridCol>
              </a:tblGrid>
              <a:tr h="7709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800" b="1">
                          <a:latin typeface="Times New Roman"/>
                          <a:ea typeface="Times New Roman"/>
                          <a:cs typeface="Times New Roman"/>
                          <a:sym typeface="Times New Roman"/>
                        </a:rPr>
                        <a:t>POLUDNEVNA IZVANUČIONIČKA NASTAVA </a:t>
                      </a:r>
                      <a:r>
                        <a:rPr lang="en" sz="1800" b="1" u="none" strike="noStrike" cap="none">
                          <a:latin typeface="Times New Roman"/>
                          <a:ea typeface="Times New Roman"/>
                          <a:cs typeface="Times New Roman"/>
                          <a:sym typeface="Times New Roman"/>
                        </a:rPr>
                        <a:t>- </a:t>
                      </a:r>
                      <a:r>
                        <a:rPr lang="en" sz="1800" b="1">
                          <a:latin typeface="Times New Roman"/>
                          <a:ea typeface="Times New Roman"/>
                          <a:cs typeface="Times New Roman"/>
                          <a:sym typeface="Times New Roman"/>
                        </a:rPr>
                        <a:t>8</a:t>
                      </a:r>
                      <a:r>
                        <a:rPr lang="en" sz="1800" b="1" u="none" strike="noStrike" cap="none">
                          <a:latin typeface="Times New Roman"/>
                          <a:ea typeface="Times New Roman"/>
                          <a:cs typeface="Times New Roman"/>
                          <a:sym typeface="Times New Roman"/>
                        </a:rPr>
                        <a:t>. RAZRED POSJET </a:t>
                      </a:r>
                      <a:r>
                        <a:rPr lang="en" sz="1800" b="1">
                          <a:latin typeface="Times New Roman"/>
                          <a:ea typeface="Times New Roman"/>
                          <a:cs typeface="Times New Roman"/>
                          <a:sym typeface="Times New Roman"/>
                        </a:rPr>
                        <a:t>TVORNICI ČOKOLADE KRAŠ</a:t>
                      </a:r>
                      <a:r>
                        <a:rPr lang="en" sz="1800" b="1" i="1" u="none" strike="noStrike" cap="none">
                          <a:latin typeface="Times New Roman"/>
                          <a:ea typeface="Times New Roman"/>
                          <a:cs typeface="Times New Roman"/>
                          <a:sym typeface="Times New Roman"/>
                        </a:rPr>
                        <a:t>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30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Upoznati se s proizvodnjom i proizvodnim procesom. Upoznati se s postupkom proizvodnje čokolade.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10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Povezivanje nastavnih sadržaja kemije sa svakodnevnim životom.</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6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Marijana Magdić, dipl. ing., razrednici osmih razreda.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43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Odlazak autobusom u tvornicu.</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6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ožujak</a:t>
                      </a:r>
                      <a:r>
                        <a:rPr lang="en" sz="1800" u="none" strike="noStrike" cap="none">
                          <a:latin typeface="Times New Roman"/>
                          <a:ea typeface="Times New Roman"/>
                          <a:cs typeface="Times New Roman"/>
                          <a:sym typeface="Times New Roman"/>
                        </a:rPr>
                        <a:t>, 201</a:t>
                      </a:r>
                      <a:r>
                        <a:rPr lang="en" sz="1800">
                          <a:latin typeface="Times New Roman"/>
                          <a:ea typeface="Times New Roman"/>
                          <a:cs typeface="Times New Roman"/>
                          <a:sym typeface="Times New Roman"/>
                        </a:rPr>
                        <a:t>8</a:t>
                      </a:r>
                      <a:r>
                        <a:rPr lang="en" sz="1800" u="none" strike="noStrike" cap="none">
                          <a:latin typeface="Times New Roman"/>
                          <a:ea typeface="Times New Roman"/>
                          <a:cs typeface="Times New Roman"/>
                          <a:sym typeface="Times New Roman"/>
                        </a:rPr>
                        <a:t>. godine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211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a:solidFill>
                            <a:schemeClr val="dk1"/>
                          </a:solidFill>
                          <a:latin typeface="Times New Roman"/>
                          <a:ea typeface="Times New Roman"/>
                          <a:cs typeface="Times New Roman"/>
                          <a:sym typeface="Times New Roman"/>
                        </a:rPr>
                        <a:t>Troškove </a:t>
                      </a:r>
                      <a:r>
                        <a:rPr lang="en" sz="1800">
                          <a:solidFill>
                            <a:schemeClr val="dk1"/>
                          </a:solidFill>
                          <a:latin typeface="Times New Roman"/>
                          <a:ea typeface="Times New Roman"/>
                          <a:cs typeface="Times New Roman"/>
                          <a:sym typeface="Times New Roman"/>
                        </a:rPr>
                        <a:t>prijevoza</a:t>
                      </a:r>
                      <a:r>
                        <a:rPr lang="en" sz="1800" u="none" strike="noStrike" cap="none">
                          <a:solidFill>
                            <a:schemeClr val="dk1"/>
                          </a:solidFill>
                          <a:latin typeface="Times New Roman"/>
                          <a:ea typeface="Times New Roman"/>
                          <a:cs typeface="Times New Roman"/>
                          <a:sym typeface="Times New Roman"/>
                        </a:rPr>
                        <a:t> snose roditelj</a:t>
                      </a:r>
                      <a:r>
                        <a:rPr lang="en" sz="1800">
                          <a:solidFill>
                            <a:schemeClr val="dk1"/>
                          </a:solidFill>
                          <a:latin typeface="Times New Roman"/>
                          <a:ea typeface="Times New Roman"/>
                          <a:cs typeface="Times New Roman"/>
                          <a:sym typeface="Times New Roman"/>
                        </a:rPr>
                        <a:t>i uz pisanu suglasnost.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930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a:solidFill>
                            <a:schemeClr val="dk1"/>
                          </a:solidFill>
                          <a:latin typeface="Times New Roman"/>
                          <a:ea typeface="Times New Roman"/>
                          <a:cs typeface="Times New Roman"/>
                          <a:sym typeface="Times New Roman"/>
                        </a:rPr>
                        <a:t>Osvrt na terensku nastavu u obliku </a:t>
                      </a:r>
                      <a:r>
                        <a:rPr lang="en" sz="1800">
                          <a:solidFill>
                            <a:schemeClr val="dk1"/>
                          </a:solidFill>
                          <a:latin typeface="Times New Roman"/>
                          <a:ea typeface="Times New Roman"/>
                          <a:cs typeface="Times New Roman"/>
                          <a:sym typeface="Times New Roman"/>
                        </a:rPr>
                        <a:t>razgovora</a:t>
                      </a:r>
                      <a:r>
                        <a:rPr lang="en" sz="1800" u="none" strike="noStrike" cap="none">
                          <a:solidFill>
                            <a:schemeClr val="dk1"/>
                          </a:solidFill>
                          <a:latin typeface="Times New Roman"/>
                          <a:ea typeface="Times New Roman"/>
                          <a:cs typeface="Times New Roman"/>
                          <a:sym typeface="Times New Roman"/>
                        </a:rPr>
                        <a:t> i izrade plakata.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graphicFrame>
        <p:nvGraphicFramePr>
          <p:cNvPr id="1324" name="Shape 1324"/>
          <p:cNvGraphicFramePr/>
          <p:nvPr/>
        </p:nvGraphicFramePr>
        <p:xfrm>
          <a:off x="251515" y="263287"/>
          <a:ext cx="8640950" cy="5955104"/>
        </p:xfrm>
        <a:graphic>
          <a:graphicData uri="http://schemas.openxmlformats.org/drawingml/2006/table">
            <a:tbl>
              <a:tblPr>
                <a:noFill/>
                <a:tableStyleId>{147E585C-4567-4667-A078-270B42631319}</a:tableStyleId>
              </a:tblPr>
              <a:tblGrid>
                <a:gridCol w="2665300">
                  <a:extLst>
                    <a:ext uri="{9D8B030D-6E8A-4147-A177-3AD203B41FA5}">
                      <a16:colId xmlns:a16="http://schemas.microsoft.com/office/drawing/2014/main" val="20000"/>
                    </a:ext>
                  </a:extLst>
                </a:gridCol>
                <a:gridCol w="5975650">
                  <a:extLst>
                    <a:ext uri="{9D8B030D-6E8A-4147-A177-3AD203B41FA5}">
                      <a16:colId xmlns:a16="http://schemas.microsoft.com/office/drawing/2014/main" val="20001"/>
                    </a:ext>
                  </a:extLst>
                </a:gridCol>
              </a:tblGrid>
              <a:tr h="477000">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NAZIV AKTIVNOSTI</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b="1">
                          <a:latin typeface="Times New Roman"/>
                          <a:ea typeface="Times New Roman"/>
                          <a:cs typeface="Times New Roman"/>
                          <a:sym typeface="Times New Roman"/>
                        </a:rPr>
                        <a:t>JEDNODNEVNA IZVANUČIONIČKA TERENSKA NASTAVA LJUBLJANA, </a:t>
                      </a:r>
                      <a:r>
                        <a:rPr lang="en" sz="1800" b="1">
                          <a:solidFill>
                            <a:schemeClr val="dk1"/>
                          </a:solidFill>
                          <a:latin typeface="Times New Roman"/>
                          <a:ea typeface="Times New Roman"/>
                          <a:cs typeface="Times New Roman"/>
                          <a:sym typeface="Times New Roman"/>
                        </a:rPr>
                        <a:t>8. RAZRED</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527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CILJ AKTIVNOSTI</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Upoznavanje s kulturnim i povijesno značajnim znamenitostima grada Ljubljane, obilazak ljubljanskog starog grada, posjet HIŠI EKSPERIMENTOV</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0402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NAMJENA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Učenici će imati priliku iskoristiti svoje znanje kemije na drugačiji način.</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3550">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NOSITELJI </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Clr>
                          <a:schemeClr val="dk1"/>
                        </a:buClr>
                        <a:buSzPct val="25000"/>
                        <a:buFont typeface="Verdana"/>
                        <a:buNone/>
                      </a:pPr>
                      <a:r>
                        <a:rPr lang="en" sz="1800">
                          <a:solidFill>
                            <a:schemeClr val="dk1"/>
                          </a:solidFill>
                          <a:latin typeface="Times New Roman"/>
                          <a:ea typeface="Times New Roman"/>
                          <a:cs typeface="Times New Roman"/>
                          <a:sym typeface="Times New Roman"/>
                        </a:rPr>
                        <a:t>Marijana Magdić, dipl. ing., razrednici osmih razreda </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482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NAČIN REALIZACIJE</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Organizirani prijevoz autobusom te upoznavanje s kulturnim znamenitostima Ljubljane, posjet Hiši eksperimentov</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3957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VREMENIK</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ožujak/travanj 2018.</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512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TROŠKOVNIK</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Sve troškove snose roditelji učenika. Cijenu određuje izabrana turistička agencija.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94100">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VREDNOVANJE I KORIŠTENJE REZULTATA RADA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Izrada plakata/postera, pisanje dojmova i doživljaja, izložba fotografija.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graphicFrame>
        <p:nvGraphicFramePr>
          <p:cNvPr id="1330" name="Shape 1330"/>
          <p:cNvGraphicFramePr/>
          <p:nvPr/>
        </p:nvGraphicFramePr>
        <p:xfrm>
          <a:off x="251515" y="263287"/>
          <a:ext cx="8640950" cy="6531783"/>
        </p:xfrm>
        <a:graphic>
          <a:graphicData uri="http://schemas.openxmlformats.org/drawingml/2006/table">
            <a:tbl>
              <a:tblPr>
                <a:noFill/>
                <a:tableStyleId>{147E585C-4567-4667-A078-270B42631319}</a:tableStyleId>
              </a:tblPr>
              <a:tblGrid>
                <a:gridCol w="2195975">
                  <a:extLst>
                    <a:ext uri="{9D8B030D-6E8A-4147-A177-3AD203B41FA5}">
                      <a16:colId xmlns:a16="http://schemas.microsoft.com/office/drawing/2014/main" val="20000"/>
                    </a:ext>
                  </a:extLst>
                </a:gridCol>
                <a:gridCol w="6444975">
                  <a:extLst>
                    <a:ext uri="{9D8B030D-6E8A-4147-A177-3AD203B41FA5}">
                      <a16:colId xmlns:a16="http://schemas.microsoft.com/office/drawing/2014/main" val="20001"/>
                    </a:ext>
                  </a:extLst>
                </a:gridCol>
              </a:tblGrid>
              <a:tr h="4770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NAZIV AKTIVNOSTI</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a:latin typeface="Times New Roman"/>
                          <a:ea typeface="Times New Roman"/>
                          <a:cs typeface="Times New Roman"/>
                          <a:sym typeface="Times New Roman"/>
                        </a:rPr>
                        <a:t>Cijelodnevni izlet VARAŽDIN - ČAKOVEC - LUDBREG </a:t>
                      </a:r>
                      <a:r>
                        <a:rPr lang="en" sz="1600" b="1" u="none" strike="noStrike" cap="none">
                          <a:latin typeface="Times New Roman"/>
                          <a:ea typeface="Times New Roman"/>
                          <a:cs typeface="Times New Roman"/>
                          <a:sym typeface="Times New Roman"/>
                        </a:rPr>
                        <a:t> (5. r.)</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52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Međupredmetna korelacija, razvijanje timskog rada i socijalnih vještina,  znatiželje za upoznavanjem i istraživanjem kulturne baštine, širenje svijesti o potrebi brige za očuvanjem kulturno-povijesnih spomenika i narodne tradicije. Upoznavanje ljepota hrvatskog krajolika (zagorski bregi, vinogradi), upoznavanje s obilježjima kajkavskog narječja. Osvješćivanje važnosti stranog jezika u turističke svrhe. Razgled Ludbrega, posjet mljekari u Ludbregu, posjet svetištu Predragocjene krvi Kristove, posjet instalaciji centra svijeta, razgled grada Čakovca, razgled grada Varaždina, crkvu sv. Nikole, palča Sermage, Palača Drašković, itd.</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78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NAMJENA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Upoznavanje učenika 5. razreda sa prirodnim, povijesnim, jezičnim i kulturološkim bogatstvima hrvatskog sjevera.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78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NOSITELJI </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Ćosić, Lulić, Ruganec</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48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NAČIN REALIZACIJE</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600" u="none" strike="noStrike" cap="none">
                          <a:solidFill>
                            <a:schemeClr val="dk1"/>
                          </a:solidFill>
                          <a:latin typeface="Times New Roman"/>
                          <a:ea typeface="Times New Roman"/>
                          <a:cs typeface="Times New Roman"/>
                          <a:sym typeface="Times New Roman"/>
                        </a:rPr>
                        <a:t>Nastavni program se realizira na </a:t>
                      </a:r>
                      <a:r>
                        <a:rPr lang="en" sz="1600">
                          <a:solidFill>
                            <a:schemeClr val="dk1"/>
                          </a:solidFill>
                          <a:latin typeface="Times New Roman"/>
                          <a:ea typeface="Times New Roman"/>
                          <a:cs typeface="Times New Roman"/>
                          <a:sym typeface="Times New Roman"/>
                        </a:rPr>
                        <a:t>cijelodnevnoj ekskurziji.</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33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VREMENIK</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Kraj drugog polugodišta.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51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TROŠKOVNIK</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Troškove izleta snose roditelji uz pisanu suglasnost.</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941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Rad učenika popratit će se kroz komunikaciju i pismene radove. Učenici će izraditi plakat primjenjujući</a:t>
                      </a:r>
                      <a:r>
                        <a:rPr lang="en" sz="1600">
                          <a:latin typeface="Times New Roman"/>
                          <a:ea typeface="Times New Roman"/>
                          <a:cs typeface="Times New Roman"/>
                          <a:sym typeface="Times New Roman"/>
                        </a:rPr>
                        <a:t> stečena iskustva.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graphicFrame>
        <p:nvGraphicFramePr>
          <p:cNvPr id="1336" name="Shape 1336"/>
          <p:cNvGraphicFramePr/>
          <p:nvPr/>
        </p:nvGraphicFramePr>
        <p:xfrm>
          <a:off x="251515" y="263287"/>
          <a:ext cx="8640950" cy="6317559"/>
        </p:xfrm>
        <a:graphic>
          <a:graphicData uri="http://schemas.openxmlformats.org/drawingml/2006/table">
            <a:tbl>
              <a:tblPr>
                <a:noFill/>
                <a:tableStyleId>{147E585C-4567-4667-A078-270B42631319}</a:tableStyleId>
              </a:tblPr>
              <a:tblGrid>
                <a:gridCol w="2665300">
                  <a:extLst>
                    <a:ext uri="{9D8B030D-6E8A-4147-A177-3AD203B41FA5}">
                      <a16:colId xmlns:a16="http://schemas.microsoft.com/office/drawing/2014/main" val="20000"/>
                    </a:ext>
                  </a:extLst>
                </a:gridCol>
                <a:gridCol w="5975650">
                  <a:extLst>
                    <a:ext uri="{9D8B030D-6E8A-4147-A177-3AD203B41FA5}">
                      <a16:colId xmlns:a16="http://schemas.microsoft.com/office/drawing/2014/main" val="20001"/>
                    </a:ext>
                  </a:extLst>
                </a:gridCol>
              </a:tblGrid>
              <a:tr h="477000">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NAZIV AKTIVNOSTI</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algn="ctr" rtl="0">
                        <a:spcBef>
                          <a:spcPts val="0"/>
                        </a:spcBef>
                        <a:buNone/>
                      </a:pPr>
                      <a:r>
                        <a:rPr lang="en" sz="1800" b="1">
                          <a:latin typeface="Times New Roman"/>
                          <a:ea typeface="Times New Roman"/>
                          <a:cs typeface="Times New Roman"/>
                          <a:sym typeface="Times New Roman"/>
                        </a:rPr>
                        <a:t>JEDNODNEVNA IZVANUČIONIČKA TERENSKA NASTAVA AKTIVA STRANIH JEZIKA - TRST: TRAGOVIMA JAMESA JOYCEA (7. I 8. r.)</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527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CILJ AKTIVNOSTI</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Upoznavanje s kulturnim i povijesno značajnim znamenitostima grada Trsta; upoznavanje s radom i životom jednog od najvećih irskih pisaca Jamesa Joycea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0402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NAMJENA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Učenici će imati priliku iskoristiti svoje znanje stranih jezika na autentičan način  (pozdravljanje, plaćanje, snalaženje u prostoru, naručivanje isl.)</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3550">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NOSITELJI </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Nataša Grubišić, prof., Natalija Glavak Horvatić, prof.</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482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NAČIN REALIZACIJE</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Organizirani prijevoz autobusom te upoznavanje s kulturnim znamenitostima Trsta, posjet muzeju Jamesa Joycea i razgled dvorca Miramare.</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3957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VREMENIK</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ožujak/travanj 2018.</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5125">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TROŠKOVNIK</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Sve troškove snose roditelji učenika. Cijenu određuje izabrana turistička agencija.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94100">
                <a:tc>
                  <a:txBody>
                    <a:bodyPr/>
                    <a:lstStyle/>
                    <a:p>
                      <a:pPr marL="0" marR="0" lvl="0" indent="0" algn="l" rtl="0">
                        <a:lnSpc>
                          <a:spcPct val="115000"/>
                        </a:lnSpc>
                        <a:spcBef>
                          <a:spcPts val="0"/>
                        </a:spcBef>
                        <a:spcAft>
                          <a:spcPts val="0"/>
                        </a:spcAft>
                        <a:buClr>
                          <a:srgbClr val="000000"/>
                        </a:buClr>
                        <a:buSzPct val="25000"/>
                        <a:buFont typeface="Verdana"/>
                        <a:buNone/>
                      </a:pPr>
                      <a:r>
                        <a:rPr lang="en" sz="1800" b="1" u="none" strike="noStrike" cap="none">
                          <a:latin typeface="Times New Roman"/>
                          <a:ea typeface="Times New Roman"/>
                          <a:cs typeface="Times New Roman"/>
                          <a:sym typeface="Times New Roman"/>
                        </a:rPr>
                        <a:t>VREDNOVANJE I KORIŠTENJE REZULTATA RADA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Izrada plakata/postera, pisanje dojmova i doživljaja, izložba fotografija.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6" name="Shape 1346"/>
          <p:cNvSpPr/>
          <p:nvPr/>
        </p:nvSpPr>
        <p:spPr>
          <a:xfrm>
            <a:off x="1727200" y="2307771"/>
            <a:ext cx="6313713" cy="2057331"/>
          </a:xfrm>
          <a:prstGeom prst="roundRect">
            <a:avLst>
              <a:gd name="adj" fmla="val 16667"/>
            </a:avLst>
          </a:prstGeom>
          <a:solidFill>
            <a:srgbClr val="7979F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3600" b="0" i="0" u="none" strike="noStrike" cap="none" dirty="0">
                <a:solidFill>
                  <a:schemeClr val="dk1"/>
                </a:solidFill>
                <a:latin typeface="Arial"/>
                <a:ea typeface="Arial"/>
                <a:cs typeface="Arial"/>
                <a:sym typeface="Arial"/>
              </a:rPr>
              <a:t>POSJETE KAZALIŠNIM </a:t>
            </a:r>
            <a:r>
              <a:rPr lang="en" sz="3600" b="0" i="0" u="none" strike="noStrike" cap="none" dirty="0" smtClean="0">
                <a:solidFill>
                  <a:schemeClr val="dk1"/>
                </a:solidFill>
                <a:latin typeface="Arial"/>
                <a:ea typeface="Arial"/>
                <a:cs typeface="Arial"/>
                <a:sym typeface="Arial"/>
              </a:rPr>
              <a:t>PREDSTAVAMA</a:t>
            </a:r>
            <a:r>
              <a:rPr lang="hr-HR" sz="3600" b="0" i="0" u="none" strike="noStrike" cap="none" dirty="0" smtClean="0">
                <a:solidFill>
                  <a:schemeClr val="dk1"/>
                </a:solidFill>
                <a:latin typeface="Arial"/>
                <a:ea typeface="Arial"/>
                <a:cs typeface="Arial"/>
                <a:sym typeface="Arial"/>
              </a:rPr>
              <a:t> I </a:t>
            </a:r>
            <a:r>
              <a:rPr lang="en" sz="3600" b="0" i="0" u="none" strike="noStrike" cap="none" dirty="0" smtClean="0">
                <a:solidFill>
                  <a:schemeClr val="dk1"/>
                </a:solidFill>
                <a:latin typeface="Arial"/>
                <a:ea typeface="Arial"/>
                <a:cs typeface="Arial"/>
                <a:sym typeface="Arial"/>
              </a:rPr>
              <a:t>KINIMA</a:t>
            </a:r>
            <a:endParaRPr lang="en" sz="3600" b="0" i="0" u="none" strike="noStrike" cap="none" dirty="0">
              <a:solidFill>
                <a:schemeClr val="dk1"/>
              </a:solidFill>
              <a:latin typeface="Arial"/>
              <a:ea typeface="Arial"/>
              <a:cs typeface="Arial"/>
              <a:sym typeface="Aria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graphicFrame>
        <p:nvGraphicFramePr>
          <p:cNvPr id="1352" name="Shape 1352"/>
          <p:cNvGraphicFramePr/>
          <p:nvPr/>
        </p:nvGraphicFramePr>
        <p:xfrm>
          <a:off x="210740" y="263287"/>
          <a:ext cx="8681725" cy="6127595"/>
        </p:xfrm>
        <a:graphic>
          <a:graphicData uri="http://schemas.openxmlformats.org/drawingml/2006/table">
            <a:tbl>
              <a:tblPr>
                <a:noFill/>
                <a:tableStyleId>{147E585C-4567-4667-A078-270B42631319}</a:tableStyleId>
              </a:tblPr>
              <a:tblGrid>
                <a:gridCol w="2706075">
                  <a:extLst>
                    <a:ext uri="{9D8B030D-6E8A-4147-A177-3AD203B41FA5}">
                      <a16:colId xmlns:a16="http://schemas.microsoft.com/office/drawing/2014/main" val="20000"/>
                    </a:ext>
                  </a:extLst>
                </a:gridCol>
                <a:gridCol w="5975650">
                  <a:extLst>
                    <a:ext uri="{9D8B030D-6E8A-4147-A177-3AD203B41FA5}">
                      <a16:colId xmlns:a16="http://schemas.microsoft.com/office/drawing/2014/main" val="20001"/>
                    </a:ext>
                  </a:extLst>
                </a:gridCol>
              </a:tblGrid>
              <a:tr h="477000">
                <a:tc>
                  <a:txBody>
                    <a:bodyPr/>
                    <a:lstStyle/>
                    <a:p>
                      <a:pPr marL="0" marR="0" lvl="0" indent="0" algn="l" rtl="0">
                        <a:lnSpc>
                          <a:spcPct val="115000"/>
                        </a:lnSpc>
                        <a:spcBef>
                          <a:spcPts val="0"/>
                        </a:spcBef>
                        <a:spcAft>
                          <a:spcPts val="0"/>
                        </a:spcAft>
                        <a:buClr>
                          <a:srgbClr val="000000"/>
                        </a:buClr>
                        <a:buSzPct val="25000"/>
                        <a:buFont typeface="Verdana"/>
                        <a:buNone/>
                      </a:pPr>
                      <a:r>
                        <a:rPr lang="en" sz="2000" b="1" u="none" strike="noStrike" cap="none">
                          <a:latin typeface="Times New Roman"/>
                          <a:ea typeface="Times New Roman"/>
                          <a:cs typeface="Times New Roman"/>
                          <a:sym typeface="Times New Roman"/>
                        </a:rPr>
                        <a:t>NAZIV AKTIVNOSTI</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2000" b="1">
                          <a:solidFill>
                            <a:schemeClr val="dk1"/>
                          </a:solidFill>
                          <a:latin typeface="Times New Roman"/>
                          <a:ea typeface="Times New Roman"/>
                          <a:cs typeface="Times New Roman"/>
                          <a:sym typeface="Times New Roman"/>
                        </a:rPr>
                        <a:t>POSJET AMERIČKOJ AMBASADI</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5275">
                <a:tc>
                  <a:txBody>
                    <a:bodyPr/>
                    <a:lstStyle/>
                    <a:p>
                      <a:pPr marL="0" marR="0" lvl="0" indent="0" algn="l" rtl="0">
                        <a:lnSpc>
                          <a:spcPct val="115000"/>
                        </a:lnSpc>
                        <a:spcBef>
                          <a:spcPts val="0"/>
                        </a:spcBef>
                        <a:spcAft>
                          <a:spcPts val="0"/>
                        </a:spcAft>
                        <a:buClr>
                          <a:srgbClr val="000000"/>
                        </a:buClr>
                        <a:buSzPct val="25000"/>
                        <a:buFont typeface="Verdana"/>
                        <a:buNone/>
                      </a:pPr>
                      <a:r>
                        <a:rPr lang="en" sz="2000" b="1" u="none" strike="noStrike" cap="none">
                          <a:latin typeface="Times New Roman"/>
                          <a:ea typeface="Times New Roman"/>
                          <a:cs typeface="Times New Roman"/>
                          <a:sym typeface="Times New Roman"/>
                        </a:rPr>
                        <a:t>CILJ AKTIVNOSTI</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2000">
                          <a:latin typeface="Times New Roman"/>
                          <a:ea typeface="Times New Roman"/>
                          <a:cs typeface="Times New Roman"/>
                          <a:sym typeface="Times New Roman"/>
                        </a:rPr>
                        <a:t>Određeni učenici sedmih i osmih razrednih odjela posjetiti će američku ambasadu u Zagrebu i sudjelovati u njihovoj radionici </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04025">
                <a:tc>
                  <a:txBody>
                    <a:bodyPr/>
                    <a:lstStyle/>
                    <a:p>
                      <a:pPr marL="0" marR="0" lvl="0" indent="0" algn="l" rtl="0">
                        <a:lnSpc>
                          <a:spcPct val="115000"/>
                        </a:lnSpc>
                        <a:spcBef>
                          <a:spcPts val="0"/>
                        </a:spcBef>
                        <a:spcAft>
                          <a:spcPts val="0"/>
                        </a:spcAft>
                        <a:buClr>
                          <a:srgbClr val="000000"/>
                        </a:buClr>
                        <a:buSzPct val="25000"/>
                        <a:buFont typeface="Verdana"/>
                        <a:buNone/>
                      </a:pPr>
                      <a:r>
                        <a:rPr lang="en" sz="2000" b="1" u="none" strike="noStrike" cap="none">
                          <a:latin typeface="Times New Roman"/>
                          <a:ea typeface="Times New Roman"/>
                          <a:cs typeface="Times New Roman"/>
                          <a:sym typeface="Times New Roman"/>
                        </a:rPr>
                        <a:t>NAMJENA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2000">
                          <a:latin typeface="Times New Roman"/>
                          <a:ea typeface="Times New Roman"/>
                          <a:cs typeface="Times New Roman"/>
                          <a:sym typeface="Times New Roman"/>
                        </a:rPr>
                        <a:t>Upoznavanje s radom ambasade, upoznavanje ambasadora i ostalog osoblja, sudjelovanje u radionici i komunikacija isključivo na engleskom jeziku</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3550">
                <a:tc>
                  <a:txBody>
                    <a:bodyPr/>
                    <a:lstStyle/>
                    <a:p>
                      <a:pPr marL="0" marR="0" lvl="0" indent="0" algn="l" rtl="0">
                        <a:lnSpc>
                          <a:spcPct val="115000"/>
                        </a:lnSpc>
                        <a:spcBef>
                          <a:spcPts val="0"/>
                        </a:spcBef>
                        <a:spcAft>
                          <a:spcPts val="0"/>
                        </a:spcAft>
                        <a:buClr>
                          <a:srgbClr val="000000"/>
                        </a:buClr>
                        <a:buSzPct val="25000"/>
                        <a:buFont typeface="Verdana"/>
                        <a:buNone/>
                      </a:pPr>
                      <a:r>
                        <a:rPr lang="en" sz="2000" b="1" u="none" strike="noStrike" cap="none">
                          <a:latin typeface="Times New Roman"/>
                          <a:ea typeface="Times New Roman"/>
                          <a:cs typeface="Times New Roman"/>
                          <a:sym typeface="Times New Roman"/>
                        </a:rPr>
                        <a:t>NOSITELJI </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2000">
                          <a:latin typeface="Times New Roman"/>
                          <a:ea typeface="Times New Roman"/>
                          <a:cs typeface="Times New Roman"/>
                          <a:sym typeface="Times New Roman"/>
                        </a:rPr>
                        <a:t>Nataša Grubišić, prof. </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4825">
                <a:tc>
                  <a:txBody>
                    <a:bodyPr/>
                    <a:lstStyle/>
                    <a:p>
                      <a:pPr marL="0" marR="0" lvl="0" indent="0" algn="l" rtl="0">
                        <a:lnSpc>
                          <a:spcPct val="115000"/>
                        </a:lnSpc>
                        <a:spcBef>
                          <a:spcPts val="0"/>
                        </a:spcBef>
                        <a:spcAft>
                          <a:spcPts val="0"/>
                        </a:spcAft>
                        <a:buClr>
                          <a:srgbClr val="000000"/>
                        </a:buClr>
                        <a:buSzPct val="25000"/>
                        <a:buFont typeface="Verdana"/>
                        <a:buNone/>
                      </a:pPr>
                      <a:r>
                        <a:rPr lang="en" sz="2000" b="1" u="none" strike="noStrike" cap="none">
                          <a:latin typeface="Times New Roman"/>
                          <a:ea typeface="Times New Roman"/>
                          <a:cs typeface="Times New Roman"/>
                          <a:sym typeface="Times New Roman"/>
                        </a:rPr>
                        <a:t>NAČIN REALIZACIJE</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2000">
                          <a:latin typeface="Times New Roman"/>
                          <a:ea typeface="Times New Roman"/>
                          <a:cs typeface="Times New Roman"/>
                          <a:sym typeface="Times New Roman"/>
                        </a:rPr>
                        <a:t>Organizirani prijevoz do ambasade te sudjelovanje u njihovoj radionici  za učenike.</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39575">
                <a:tc>
                  <a:txBody>
                    <a:bodyPr/>
                    <a:lstStyle/>
                    <a:p>
                      <a:pPr marL="0" marR="0" lvl="0" indent="0" algn="l" rtl="0">
                        <a:lnSpc>
                          <a:spcPct val="115000"/>
                        </a:lnSpc>
                        <a:spcBef>
                          <a:spcPts val="0"/>
                        </a:spcBef>
                        <a:spcAft>
                          <a:spcPts val="0"/>
                        </a:spcAft>
                        <a:buClr>
                          <a:srgbClr val="000000"/>
                        </a:buClr>
                        <a:buSzPct val="25000"/>
                        <a:buFont typeface="Verdana"/>
                        <a:buNone/>
                      </a:pPr>
                      <a:r>
                        <a:rPr lang="en" sz="2000" b="1" u="none" strike="noStrike" cap="none">
                          <a:latin typeface="Times New Roman"/>
                          <a:ea typeface="Times New Roman"/>
                          <a:cs typeface="Times New Roman"/>
                          <a:sym typeface="Times New Roman"/>
                        </a:rPr>
                        <a:t>VREMENIK</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2000">
                          <a:latin typeface="Times New Roman"/>
                          <a:ea typeface="Times New Roman"/>
                          <a:cs typeface="Times New Roman"/>
                          <a:sym typeface="Times New Roman"/>
                        </a:rPr>
                        <a:t>19.12.2017. </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5125">
                <a:tc>
                  <a:txBody>
                    <a:bodyPr/>
                    <a:lstStyle/>
                    <a:p>
                      <a:pPr marL="0" marR="0" lvl="0" indent="0" algn="l" rtl="0">
                        <a:lnSpc>
                          <a:spcPct val="115000"/>
                        </a:lnSpc>
                        <a:spcBef>
                          <a:spcPts val="0"/>
                        </a:spcBef>
                        <a:spcAft>
                          <a:spcPts val="0"/>
                        </a:spcAft>
                        <a:buClr>
                          <a:srgbClr val="000000"/>
                        </a:buClr>
                        <a:buSzPct val="25000"/>
                        <a:buFont typeface="Verdana"/>
                        <a:buNone/>
                      </a:pPr>
                      <a:r>
                        <a:rPr lang="en" sz="2000" b="1" u="none" strike="noStrike" cap="none">
                          <a:latin typeface="Times New Roman"/>
                          <a:ea typeface="Times New Roman"/>
                          <a:cs typeface="Times New Roman"/>
                          <a:sym typeface="Times New Roman"/>
                        </a:rPr>
                        <a:t>TROŠKOVNIK</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2000">
                          <a:latin typeface="Times New Roman"/>
                          <a:ea typeface="Times New Roman"/>
                          <a:cs typeface="Times New Roman"/>
                          <a:sym typeface="Times New Roman"/>
                        </a:rPr>
                        <a:t>Troškove organiziranog prijevoza snose roditelji učenika.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94100">
                <a:tc>
                  <a:txBody>
                    <a:bodyPr/>
                    <a:lstStyle/>
                    <a:p>
                      <a:pPr marL="0" marR="0" lvl="0" indent="0" algn="l" rtl="0">
                        <a:lnSpc>
                          <a:spcPct val="115000"/>
                        </a:lnSpc>
                        <a:spcBef>
                          <a:spcPts val="0"/>
                        </a:spcBef>
                        <a:spcAft>
                          <a:spcPts val="0"/>
                        </a:spcAft>
                        <a:buClr>
                          <a:srgbClr val="000000"/>
                        </a:buClr>
                        <a:buSzPct val="25000"/>
                        <a:buFont typeface="Verdana"/>
                        <a:buNone/>
                      </a:pPr>
                      <a:r>
                        <a:rPr lang="en" sz="2000" b="1" u="none" strike="noStrike" cap="none">
                          <a:latin typeface="Times New Roman"/>
                          <a:ea typeface="Times New Roman"/>
                          <a:cs typeface="Times New Roman"/>
                          <a:sym typeface="Times New Roman"/>
                        </a:rPr>
                        <a:t>VREDNOVANJE I KORIŠTENJE REZULTATA RADA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2000">
                          <a:latin typeface="Times New Roman"/>
                          <a:ea typeface="Times New Roman"/>
                          <a:cs typeface="Times New Roman"/>
                          <a:sym typeface="Times New Roman"/>
                        </a:rPr>
                        <a:t>Iznošenje dojmova putem debate; izrada plakata.</a:t>
                      </a:r>
                    </a:p>
                  </a:txBody>
                  <a:tcPr marL="54575" marR="545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p:nvPr/>
        </p:nvSpPr>
        <p:spPr>
          <a:xfrm>
            <a:off x="7078660" y="0"/>
            <a:ext cx="2065199"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205" name="Shape 205"/>
          <p:cNvGraphicFramePr/>
          <p:nvPr>
            <p:extLst>
              <p:ext uri="{D42A27DB-BD31-4B8C-83A1-F6EECF244321}">
                <p14:modId xmlns:p14="http://schemas.microsoft.com/office/powerpoint/2010/main" val="3990067037"/>
              </p:ext>
            </p:extLst>
          </p:nvPr>
        </p:nvGraphicFramePr>
        <p:xfrm>
          <a:off x="251515" y="548679"/>
          <a:ext cx="8640975" cy="5608150"/>
        </p:xfrm>
        <a:graphic>
          <a:graphicData uri="http://schemas.openxmlformats.org/drawingml/2006/table">
            <a:tbl>
              <a:tblPr>
                <a:noFill/>
                <a:tableStyleId>{147E585C-4567-4667-A078-270B42631319}</a:tableStyleId>
              </a:tblPr>
              <a:tblGrid>
                <a:gridCol w="2397500">
                  <a:extLst>
                    <a:ext uri="{9D8B030D-6E8A-4147-A177-3AD203B41FA5}">
                      <a16:colId xmlns:a16="http://schemas.microsoft.com/office/drawing/2014/main" val="20000"/>
                    </a:ext>
                  </a:extLst>
                </a:gridCol>
                <a:gridCol w="6243475">
                  <a:extLst>
                    <a:ext uri="{9D8B030D-6E8A-4147-A177-3AD203B41FA5}">
                      <a16:colId xmlns:a16="http://schemas.microsoft.com/office/drawing/2014/main" val="20001"/>
                    </a:ext>
                  </a:extLst>
                </a:gridCol>
              </a:tblGrid>
              <a:tr h="4696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dirty="0">
                          <a:solidFill>
                            <a:schemeClr val="dk1"/>
                          </a:solidFill>
                          <a:latin typeface="Times New Roman"/>
                          <a:ea typeface="Times New Roman"/>
                          <a:cs typeface="Times New Roman"/>
                          <a:sym typeface="Times New Roman"/>
                        </a:rPr>
                        <a:t>IZBORNA NASTAVA IZ ENGLESKOG JEZIKA </a:t>
                      </a:r>
                    </a:p>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dirty="0">
                          <a:solidFill>
                            <a:schemeClr val="dk1"/>
                          </a:solidFill>
                          <a:latin typeface="Times New Roman"/>
                          <a:ea typeface="Times New Roman"/>
                          <a:cs typeface="Times New Roman"/>
                          <a:sym typeface="Times New Roman"/>
                        </a:rPr>
                        <a:t> </a:t>
                      </a:r>
                      <a:r>
                        <a:rPr lang="en" sz="1800" b="1" dirty="0">
                          <a:solidFill>
                            <a:schemeClr val="dk1"/>
                          </a:solidFill>
                          <a:latin typeface="Times New Roman"/>
                          <a:ea typeface="Times New Roman"/>
                          <a:cs typeface="Times New Roman"/>
                          <a:sym typeface="Times New Roman"/>
                        </a:rPr>
                        <a:t>5</a:t>
                      </a:r>
                      <a:r>
                        <a:rPr lang="en" sz="1800" b="1" dirty="0" smtClean="0">
                          <a:solidFill>
                            <a:schemeClr val="dk1"/>
                          </a:solidFill>
                          <a:latin typeface="Times New Roman"/>
                          <a:ea typeface="Times New Roman"/>
                          <a:cs typeface="Times New Roman"/>
                          <a:sym typeface="Times New Roman"/>
                        </a:rPr>
                        <a:t>.</a:t>
                      </a:r>
                      <a:r>
                        <a:rPr lang="hr-HR" sz="1800" b="1" dirty="0" smtClean="0">
                          <a:solidFill>
                            <a:schemeClr val="dk1"/>
                          </a:solidFill>
                          <a:latin typeface="Times New Roman"/>
                          <a:ea typeface="Times New Roman"/>
                          <a:cs typeface="Times New Roman"/>
                          <a:sym typeface="Times New Roman"/>
                        </a:rPr>
                        <a:t> </a:t>
                      </a:r>
                      <a:r>
                        <a:rPr lang="en" sz="1800" b="1" u="none" strike="noStrike" cap="none" dirty="0" smtClean="0">
                          <a:solidFill>
                            <a:schemeClr val="dk1"/>
                          </a:solidFill>
                          <a:latin typeface="Times New Roman"/>
                          <a:ea typeface="Times New Roman"/>
                          <a:cs typeface="Times New Roman"/>
                          <a:sym typeface="Times New Roman"/>
                        </a:rPr>
                        <a:t>C </a:t>
                      </a:r>
                      <a:endParaRPr lang="en" sz="1800" b="1" u="none" strike="noStrike" cap="none" dirty="0">
                        <a:solidFill>
                          <a:schemeClr val="dk1"/>
                        </a:solidFill>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82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Usvajanje drugog stranog jezika.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567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Usvajanje drugog stranog jezika kroz leksičke, gramatičke, kulturološke i odgojne sadržaje. Razvijanje sposobnosti slušanja, govora, čitanja i pisanja na engleskom jeziku.</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990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NOSITELJI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a:solidFill>
                            <a:schemeClr val="dk1"/>
                          </a:solidFill>
                          <a:latin typeface="Times New Roman"/>
                          <a:ea typeface="Times New Roman"/>
                          <a:cs typeface="Times New Roman"/>
                          <a:sym typeface="Times New Roman"/>
                        </a:rPr>
                        <a:t>Nataša Grubišić, prof.</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517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70 sati izborne nastave engleskog</a:t>
                      </a:r>
                    </a:p>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jezika, tj. 2 sata tjedno.</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30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Tijekom školske godine 201</a:t>
                      </a:r>
                      <a:r>
                        <a:rPr lang="en" sz="1800">
                          <a:solidFill>
                            <a:schemeClr val="dk1"/>
                          </a:solidFill>
                          <a:latin typeface="Times New Roman"/>
                          <a:ea typeface="Times New Roman"/>
                          <a:cs typeface="Times New Roman"/>
                          <a:sym typeface="Times New Roman"/>
                        </a:rPr>
                        <a:t>7./2018.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7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Troškovi potrošnog materijala.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664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dirty="0">
                          <a:solidFill>
                            <a:schemeClr val="dk1"/>
                          </a:solidFill>
                          <a:latin typeface="Times New Roman"/>
                          <a:ea typeface="Times New Roman"/>
                          <a:cs typeface="Times New Roman"/>
                          <a:sym typeface="Times New Roman"/>
                        </a:rPr>
                        <a:t>Numeričko vrednovanje na kraju nastavne godine.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graphicFrame>
        <p:nvGraphicFramePr>
          <p:cNvPr id="1358" name="Shape 1358"/>
          <p:cNvGraphicFramePr/>
          <p:nvPr>
            <p:extLst>
              <p:ext uri="{D42A27DB-BD31-4B8C-83A1-F6EECF244321}">
                <p14:modId xmlns:p14="http://schemas.microsoft.com/office/powerpoint/2010/main" val="83759874"/>
              </p:ext>
            </p:extLst>
          </p:nvPr>
        </p:nvGraphicFramePr>
        <p:xfrm>
          <a:off x="251522" y="164664"/>
          <a:ext cx="8640975" cy="6351670"/>
        </p:xfrm>
        <a:graphic>
          <a:graphicData uri="http://schemas.openxmlformats.org/drawingml/2006/table">
            <a:tbl>
              <a:tblPr>
                <a:noFill/>
                <a:tableStyleId>{147E585C-4567-4667-A078-270B42631319}</a:tableStyleId>
              </a:tblPr>
              <a:tblGrid>
                <a:gridCol w="2081600">
                  <a:extLst>
                    <a:ext uri="{9D8B030D-6E8A-4147-A177-3AD203B41FA5}">
                      <a16:colId xmlns:a16="http://schemas.microsoft.com/office/drawing/2014/main" val="20000"/>
                    </a:ext>
                  </a:extLst>
                </a:gridCol>
                <a:gridCol w="6559375">
                  <a:extLst>
                    <a:ext uri="{9D8B030D-6E8A-4147-A177-3AD203B41FA5}">
                      <a16:colId xmlns:a16="http://schemas.microsoft.com/office/drawing/2014/main" val="20001"/>
                    </a:ext>
                  </a:extLst>
                </a:gridCol>
              </a:tblGrid>
              <a:tr h="7149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NAZIV AKTIVNOSTI</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POSJET KAZALIŠTU ZA UČENIKE PRVIH RAZREDA</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796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Doživjeti kazališnu predstavu i integracija nastavnih sadržaja hrvatskog jezika, prirode i društva, glazbene i tjelesne,likovne kulture.</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008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NAMJENA</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R="0" lvl="0" algn="l" rtl="0">
                        <a:lnSpc>
                          <a:spcPct val="115000"/>
                        </a:lnSpc>
                        <a:spcBef>
                          <a:spcPts val="0"/>
                        </a:spcBef>
                        <a:spcAft>
                          <a:spcPts val="0"/>
                        </a:spcAft>
                        <a:buNone/>
                      </a:pPr>
                      <a:r>
                        <a:rPr lang="en" sz="1600">
                          <a:latin typeface="Times New Roman"/>
                          <a:ea typeface="Times New Roman"/>
                          <a:cs typeface="Times New Roman"/>
                          <a:sym typeface="Times New Roman"/>
                        </a:rPr>
                        <a:t>- </a:t>
                      </a:r>
                      <a:r>
                        <a:rPr lang="en" sz="1600" u="none" strike="noStrike" cap="none">
                          <a:latin typeface="Times New Roman"/>
                          <a:ea typeface="Times New Roman"/>
                          <a:cs typeface="Times New Roman"/>
                          <a:sym typeface="Times New Roman"/>
                        </a:rPr>
                        <a:t>razvijati interes za kazališne predstave</a:t>
                      </a:r>
                    </a:p>
                    <a:p>
                      <a:pPr marR="0" lvl="0" algn="l" rtl="0">
                        <a:lnSpc>
                          <a:spcPct val="115000"/>
                        </a:lnSpc>
                        <a:spcBef>
                          <a:spcPts val="0"/>
                        </a:spcBef>
                        <a:spcAft>
                          <a:spcPts val="0"/>
                        </a:spcAft>
                        <a:buNone/>
                      </a:pPr>
                      <a:r>
                        <a:rPr lang="en" sz="1600">
                          <a:latin typeface="Times New Roman"/>
                          <a:ea typeface="Times New Roman"/>
                          <a:cs typeface="Times New Roman"/>
                          <a:sym typeface="Times New Roman"/>
                        </a:rPr>
                        <a:t>- </a:t>
                      </a:r>
                      <a:r>
                        <a:rPr lang="en" sz="1600" u="none" strike="noStrike" cap="none">
                          <a:latin typeface="Times New Roman"/>
                          <a:ea typeface="Times New Roman"/>
                          <a:cs typeface="Times New Roman"/>
                          <a:sym typeface="Times New Roman"/>
                        </a:rPr>
                        <a:t>razvijati sposobnost gledanja,doživljavanja i uočavanja pojedinosti u predstavi</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uočavanje likova i njihovih osobina na osnovi njihovih postupaka</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uočavanje glazbe</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razvijati kulturu ponašanja</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utvrđivati znanja o prometu i prometnoj kulturi</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66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NOSITELJI </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Danijela Divna Dujić, Martina Delišimunović Čmigović, Ivana Vlajčić i Natalija Kovač</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55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NAČIN REALIZACIJE</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Odlazak autobusom do kazališta,gledanje kazališne predstave, povratak autobusom.</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0792">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VREMENIK</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prosinac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 </a:t>
                      </a:r>
                      <a:r>
                        <a:rPr lang="en" sz="1600">
                          <a:latin typeface="Times New Roman"/>
                          <a:ea typeface="Times New Roman"/>
                          <a:cs typeface="Times New Roman"/>
                          <a:sym typeface="Times New Roman"/>
                        </a:rPr>
                        <a:t>travanj</a:t>
                      </a:r>
                      <a:r>
                        <a:rPr lang="en" sz="1600" u="none" strike="noStrike" cap="none">
                          <a:latin typeface="Times New Roman"/>
                          <a:ea typeface="Times New Roman"/>
                          <a:cs typeface="Times New Roman"/>
                          <a:sym typeface="Times New Roman"/>
                        </a:rPr>
                        <a:t> 201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9943">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TROŠKOVNIK</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autobus i kazališna karta za svaku predstavu</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732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a:ea typeface="Times New Roman"/>
                          <a:cs typeface="Times New Roman"/>
                          <a:sym typeface="Times New Roman"/>
                        </a:rPr>
                        <a:t>Vrednovanje u učionici nakon povratka.</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graphicFrame>
        <p:nvGraphicFramePr>
          <p:cNvPr id="1364" name="Shape 1364"/>
          <p:cNvGraphicFramePr/>
          <p:nvPr/>
        </p:nvGraphicFramePr>
        <p:xfrm>
          <a:off x="251515" y="243881"/>
          <a:ext cx="8640975" cy="6197653"/>
        </p:xfrm>
        <a:graphic>
          <a:graphicData uri="http://schemas.openxmlformats.org/drawingml/2006/table">
            <a:tbl>
              <a:tblPr>
                <a:noFill/>
                <a:tableStyleId>{147E585C-4567-4667-A078-270B42631319}</a:tableStyleId>
              </a:tblPr>
              <a:tblGrid>
                <a:gridCol w="2160250">
                  <a:extLst>
                    <a:ext uri="{9D8B030D-6E8A-4147-A177-3AD203B41FA5}">
                      <a16:colId xmlns:a16="http://schemas.microsoft.com/office/drawing/2014/main" val="20000"/>
                    </a:ext>
                  </a:extLst>
                </a:gridCol>
                <a:gridCol w="6480725">
                  <a:extLst>
                    <a:ext uri="{9D8B030D-6E8A-4147-A177-3AD203B41FA5}">
                      <a16:colId xmlns:a16="http://schemas.microsoft.com/office/drawing/2014/main" val="20001"/>
                    </a:ext>
                  </a:extLst>
                </a:gridCol>
              </a:tblGrid>
              <a:tr h="7149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NAZIV AKTIVNOSTI</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POSJET KAZALIŠNOJ I KINO PREDSTAVI</a:t>
                      </a:r>
                    </a:p>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 UČENICI 3. RAZREDA -</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796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457200" marR="0" lvl="0" indent="-241300" algn="l" rtl="0">
                        <a:lnSpc>
                          <a:spcPct val="115000"/>
                        </a:lnSpc>
                        <a:spcBef>
                          <a:spcPts val="0"/>
                        </a:spcBef>
                        <a:spcAft>
                          <a:spcPts val="0"/>
                        </a:spcAft>
                        <a:buClr>
                          <a:srgbClr val="000000"/>
                        </a:buClr>
                        <a:buSzPct val="100000"/>
                        <a:buFont typeface="Times New Roman"/>
                        <a:buChar char="-"/>
                      </a:pPr>
                      <a:r>
                        <a:rPr lang="en" sz="1600" u="none" strike="noStrike" cap="none">
                          <a:latin typeface="Times New Roman"/>
                          <a:ea typeface="Times New Roman"/>
                          <a:cs typeface="Times New Roman"/>
                          <a:sym typeface="Times New Roman"/>
                        </a:rPr>
                        <a:t>upoznati kazalište i kino, doživjeti primjerenu kazališnu  i kino predstavu i iskazati doživljaje koje je ona pobudila</a:t>
                      </a:r>
                    </a:p>
                    <a:p>
                      <a:pPr marL="457200" marR="0" lvl="0" indent="-241300" algn="l" rtl="0">
                        <a:lnSpc>
                          <a:spcPct val="115000"/>
                        </a:lnSpc>
                        <a:spcBef>
                          <a:spcPts val="0"/>
                        </a:spcBef>
                        <a:spcAft>
                          <a:spcPts val="0"/>
                        </a:spcAft>
                        <a:buClr>
                          <a:srgbClr val="000000"/>
                        </a:buClr>
                        <a:buSzPct val="100000"/>
                        <a:buFont typeface="Times New Roman"/>
                        <a:buChar char="-"/>
                      </a:pPr>
                      <a:r>
                        <a:rPr lang="en" sz="1600" u="none" strike="noStrike" cap="none">
                          <a:latin typeface="Times New Roman"/>
                          <a:ea typeface="Times New Roman"/>
                          <a:cs typeface="Times New Roman"/>
                          <a:sym typeface="Times New Roman"/>
                        </a:rPr>
                        <a:t>razvijati kulturu ponašanja u kinu i kazalištu</a:t>
                      </a:r>
                    </a:p>
                    <a:p>
                      <a:pPr marL="457200" marR="0" lvl="0" indent="-241300" algn="l" rtl="0">
                        <a:lnSpc>
                          <a:spcPct val="115000"/>
                        </a:lnSpc>
                        <a:spcBef>
                          <a:spcPts val="0"/>
                        </a:spcBef>
                        <a:spcAft>
                          <a:spcPts val="0"/>
                        </a:spcAft>
                        <a:buClr>
                          <a:srgbClr val="000000"/>
                        </a:buClr>
                        <a:buSzPct val="100000"/>
                        <a:buFont typeface="Times New Roman"/>
                        <a:buChar char="-"/>
                      </a:pPr>
                      <a:r>
                        <a:rPr lang="en" sz="1600" u="none" strike="noStrike" cap="none">
                          <a:latin typeface="Times New Roman"/>
                          <a:ea typeface="Times New Roman"/>
                          <a:cs typeface="Times New Roman"/>
                          <a:sym typeface="Times New Roman"/>
                        </a:rPr>
                        <a:t>njegovanje odnosa prema kulturnim događanjima</a:t>
                      </a:r>
                    </a:p>
                    <a:p>
                      <a:pPr marL="457200" marR="0" lvl="0" indent="-241300" algn="l" rtl="0">
                        <a:lnSpc>
                          <a:spcPct val="115000"/>
                        </a:lnSpc>
                        <a:spcBef>
                          <a:spcPts val="0"/>
                        </a:spcBef>
                        <a:spcAft>
                          <a:spcPts val="0"/>
                        </a:spcAft>
                        <a:buClr>
                          <a:srgbClr val="000000"/>
                        </a:buClr>
                        <a:buSzPct val="100000"/>
                        <a:buFont typeface="Times New Roman"/>
                        <a:buChar char="-"/>
                      </a:pPr>
                      <a:r>
                        <a:rPr lang="en" sz="1600" u="none" strike="noStrike" cap="none">
                          <a:latin typeface="Times New Roman"/>
                          <a:ea typeface="Times New Roman"/>
                          <a:cs typeface="Times New Roman"/>
                          <a:sym typeface="Times New Roman"/>
                        </a:rPr>
                        <a:t>stjecanje novih iskustava,bogaćenje duha</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54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NAMJENA</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Poticati ljubav i interes prema kazališnoj umjetnosti te filmu. Usvajati sadržaje medijske kulture.</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66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NOSITELJI </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Aktiv trećih razreda</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55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NAČIN REALIZACIJE</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a:latin typeface="Times New Roman"/>
                          <a:ea typeface="Times New Roman"/>
                          <a:cs typeface="Times New Roman"/>
                          <a:sym typeface="Times New Roman"/>
                        </a:rPr>
                        <a:t> Posjet jedne kino i kazališne predstave u toku školske godine zavisno o ponudi kina i kazališta.</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228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VREMENIK</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Rujan 2017.</a:t>
                      </a:r>
                      <a:r>
                        <a:rPr lang="en" sz="1600" u="none" strike="noStrike" cap="none">
                          <a:latin typeface="Times New Roman"/>
                          <a:ea typeface="Times New Roman"/>
                          <a:cs typeface="Times New Roman"/>
                          <a:sym typeface="Times New Roman"/>
                        </a:rPr>
                        <a:t>, prosinac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 </a:t>
                      </a:r>
                      <a:r>
                        <a:rPr lang="en" sz="1600">
                          <a:latin typeface="Times New Roman"/>
                          <a:ea typeface="Times New Roman"/>
                          <a:cs typeface="Times New Roman"/>
                          <a:sym typeface="Times New Roman"/>
                        </a:rPr>
                        <a:t>ožujak 2018.</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989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TROŠKOVNIK</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Cijenu autobusa i ulaznice financiraju roditelji.</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732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457200" marR="0" lvl="0" indent="-241300" algn="l" rtl="0">
                        <a:lnSpc>
                          <a:spcPct val="115000"/>
                        </a:lnSpc>
                        <a:spcBef>
                          <a:spcPts val="0"/>
                        </a:spcBef>
                        <a:spcAft>
                          <a:spcPts val="0"/>
                        </a:spcAft>
                        <a:buClr>
                          <a:srgbClr val="000000"/>
                        </a:buClr>
                        <a:buSzPct val="100000"/>
                        <a:buFont typeface="Times New Roman"/>
                        <a:buChar char="-"/>
                      </a:pPr>
                      <a:r>
                        <a:rPr lang="en" sz="1600" u="none" strike="noStrike" cap="none">
                          <a:latin typeface="Times New Roman"/>
                          <a:ea typeface="Times New Roman"/>
                          <a:cs typeface="Times New Roman"/>
                          <a:sym typeface="Times New Roman"/>
                        </a:rPr>
                        <a:t>govorna vježba na nastavi hrvatskog jezika</a:t>
                      </a:r>
                    </a:p>
                    <a:p>
                      <a:pPr marL="457200" marR="0" lvl="0" indent="-241300" algn="l" rtl="0">
                        <a:lnSpc>
                          <a:spcPct val="115000"/>
                        </a:lnSpc>
                        <a:spcBef>
                          <a:spcPts val="0"/>
                        </a:spcBef>
                        <a:spcAft>
                          <a:spcPts val="0"/>
                        </a:spcAft>
                        <a:buClr>
                          <a:srgbClr val="000000"/>
                        </a:buClr>
                        <a:buSzPct val="100000"/>
                        <a:buFont typeface="Times New Roman"/>
                        <a:buChar char="-"/>
                      </a:pPr>
                      <a:r>
                        <a:rPr lang="en" sz="1600" u="none" strike="noStrike" cap="none">
                          <a:latin typeface="Times New Roman"/>
                          <a:ea typeface="Times New Roman"/>
                          <a:cs typeface="Times New Roman"/>
                          <a:sym typeface="Times New Roman"/>
                        </a:rPr>
                        <a:t>rješavanje zadataka vezanih uz posjet kazalištu i kinu</a:t>
                      </a:r>
                    </a:p>
                    <a:p>
                      <a:pPr marL="457200" marR="0" lvl="0" indent="-241300" algn="l" rtl="0">
                        <a:lnSpc>
                          <a:spcPct val="115000"/>
                        </a:lnSpc>
                        <a:spcBef>
                          <a:spcPts val="0"/>
                        </a:spcBef>
                        <a:spcAft>
                          <a:spcPts val="0"/>
                        </a:spcAft>
                        <a:buClr>
                          <a:srgbClr val="000000"/>
                        </a:buClr>
                        <a:buSzPct val="100000"/>
                        <a:buFont typeface="Times New Roman"/>
                        <a:buChar char="-"/>
                      </a:pPr>
                      <a:r>
                        <a:rPr lang="en" sz="1600" u="none" strike="noStrike" cap="none">
                          <a:latin typeface="Times New Roman"/>
                          <a:ea typeface="Times New Roman"/>
                          <a:cs typeface="Times New Roman"/>
                          <a:sym typeface="Times New Roman"/>
                        </a:rPr>
                        <a:t>praćenje kvalitete rada i motivacije učenika</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graphicFrame>
        <p:nvGraphicFramePr>
          <p:cNvPr id="1370" name="Shape 1370"/>
          <p:cNvGraphicFramePr/>
          <p:nvPr/>
        </p:nvGraphicFramePr>
        <p:xfrm>
          <a:off x="251516" y="132631"/>
          <a:ext cx="8640975" cy="6455064"/>
        </p:xfrm>
        <a:graphic>
          <a:graphicData uri="http://schemas.openxmlformats.org/drawingml/2006/table">
            <a:tbl>
              <a:tblPr>
                <a:noFill/>
                <a:tableStyleId>{147E585C-4567-4667-A078-270B42631319}</a:tableStyleId>
              </a:tblPr>
              <a:tblGrid>
                <a:gridCol w="2160250">
                  <a:extLst>
                    <a:ext uri="{9D8B030D-6E8A-4147-A177-3AD203B41FA5}">
                      <a16:colId xmlns:a16="http://schemas.microsoft.com/office/drawing/2014/main" val="20000"/>
                    </a:ext>
                  </a:extLst>
                </a:gridCol>
                <a:gridCol w="6480725">
                  <a:extLst>
                    <a:ext uri="{9D8B030D-6E8A-4147-A177-3AD203B41FA5}">
                      <a16:colId xmlns:a16="http://schemas.microsoft.com/office/drawing/2014/main" val="20001"/>
                    </a:ext>
                  </a:extLst>
                </a:gridCol>
              </a:tblGrid>
              <a:tr h="7149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NAZIV AKTIVNOSTI</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POSJET KAZALIŠNIM I KINO PREDSTAVAMA</a:t>
                      </a:r>
                    </a:p>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 UČENICI 2. RAZREDA -</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796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Upoznavanje učenika s kazalištem i kinom, njegovanje odnosa prema kulturi i kulturnim događanjima, značajnim obljetnicama i kulturnoj baštini, stjecanje novih iskustava, bogaćenje duha, razvijati kod djece navike kulturnog ponašanja u kulturnoj ustanovi, osposobiti učenike za komunikaciju s medijima, usvajanje temeljnih pojmova vezanih uz kazalište.</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364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NAMJENA</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Usvajati sadržaje medijske kulture i uspostaviti korelaciju s lektirnim sadržajima i svakodnevnim životom.</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66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NOSITELJI </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a:latin typeface="Times New Roman"/>
                          <a:ea typeface="Times New Roman"/>
                          <a:cs typeface="Times New Roman"/>
                          <a:sym typeface="Times New Roman"/>
                        </a:rPr>
                        <a:t>Učiteljice: Mirta Grgić-Mešić, Zorka Brekalo, Irena Koružnjak, Marija Krijan</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55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NAČIN REALIZACIJE</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Tijekom školske godine učenici će gledati jednu kazališnu i jednu kino predstavu ovisno o ponudi kazališta i kina i financijskim mogućnostima roditelja.</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228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VREMENIK</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studeni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 ožujak 201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989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TROŠKOVNIK</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Ulaznice za kazalište i kino , prijevoz, radionice i  ulaznice financiraju roditelji, samo uz unaprijed potpisanu suglasnost </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732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Kroz razgovor, nastavne listiće ili izvještaj učenici izražavaju vlastiti doživljaj umjetničkog djela, te prepoznaju njegove dijelove, razlikuju likove po izgledu i ponašanju, povezuju likove i događaje s vremenom radnje i mjestom.</a:t>
                      </a:r>
                    </a:p>
                  </a:txBody>
                  <a:tcPr marL="52725" marR="527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Shape 1376"/>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377" name="Shape 1377"/>
          <p:cNvGraphicFramePr/>
          <p:nvPr>
            <p:extLst>
              <p:ext uri="{D42A27DB-BD31-4B8C-83A1-F6EECF244321}">
                <p14:modId xmlns:p14="http://schemas.microsoft.com/office/powerpoint/2010/main" val="1387371354"/>
              </p:ext>
            </p:extLst>
          </p:nvPr>
        </p:nvGraphicFramePr>
        <p:xfrm>
          <a:off x="261257" y="274636"/>
          <a:ext cx="8621485" cy="5876262"/>
        </p:xfrm>
        <a:graphic>
          <a:graphicData uri="http://schemas.openxmlformats.org/drawingml/2006/table">
            <a:tbl>
              <a:tblPr>
                <a:noFill/>
                <a:tableStyleId>{147E585C-4567-4667-A078-270B42631319}</a:tableStyleId>
              </a:tblPr>
              <a:tblGrid>
                <a:gridCol w="2041141">
                  <a:extLst>
                    <a:ext uri="{9D8B030D-6E8A-4147-A177-3AD203B41FA5}">
                      <a16:colId xmlns:a16="http://schemas.microsoft.com/office/drawing/2014/main" val="20000"/>
                    </a:ext>
                  </a:extLst>
                </a:gridCol>
                <a:gridCol w="6580344">
                  <a:extLst>
                    <a:ext uri="{9D8B030D-6E8A-4147-A177-3AD203B41FA5}">
                      <a16:colId xmlns:a16="http://schemas.microsoft.com/office/drawing/2014/main" val="20001"/>
                    </a:ext>
                  </a:extLst>
                </a:gridCol>
              </a:tblGrid>
              <a:tr h="51063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NAZIV AKTIVNOSTI</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POSJET KAZALIŠNOJ  </a:t>
                      </a:r>
                      <a:r>
                        <a:rPr lang="en" sz="1600" b="1">
                          <a:solidFill>
                            <a:schemeClr val="dk1"/>
                          </a:solidFill>
                          <a:latin typeface="Times New Roman"/>
                          <a:ea typeface="Times New Roman"/>
                          <a:cs typeface="Times New Roman"/>
                          <a:sym typeface="Times New Roman"/>
                        </a:rPr>
                        <a:t>I KINO </a:t>
                      </a:r>
                      <a:r>
                        <a:rPr lang="en" sz="1600" b="1" u="none" strike="noStrike" cap="none">
                          <a:solidFill>
                            <a:schemeClr val="dk1"/>
                          </a:solidFill>
                          <a:latin typeface="Times New Roman"/>
                          <a:ea typeface="Times New Roman"/>
                          <a:cs typeface="Times New Roman"/>
                          <a:sym typeface="Times New Roman"/>
                        </a:rPr>
                        <a:t>PREDSTAVI - UČENICI 4. RAZREDA</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32569">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Upoznavanje učenika s kazalištem </a:t>
                      </a:r>
                      <a:r>
                        <a:rPr lang="en" sz="1600">
                          <a:solidFill>
                            <a:schemeClr val="dk1"/>
                          </a:solidFill>
                          <a:latin typeface="Times New Roman"/>
                          <a:ea typeface="Times New Roman"/>
                          <a:cs typeface="Times New Roman"/>
                          <a:sym typeface="Times New Roman"/>
                        </a:rPr>
                        <a:t>i kinom</a:t>
                      </a:r>
                      <a:r>
                        <a:rPr lang="en" sz="1600" u="none" strike="noStrike" cap="none">
                          <a:solidFill>
                            <a:schemeClr val="dk1"/>
                          </a:solidFill>
                          <a:latin typeface="Times New Roman"/>
                          <a:ea typeface="Times New Roman"/>
                          <a:cs typeface="Times New Roman"/>
                          <a:sym typeface="Times New Roman"/>
                        </a:rPr>
                        <a:t>, njegovanje odnosa prema kulturi i kulturnim događanjima, značajnim obljetnicama i kulturnoj baštini, stjecanje novih iskustava, bogaćenje duha, razvijati kod djece navike kulturnog ponašanja u kulturnoj ustanovi, osposobiti učenike za komunikaciju s medijima, usvajanje temeljnih pojmova vezanih uz kazalište i kino.</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89542">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Posjet kazalištu i kinu, gledanjem predstav</a:t>
                      </a:r>
                      <a:r>
                        <a:rPr lang="en" sz="1600">
                          <a:solidFill>
                            <a:schemeClr val="dk1"/>
                          </a:solidFill>
                          <a:latin typeface="Times New Roman"/>
                          <a:ea typeface="Times New Roman"/>
                          <a:cs typeface="Times New Roman"/>
                          <a:sym typeface="Times New Roman"/>
                        </a:rPr>
                        <a:t>a</a:t>
                      </a:r>
                      <a:r>
                        <a:rPr lang="en" sz="1600" u="none" strike="noStrike" cap="none">
                          <a:solidFill>
                            <a:schemeClr val="dk1"/>
                          </a:solidFill>
                          <a:latin typeface="Times New Roman"/>
                          <a:ea typeface="Times New Roman"/>
                          <a:cs typeface="Times New Roman"/>
                          <a:sym typeface="Times New Roman"/>
                        </a:rPr>
                        <a:t> usvajati sadržaje medijske kulture i uspostaviti korelaciju s lektirnim sadržajima i svakodnevnim životom.</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84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 </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just" rtl="0">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Helena Ćurić, Valerija Ivanović Skender, Jasmina Kostelac Pervan, Iva Penava</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5952">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Tijekom školske godine učenici će gledati jednu kazališnu i jednu kino predstavu ovisno o repertuaru kazališta/kina i financijskim mogućnostima roditelja.</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2551">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Dva puta u šk.god. 201</a:t>
                      </a:r>
                      <a:r>
                        <a:rPr lang="en" sz="1600">
                          <a:solidFill>
                            <a:schemeClr val="dk1"/>
                          </a:solidFill>
                          <a:latin typeface="Times New Roman"/>
                          <a:ea typeface="Times New Roman"/>
                          <a:cs typeface="Times New Roman"/>
                          <a:sym typeface="Times New Roman"/>
                        </a:rPr>
                        <a:t>7</a:t>
                      </a:r>
                      <a:r>
                        <a:rPr lang="en" sz="1600" u="none" strike="noStrike" cap="none">
                          <a:solidFill>
                            <a:schemeClr val="dk1"/>
                          </a:solidFill>
                          <a:latin typeface="Times New Roman"/>
                          <a:ea typeface="Times New Roman"/>
                          <a:cs typeface="Times New Roman"/>
                          <a:sym typeface="Times New Roman"/>
                        </a:rPr>
                        <a:t>./201</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1063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Ulaznice za kazalište/kino, prijevoz i ulaznice financiraju roditelji, samo uz unaprijed potpisanu suglasnost.</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75978">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dirty="0">
                          <a:solidFill>
                            <a:schemeClr val="dk1"/>
                          </a:solidFill>
                          <a:latin typeface="Times New Roman"/>
                          <a:ea typeface="Times New Roman"/>
                          <a:cs typeface="Times New Roman"/>
                          <a:sym typeface="Times New Roman"/>
                        </a:rPr>
                        <a:t>VREDNOVANJE I KORIŠTENJE REZULTATA RADA</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dirty="0">
                          <a:solidFill>
                            <a:schemeClr val="dk1"/>
                          </a:solidFill>
                          <a:latin typeface="Times New Roman"/>
                          <a:ea typeface="Times New Roman"/>
                          <a:cs typeface="Times New Roman"/>
                          <a:sym typeface="Times New Roman"/>
                        </a:rPr>
                        <a:t>Učenici kroz razgovor ocjenjuju zanimljivost i poučnost </a:t>
                      </a:r>
                      <a:r>
                        <a:rPr lang="en" sz="1600" dirty="0">
                          <a:solidFill>
                            <a:schemeClr val="dk1"/>
                          </a:solidFill>
                          <a:latin typeface="Times New Roman"/>
                          <a:ea typeface="Times New Roman"/>
                          <a:cs typeface="Times New Roman"/>
                          <a:sym typeface="Times New Roman"/>
                        </a:rPr>
                        <a:t>pogledanog</a:t>
                      </a:r>
                      <a:r>
                        <a:rPr lang="en" sz="1600" u="none" strike="noStrike" cap="none" dirty="0">
                          <a:solidFill>
                            <a:schemeClr val="dk1"/>
                          </a:solidFill>
                          <a:latin typeface="Times New Roman"/>
                          <a:ea typeface="Times New Roman"/>
                          <a:cs typeface="Times New Roman"/>
                          <a:sym typeface="Times New Roman"/>
                        </a:rPr>
                        <a:t>, vrednuje se motiviranost, aktivnost učenika i samostalnost u radu.</a:t>
                      </a:r>
                    </a:p>
                  </a:txBody>
                  <a:tcPr marL="50600" marR="506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graphicFrame>
        <p:nvGraphicFramePr>
          <p:cNvPr id="1383" name="Shape 1383"/>
          <p:cNvGraphicFramePr/>
          <p:nvPr>
            <p:extLst>
              <p:ext uri="{D42A27DB-BD31-4B8C-83A1-F6EECF244321}">
                <p14:modId xmlns:p14="http://schemas.microsoft.com/office/powerpoint/2010/main" val="346546210"/>
              </p:ext>
            </p:extLst>
          </p:nvPr>
        </p:nvGraphicFramePr>
        <p:xfrm>
          <a:off x="255987" y="506287"/>
          <a:ext cx="8507450" cy="5511336"/>
        </p:xfrm>
        <a:graphic>
          <a:graphicData uri="http://schemas.openxmlformats.org/drawingml/2006/table">
            <a:tbl>
              <a:tblPr>
                <a:noFill/>
                <a:tableStyleId>{147E585C-4567-4667-A078-270B42631319}</a:tableStyleId>
              </a:tblPr>
              <a:tblGrid>
                <a:gridCol w="2047425">
                  <a:extLst>
                    <a:ext uri="{9D8B030D-6E8A-4147-A177-3AD203B41FA5}">
                      <a16:colId xmlns:a16="http://schemas.microsoft.com/office/drawing/2014/main" val="20000"/>
                    </a:ext>
                  </a:extLst>
                </a:gridCol>
                <a:gridCol w="6460025">
                  <a:extLst>
                    <a:ext uri="{9D8B030D-6E8A-4147-A177-3AD203B41FA5}">
                      <a16:colId xmlns:a16="http://schemas.microsoft.com/office/drawing/2014/main" val="20001"/>
                    </a:ext>
                  </a:extLst>
                </a:gridCol>
              </a:tblGrid>
              <a:tr h="654856">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NAZIV AKTIVNOSTI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dirty="0">
                          <a:solidFill>
                            <a:schemeClr val="dk1"/>
                          </a:solidFill>
                          <a:latin typeface="Times New Roman"/>
                          <a:ea typeface="Times New Roman"/>
                          <a:cs typeface="Times New Roman"/>
                          <a:sym typeface="Times New Roman"/>
                        </a:rPr>
                        <a:t>POSJET KAZALIŠNOJ PREDSTAVI ZA UČENIKE 5. RAZREDA   ŠK. GOD. 201</a:t>
                      </a:r>
                      <a:r>
                        <a:rPr lang="en" sz="1600" b="1" dirty="0">
                          <a:solidFill>
                            <a:schemeClr val="dk1"/>
                          </a:solidFill>
                          <a:latin typeface="Times New Roman"/>
                          <a:ea typeface="Times New Roman"/>
                          <a:cs typeface="Times New Roman"/>
                          <a:sym typeface="Times New Roman"/>
                        </a:rPr>
                        <a:t>7</a:t>
                      </a:r>
                      <a:r>
                        <a:rPr lang="en" sz="1600" b="1" u="none" strike="noStrike" cap="none" dirty="0">
                          <a:solidFill>
                            <a:schemeClr val="dk1"/>
                          </a:solidFill>
                          <a:latin typeface="Times New Roman"/>
                          <a:ea typeface="Times New Roman"/>
                          <a:cs typeface="Times New Roman"/>
                          <a:sym typeface="Times New Roman"/>
                        </a:rPr>
                        <a:t>./ 201</a:t>
                      </a:r>
                      <a:r>
                        <a:rPr lang="en" sz="1600" b="1" dirty="0">
                          <a:solidFill>
                            <a:schemeClr val="dk1"/>
                          </a:solidFill>
                          <a:latin typeface="Times New Roman"/>
                          <a:ea typeface="Times New Roman"/>
                          <a:cs typeface="Times New Roman"/>
                          <a:sym typeface="Times New Roman"/>
                        </a:rPr>
                        <a:t>8</a:t>
                      </a:r>
                      <a:r>
                        <a:rPr lang="en" sz="1600" b="1" u="none" strike="noStrike" cap="none" dirty="0">
                          <a:solidFill>
                            <a:schemeClr val="dk1"/>
                          </a:solidFill>
                          <a:latin typeface="Times New Roman"/>
                          <a:ea typeface="Times New Roman"/>
                          <a:cs typeface="Times New Roman"/>
                          <a:sym typeface="Times New Roman"/>
                        </a:rPr>
                        <a:t>.</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176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dirty="0">
                          <a:solidFill>
                            <a:schemeClr val="dk1"/>
                          </a:solidFill>
                          <a:latin typeface="Times New Roman"/>
                          <a:ea typeface="Times New Roman"/>
                          <a:cs typeface="Times New Roman"/>
                          <a:sym typeface="Times New Roman"/>
                        </a:rPr>
                        <a:t>Upoznavanje učenika s kazalištem, njegovanje odnosa prema kulturi i kulturnim događajima, značajnim obljetnicama i kulturnoj baštini, stjecanje novih iskustava, bogaćenje duha, razvijanje navika kulturnog ponašanja u kulturnoj ustanovi, usvajanje temeljnih pojmova vezanih uz kazalište. Razvijanje socijalizacije, prijateljstva te intelektualne radoznalosti.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96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Upoznavanje kazališta te primjereno ponašanje u javnim prostorima. Upoznavanje s kazališnim prikazom književnog djela vezanog uz dječji svijet. Razvijanje kritičkog mišljenja.</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58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solidFill>
                            <a:schemeClr val="dk1"/>
                          </a:solidFill>
                          <a:latin typeface="Times New Roman"/>
                          <a:ea typeface="Times New Roman"/>
                          <a:cs typeface="Times New Roman"/>
                          <a:sym typeface="Times New Roman"/>
                        </a:rPr>
                        <a:t>Ćosić, Lulić, Ruganec</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70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Prijevoz autobusom.</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94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 skladu s kazališnim repertoarom).</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8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Troškove snose roditelji uz prethodnu suglasnost. U cijenu je uključen prijevoz autobusom i cijena ulaznice.</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382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VREDNOVANJE I KORIŠTENJE </a:t>
                      </a:r>
                    </a:p>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REZULTATA RADA</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dirty="0">
                          <a:solidFill>
                            <a:schemeClr val="dk1"/>
                          </a:solidFill>
                          <a:latin typeface="Times New Roman"/>
                          <a:ea typeface="Times New Roman"/>
                          <a:cs typeface="Times New Roman"/>
                          <a:sym typeface="Times New Roman"/>
                        </a:rPr>
                        <a:t>Vrednovanje i korištenje rezultata rada nakon povratka u školu.</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graphicFrame>
        <p:nvGraphicFramePr>
          <p:cNvPr id="1389" name="Shape 1389"/>
          <p:cNvGraphicFramePr/>
          <p:nvPr>
            <p:extLst>
              <p:ext uri="{D42A27DB-BD31-4B8C-83A1-F6EECF244321}">
                <p14:modId xmlns:p14="http://schemas.microsoft.com/office/powerpoint/2010/main" val="2732962032"/>
              </p:ext>
            </p:extLst>
          </p:nvPr>
        </p:nvGraphicFramePr>
        <p:xfrm>
          <a:off x="345250" y="426305"/>
          <a:ext cx="8552007" cy="5976827"/>
        </p:xfrm>
        <a:graphic>
          <a:graphicData uri="http://schemas.openxmlformats.org/drawingml/2006/table">
            <a:tbl>
              <a:tblPr>
                <a:noFill/>
                <a:tableStyleId>{147E585C-4567-4667-A078-270B42631319}</a:tableStyleId>
              </a:tblPr>
              <a:tblGrid>
                <a:gridCol w="2058143">
                  <a:extLst>
                    <a:ext uri="{9D8B030D-6E8A-4147-A177-3AD203B41FA5}">
                      <a16:colId xmlns:a16="http://schemas.microsoft.com/office/drawing/2014/main" val="20000"/>
                    </a:ext>
                  </a:extLst>
                </a:gridCol>
                <a:gridCol w="6493864">
                  <a:extLst>
                    <a:ext uri="{9D8B030D-6E8A-4147-A177-3AD203B41FA5}">
                      <a16:colId xmlns:a16="http://schemas.microsoft.com/office/drawing/2014/main" val="20001"/>
                    </a:ext>
                  </a:extLst>
                </a:gridCol>
              </a:tblGrid>
              <a:tr h="705809">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NAZIV AKTIVNOSTI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POSJET KAZALIŠNOJ PREDSTAVI ZA UČENIKE 6</a:t>
                      </a:r>
                      <a:r>
                        <a:rPr lang="en" sz="1600" b="1">
                          <a:solidFill>
                            <a:schemeClr val="dk1"/>
                          </a:solidFill>
                          <a:latin typeface="Times New Roman"/>
                          <a:ea typeface="Times New Roman"/>
                          <a:cs typeface="Times New Roman"/>
                          <a:sym typeface="Times New Roman"/>
                        </a:rPr>
                        <a:t>. </a:t>
                      </a:r>
                      <a:r>
                        <a:rPr lang="en" sz="1600" b="1" u="none" strike="noStrike" cap="none">
                          <a:solidFill>
                            <a:schemeClr val="dk1"/>
                          </a:solidFill>
                          <a:latin typeface="Times New Roman"/>
                          <a:ea typeface="Times New Roman"/>
                          <a:cs typeface="Times New Roman"/>
                          <a:sym typeface="Times New Roman"/>
                        </a:rPr>
                        <a:t> RAZREDA </a:t>
                      </a:r>
                    </a:p>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U ŠK. GOD. 201</a:t>
                      </a:r>
                      <a:r>
                        <a:rPr lang="en" sz="1600" b="1">
                          <a:solidFill>
                            <a:schemeClr val="dk1"/>
                          </a:solidFill>
                          <a:latin typeface="Times New Roman"/>
                          <a:ea typeface="Times New Roman"/>
                          <a:cs typeface="Times New Roman"/>
                          <a:sym typeface="Times New Roman"/>
                        </a:rPr>
                        <a:t>7</a:t>
                      </a:r>
                      <a:r>
                        <a:rPr lang="en" sz="1600" b="1" u="none" strike="noStrike" cap="none">
                          <a:solidFill>
                            <a:schemeClr val="dk1"/>
                          </a:solidFill>
                          <a:latin typeface="Times New Roman"/>
                          <a:ea typeface="Times New Roman"/>
                          <a:cs typeface="Times New Roman"/>
                          <a:sym typeface="Times New Roman"/>
                        </a:rPr>
                        <a:t>./ 201</a:t>
                      </a:r>
                      <a:r>
                        <a:rPr lang="en" sz="1600" b="1">
                          <a:solidFill>
                            <a:schemeClr val="dk1"/>
                          </a:solidFill>
                          <a:latin typeface="Times New Roman"/>
                          <a:ea typeface="Times New Roman"/>
                          <a:cs typeface="Times New Roman"/>
                          <a:sym typeface="Times New Roman"/>
                        </a:rPr>
                        <a:t>8</a:t>
                      </a:r>
                      <a:r>
                        <a:rPr lang="en" sz="1600" b="1" u="none" strike="noStrike" cap="none">
                          <a:solidFill>
                            <a:schemeClr val="dk1"/>
                          </a:solidFill>
                          <a:latin typeface="Times New Roman"/>
                          <a:ea typeface="Times New Roman"/>
                          <a:cs typeface="Times New Roman"/>
                          <a:sym typeface="Times New Roman"/>
                        </a:rPr>
                        <a:t>.</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21758">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Upoznavanje učenika s kazalištem, njegovanje odnosa prema kulturi i kulturnim događajima, značajnim obljetnicama i kulturnoj baštini, stjecanje novih iskustava, bogaćenje duha, razvijanje navika kulturnog ponašanja u kulturnoj ustanovi, usvajanje temeljnih pojmova vezanih uz kazalište. Razvijanje socijalizacije, prijateljstva te intelektualne radoznalosti.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3961">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Upoznavanje kazališta te primjereno ponašanje u javnim prostorima. Upoznavanje s kazališnim prikazom književnog djela vezanog uz dječji svijet. Razvijanje kritičkog mišljenja.</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6498">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Paola Čubra, Antonija Barišić, Snježana Lažeta, Renata Kovačićek</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29307">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Prijevoz autobusom.</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3249">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 skladu s kazališnim repertoarom</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6498">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Troškove snose roditelji uz prethodnu suglasnost. U cijenu je uključen prijevoz autobusom i cijena ulaznice.</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09747">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VREDNOVANJE I KORIŠTENJE </a:t>
                      </a:r>
                    </a:p>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REZULTATA RADA</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dirty="0">
                          <a:solidFill>
                            <a:schemeClr val="dk1"/>
                          </a:solidFill>
                          <a:latin typeface="Times New Roman"/>
                          <a:ea typeface="Times New Roman"/>
                          <a:cs typeface="Times New Roman"/>
                          <a:sym typeface="Times New Roman"/>
                        </a:rPr>
                        <a:t>Vrednovanje i korištenje rezultata rada nakon povratka u školu.</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graphicFrame>
        <p:nvGraphicFramePr>
          <p:cNvPr id="1395" name="Shape 1395"/>
          <p:cNvGraphicFramePr/>
          <p:nvPr>
            <p:extLst>
              <p:ext uri="{D42A27DB-BD31-4B8C-83A1-F6EECF244321}">
                <p14:modId xmlns:p14="http://schemas.microsoft.com/office/powerpoint/2010/main" val="1473394662"/>
              </p:ext>
            </p:extLst>
          </p:nvPr>
        </p:nvGraphicFramePr>
        <p:xfrm>
          <a:off x="255987" y="506287"/>
          <a:ext cx="8507450" cy="5482307"/>
        </p:xfrm>
        <a:graphic>
          <a:graphicData uri="http://schemas.openxmlformats.org/drawingml/2006/table">
            <a:tbl>
              <a:tblPr>
                <a:noFill/>
                <a:tableStyleId>{147E585C-4567-4667-A078-270B42631319}</a:tableStyleId>
              </a:tblPr>
              <a:tblGrid>
                <a:gridCol w="2047425">
                  <a:extLst>
                    <a:ext uri="{9D8B030D-6E8A-4147-A177-3AD203B41FA5}">
                      <a16:colId xmlns:a16="http://schemas.microsoft.com/office/drawing/2014/main" val="20000"/>
                    </a:ext>
                  </a:extLst>
                </a:gridCol>
                <a:gridCol w="6460025">
                  <a:extLst>
                    <a:ext uri="{9D8B030D-6E8A-4147-A177-3AD203B41FA5}">
                      <a16:colId xmlns:a16="http://schemas.microsoft.com/office/drawing/2014/main" val="20001"/>
                    </a:ext>
                  </a:extLst>
                </a:gridCol>
              </a:tblGrid>
              <a:tr h="625827">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NAZIV AKTIVNOSTI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POSJET KAZALIŠNOJ PREDSTAVI ZA UČENIKE </a:t>
                      </a:r>
                      <a:r>
                        <a:rPr lang="en" sz="1600" b="1">
                          <a:solidFill>
                            <a:schemeClr val="dk1"/>
                          </a:solidFill>
                          <a:latin typeface="Times New Roman"/>
                          <a:ea typeface="Times New Roman"/>
                          <a:cs typeface="Times New Roman"/>
                          <a:sym typeface="Times New Roman"/>
                        </a:rPr>
                        <a:t>7</a:t>
                      </a:r>
                      <a:r>
                        <a:rPr lang="en" sz="1600" b="1" u="none" strike="noStrike" cap="none">
                          <a:solidFill>
                            <a:schemeClr val="dk1"/>
                          </a:solidFill>
                          <a:latin typeface="Times New Roman"/>
                          <a:ea typeface="Times New Roman"/>
                          <a:cs typeface="Times New Roman"/>
                          <a:sym typeface="Times New Roman"/>
                        </a:rPr>
                        <a:t>. RAZREDA   ŠK. GOD. 201</a:t>
                      </a:r>
                      <a:r>
                        <a:rPr lang="en" sz="1600" b="1">
                          <a:solidFill>
                            <a:schemeClr val="dk1"/>
                          </a:solidFill>
                          <a:latin typeface="Times New Roman"/>
                          <a:ea typeface="Times New Roman"/>
                          <a:cs typeface="Times New Roman"/>
                          <a:sym typeface="Times New Roman"/>
                        </a:rPr>
                        <a:t>7.</a:t>
                      </a:r>
                      <a:r>
                        <a:rPr lang="en" sz="1600" b="1" u="none" strike="noStrike" cap="none">
                          <a:solidFill>
                            <a:schemeClr val="dk1"/>
                          </a:solidFill>
                          <a:latin typeface="Times New Roman"/>
                          <a:ea typeface="Times New Roman"/>
                          <a:cs typeface="Times New Roman"/>
                          <a:sym typeface="Times New Roman"/>
                        </a:rPr>
                        <a:t>/ 201</a:t>
                      </a:r>
                      <a:r>
                        <a:rPr lang="en" sz="1600" b="1">
                          <a:solidFill>
                            <a:schemeClr val="dk1"/>
                          </a:solidFill>
                          <a:latin typeface="Times New Roman"/>
                          <a:ea typeface="Times New Roman"/>
                          <a:cs typeface="Times New Roman"/>
                          <a:sym typeface="Times New Roman"/>
                        </a:rPr>
                        <a:t>8</a:t>
                      </a:r>
                      <a:r>
                        <a:rPr lang="en" sz="1600" b="1" u="none" strike="noStrike" cap="none">
                          <a:solidFill>
                            <a:schemeClr val="dk1"/>
                          </a:solidFill>
                          <a:latin typeface="Times New Roman"/>
                          <a:ea typeface="Times New Roman"/>
                          <a:cs typeface="Times New Roman"/>
                          <a:sym typeface="Times New Roman"/>
                        </a:rPr>
                        <a:t>.</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176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Upoznavanje učenika s kazalištem, njegovanje odnosa prema kulturi i kulturnim događajima, značajnim obljetnicama i kulturnoj baštini, stjecanje novih iskustava, bogaćenje duha, razvijanje navika kulturnog ponašanja u kulturnoj ustanovi, usvajanje temeljnih pojmova vezanih uz kazalište. Razvijanje socijalizacije, prijateljstva te intelektualne radoznalosti.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96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Upoznavanje kazališta te primjereno ponašanje u javnim prostorima. Upoznavanje s kazališnim prikazom književnog djela vezanog uz dječji svijet. Razvijanje kritičkog mišljenja.</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58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solidFill>
                            <a:schemeClr val="dk1"/>
                          </a:solidFill>
                          <a:latin typeface="Times New Roman"/>
                          <a:ea typeface="Times New Roman"/>
                          <a:cs typeface="Times New Roman"/>
                          <a:sym typeface="Times New Roman"/>
                        </a:rPr>
                        <a:t>J. Jularić, J. Kaucki, K. Komljenović, O. Pavičić-Čović</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70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Prijevoz autobusom.</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94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 skladu s kazališnim repertoarom).</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8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Troškove snose roditelji uz prethodnu suglasnost. U cijenu je uključen prijevoz autobusom i cijena ulaznice.</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382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VREDNOVANJE I KORIŠTENJE </a:t>
                      </a:r>
                    </a:p>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REZULTATA RADA</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dirty="0">
                          <a:solidFill>
                            <a:schemeClr val="dk1"/>
                          </a:solidFill>
                          <a:latin typeface="Times New Roman"/>
                          <a:ea typeface="Times New Roman"/>
                          <a:cs typeface="Times New Roman"/>
                          <a:sym typeface="Times New Roman"/>
                        </a:rPr>
                        <a:t>Vrednovanje i korištenje rezultata rada nakon povratka u školu.</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Shape 1401"/>
          <p:cNvSpPr txBox="1"/>
          <p:nvPr/>
        </p:nvSpPr>
        <p:spPr>
          <a:xfrm>
            <a:off x="7078660" y="0"/>
            <a:ext cx="2065199"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402" name="Shape 1402"/>
          <p:cNvGraphicFramePr/>
          <p:nvPr>
            <p:extLst>
              <p:ext uri="{D42A27DB-BD31-4B8C-83A1-F6EECF244321}">
                <p14:modId xmlns:p14="http://schemas.microsoft.com/office/powerpoint/2010/main" val="1669251609"/>
              </p:ext>
            </p:extLst>
          </p:nvPr>
        </p:nvGraphicFramePr>
        <p:xfrm>
          <a:off x="232229" y="736887"/>
          <a:ext cx="8659183" cy="5497476"/>
        </p:xfrm>
        <a:graphic>
          <a:graphicData uri="http://schemas.openxmlformats.org/drawingml/2006/table">
            <a:tbl>
              <a:tblPr>
                <a:noFill/>
                <a:tableStyleId>{147E585C-4567-4667-A078-270B42631319}</a:tableStyleId>
              </a:tblPr>
              <a:tblGrid>
                <a:gridCol w="2289504">
                  <a:extLst>
                    <a:ext uri="{9D8B030D-6E8A-4147-A177-3AD203B41FA5}">
                      <a16:colId xmlns:a16="http://schemas.microsoft.com/office/drawing/2014/main" val="20000"/>
                    </a:ext>
                  </a:extLst>
                </a:gridCol>
                <a:gridCol w="6369679">
                  <a:extLst>
                    <a:ext uri="{9D8B030D-6E8A-4147-A177-3AD203B41FA5}">
                      <a16:colId xmlns:a16="http://schemas.microsoft.com/office/drawing/2014/main" val="20001"/>
                    </a:ext>
                  </a:extLst>
                </a:gridCol>
              </a:tblGrid>
              <a:tr h="4270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NAZIV AKTIVNOSTI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dirty="0">
                          <a:latin typeface="Times New Roman"/>
                          <a:ea typeface="Times New Roman"/>
                          <a:cs typeface="Times New Roman"/>
                          <a:sym typeface="Times New Roman"/>
                        </a:rPr>
                        <a:t>Centar za kulturu Narodnog sveučilišta «Sesvete» </a:t>
                      </a:r>
                      <a:r>
                        <a:rPr lang="en" sz="1600" dirty="0">
                          <a:latin typeface="Times New Roman"/>
                          <a:ea typeface="Times New Roman"/>
                          <a:cs typeface="Times New Roman"/>
                          <a:sym typeface="Times New Roman"/>
                        </a:rPr>
                        <a:t> </a:t>
                      </a:r>
                    </a:p>
                    <a:p>
                      <a:pPr marL="0" marR="0" lvl="0" indent="0" algn="ctr" rtl="0">
                        <a:lnSpc>
                          <a:spcPct val="100000"/>
                        </a:lnSpc>
                        <a:spcBef>
                          <a:spcPts val="0"/>
                        </a:spcBef>
                        <a:spcAft>
                          <a:spcPts val="0"/>
                        </a:spcAft>
                        <a:buClr>
                          <a:srgbClr val="000000"/>
                        </a:buClr>
                        <a:buSzPct val="25000"/>
                        <a:buFont typeface="Times New Roman"/>
                        <a:buNone/>
                      </a:pPr>
                      <a:r>
                        <a:rPr lang="en" sz="1600" b="1" dirty="0">
                          <a:latin typeface="Times New Roman"/>
                          <a:ea typeface="Times New Roman"/>
                          <a:cs typeface="Times New Roman"/>
                          <a:sym typeface="Times New Roman"/>
                        </a:rPr>
                        <a:t>FRANZ LEHAR „VESELA UDOVICA“ </a:t>
                      </a:r>
                    </a:p>
                    <a:p>
                      <a:pPr marL="0" marR="0" lvl="0" indent="0" algn="ctr" rtl="0">
                        <a:lnSpc>
                          <a:spcPct val="100000"/>
                        </a:lnSpc>
                        <a:spcBef>
                          <a:spcPts val="0"/>
                        </a:spcBef>
                        <a:spcAft>
                          <a:spcPts val="0"/>
                        </a:spcAft>
                        <a:buClr>
                          <a:srgbClr val="000000"/>
                        </a:buClr>
                        <a:buSzPct val="25000"/>
                        <a:buFont typeface="Times New Roman"/>
                        <a:buNone/>
                      </a:pPr>
                      <a:r>
                        <a:rPr lang="en" sz="1600" b="1" dirty="0">
                          <a:latin typeface="Times New Roman"/>
                          <a:ea typeface="Times New Roman"/>
                          <a:cs typeface="Times New Roman"/>
                          <a:sym typeface="Times New Roman"/>
                        </a:rPr>
                        <a:t>u izvođenju Zagrebačko komornog kazališta Opera B. B</a:t>
                      </a:r>
                      <a:r>
                        <a:rPr lang="en" sz="1600" b="1" dirty="0" smtClean="0">
                          <a:latin typeface="Times New Roman"/>
                          <a:ea typeface="Times New Roman"/>
                          <a:cs typeface="Times New Roman"/>
                          <a:sym typeface="Times New Roman"/>
                        </a:rPr>
                        <a:t>.</a:t>
                      </a:r>
                      <a:endParaRPr lang="en" sz="1600" b="1"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176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dirty="0">
                          <a:latin typeface="Times New Roman"/>
                          <a:ea typeface="Times New Roman"/>
                          <a:cs typeface="Times New Roman"/>
                          <a:sym typeface="Times New Roman"/>
                        </a:rPr>
                        <a:t>Upoznavanje učenika s kazalištem, njegovanje odnosa prema kulturi i kulturnim događajima, značajnim obljetnicama i kulturnoj baštini, stjecanje novih iskustava, bogaćenje duha, razvijanje navika kulturnog ponašanja u kulturnoj ustanovi, usvajanje temeljnih pojmova vezanih uz kazalište. Razvijanje socijalizacije, prijateljstva te intelektualne radoznalosti.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96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latin typeface="Times New Roman"/>
                          <a:ea typeface="Times New Roman"/>
                          <a:cs typeface="Times New Roman"/>
                          <a:sym typeface="Times New Roman"/>
                        </a:rPr>
                        <a:t>Upoznavanje kazališta te primjereno ponašanje u javnim prostorima. Upoznavanje s kazališnim prikazom književnog djela vezanog uz dječji svijet.</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58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Razrednici, R. Kovačićek, A. Barišić, P. Čubra, S. Lažeta</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70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a:latin typeface="Times New Roman"/>
                          <a:ea typeface="Times New Roman"/>
                          <a:cs typeface="Times New Roman"/>
                          <a:sym typeface="Times New Roman"/>
                        </a:rPr>
                        <a:t>Osobno</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94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68750"/>
                        <a:buFont typeface="Arial"/>
                        <a:buNone/>
                      </a:pPr>
                      <a:r>
                        <a:rPr lang="en" sz="1600">
                          <a:latin typeface="Times New Roman"/>
                          <a:ea typeface="Times New Roman"/>
                          <a:cs typeface="Times New Roman"/>
                          <a:sym typeface="Times New Roman"/>
                        </a:rPr>
                        <a:t>Srijeda, 11. listopada 2017</a:t>
                      </a:r>
                      <a:r>
                        <a:rPr lang="en" sz="1600" u="sng">
                          <a:latin typeface="Times New Roman"/>
                          <a:ea typeface="Times New Roman"/>
                          <a:cs typeface="Times New Roman"/>
                          <a:sym typeface="Times New Roman"/>
                        </a:rPr>
                        <a:t>.</a:t>
                      </a:r>
                      <a:r>
                        <a:rPr lang="en" sz="1600" b="1" u="sng">
                          <a:latin typeface="Times New Roman"/>
                          <a:ea typeface="Times New Roman"/>
                          <a:cs typeface="Times New Roman"/>
                          <a:sym typeface="Times New Roman"/>
                        </a:rPr>
                        <a:t> </a:t>
                      </a:r>
                    </a:p>
                    <a:p>
                      <a:pPr marL="0" marR="0" lvl="0" indent="0" algn="l" rtl="0">
                        <a:lnSpc>
                          <a:spcPct val="100000"/>
                        </a:lnSpc>
                        <a:spcBef>
                          <a:spcPts val="0"/>
                        </a:spcBef>
                        <a:spcAft>
                          <a:spcPts val="0"/>
                        </a:spcAft>
                        <a:buClr>
                          <a:srgbClr val="000000"/>
                        </a:buClr>
                        <a:buSzPct val="25000"/>
                        <a:buFont typeface="Times New Roman"/>
                        <a:buNone/>
                      </a:pPr>
                      <a:endParaRPr sz="16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40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a:latin typeface="Times New Roman"/>
                          <a:ea typeface="Times New Roman"/>
                          <a:cs typeface="Times New Roman"/>
                          <a:sym typeface="Times New Roman"/>
                        </a:rPr>
                        <a:t>Besplatno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382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VREDNOVANJE I KORIŠTENJE </a:t>
                      </a:r>
                    </a:p>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REZULTATA RADA</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dirty="0">
                          <a:latin typeface="Times New Roman"/>
                          <a:ea typeface="Times New Roman"/>
                          <a:cs typeface="Times New Roman"/>
                          <a:sym typeface="Times New Roman"/>
                        </a:rPr>
                        <a:t>Vrednovanje i korištenje rezultata rada nakon povratka u školu.</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403" name="Shape 1403"/>
          <p:cNvSpPr txBox="1"/>
          <p:nvPr/>
        </p:nvSpPr>
        <p:spPr>
          <a:xfrm>
            <a:off x="232229" y="213675"/>
            <a:ext cx="8659171" cy="5232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New Roman"/>
              <a:buNone/>
            </a:pPr>
            <a:r>
              <a:rPr lang="en" b="1" i="0" u="none" strike="noStrike" cap="none" dirty="0">
                <a:solidFill>
                  <a:schemeClr val="dk1"/>
                </a:solidFill>
                <a:latin typeface="Times New Roman"/>
                <a:ea typeface="Times New Roman"/>
                <a:cs typeface="Times New Roman"/>
                <a:sym typeface="Times New Roman"/>
              </a:rPr>
              <a:t>PRIJEDLOG IZVANUČIONIČKE NASTAVE </a:t>
            </a:r>
            <a:r>
              <a:rPr lang="en" sz="1800" b="1" i="0" u="none" strike="noStrike" cap="none" dirty="0">
                <a:solidFill>
                  <a:schemeClr val="dk1"/>
                </a:solidFill>
                <a:latin typeface="Times New Roman"/>
                <a:ea typeface="Times New Roman"/>
                <a:cs typeface="Times New Roman"/>
                <a:sym typeface="Times New Roman"/>
              </a:rPr>
              <a:t>6. </a:t>
            </a:r>
            <a:r>
              <a:rPr lang="en" b="1" i="0" u="none" strike="noStrike" cap="none" dirty="0">
                <a:solidFill>
                  <a:schemeClr val="dk1"/>
                </a:solidFill>
                <a:latin typeface="Times New Roman"/>
                <a:ea typeface="Times New Roman"/>
                <a:cs typeface="Times New Roman"/>
                <a:sym typeface="Times New Roman"/>
              </a:rPr>
              <a:t> RAZREDA U ŠKOLSKOJ GODINI 201</a:t>
            </a:r>
            <a:r>
              <a:rPr lang="en" b="1" dirty="0">
                <a:solidFill>
                  <a:schemeClr val="dk1"/>
                </a:solidFill>
                <a:latin typeface="Times New Roman"/>
                <a:ea typeface="Times New Roman"/>
                <a:cs typeface="Times New Roman"/>
                <a:sym typeface="Times New Roman"/>
              </a:rPr>
              <a:t>7</a:t>
            </a:r>
            <a:r>
              <a:rPr lang="en" b="1" i="0" u="none" strike="noStrike" cap="none" dirty="0">
                <a:solidFill>
                  <a:schemeClr val="dk1"/>
                </a:solidFill>
                <a:latin typeface="Times New Roman"/>
                <a:ea typeface="Times New Roman"/>
                <a:cs typeface="Times New Roman"/>
                <a:sym typeface="Times New Roman"/>
              </a:rPr>
              <a:t>./ 201</a:t>
            </a:r>
            <a:r>
              <a:rPr lang="en" b="1" dirty="0">
                <a:solidFill>
                  <a:schemeClr val="dk1"/>
                </a:solidFill>
                <a:latin typeface="Times New Roman"/>
                <a:ea typeface="Times New Roman"/>
                <a:cs typeface="Times New Roman"/>
                <a:sym typeface="Times New Roman"/>
              </a:rPr>
              <a:t>8</a:t>
            </a:r>
            <a:r>
              <a:rPr lang="en" b="1" i="0" u="none" strike="noStrike" cap="none" dirty="0">
                <a:solidFill>
                  <a:schemeClr val="dk1"/>
                </a:solidFill>
                <a:latin typeface="Times New Roman"/>
                <a:ea typeface="Times New Roman"/>
                <a:cs typeface="Times New Roman"/>
                <a:sym typeface="Times New Roman"/>
              </a:rPr>
              <a:t>.</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Shape 1409"/>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410" name="Shape 1410"/>
          <p:cNvGraphicFramePr/>
          <p:nvPr/>
        </p:nvGraphicFramePr>
        <p:xfrm>
          <a:off x="323850" y="141125"/>
          <a:ext cx="8424850" cy="6146555"/>
        </p:xfrm>
        <a:graphic>
          <a:graphicData uri="http://schemas.openxmlformats.org/drawingml/2006/table">
            <a:tbl>
              <a:tblPr>
                <a:noFill/>
                <a:tableStyleId>{147E585C-4567-4667-A078-270B42631319}</a:tableStyleId>
              </a:tblPr>
              <a:tblGrid>
                <a:gridCol w="2087550">
                  <a:extLst>
                    <a:ext uri="{9D8B030D-6E8A-4147-A177-3AD203B41FA5}">
                      <a16:colId xmlns:a16="http://schemas.microsoft.com/office/drawing/2014/main" val="20000"/>
                    </a:ext>
                  </a:extLst>
                </a:gridCol>
                <a:gridCol w="6337300">
                  <a:extLst>
                    <a:ext uri="{9D8B030D-6E8A-4147-A177-3AD203B41FA5}">
                      <a16:colId xmlns:a16="http://schemas.microsoft.com/office/drawing/2014/main" val="20001"/>
                    </a:ext>
                  </a:extLst>
                </a:gridCol>
              </a:tblGrid>
              <a:tr h="297775">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KAZALIŠNI PROGRAM - 8. RAZRED</a:t>
                      </a:r>
                    </a:p>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solidFill>
                            <a:schemeClr val="dk1"/>
                          </a:solidFill>
                          <a:latin typeface="Times New Roman"/>
                          <a:ea typeface="Times New Roman"/>
                          <a:cs typeface="Times New Roman"/>
                          <a:sym typeface="Times New Roman"/>
                        </a:rPr>
                        <a:t>Opera “</a:t>
                      </a:r>
                      <a:r>
                        <a:rPr lang="en" sz="1600" b="1">
                          <a:solidFill>
                            <a:schemeClr val="dk1"/>
                          </a:solidFill>
                          <a:latin typeface="Times New Roman"/>
                          <a:ea typeface="Times New Roman"/>
                          <a:cs typeface="Times New Roman"/>
                          <a:sym typeface="Times New Roman"/>
                        </a:rPr>
                        <a:t>Ero s onoga svijeta</a:t>
                      </a:r>
                      <a:r>
                        <a:rPr lang="en" sz="1600" b="1" u="none" strike="noStrike" cap="none">
                          <a:solidFill>
                            <a:schemeClr val="dk1"/>
                          </a:solidFill>
                          <a:latin typeface="Times New Roman"/>
                          <a:ea typeface="Times New Roman"/>
                          <a:cs typeface="Times New Roman"/>
                          <a:sym typeface="Times New Roman"/>
                        </a:rPr>
                        <a:t>”, </a:t>
                      </a:r>
                      <a:r>
                        <a:rPr lang="en" sz="1600" b="1">
                          <a:solidFill>
                            <a:schemeClr val="dk1"/>
                          </a:solidFill>
                          <a:latin typeface="Times New Roman"/>
                          <a:ea typeface="Times New Roman"/>
                          <a:cs typeface="Times New Roman"/>
                          <a:sym typeface="Times New Roman"/>
                        </a:rPr>
                        <a:t>J</a:t>
                      </a:r>
                      <a:r>
                        <a:rPr lang="en" sz="1600" b="1" u="none" strike="noStrike" cap="none">
                          <a:solidFill>
                            <a:schemeClr val="dk1"/>
                          </a:solidFill>
                          <a:latin typeface="Times New Roman"/>
                          <a:ea typeface="Times New Roman"/>
                          <a:cs typeface="Times New Roman"/>
                          <a:sym typeface="Times New Roman"/>
                        </a:rPr>
                        <a:t>. </a:t>
                      </a:r>
                      <a:r>
                        <a:rPr lang="en" sz="1600" b="1">
                          <a:solidFill>
                            <a:schemeClr val="dk1"/>
                          </a:solidFill>
                          <a:latin typeface="Times New Roman"/>
                          <a:ea typeface="Times New Roman"/>
                          <a:cs typeface="Times New Roman"/>
                          <a:sym typeface="Times New Roman"/>
                        </a:rPr>
                        <a:t>Gotovac</a:t>
                      </a:r>
                      <a:r>
                        <a:rPr lang="en" sz="1600" b="1" u="none" strike="noStrike" cap="none">
                          <a:solidFill>
                            <a:schemeClr val="dk1"/>
                          </a:solidFill>
                          <a:latin typeface="Times New Roman"/>
                          <a:ea typeface="Times New Roman"/>
                          <a:cs typeface="Times New Roman"/>
                          <a:sym typeface="Times New Roman"/>
                        </a:rPr>
                        <a:t>; HNK Zagreb</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72175">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Upoznavanje učenika s kazalištem, njegovanje odnosa prema kulturi i kulturnim događajima, značajnim obljetnicama i kulturnoj baštini, stjecanje novih iskustava, bogaćenje duha, razvijanje navika kulturnog ponašanja u kulturnoj ustanovi, osposobljavanje učenika za komunikaciju s medijima i usvajanje temeljnih pojmova vezanih uz kazalište.</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7350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Usvojiti sadržaje medijske kulture i uspostaviti korelaciju s lektirnim sadržajem.</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6175">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600">
                          <a:latin typeface="Times New Roman"/>
                          <a:ea typeface="Times New Roman"/>
                          <a:cs typeface="Times New Roman"/>
                          <a:sym typeface="Times New Roman"/>
                        </a:rPr>
                        <a:t>Prof. glazbene kulture i razrednici</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1600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Organiziranim prijevozom.</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0570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Prvo polugodište školske godine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30925">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a:t>
                      </a:r>
                    </a:p>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Ulaznica i autobus; troškove snose roditelji. (45,00kn +25,00kn)</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16000">
                <a:tc>
                  <a:txBody>
                    <a:bodyPr/>
                    <a:lstStyle/>
                    <a:p>
                      <a:pPr marL="0" marR="0" lvl="0" indent="0" algn="l" rtl="0">
                        <a:lnSpc>
                          <a:spcPct val="115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Učenici kroz razgovor ocjenjuju zanimljivost i poučnost predstave te se vrednuje motiviranost, aktivnost učenika i samostalnost u radu.</a:t>
                      </a:r>
                    </a:p>
                  </a:txBody>
                  <a:tcPr marL="57550" marR="575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Shape 1424"/>
          <p:cNvSpPr txBox="1"/>
          <p:nvPr/>
        </p:nvSpPr>
        <p:spPr>
          <a:xfrm>
            <a:off x="7078660" y="0"/>
            <a:ext cx="2046300" cy="2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425" name="Shape 1425"/>
          <p:cNvGraphicFramePr/>
          <p:nvPr/>
        </p:nvGraphicFramePr>
        <p:xfrm>
          <a:off x="323862" y="274637"/>
          <a:ext cx="8496275" cy="6138520"/>
        </p:xfrm>
        <a:graphic>
          <a:graphicData uri="http://schemas.openxmlformats.org/drawingml/2006/table">
            <a:tbl>
              <a:tblPr>
                <a:noFill/>
                <a:tableStyleId>{147E585C-4567-4667-A078-270B42631319}</a:tableStyleId>
              </a:tblPr>
              <a:tblGrid>
                <a:gridCol w="2255825">
                  <a:extLst>
                    <a:ext uri="{9D8B030D-6E8A-4147-A177-3AD203B41FA5}">
                      <a16:colId xmlns:a16="http://schemas.microsoft.com/office/drawing/2014/main" val="20000"/>
                    </a:ext>
                  </a:extLst>
                </a:gridCol>
                <a:gridCol w="6240450">
                  <a:extLst>
                    <a:ext uri="{9D8B030D-6E8A-4147-A177-3AD203B41FA5}">
                      <a16:colId xmlns:a16="http://schemas.microsoft.com/office/drawing/2014/main" val="20001"/>
                    </a:ext>
                  </a:extLst>
                </a:gridCol>
              </a:tblGrid>
              <a:tr h="3730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Comic Sans MS"/>
                        <a:buNone/>
                      </a:pPr>
                      <a:r>
                        <a:rPr lang="en" sz="1600" b="1" u="none" strike="noStrike" cap="none">
                          <a:solidFill>
                            <a:schemeClr val="dk1"/>
                          </a:solidFill>
                          <a:latin typeface="Times New Roman"/>
                          <a:ea typeface="Times New Roman"/>
                          <a:cs typeface="Times New Roman"/>
                          <a:sym typeface="Times New Roman"/>
                        </a:rPr>
                        <a:t>ŠKOLA U PRIRODI </a:t>
                      </a:r>
                      <a:r>
                        <a:rPr lang="en" sz="1600" b="1">
                          <a:solidFill>
                            <a:schemeClr val="dk1"/>
                          </a:solidFill>
                          <a:latin typeface="Times New Roman"/>
                          <a:ea typeface="Times New Roman"/>
                          <a:cs typeface="Times New Roman"/>
                          <a:sym typeface="Times New Roman"/>
                        </a:rPr>
                        <a:t>SLJEME</a:t>
                      </a:r>
                      <a:r>
                        <a:rPr lang="en" sz="1600" b="1" u="none" strike="noStrike" cap="none">
                          <a:solidFill>
                            <a:schemeClr val="dk1"/>
                          </a:solidFill>
                          <a:latin typeface="Times New Roman"/>
                          <a:ea typeface="Times New Roman"/>
                          <a:cs typeface="Times New Roman"/>
                          <a:sym typeface="Times New Roman"/>
                        </a:rPr>
                        <a:t> – UČENICI </a:t>
                      </a:r>
                      <a:r>
                        <a:rPr lang="en" sz="1600" b="1">
                          <a:solidFill>
                            <a:schemeClr val="dk1"/>
                          </a:solidFill>
                          <a:latin typeface="Times New Roman"/>
                          <a:ea typeface="Times New Roman"/>
                          <a:cs typeface="Times New Roman"/>
                          <a:sym typeface="Times New Roman"/>
                        </a:rPr>
                        <a:t>3</a:t>
                      </a:r>
                      <a:r>
                        <a:rPr lang="en" sz="1600" b="1" u="none" strike="noStrike" cap="none">
                          <a:solidFill>
                            <a:schemeClr val="dk1"/>
                          </a:solidFill>
                          <a:latin typeface="Times New Roman"/>
                          <a:ea typeface="Times New Roman"/>
                          <a:cs typeface="Times New Roman"/>
                          <a:sym typeface="Times New Roman"/>
                        </a:rPr>
                        <a:t>. RAZREDA</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40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Upoznati </a:t>
                      </a:r>
                      <a:r>
                        <a:rPr lang="en" sz="1600">
                          <a:solidFill>
                            <a:schemeClr val="dk1"/>
                          </a:solidFill>
                          <a:latin typeface="Times New Roman"/>
                          <a:ea typeface="Times New Roman"/>
                          <a:cs typeface="Times New Roman"/>
                          <a:sym typeface="Times New Roman"/>
                        </a:rPr>
                        <a:t>karakteristike brežuljkastog</a:t>
                      </a:r>
                      <a:r>
                        <a:rPr lang="en" sz="1600" u="none" strike="noStrike" cap="none">
                          <a:solidFill>
                            <a:schemeClr val="dk1"/>
                          </a:solidFill>
                          <a:latin typeface="Times New Roman"/>
                          <a:ea typeface="Times New Roman"/>
                          <a:cs typeface="Times New Roman"/>
                          <a:sym typeface="Times New Roman"/>
                        </a:rPr>
                        <a:t> zavičaja., razvijati sposobnost orijentacije u prirodi. Razvijati uljudno ponašanje,ispravan odnos prema svojoj i tuđoj imovini. Razvijati socijalne vještine. Širiti učenikove interese. Razvijati ekološku svijest.</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524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Škola u prirodi ima odgojnu i obrazovnu zadaću te svojom organizacijom osigurava povoljne uvjete za zdrav i siguran boravak djece. Osigurava kontinuitet rada škole te osposobljava učenike da u novim uvjetima uspješno uče i primjereno svojoj dobi organiziraju slobodno vrijeme.</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50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Aktiv trećih razreda; Crveni križ, Gradski ured za obrazovanje, kulturu i sport</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635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U organizaciji Gradskog ureda za za obrazovanje kulturu i sport te Crvenog križa, učenici borave 5 dana u Domu Crvenog križa na Sljemenu.</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11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09.10.-13.10.2017.</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984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Roditelji participiraju 36</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,00 kn za boravak i smještaj + </a:t>
                      </a:r>
                      <a:r>
                        <a:rPr lang="en" sz="1600">
                          <a:solidFill>
                            <a:schemeClr val="dk1"/>
                          </a:solidFill>
                          <a:latin typeface="Times New Roman"/>
                          <a:ea typeface="Times New Roman"/>
                          <a:cs typeface="Times New Roman"/>
                          <a:sym typeface="Times New Roman"/>
                        </a:rPr>
                        <a:t>posjet rudniku Zrinski</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065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Kroz razgovor nakon provedene aktivnosti dobivamo rezultate o razumijevanju, primjeni i promišljanju okoline koja nas okružuje. Naučeno primijeniti u nastavi i svakodnevnom životu, izrada zajedničkih plakata po skupinama, kratke prezentacije doživljaja. Radove i plakate iskoristiti za određene svrhe u školi (izložbe, godišnjice, prigodne svečanosti, Dan otvorenih vrata),korištenje u nastavi. </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p:nvPr/>
        </p:nvSpPr>
        <p:spPr>
          <a:xfrm>
            <a:off x="464456" y="243509"/>
            <a:ext cx="8157029" cy="1649642"/>
          </a:xfrm>
          <a:prstGeom prst="rect">
            <a:avLst/>
          </a:prstGeom>
          <a:noFill/>
          <a:ln>
            <a:noFill/>
          </a:ln>
        </p:spPr>
        <p:txBody>
          <a:bodyPr wrap="square" lIns="91425" tIns="45700" rIns="91425" bIns="45700" anchor="ctr" anchorCtr="0">
            <a:noAutofit/>
          </a:bodyPr>
          <a:lstStyle/>
          <a:p>
            <a:pPr lvl="0" algn="ctr">
              <a:lnSpc>
                <a:spcPct val="115000"/>
              </a:lnSpc>
              <a:buClr>
                <a:schemeClr val="dk1"/>
              </a:buClr>
              <a:buSzPct val="25000"/>
            </a:pPr>
            <a:r>
              <a:rPr lang="en" sz="2200" b="0" i="0" u="none" strike="noStrike" cap="none" dirty="0">
                <a:solidFill>
                  <a:schemeClr val="dk1"/>
                </a:solidFill>
                <a:latin typeface="Arial"/>
                <a:ea typeface="Arial"/>
                <a:cs typeface="Arial"/>
                <a:sym typeface="Arial"/>
              </a:rPr>
              <a:t>Na temelju članka 28. Zakona o odgoju i obrazovanju u osnovnoj i srednjoj školi te članka 29. </a:t>
            </a:r>
            <a:r>
              <a:rPr lang="en" sz="2200" b="0" i="0" u="none" strike="noStrike" cap="none" dirty="0" smtClean="0">
                <a:solidFill>
                  <a:schemeClr val="dk1"/>
                </a:solidFill>
                <a:latin typeface="Arial"/>
                <a:ea typeface="Arial"/>
                <a:cs typeface="Arial"/>
                <a:sym typeface="Arial"/>
              </a:rPr>
              <a:t>Statuta</a:t>
            </a:r>
            <a:r>
              <a:rPr lang="hr-HR" sz="2200" b="0" i="0" u="none" strike="noStrike" cap="none" dirty="0" smtClean="0">
                <a:solidFill>
                  <a:schemeClr val="dk1"/>
                </a:solidFill>
                <a:latin typeface="Arial"/>
                <a:ea typeface="Arial"/>
                <a:cs typeface="Arial"/>
                <a:sym typeface="Arial"/>
              </a:rPr>
              <a:t>,</a:t>
            </a:r>
            <a:r>
              <a:rPr lang="en" sz="2200" b="0" i="0" u="none" strike="noStrike" cap="none" dirty="0" smtClean="0">
                <a:solidFill>
                  <a:schemeClr val="dk1"/>
                </a:solidFill>
                <a:latin typeface="Arial"/>
                <a:ea typeface="Arial"/>
                <a:cs typeface="Arial"/>
                <a:sym typeface="Arial"/>
              </a:rPr>
              <a:t> </a:t>
            </a:r>
            <a:r>
              <a:rPr lang="hr-HR" sz="2200" b="0" i="0" u="none" strike="noStrike" cap="none" dirty="0" smtClean="0">
                <a:solidFill>
                  <a:schemeClr val="dk1"/>
                </a:solidFill>
                <a:latin typeface="Arial"/>
                <a:ea typeface="Arial"/>
                <a:cs typeface="Arial"/>
                <a:sym typeface="Arial"/>
              </a:rPr>
              <a:t>Školski odbor </a:t>
            </a:r>
            <a:r>
              <a:rPr lang="en" sz="2200" b="0" i="0" u="none" strike="noStrike" cap="none" dirty="0" smtClean="0">
                <a:solidFill>
                  <a:schemeClr val="dk1"/>
                </a:solidFill>
                <a:latin typeface="Arial"/>
                <a:ea typeface="Arial"/>
                <a:cs typeface="Arial"/>
                <a:sym typeface="Arial"/>
              </a:rPr>
              <a:t>O</a:t>
            </a:r>
            <a:r>
              <a:rPr lang="hr-HR" sz="2200" b="0" i="0" u="none" strike="noStrike" cap="none" dirty="0" err="1" smtClean="0">
                <a:solidFill>
                  <a:schemeClr val="dk1"/>
                </a:solidFill>
                <a:latin typeface="Arial"/>
                <a:ea typeface="Arial"/>
                <a:cs typeface="Arial"/>
                <a:sym typeface="Arial"/>
              </a:rPr>
              <a:t>snovne</a:t>
            </a:r>
            <a:r>
              <a:rPr lang="hr-HR" sz="2200" b="0" i="0" u="none" strike="noStrike" cap="none" dirty="0" smtClean="0">
                <a:solidFill>
                  <a:schemeClr val="dk1"/>
                </a:solidFill>
                <a:latin typeface="Arial"/>
                <a:ea typeface="Arial"/>
                <a:cs typeface="Arial"/>
                <a:sym typeface="Arial"/>
              </a:rPr>
              <a:t> </a:t>
            </a:r>
            <a:r>
              <a:rPr lang="hr-HR" sz="2200" dirty="0" smtClean="0">
                <a:solidFill>
                  <a:schemeClr val="dk1"/>
                </a:solidFill>
              </a:rPr>
              <a:t>škole</a:t>
            </a:r>
            <a:r>
              <a:rPr lang="en" sz="2200" b="0" i="0" u="none" strike="noStrike" cap="none" dirty="0" smtClean="0">
                <a:solidFill>
                  <a:schemeClr val="dk1"/>
                </a:solidFill>
                <a:latin typeface="Arial"/>
                <a:ea typeface="Arial"/>
                <a:cs typeface="Arial"/>
                <a:sym typeface="Arial"/>
              </a:rPr>
              <a:t> </a:t>
            </a:r>
            <a:r>
              <a:rPr lang="en" sz="2200" b="0" i="0" u="none" strike="noStrike" cap="none" dirty="0">
                <a:solidFill>
                  <a:schemeClr val="dk1"/>
                </a:solidFill>
                <a:latin typeface="Arial"/>
                <a:ea typeface="Arial"/>
                <a:cs typeface="Arial"/>
                <a:sym typeface="Arial"/>
              </a:rPr>
              <a:t>Sesvetska </a:t>
            </a:r>
            <a:r>
              <a:rPr lang="en" sz="2200" b="0" i="0" u="none" strike="noStrike" cap="none" dirty="0" smtClean="0">
                <a:solidFill>
                  <a:schemeClr val="dk1"/>
                </a:solidFill>
                <a:latin typeface="Arial"/>
                <a:ea typeface="Arial"/>
                <a:cs typeface="Arial"/>
                <a:sym typeface="Arial"/>
              </a:rPr>
              <a:t>Sela</a:t>
            </a:r>
            <a:r>
              <a:rPr lang="hr-HR" sz="2200" b="0" i="0" u="none" strike="noStrike" cap="none" dirty="0" smtClean="0">
                <a:solidFill>
                  <a:schemeClr val="dk1"/>
                </a:solidFill>
                <a:latin typeface="Arial"/>
                <a:ea typeface="Arial"/>
                <a:cs typeface="Arial"/>
                <a:sym typeface="Arial"/>
              </a:rPr>
              <a:t> na prijedlog </a:t>
            </a:r>
            <a:r>
              <a:rPr lang="en" sz="2200" dirty="0" smtClean="0">
                <a:solidFill>
                  <a:schemeClr val="dk1"/>
                </a:solidFill>
              </a:rPr>
              <a:t>Učiteljsko</a:t>
            </a:r>
            <a:r>
              <a:rPr lang="hr-HR" sz="2200" dirty="0" smtClean="0">
                <a:solidFill>
                  <a:schemeClr val="dk1"/>
                </a:solidFill>
              </a:rPr>
              <a:t>g</a:t>
            </a:r>
            <a:r>
              <a:rPr lang="en" sz="2200" dirty="0" smtClean="0">
                <a:solidFill>
                  <a:schemeClr val="dk1"/>
                </a:solidFill>
              </a:rPr>
              <a:t> vijeć</a:t>
            </a:r>
            <a:r>
              <a:rPr lang="hr-HR" sz="2200" dirty="0" smtClean="0">
                <a:solidFill>
                  <a:schemeClr val="dk1"/>
                </a:solidFill>
              </a:rPr>
              <a:t>a i</a:t>
            </a:r>
            <a:r>
              <a:rPr lang="en" sz="2200" dirty="0" smtClean="0">
                <a:solidFill>
                  <a:schemeClr val="dk1"/>
                </a:solidFill>
              </a:rPr>
              <a:t> </a:t>
            </a:r>
            <a:r>
              <a:rPr lang="en" sz="2200" b="0" i="0" u="none" strike="noStrike" cap="none" dirty="0" smtClean="0">
                <a:solidFill>
                  <a:schemeClr val="dk1"/>
                </a:solidFill>
                <a:latin typeface="Arial"/>
                <a:ea typeface="Arial"/>
                <a:cs typeface="Arial"/>
                <a:sym typeface="Arial"/>
              </a:rPr>
              <a:t>ravnateljic</a:t>
            </a:r>
            <a:r>
              <a:rPr lang="hr-HR" sz="2200" b="0" i="0" u="none" strike="noStrike" cap="none" dirty="0" smtClean="0">
                <a:solidFill>
                  <a:schemeClr val="dk1"/>
                </a:solidFill>
                <a:latin typeface="Arial"/>
                <a:ea typeface="Arial"/>
                <a:cs typeface="Arial"/>
                <a:sym typeface="Arial"/>
              </a:rPr>
              <a:t>e, na sjednici održanoj 29. rujna 2017 donosi</a:t>
            </a:r>
            <a:endParaRPr lang="en" sz="2200" b="0" i="0" u="none" strike="noStrike" cap="none" dirty="0">
              <a:solidFill>
                <a:schemeClr val="dk1"/>
              </a:solidFill>
              <a:latin typeface="Arial"/>
              <a:ea typeface="Arial"/>
              <a:cs typeface="Arial"/>
              <a:sym typeface="Arial"/>
            </a:endParaRPr>
          </a:p>
        </p:txBody>
      </p:sp>
      <p:sp>
        <p:nvSpPr>
          <p:cNvPr id="98" name="Shape 98"/>
          <p:cNvSpPr txBox="1"/>
          <p:nvPr/>
        </p:nvSpPr>
        <p:spPr>
          <a:xfrm>
            <a:off x="-29030" y="1965721"/>
            <a:ext cx="9144000" cy="1154121"/>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200" b="1" i="0" u="none" strike="noStrike" cap="none" dirty="0">
                <a:solidFill>
                  <a:schemeClr val="dk1"/>
                </a:solidFill>
                <a:latin typeface="Arial"/>
                <a:ea typeface="Arial"/>
                <a:cs typeface="Arial"/>
                <a:sym typeface="Arial"/>
              </a:rPr>
              <a:t>ŠKOLSKI  KURIKUL</a:t>
            </a:r>
          </a:p>
          <a:p>
            <a:pPr marL="0" marR="0" lvl="0" indent="0" algn="ctr" rtl="0">
              <a:lnSpc>
                <a:spcPct val="100000"/>
              </a:lnSpc>
              <a:spcBef>
                <a:spcPts val="640"/>
              </a:spcBef>
              <a:spcAft>
                <a:spcPts val="0"/>
              </a:spcAft>
              <a:buClr>
                <a:schemeClr val="dk1"/>
              </a:buClr>
              <a:buSzPct val="25000"/>
              <a:buFont typeface="Arial"/>
              <a:buNone/>
            </a:pPr>
            <a:r>
              <a:rPr lang="en" sz="3200" b="1" i="0" u="none" strike="noStrike" cap="none" dirty="0">
                <a:solidFill>
                  <a:schemeClr val="dk1"/>
                </a:solidFill>
                <a:latin typeface="Arial"/>
                <a:ea typeface="Arial"/>
                <a:cs typeface="Arial"/>
                <a:sym typeface="Arial"/>
              </a:rPr>
              <a:t>za školsku godinu 2017. /2018.</a:t>
            </a:r>
          </a:p>
        </p:txBody>
      </p:sp>
      <p:pic>
        <p:nvPicPr>
          <p:cNvPr id="2" name="Slika 1"/>
          <p:cNvPicPr>
            <a:picLocks noChangeAspect="1"/>
          </p:cNvPicPr>
          <p:nvPr/>
        </p:nvPicPr>
        <p:blipFill rotWithShape="1">
          <a:blip r:embed="rId3">
            <a:extLst>
              <a:ext uri="{28A0092B-C50C-407E-A947-70E740481C1C}">
                <a14:useLocalDpi xmlns:a14="http://schemas.microsoft.com/office/drawing/2010/main" val="0"/>
              </a:ext>
            </a:extLst>
          </a:blip>
          <a:srcRect l="20133" t="3652" r="13443" b="5498"/>
          <a:stretch/>
        </p:blipFill>
        <p:spPr>
          <a:xfrm rot="16200000">
            <a:off x="2697542" y="1812847"/>
            <a:ext cx="3473147" cy="6319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7078660" y="0"/>
            <a:ext cx="2065200"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212" name="Shape 212"/>
          <p:cNvGraphicFramePr/>
          <p:nvPr/>
        </p:nvGraphicFramePr>
        <p:xfrm>
          <a:off x="251515" y="548679"/>
          <a:ext cx="8640975" cy="5608150"/>
        </p:xfrm>
        <a:graphic>
          <a:graphicData uri="http://schemas.openxmlformats.org/drawingml/2006/table">
            <a:tbl>
              <a:tblPr>
                <a:noFill/>
                <a:tableStyleId>{147E585C-4567-4667-A078-270B42631319}</a:tableStyleId>
              </a:tblPr>
              <a:tblGrid>
                <a:gridCol w="2397500">
                  <a:extLst>
                    <a:ext uri="{9D8B030D-6E8A-4147-A177-3AD203B41FA5}">
                      <a16:colId xmlns:a16="http://schemas.microsoft.com/office/drawing/2014/main" val="20000"/>
                    </a:ext>
                  </a:extLst>
                </a:gridCol>
                <a:gridCol w="6243475">
                  <a:extLst>
                    <a:ext uri="{9D8B030D-6E8A-4147-A177-3AD203B41FA5}">
                      <a16:colId xmlns:a16="http://schemas.microsoft.com/office/drawing/2014/main" val="20001"/>
                    </a:ext>
                  </a:extLst>
                </a:gridCol>
              </a:tblGrid>
              <a:tr h="4696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dirty="0">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IZBORNA NASTAVA IZ ENGLESKOG JEZIKA </a:t>
                      </a:r>
                    </a:p>
                    <a:p>
                      <a:pPr marL="0" marR="0" lvl="0" indent="0" algn="ctr" rtl="0">
                        <a:lnSpc>
                          <a:spcPct val="100000"/>
                        </a:lnSpc>
                        <a:spcBef>
                          <a:spcPts val="0"/>
                        </a:spcBef>
                        <a:spcAft>
                          <a:spcPts val="0"/>
                        </a:spcAft>
                        <a:buClr>
                          <a:srgbClr val="000000"/>
                        </a:buClr>
                        <a:buSzPct val="25000"/>
                        <a:buFont typeface="Times New Roman"/>
                        <a:buNone/>
                      </a:pPr>
                      <a:r>
                        <a:rPr lang="en" sz="1800" b="1">
                          <a:solidFill>
                            <a:schemeClr val="dk1"/>
                          </a:solidFill>
                          <a:latin typeface="Times New Roman"/>
                          <a:ea typeface="Times New Roman"/>
                          <a:cs typeface="Times New Roman"/>
                          <a:sym typeface="Times New Roman"/>
                        </a:rPr>
                        <a:t>ZA 6. razred</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82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Usvajanje drugog stranog jezika.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567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Usvajanje drugog stranog jezika kroz leksičke, gramatičke, kulturološke i odgojne sadržaje. Razvijanje sposobnosti slušanja, govora, čitanja i pisanja na engleskom jeziku.</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990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NOSITELJI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dirty="0">
                          <a:solidFill>
                            <a:schemeClr val="dk1"/>
                          </a:solidFill>
                          <a:latin typeface="Times New Roman"/>
                          <a:ea typeface="Times New Roman"/>
                          <a:cs typeface="Times New Roman"/>
                          <a:sym typeface="Times New Roman"/>
                        </a:rPr>
                        <a:t>Valentina Ćosić, prof.</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517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70 sati izborne nastave engleskog</a:t>
                      </a:r>
                    </a:p>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jezika, tj. 2 sata tjedno.</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30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Tijekom školske godine 201</a:t>
                      </a:r>
                      <a:r>
                        <a:rPr lang="en" sz="1800">
                          <a:solidFill>
                            <a:schemeClr val="dk1"/>
                          </a:solidFill>
                          <a:latin typeface="Times New Roman"/>
                          <a:ea typeface="Times New Roman"/>
                          <a:cs typeface="Times New Roman"/>
                          <a:sym typeface="Times New Roman"/>
                        </a:rPr>
                        <a:t>7./2018.</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7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Troškovi potrošnog materijala.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664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Numeričko vrednovanje na kraju nastavne godine.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Shape 1431"/>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432" name="Shape 1432"/>
          <p:cNvGraphicFramePr/>
          <p:nvPr/>
        </p:nvGraphicFramePr>
        <p:xfrm>
          <a:off x="323862" y="274637"/>
          <a:ext cx="8496275" cy="6085180"/>
        </p:xfrm>
        <a:graphic>
          <a:graphicData uri="http://schemas.openxmlformats.org/drawingml/2006/table">
            <a:tbl>
              <a:tblPr>
                <a:noFill/>
                <a:tableStyleId>{147E585C-4567-4667-A078-270B42631319}</a:tableStyleId>
              </a:tblPr>
              <a:tblGrid>
                <a:gridCol w="2255825">
                  <a:extLst>
                    <a:ext uri="{9D8B030D-6E8A-4147-A177-3AD203B41FA5}">
                      <a16:colId xmlns:a16="http://schemas.microsoft.com/office/drawing/2014/main" val="20000"/>
                    </a:ext>
                  </a:extLst>
                </a:gridCol>
                <a:gridCol w="6240450">
                  <a:extLst>
                    <a:ext uri="{9D8B030D-6E8A-4147-A177-3AD203B41FA5}">
                      <a16:colId xmlns:a16="http://schemas.microsoft.com/office/drawing/2014/main" val="20001"/>
                    </a:ext>
                  </a:extLst>
                </a:gridCol>
              </a:tblGrid>
              <a:tr h="3730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Comic Sans MS"/>
                        <a:buNone/>
                      </a:pPr>
                      <a:r>
                        <a:rPr lang="en" sz="1600" b="1" u="none" strike="noStrike" cap="none">
                          <a:solidFill>
                            <a:schemeClr val="dk1"/>
                          </a:solidFill>
                          <a:latin typeface="Times New Roman"/>
                          <a:ea typeface="Times New Roman"/>
                          <a:cs typeface="Times New Roman"/>
                          <a:sym typeface="Times New Roman"/>
                        </a:rPr>
                        <a:t>ŠKOLA U PRIRODI DUGA UVALA – UČENICI 4. RAZREDA</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40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Upoznati gorsko-planinski i primorski zavičaj. Razvijati uljudno ponašanje,ispravan odnos prema svojoj i tuđoj imovini. Razvijati socijalne vještine. Širiti učenikove interese. Razvijati ekološku svijest.</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524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Škola u prirodi ima odgojnu i obrazovnu zadaću te svojom organizacijom osigurava povoljne uvjete za zdrav i siguran boravak djece. Osigurava kontinuitet rada škole te osposobljava učenike da u novim uvjetima uspješno uče i primjereno svojoj dobi organiziraju slobodno vrijeme.</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50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just" rtl="0">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Helena Ćurić,Valerija Ivanović Skender,Jasmina Kostelac Pervan,Iva Penava</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635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U organizaciji Gradskog ureda za za obrazovanje kulturu i sport učenici borave u odmaralištu Cvrčak u Dugoj Uvali. Program traje pet dana i planirani su izleti u Pulu, Limski kanal, Brijune i unutrašnjost Istre.</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11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14. s</a:t>
                      </a:r>
                      <a:r>
                        <a:rPr lang="en" sz="1600" u="none" strike="noStrike" cap="none">
                          <a:latin typeface="Times New Roman"/>
                          <a:ea typeface="Times New Roman"/>
                          <a:cs typeface="Times New Roman"/>
                          <a:sym typeface="Times New Roman"/>
                        </a:rPr>
                        <a:t>vibnja - </a:t>
                      </a:r>
                      <a:r>
                        <a:rPr lang="en" sz="1600">
                          <a:latin typeface="Times New Roman"/>
                          <a:ea typeface="Times New Roman"/>
                          <a:cs typeface="Times New Roman"/>
                          <a:sym typeface="Times New Roman"/>
                        </a:rPr>
                        <a:t>18. </a:t>
                      </a:r>
                      <a:r>
                        <a:rPr lang="en" sz="1600" u="none" strike="noStrike" cap="none">
                          <a:latin typeface="Times New Roman"/>
                          <a:ea typeface="Times New Roman"/>
                          <a:cs typeface="Times New Roman"/>
                          <a:sym typeface="Times New Roman"/>
                        </a:rPr>
                        <a:t>svibnja 201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984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Roditelji participiraju za boravak i smještaj + izlete.</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065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Kroz razgovor nakon provedene aktivnosti dobivamo rezultate o razumijevanju, primjeni i promišljanju okoline koja nas okružuje. Naučeno primijeniti u nastavi i svakodnevnom životu, izrada zajedničkih plakata po skupinama, kratke prezentacije doživljaja. </a:t>
                      </a:r>
                    </a:p>
                    <a:p>
                      <a:pPr marL="0" marR="0" lvl="0" indent="0" algn="just" rtl="0">
                        <a:lnSpc>
                          <a:spcPct val="100000"/>
                        </a:lnSpc>
                        <a:spcBef>
                          <a:spcPts val="0"/>
                        </a:spcBef>
                        <a:spcAft>
                          <a:spcPts val="0"/>
                        </a:spcAft>
                        <a:buClr>
                          <a:srgbClr val="000000"/>
                        </a:buClr>
                        <a:buSzPct val="25000"/>
                        <a:buFont typeface="Comic Sans MS"/>
                        <a:buNone/>
                      </a:pPr>
                      <a:r>
                        <a:rPr lang="en" sz="1600" u="none" strike="noStrike" cap="none">
                          <a:solidFill>
                            <a:schemeClr val="dk1"/>
                          </a:solidFill>
                          <a:latin typeface="Times New Roman"/>
                          <a:ea typeface="Times New Roman"/>
                          <a:cs typeface="Times New Roman"/>
                          <a:sym typeface="Times New Roman"/>
                        </a:rPr>
                        <a:t>Radove i plakate iskoristiti za određene svrhe u školi (izložbe, godišnjice, prigodne svečanosti, Dan otvorenih vrata),korištenje u nastavi. </a:t>
                      </a:r>
                    </a:p>
                  </a:txBody>
                  <a:tcPr marL="56975" marR="569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Shape 1439"/>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sp>
        <p:nvSpPr>
          <p:cNvPr id="1440" name="Shape 1440"/>
          <p:cNvSpPr/>
          <p:nvPr/>
        </p:nvSpPr>
        <p:spPr>
          <a:xfrm>
            <a:off x="2552583" y="2626341"/>
            <a:ext cx="4320598" cy="1440300"/>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3600" b="1" i="0" u="none" strike="noStrike" cap="none">
                <a:solidFill>
                  <a:schemeClr val="dk1"/>
                </a:solidFill>
                <a:latin typeface="Arial"/>
                <a:ea typeface="Arial"/>
                <a:cs typeface="Arial"/>
                <a:sym typeface="Arial"/>
              </a:rPr>
              <a:t>VII. PROJEKTI</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Shape 1447"/>
          <p:cNvSpPr txBox="1"/>
          <p:nvPr/>
        </p:nvSpPr>
        <p:spPr>
          <a:xfrm>
            <a:off x="7078660" y="0"/>
            <a:ext cx="2046298" cy="27449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sp>
        <p:nvSpPr>
          <p:cNvPr id="1448" name="Shape 1448"/>
          <p:cNvSpPr txBox="1"/>
          <p:nvPr/>
        </p:nvSpPr>
        <p:spPr>
          <a:xfrm>
            <a:off x="0" y="753450"/>
            <a:ext cx="8904900" cy="5351100"/>
          </a:xfrm>
          <a:prstGeom prst="rect">
            <a:avLst/>
          </a:prstGeom>
          <a:noFill/>
          <a:ln>
            <a:noFill/>
          </a:ln>
        </p:spPr>
        <p:txBody>
          <a:bodyPr wrap="square" lIns="91425" tIns="45700" rIns="91425" bIns="45700" anchor="t" anchorCtr="0">
            <a:noAutofit/>
          </a:bodyPr>
          <a:lstStyle/>
          <a:p>
            <a:pPr marR="0" lvl="0" algn="l" rtl="0">
              <a:lnSpc>
                <a:spcPct val="100000"/>
              </a:lnSpc>
              <a:spcBef>
                <a:spcPts val="0"/>
              </a:spcBef>
              <a:spcAft>
                <a:spcPts val="0"/>
              </a:spcAft>
              <a:buNone/>
            </a:pPr>
            <a:r>
              <a:rPr lang="en" sz="1800" i="0" u="none" strike="noStrike" cap="none" dirty="0">
                <a:solidFill>
                  <a:schemeClr val="dk1"/>
                </a:solidFill>
                <a:latin typeface="Times New Roman"/>
                <a:ea typeface="Times New Roman"/>
                <a:cs typeface="Times New Roman"/>
                <a:sym typeface="Times New Roman"/>
              </a:rPr>
              <a:t>U Osnovnoj školi Sesvetska Sela u školskoj godini 201</a:t>
            </a:r>
            <a:r>
              <a:rPr lang="en" sz="1800" dirty="0">
                <a:solidFill>
                  <a:schemeClr val="dk1"/>
                </a:solidFill>
                <a:latin typeface="Times New Roman"/>
                <a:ea typeface="Times New Roman"/>
                <a:cs typeface="Times New Roman"/>
                <a:sym typeface="Times New Roman"/>
              </a:rPr>
              <a:t>7</a:t>
            </a:r>
            <a:r>
              <a:rPr lang="en" sz="1800" i="0" u="none" strike="noStrike" cap="none" dirty="0">
                <a:solidFill>
                  <a:schemeClr val="dk1"/>
                </a:solidFill>
                <a:latin typeface="Times New Roman"/>
                <a:ea typeface="Times New Roman"/>
                <a:cs typeface="Times New Roman"/>
                <a:sym typeface="Times New Roman"/>
              </a:rPr>
              <a:t>./201</a:t>
            </a:r>
            <a:r>
              <a:rPr lang="en" sz="1800" dirty="0">
                <a:solidFill>
                  <a:schemeClr val="dk1"/>
                </a:solidFill>
                <a:latin typeface="Times New Roman"/>
                <a:ea typeface="Times New Roman"/>
                <a:cs typeface="Times New Roman"/>
                <a:sym typeface="Times New Roman"/>
              </a:rPr>
              <a:t>8</a:t>
            </a:r>
            <a:r>
              <a:rPr lang="en" sz="1800" i="0" u="none" strike="noStrike" cap="none" dirty="0">
                <a:solidFill>
                  <a:schemeClr val="dk1"/>
                </a:solidFill>
                <a:latin typeface="Times New Roman"/>
                <a:ea typeface="Times New Roman"/>
                <a:cs typeface="Times New Roman"/>
                <a:sym typeface="Times New Roman"/>
              </a:rPr>
              <a:t>. nastavit će se provedba i rad na projektima: </a:t>
            </a:r>
          </a:p>
          <a:p>
            <a:pPr marL="901700" marR="0" lvl="0" indent="-342900" algn="l" rtl="0">
              <a:lnSpc>
                <a:spcPct val="100000"/>
              </a:lnSpc>
              <a:spcBef>
                <a:spcPts val="0"/>
              </a:spcBef>
              <a:spcAft>
                <a:spcPts val="0"/>
              </a:spcAft>
              <a:buClr>
                <a:schemeClr val="dk1"/>
              </a:buClr>
              <a:buSzPct val="100000"/>
              <a:buFont typeface="+mj-lt"/>
              <a:buAutoNum type="arabicPeriod"/>
            </a:pPr>
            <a:r>
              <a:rPr lang="en" sz="1800" dirty="0">
                <a:solidFill>
                  <a:schemeClr val="dk1"/>
                </a:solidFill>
                <a:latin typeface="Times New Roman"/>
                <a:ea typeface="Times New Roman"/>
                <a:cs typeface="Times New Roman"/>
                <a:sym typeface="Times New Roman"/>
              </a:rPr>
              <a:t>Slovo po slovo - čitajmo zajedno</a:t>
            </a:r>
          </a:p>
          <a:p>
            <a:pPr marL="901700" marR="0" lvl="0" indent="-342900" algn="l" rtl="0">
              <a:lnSpc>
                <a:spcPct val="100000"/>
              </a:lnSpc>
              <a:spcBef>
                <a:spcPts val="0"/>
              </a:spcBef>
              <a:spcAft>
                <a:spcPts val="0"/>
              </a:spcAft>
              <a:buClr>
                <a:schemeClr val="dk1"/>
              </a:buClr>
              <a:buSzPct val="100000"/>
              <a:buFont typeface="+mj-lt"/>
              <a:buAutoNum type="arabicPeriod"/>
            </a:pPr>
            <a:r>
              <a:rPr lang="en" sz="1800" dirty="0">
                <a:solidFill>
                  <a:schemeClr val="dk1"/>
                </a:solidFill>
                <a:latin typeface="Times New Roman"/>
                <a:ea typeface="Times New Roman"/>
                <a:cs typeface="Times New Roman"/>
                <a:sym typeface="Times New Roman"/>
              </a:rPr>
              <a:t>Humanitarna akcija za Vukovarsku socijalnu samoposlugu (Uskrs)</a:t>
            </a:r>
          </a:p>
          <a:p>
            <a:pPr marL="901700" marR="0" lvl="0" indent="-342900" algn="l" rtl="0">
              <a:lnSpc>
                <a:spcPct val="100000"/>
              </a:lnSpc>
              <a:spcBef>
                <a:spcPts val="0"/>
              </a:spcBef>
              <a:spcAft>
                <a:spcPts val="0"/>
              </a:spcAft>
              <a:buClr>
                <a:schemeClr val="dk1"/>
              </a:buClr>
              <a:buSzPct val="100000"/>
              <a:buFont typeface="+mj-lt"/>
              <a:buAutoNum type="arabicPeriod"/>
            </a:pPr>
            <a:r>
              <a:rPr lang="en" sz="1800" i="0" u="none" strike="noStrike" cap="none" dirty="0">
                <a:solidFill>
                  <a:schemeClr val="dk1"/>
                </a:solidFill>
                <a:latin typeface="Times New Roman"/>
                <a:ea typeface="Times New Roman"/>
                <a:cs typeface="Times New Roman"/>
                <a:sym typeface="Times New Roman"/>
              </a:rPr>
              <a:t>Rad s darovitim učenicima</a:t>
            </a:r>
          </a:p>
          <a:p>
            <a:pPr marL="901700" marR="0" lvl="0" indent="-342900" algn="l" rtl="0">
              <a:lnSpc>
                <a:spcPct val="100000"/>
              </a:lnSpc>
              <a:spcBef>
                <a:spcPts val="0"/>
              </a:spcBef>
              <a:spcAft>
                <a:spcPts val="0"/>
              </a:spcAft>
              <a:buClr>
                <a:srgbClr val="000000"/>
              </a:buClr>
              <a:buSzPct val="100000"/>
              <a:buFont typeface="+mj-lt"/>
              <a:buAutoNum type="arabicPeriod"/>
            </a:pPr>
            <a:r>
              <a:rPr lang="en" sz="1800" i="0" u="none" strike="noStrike" cap="none" dirty="0">
                <a:solidFill>
                  <a:schemeClr val="dk1"/>
                </a:solidFill>
                <a:latin typeface="Times New Roman"/>
                <a:ea typeface="Times New Roman"/>
                <a:cs typeface="Times New Roman"/>
                <a:sym typeface="Times New Roman"/>
              </a:rPr>
              <a:t>Učenička zadruga</a:t>
            </a:r>
          </a:p>
          <a:p>
            <a:pPr marL="901700" marR="0" lvl="0" indent="-342900" algn="l" rtl="0">
              <a:lnSpc>
                <a:spcPct val="100000"/>
              </a:lnSpc>
              <a:spcBef>
                <a:spcPts val="0"/>
              </a:spcBef>
              <a:spcAft>
                <a:spcPts val="0"/>
              </a:spcAft>
              <a:buClr>
                <a:srgbClr val="000000"/>
              </a:buClr>
              <a:buSzPct val="100000"/>
              <a:buFont typeface="+mj-lt"/>
              <a:buAutoNum type="arabicPeriod"/>
            </a:pPr>
            <a:r>
              <a:rPr lang="en" sz="1800" i="0" u="none" strike="noStrike" cap="none" dirty="0">
                <a:solidFill>
                  <a:schemeClr val="dk1"/>
                </a:solidFill>
                <a:latin typeface="Times New Roman"/>
                <a:ea typeface="Times New Roman"/>
                <a:cs typeface="Times New Roman"/>
                <a:sym typeface="Times New Roman"/>
              </a:rPr>
              <a:t>Profesionalna orijentacija učenika</a:t>
            </a:r>
          </a:p>
          <a:p>
            <a:pPr marL="901700" marR="0" lvl="0" indent="-342900" algn="l" rtl="0">
              <a:lnSpc>
                <a:spcPct val="100000"/>
              </a:lnSpc>
              <a:spcBef>
                <a:spcPts val="0"/>
              </a:spcBef>
              <a:spcAft>
                <a:spcPts val="0"/>
              </a:spcAft>
              <a:buClr>
                <a:schemeClr val="dk1"/>
              </a:buClr>
              <a:buSzPct val="100000"/>
              <a:buFont typeface="+mj-lt"/>
              <a:buAutoNum type="arabicPeriod"/>
            </a:pPr>
            <a:r>
              <a:rPr lang="en" sz="1800" i="0" u="none" strike="noStrike" cap="none" dirty="0">
                <a:solidFill>
                  <a:schemeClr val="dk1"/>
                </a:solidFill>
                <a:latin typeface="Times New Roman"/>
                <a:ea typeface="Times New Roman"/>
                <a:cs typeface="Times New Roman"/>
                <a:sym typeface="Times New Roman"/>
              </a:rPr>
              <a:t>Humanitarna akcija</a:t>
            </a:r>
          </a:p>
          <a:p>
            <a:pPr marL="901700" marR="0" lvl="0" indent="-342900" algn="l" rtl="0">
              <a:lnSpc>
                <a:spcPct val="100000"/>
              </a:lnSpc>
              <a:spcBef>
                <a:spcPts val="0"/>
              </a:spcBef>
              <a:spcAft>
                <a:spcPts val="0"/>
              </a:spcAft>
              <a:buClr>
                <a:schemeClr val="dk1"/>
              </a:buClr>
              <a:buSzPct val="100000"/>
              <a:buFont typeface="+mj-lt"/>
              <a:buAutoNum type="arabicPeriod"/>
            </a:pPr>
            <a:r>
              <a:rPr lang="en" sz="1800" i="0" u="none" strike="noStrike" cap="none" dirty="0">
                <a:solidFill>
                  <a:schemeClr val="dk1"/>
                </a:solidFill>
                <a:latin typeface="Times New Roman"/>
                <a:ea typeface="Times New Roman"/>
                <a:cs typeface="Times New Roman"/>
                <a:sym typeface="Times New Roman"/>
              </a:rPr>
              <a:t>Voda oko nas</a:t>
            </a:r>
          </a:p>
          <a:p>
            <a:pPr marL="901700" marR="0" lvl="0" indent="-342900" algn="l" rtl="0">
              <a:lnSpc>
                <a:spcPct val="100000"/>
              </a:lnSpc>
              <a:spcBef>
                <a:spcPts val="0"/>
              </a:spcBef>
              <a:spcAft>
                <a:spcPts val="0"/>
              </a:spcAft>
              <a:buClr>
                <a:schemeClr val="dk1"/>
              </a:buClr>
              <a:buSzPct val="100000"/>
              <a:buFont typeface="+mj-lt"/>
              <a:buAutoNum type="arabicPeriod"/>
            </a:pPr>
            <a:r>
              <a:rPr lang="en" sz="1800" dirty="0">
                <a:solidFill>
                  <a:schemeClr val="dk1"/>
                </a:solidFill>
                <a:latin typeface="Times New Roman"/>
                <a:ea typeface="Times New Roman"/>
                <a:cs typeface="Times New Roman"/>
                <a:sym typeface="Times New Roman"/>
              </a:rPr>
              <a:t>Together</a:t>
            </a:r>
          </a:p>
          <a:p>
            <a:pPr marL="901700" marR="0" lvl="0" indent="-342900" algn="l" rtl="0">
              <a:lnSpc>
                <a:spcPct val="100000"/>
              </a:lnSpc>
              <a:spcBef>
                <a:spcPts val="0"/>
              </a:spcBef>
              <a:spcAft>
                <a:spcPts val="0"/>
              </a:spcAft>
              <a:buClr>
                <a:srgbClr val="000000"/>
              </a:buClr>
              <a:buSzPct val="100000"/>
              <a:buFont typeface="+mj-lt"/>
              <a:buAutoNum type="arabicPeriod"/>
            </a:pPr>
            <a:r>
              <a:rPr lang="en" sz="1800" i="0" u="none" strike="noStrike" cap="none" dirty="0">
                <a:solidFill>
                  <a:schemeClr val="dk1"/>
                </a:solidFill>
                <a:latin typeface="Times New Roman"/>
                <a:ea typeface="Times New Roman"/>
                <a:cs typeface="Times New Roman"/>
                <a:sym typeface="Times New Roman"/>
              </a:rPr>
              <a:t>Štednja energije</a:t>
            </a:r>
          </a:p>
          <a:p>
            <a:pPr marL="901700" marR="0" lvl="0" indent="-342900" algn="l" rtl="0">
              <a:lnSpc>
                <a:spcPct val="100000"/>
              </a:lnSpc>
              <a:spcBef>
                <a:spcPts val="0"/>
              </a:spcBef>
              <a:spcAft>
                <a:spcPts val="0"/>
              </a:spcAft>
              <a:buClr>
                <a:schemeClr val="dk1"/>
              </a:buClr>
              <a:buSzPct val="100000"/>
              <a:buFont typeface="+mj-lt"/>
              <a:buAutoNum type="arabicPeriod"/>
            </a:pPr>
            <a:r>
              <a:rPr lang="en" sz="1800" i="0" u="none" strike="noStrike" cap="none" dirty="0">
                <a:solidFill>
                  <a:schemeClr val="dk1"/>
                </a:solidFill>
                <a:latin typeface="Times New Roman"/>
                <a:ea typeface="Times New Roman"/>
                <a:cs typeface="Times New Roman"/>
                <a:sym typeface="Times New Roman"/>
              </a:rPr>
              <a:t>Tjelesna aktivnost i prehrana djece školske dobi</a:t>
            </a:r>
          </a:p>
          <a:p>
            <a:pPr marL="901700" marR="0" lvl="0" indent="-342900" algn="l" rtl="0">
              <a:lnSpc>
                <a:spcPct val="100000"/>
              </a:lnSpc>
              <a:spcBef>
                <a:spcPts val="0"/>
              </a:spcBef>
              <a:spcAft>
                <a:spcPts val="0"/>
              </a:spcAft>
              <a:buClr>
                <a:srgbClr val="000000"/>
              </a:buClr>
              <a:buSzPct val="100000"/>
              <a:buFont typeface="+mj-lt"/>
              <a:buAutoNum type="arabicPeriod"/>
            </a:pPr>
            <a:r>
              <a:rPr lang="en" sz="1800" i="0" u="none" strike="noStrike" cap="none" dirty="0">
                <a:solidFill>
                  <a:schemeClr val="dk1"/>
                </a:solidFill>
                <a:latin typeface="Times New Roman"/>
                <a:ea typeface="Times New Roman"/>
                <a:cs typeface="Times New Roman"/>
                <a:sym typeface="Times New Roman"/>
              </a:rPr>
              <a:t>Plastičnim čepovima do skupih lijekova</a:t>
            </a:r>
          </a:p>
          <a:p>
            <a:pPr marL="901700" marR="0" lvl="0" indent="-342900" algn="l" rtl="0">
              <a:lnSpc>
                <a:spcPct val="100000"/>
              </a:lnSpc>
              <a:spcBef>
                <a:spcPts val="0"/>
              </a:spcBef>
              <a:spcAft>
                <a:spcPts val="0"/>
              </a:spcAft>
              <a:buClr>
                <a:schemeClr val="dk1"/>
              </a:buClr>
              <a:buSzPct val="100000"/>
              <a:buFont typeface="+mj-lt"/>
              <a:buAutoNum type="arabicPeriod"/>
            </a:pPr>
            <a:r>
              <a:rPr lang="en" sz="1800" i="0" u="none" strike="noStrike" cap="none" dirty="0">
                <a:solidFill>
                  <a:schemeClr val="dk1"/>
                </a:solidFill>
                <a:latin typeface="Times New Roman"/>
                <a:ea typeface="Times New Roman"/>
                <a:cs typeface="Times New Roman"/>
                <a:sym typeface="Times New Roman"/>
              </a:rPr>
              <a:t>Školski vrt</a:t>
            </a:r>
          </a:p>
          <a:p>
            <a:pPr marL="901700" marR="0" lvl="0" indent="-342900" algn="l" rtl="0">
              <a:lnSpc>
                <a:spcPct val="100000"/>
              </a:lnSpc>
              <a:spcBef>
                <a:spcPts val="0"/>
              </a:spcBef>
              <a:spcAft>
                <a:spcPts val="0"/>
              </a:spcAft>
              <a:buClr>
                <a:schemeClr val="dk1"/>
              </a:buClr>
              <a:buSzPct val="100000"/>
              <a:buFont typeface="+mj-lt"/>
              <a:buAutoNum type="arabicPeriod"/>
            </a:pPr>
            <a:r>
              <a:rPr lang="en" sz="1800" i="0" u="none" strike="noStrike" cap="none" dirty="0">
                <a:solidFill>
                  <a:schemeClr val="dk1"/>
                </a:solidFill>
                <a:latin typeface="Times New Roman"/>
                <a:ea typeface="Times New Roman"/>
                <a:cs typeface="Times New Roman"/>
                <a:sym typeface="Times New Roman"/>
              </a:rPr>
              <a:t>Globe projekt</a:t>
            </a:r>
          </a:p>
          <a:p>
            <a:pPr marL="901700" marR="0" lvl="0" indent="-342900" algn="l" rtl="0">
              <a:lnSpc>
                <a:spcPct val="100000"/>
              </a:lnSpc>
              <a:spcBef>
                <a:spcPts val="0"/>
              </a:spcBef>
              <a:spcAft>
                <a:spcPts val="0"/>
              </a:spcAft>
              <a:buClr>
                <a:schemeClr val="dk1"/>
              </a:buClr>
              <a:buSzPct val="100000"/>
              <a:buFont typeface="+mj-lt"/>
              <a:buAutoNum type="arabicPeriod"/>
            </a:pPr>
            <a:r>
              <a:rPr lang="en" sz="1800" i="0" u="none" strike="noStrike" cap="none" dirty="0">
                <a:solidFill>
                  <a:schemeClr val="dk1"/>
                </a:solidFill>
                <a:latin typeface="Times New Roman"/>
                <a:ea typeface="Times New Roman"/>
                <a:cs typeface="Times New Roman"/>
                <a:sym typeface="Times New Roman"/>
              </a:rPr>
              <a:t>Skupljamo stare baterije</a:t>
            </a:r>
          </a:p>
          <a:p>
            <a:pPr marL="901700" marR="0" lvl="0" indent="-342900" algn="l" rtl="0">
              <a:lnSpc>
                <a:spcPct val="100000"/>
              </a:lnSpc>
              <a:spcBef>
                <a:spcPts val="0"/>
              </a:spcBef>
              <a:spcAft>
                <a:spcPts val="0"/>
              </a:spcAft>
              <a:buClr>
                <a:schemeClr val="dk1"/>
              </a:buClr>
              <a:buSzPct val="100000"/>
              <a:buFont typeface="+mj-lt"/>
              <a:buAutoNum type="arabicPeriod"/>
            </a:pPr>
            <a:r>
              <a:rPr lang="en" sz="1800" i="0" u="none" strike="noStrike" cap="none" dirty="0">
                <a:solidFill>
                  <a:schemeClr val="dk1"/>
                </a:solidFill>
                <a:latin typeface="Times New Roman"/>
                <a:ea typeface="Times New Roman"/>
                <a:cs typeface="Times New Roman"/>
                <a:sym typeface="Times New Roman"/>
              </a:rPr>
              <a:t>Mala škola glagoljice</a:t>
            </a:r>
          </a:p>
          <a:p>
            <a:pPr marL="901700" marR="0" lvl="0" indent="-342900" algn="l" rtl="0">
              <a:lnSpc>
                <a:spcPct val="100000"/>
              </a:lnSpc>
              <a:spcBef>
                <a:spcPts val="0"/>
              </a:spcBef>
              <a:spcAft>
                <a:spcPts val="0"/>
              </a:spcAft>
              <a:buClr>
                <a:schemeClr val="dk1"/>
              </a:buClr>
              <a:buSzPct val="100000"/>
              <a:buFont typeface="+mj-lt"/>
              <a:buAutoNum type="arabicPeriod"/>
            </a:pPr>
            <a:r>
              <a:rPr lang="en" sz="1800" dirty="0">
                <a:solidFill>
                  <a:schemeClr val="dk1"/>
                </a:solidFill>
                <a:latin typeface="Times New Roman"/>
                <a:ea typeface="Times New Roman"/>
                <a:cs typeface="Times New Roman"/>
                <a:sym typeface="Times New Roman"/>
              </a:rPr>
              <a:t>Izrada origami ždralova za Hirošimu</a:t>
            </a:r>
          </a:p>
          <a:p>
            <a:pPr marL="0" marR="0" lvl="0" indent="0" algn="l" rtl="0">
              <a:lnSpc>
                <a:spcPct val="100000"/>
              </a:lnSpc>
              <a:spcBef>
                <a:spcPts val="0"/>
              </a:spcBef>
              <a:spcAft>
                <a:spcPts val="0"/>
              </a:spcAft>
              <a:buClr>
                <a:schemeClr val="dk1"/>
              </a:buClr>
              <a:buSzPct val="25000"/>
              <a:buFont typeface="Verdana"/>
              <a:buNone/>
            </a:pPr>
            <a:r>
              <a:rPr lang="en" sz="1800" i="0" u="none" strike="noStrike" cap="none" dirty="0">
                <a:solidFill>
                  <a:schemeClr val="dk1"/>
                </a:solidFill>
                <a:latin typeface="Times New Roman"/>
                <a:ea typeface="Times New Roman"/>
                <a:cs typeface="Times New Roman"/>
                <a:sym typeface="Times New Roman"/>
              </a:rPr>
              <a:t> Korist od provedbe projekata primarno bi trebali osjetiti učenici, a očekivanu dobit trebali bi imati roditelji, škola te šira zajednica.</a:t>
            </a:r>
          </a:p>
          <a:p>
            <a:pPr marL="0" marR="0" lvl="0" indent="0" algn="l" rtl="0">
              <a:lnSpc>
                <a:spcPct val="100000"/>
              </a:lnSpc>
              <a:spcBef>
                <a:spcPts val="0"/>
              </a:spcBef>
              <a:spcAft>
                <a:spcPts val="0"/>
              </a:spcAft>
              <a:buClr>
                <a:srgbClr val="000000"/>
              </a:buClr>
              <a:buFont typeface="Arial"/>
              <a:buNone/>
            </a:pPr>
            <a:endParaRPr sz="1600" b="0" i="0" u="none" strike="noStrike" cap="none" dirty="0">
              <a:solidFill>
                <a:schemeClr val="dk1"/>
              </a:solidFill>
              <a:latin typeface="Times New Roman"/>
              <a:ea typeface="Times New Roman"/>
              <a:cs typeface="Times New Roman"/>
              <a:sym typeface="Times New Roman"/>
            </a:endParaRPr>
          </a:p>
        </p:txBody>
      </p:sp>
      <p:sp>
        <p:nvSpPr>
          <p:cNvPr id="1449" name="Shape 1449"/>
          <p:cNvSpPr/>
          <p:nvPr/>
        </p:nvSpPr>
        <p:spPr>
          <a:xfrm>
            <a:off x="2411700" y="259964"/>
            <a:ext cx="4320600" cy="493486"/>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2400" b="1" i="0" u="none" strike="noStrike" cap="none">
                <a:solidFill>
                  <a:schemeClr val="dk1"/>
                </a:solidFill>
                <a:latin typeface="Arial"/>
                <a:ea typeface="Arial"/>
                <a:cs typeface="Arial"/>
                <a:sym typeface="Arial"/>
              </a:rPr>
              <a:t>VII. PROJEKTI</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graphicFrame>
        <p:nvGraphicFramePr>
          <p:cNvPr id="1455" name="Shape 1455"/>
          <p:cNvGraphicFramePr/>
          <p:nvPr/>
        </p:nvGraphicFramePr>
        <p:xfrm>
          <a:off x="152400" y="152400"/>
          <a:ext cx="8847375" cy="6294405"/>
        </p:xfrm>
        <a:graphic>
          <a:graphicData uri="http://schemas.openxmlformats.org/drawingml/2006/table">
            <a:tbl>
              <a:tblPr>
                <a:noFill/>
                <a:tableStyleId>{147E585C-4567-4667-A078-270B42631319}</a:tableStyleId>
              </a:tblPr>
              <a:tblGrid>
                <a:gridCol w="3062925">
                  <a:extLst>
                    <a:ext uri="{9D8B030D-6E8A-4147-A177-3AD203B41FA5}">
                      <a16:colId xmlns:a16="http://schemas.microsoft.com/office/drawing/2014/main" val="20000"/>
                    </a:ext>
                  </a:extLst>
                </a:gridCol>
                <a:gridCol w="5784450">
                  <a:extLst>
                    <a:ext uri="{9D8B030D-6E8A-4147-A177-3AD203B41FA5}">
                      <a16:colId xmlns:a16="http://schemas.microsoft.com/office/drawing/2014/main" val="20001"/>
                    </a:ext>
                  </a:extLst>
                </a:gridCol>
              </a:tblGrid>
              <a:tr h="768150">
                <a:tc>
                  <a:txBody>
                    <a:bodyPr/>
                    <a:lstStyle/>
                    <a:p>
                      <a:pPr lvl="0" rtl="0">
                        <a:lnSpc>
                          <a:spcPct val="115000"/>
                        </a:lnSpc>
                        <a:spcBef>
                          <a:spcPts val="0"/>
                        </a:spcBef>
                        <a:buNone/>
                      </a:pPr>
                      <a:r>
                        <a:rPr lang="en" sz="1800" b="1" dirty="0">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800" b="1" dirty="0" smtClean="0">
                          <a:latin typeface="Times New Roman"/>
                          <a:ea typeface="Times New Roman"/>
                          <a:cs typeface="Times New Roman"/>
                          <a:sym typeface="Times New Roman"/>
                        </a:rPr>
                        <a:t>SLOVO PO SLOVO - ČITAJMO ZAJEDNO</a:t>
                      </a:r>
                      <a:endParaRPr lang="en" sz="1800" b="1" dirty="0">
                        <a:latin typeface="Times New Roman"/>
                        <a:ea typeface="Times New Roman"/>
                        <a:cs typeface="Times New Roman"/>
                        <a:sym typeface="Times New Roman"/>
                      </a:endParaRP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28675">
                <a:tc>
                  <a:txBody>
                    <a:bodyPr/>
                    <a:lstStyle/>
                    <a:p>
                      <a:pPr lvl="0" rtl="0">
                        <a:lnSpc>
                          <a:spcPct val="115000"/>
                        </a:lnSpc>
                        <a:spcBef>
                          <a:spcPts val="0"/>
                        </a:spcBef>
                        <a:buNone/>
                      </a:pPr>
                      <a:r>
                        <a:rPr lang="en" sz="1800" b="1">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a:latin typeface="Times New Roman"/>
                          <a:ea typeface="Times New Roman"/>
                          <a:cs typeface="Times New Roman"/>
                          <a:sym typeface="Times New Roman"/>
                        </a:rPr>
                        <a:t>Razvijati kompetencije čitanja i pisanja, poticati samostalnost, razvijati interes za čitanje i pisanje.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7450">
                <a:tc>
                  <a:txBody>
                    <a:bodyPr/>
                    <a:lstStyle/>
                    <a:p>
                      <a:pPr lvl="0" rtl="0">
                        <a:lnSpc>
                          <a:spcPct val="115000"/>
                        </a:lnSpc>
                        <a:spcBef>
                          <a:spcPts val="0"/>
                        </a:spcBef>
                        <a:buNone/>
                      </a:pPr>
                      <a:r>
                        <a:rPr lang="en" sz="1800" b="1">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a:latin typeface="Times New Roman"/>
                          <a:ea typeface="Times New Roman"/>
                          <a:cs typeface="Times New Roman"/>
                          <a:sym typeface="Times New Roman"/>
                        </a:rPr>
                        <a:t>Pomoć učenicima razredne nastave s teškoćama pisanja i čitanja.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7925">
                <a:tc>
                  <a:txBody>
                    <a:bodyPr/>
                    <a:lstStyle/>
                    <a:p>
                      <a:pPr lvl="0" rtl="0">
                        <a:lnSpc>
                          <a:spcPct val="115000"/>
                        </a:lnSpc>
                        <a:spcBef>
                          <a:spcPts val="0"/>
                        </a:spcBef>
                        <a:buNone/>
                      </a:pPr>
                      <a:r>
                        <a:rPr lang="en" sz="1800" b="1">
                          <a:latin typeface="Times New Roman"/>
                          <a:ea typeface="Times New Roman"/>
                          <a:cs typeface="Times New Roman"/>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dirty="0">
                          <a:latin typeface="Times New Roman"/>
                          <a:ea typeface="Times New Roman"/>
                          <a:cs typeface="Times New Roman"/>
                          <a:sym typeface="Times New Roman"/>
                        </a:rPr>
                        <a:t>Tea Babić, mag. rehab. educ., Davorka Petak, dipl. knjižničar (u.z. Ivana Mršić, mag. nov.), Silvija Ravić, prof. psih. (u.z. Marija Petranović, mag. psych.).</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7575">
                <a:tc>
                  <a:txBody>
                    <a:bodyPr/>
                    <a:lstStyle/>
                    <a:p>
                      <a:pPr lvl="0" rtl="0">
                        <a:lnSpc>
                          <a:spcPct val="115000"/>
                        </a:lnSpc>
                        <a:spcBef>
                          <a:spcPts val="0"/>
                        </a:spcBef>
                        <a:buNone/>
                      </a:pPr>
                      <a:r>
                        <a:rPr lang="en" sz="1800" b="1">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a:latin typeface="Times New Roman"/>
                          <a:ea typeface="Times New Roman"/>
                          <a:cs typeface="Times New Roman"/>
                          <a:sym typeface="Times New Roman"/>
                        </a:rPr>
                        <a:t>Radionice tijekom školske godine (dva puta mjesečno). </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0525">
                <a:tc>
                  <a:txBody>
                    <a:bodyPr/>
                    <a:lstStyle/>
                    <a:p>
                      <a:pPr lvl="0" rtl="0">
                        <a:lnSpc>
                          <a:spcPct val="115000"/>
                        </a:lnSpc>
                        <a:spcBef>
                          <a:spcPts val="0"/>
                        </a:spcBef>
                        <a:buNone/>
                      </a:pPr>
                      <a:r>
                        <a:rPr lang="en" sz="1800" b="1">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a:latin typeface="Times New Roman"/>
                          <a:ea typeface="Times New Roman"/>
                          <a:cs typeface="Times New Roman"/>
                          <a:sym typeface="Times New Roman"/>
                        </a:rPr>
                        <a:t>Tijekom školske godine. </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8650">
                <a:tc>
                  <a:txBody>
                    <a:bodyPr/>
                    <a:lstStyle/>
                    <a:p>
                      <a:pPr lvl="0" rtl="0">
                        <a:lnSpc>
                          <a:spcPct val="115000"/>
                        </a:lnSpc>
                        <a:spcBef>
                          <a:spcPts val="0"/>
                        </a:spcBef>
                        <a:buNone/>
                      </a:pPr>
                      <a:r>
                        <a:rPr lang="en" sz="1800" b="1">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a:solidFill>
                            <a:schemeClr val="dk1"/>
                          </a:solidFill>
                          <a:latin typeface="Times New Roman"/>
                          <a:ea typeface="Times New Roman"/>
                          <a:cs typeface="Times New Roman"/>
                          <a:sym typeface="Times New Roman"/>
                        </a:rPr>
                        <a:t>Materijali za rad (radni listići, slikovnice, potrošni materijal). </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45600">
                <a:tc>
                  <a:txBody>
                    <a:bodyPr/>
                    <a:lstStyle/>
                    <a:p>
                      <a:pPr lvl="0" rtl="0">
                        <a:lnSpc>
                          <a:spcPct val="115000"/>
                        </a:lnSpc>
                        <a:spcBef>
                          <a:spcPts val="0"/>
                        </a:spcBef>
                        <a:buNone/>
                      </a:pPr>
                      <a:r>
                        <a:rPr lang="en" sz="1800" b="1">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dirty="0">
                          <a:latin typeface="Times New Roman"/>
                          <a:ea typeface="Times New Roman"/>
                          <a:cs typeface="Times New Roman"/>
                          <a:sym typeface="Times New Roman"/>
                        </a:rPr>
                        <a:t>Tijekom nastavne godine pratit će se uspješnost učenika. </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graphicFrame>
        <p:nvGraphicFramePr>
          <p:cNvPr id="1461" name="Shape 1461"/>
          <p:cNvGraphicFramePr/>
          <p:nvPr/>
        </p:nvGraphicFramePr>
        <p:xfrm>
          <a:off x="152400" y="152400"/>
          <a:ext cx="8847375" cy="6510288"/>
        </p:xfrm>
        <a:graphic>
          <a:graphicData uri="http://schemas.openxmlformats.org/drawingml/2006/table">
            <a:tbl>
              <a:tblPr>
                <a:noFill/>
                <a:tableStyleId>{147E585C-4567-4667-A078-270B42631319}</a:tableStyleId>
              </a:tblPr>
              <a:tblGrid>
                <a:gridCol w="3111975">
                  <a:extLst>
                    <a:ext uri="{9D8B030D-6E8A-4147-A177-3AD203B41FA5}">
                      <a16:colId xmlns:a16="http://schemas.microsoft.com/office/drawing/2014/main" val="20000"/>
                    </a:ext>
                  </a:extLst>
                </a:gridCol>
                <a:gridCol w="5735400">
                  <a:extLst>
                    <a:ext uri="{9D8B030D-6E8A-4147-A177-3AD203B41FA5}">
                      <a16:colId xmlns:a16="http://schemas.microsoft.com/office/drawing/2014/main" val="20001"/>
                    </a:ext>
                  </a:extLst>
                </a:gridCol>
              </a:tblGrid>
              <a:tr h="768150">
                <a:tc>
                  <a:txBody>
                    <a:bodyPr/>
                    <a:lstStyle/>
                    <a:p>
                      <a:pPr lvl="0" rtl="0">
                        <a:lnSpc>
                          <a:spcPct val="115000"/>
                        </a:lnSpc>
                        <a:spcBef>
                          <a:spcPts val="0"/>
                        </a:spcBef>
                        <a:buNone/>
                      </a:pPr>
                      <a:r>
                        <a:rPr lang="en" sz="1800" b="1">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800" b="1">
                          <a:latin typeface="Times New Roman"/>
                          <a:ea typeface="Times New Roman"/>
                          <a:cs typeface="Times New Roman"/>
                          <a:sym typeface="Times New Roman"/>
                        </a:rPr>
                        <a:t>HUMANITARNA AKCIJA ZA VUKOVARSKU SOCIJALNU SAMOPOSLUGU (USKRS) </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28675">
                <a:tc>
                  <a:txBody>
                    <a:bodyPr/>
                    <a:lstStyle/>
                    <a:p>
                      <a:pPr lvl="0" rtl="0">
                        <a:lnSpc>
                          <a:spcPct val="115000"/>
                        </a:lnSpc>
                        <a:spcBef>
                          <a:spcPts val="0"/>
                        </a:spcBef>
                        <a:buNone/>
                      </a:pPr>
                      <a:r>
                        <a:rPr lang="en" sz="1800" b="1">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a:latin typeface="Times New Roman"/>
                          <a:ea typeface="Times New Roman"/>
                          <a:cs typeface="Times New Roman"/>
                          <a:sym typeface="Times New Roman"/>
                        </a:rPr>
                        <a:t>Razvijati građansku svijest i kulturu pomaganja onima koji imaju manje od nas; skupljanjem hrane i higijenskih potrepština pomoći potrebitim obiteljima u Vukovaru.</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7450">
                <a:tc>
                  <a:txBody>
                    <a:bodyPr/>
                    <a:lstStyle/>
                    <a:p>
                      <a:pPr lvl="0" rtl="0">
                        <a:lnSpc>
                          <a:spcPct val="115000"/>
                        </a:lnSpc>
                        <a:spcBef>
                          <a:spcPts val="0"/>
                        </a:spcBef>
                        <a:buNone/>
                      </a:pPr>
                      <a:r>
                        <a:rPr lang="en" sz="1800" b="1">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a:latin typeface="Times New Roman"/>
                          <a:ea typeface="Times New Roman"/>
                          <a:cs typeface="Times New Roman"/>
                          <a:sym typeface="Times New Roman"/>
                        </a:rPr>
                        <a:t>Svi razredni odjeli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7925">
                <a:tc>
                  <a:txBody>
                    <a:bodyPr/>
                    <a:lstStyle/>
                    <a:p>
                      <a:pPr lvl="0" rtl="0">
                        <a:lnSpc>
                          <a:spcPct val="115000"/>
                        </a:lnSpc>
                        <a:spcBef>
                          <a:spcPts val="0"/>
                        </a:spcBef>
                        <a:buNone/>
                      </a:pPr>
                      <a:r>
                        <a:rPr lang="en" sz="1800" b="1">
                          <a:latin typeface="Times New Roman"/>
                          <a:ea typeface="Times New Roman"/>
                          <a:cs typeface="Times New Roman"/>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a:latin typeface="Times New Roman"/>
                          <a:ea typeface="Times New Roman"/>
                          <a:cs typeface="Times New Roman"/>
                          <a:sym typeface="Times New Roman"/>
                        </a:rPr>
                        <a:t>učenici, učitelji i djelatnici škole ( koordinator: Danijela Crnjac)</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52475">
                <a:tc>
                  <a:txBody>
                    <a:bodyPr/>
                    <a:lstStyle/>
                    <a:p>
                      <a:pPr lvl="0" rtl="0">
                        <a:lnSpc>
                          <a:spcPct val="115000"/>
                        </a:lnSpc>
                        <a:spcBef>
                          <a:spcPts val="0"/>
                        </a:spcBef>
                        <a:buNone/>
                      </a:pPr>
                      <a:r>
                        <a:rPr lang="en" sz="1800" b="1">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a:latin typeface="Times New Roman"/>
                          <a:ea typeface="Times New Roman"/>
                          <a:cs typeface="Times New Roman"/>
                          <a:sym typeface="Times New Roman"/>
                        </a:rPr>
                        <a:t>Tijekom mjeseca ožujka u dogovoru s razrednicima skupiti nekvarljive namirnice i higijenske potrepštine.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0525">
                <a:tc>
                  <a:txBody>
                    <a:bodyPr/>
                    <a:lstStyle/>
                    <a:p>
                      <a:pPr lvl="0" rtl="0">
                        <a:lnSpc>
                          <a:spcPct val="115000"/>
                        </a:lnSpc>
                        <a:spcBef>
                          <a:spcPts val="0"/>
                        </a:spcBef>
                        <a:buNone/>
                      </a:pPr>
                      <a:r>
                        <a:rPr lang="en" sz="1800" b="1">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a:latin typeface="Times New Roman"/>
                          <a:ea typeface="Times New Roman"/>
                          <a:cs typeface="Times New Roman"/>
                          <a:sym typeface="Times New Roman"/>
                        </a:rPr>
                        <a:t>ožujak 2018.</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8650">
                <a:tc>
                  <a:txBody>
                    <a:bodyPr/>
                    <a:lstStyle/>
                    <a:p>
                      <a:pPr lvl="0" rtl="0">
                        <a:lnSpc>
                          <a:spcPct val="115000"/>
                        </a:lnSpc>
                        <a:spcBef>
                          <a:spcPts val="0"/>
                        </a:spcBef>
                        <a:buNone/>
                      </a:pPr>
                      <a:r>
                        <a:rPr lang="en" sz="1800" b="1">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a:solidFill>
                            <a:schemeClr val="dk1"/>
                          </a:solidFill>
                          <a:latin typeface="Times New Roman"/>
                          <a:ea typeface="Times New Roman"/>
                          <a:cs typeface="Times New Roman"/>
                          <a:sym typeface="Times New Roman"/>
                        </a:rPr>
                        <a:t>1000 - 1500 kn ( trošak prijevoza skupljenih namirnica i potrepština).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28675">
                <a:tc>
                  <a:txBody>
                    <a:bodyPr/>
                    <a:lstStyle/>
                    <a:p>
                      <a:pPr lvl="0" rtl="0">
                        <a:lnSpc>
                          <a:spcPct val="115000"/>
                        </a:lnSpc>
                        <a:spcBef>
                          <a:spcPts val="0"/>
                        </a:spcBef>
                        <a:buNone/>
                      </a:pPr>
                      <a:r>
                        <a:rPr lang="en" sz="1800" b="1">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800">
                          <a:latin typeface="Times New Roman"/>
                          <a:ea typeface="Times New Roman"/>
                          <a:cs typeface="Times New Roman"/>
                          <a:sym typeface="Times New Roman"/>
                        </a:rPr>
                        <a:t>Skupljene namirnice prevoze se u socijalnu samoposlugu u Vukovaru gdje će biti raspodijeljene potrebitim obiteljima.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Shape 1467"/>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468" name="Shape 1468"/>
          <p:cNvGraphicFramePr/>
          <p:nvPr/>
        </p:nvGraphicFramePr>
        <p:xfrm>
          <a:off x="339925" y="188640"/>
          <a:ext cx="8304375" cy="6268581"/>
        </p:xfrm>
        <a:graphic>
          <a:graphicData uri="http://schemas.openxmlformats.org/drawingml/2006/table">
            <a:tbl>
              <a:tblPr>
                <a:noFill/>
                <a:tableStyleId>{147E585C-4567-4667-A078-270B42631319}</a:tableStyleId>
              </a:tblPr>
              <a:tblGrid>
                <a:gridCol w="2359875">
                  <a:extLst>
                    <a:ext uri="{9D8B030D-6E8A-4147-A177-3AD203B41FA5}">
                      <a16:colId xmlns:a16="http://schemas.microsoft.com/office/drawing/2014/main" val="20000"/>
                    </a:ext>
                  </a:extLst>
                </a:gridCol>
                <a:gridCol w="5944500">
                  <a:extLst>
                    <a:ext uri="{9D8B030D-6E8A-4147-A177-3AD203B41FA5}">
                      <a16:colId xmlns:a16="http://schemas.microsoft.com/office/drawing/2014/main" val="20001"/>
                    </a:ext>
                  </a:extLst>
                </a:gridCol>
              </a:tblGrid>
              <a:tr h="286175">
                <a:tc>
                  <a:txBody>
                    <a:bodyPr/>
                    <a:lstStyle/>
                    <a:p>
                      <a:pPr marL="1270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NAZIV AKTIVNOSTI</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12700" marR="0" lvl="0" indent="0" algn="ctr"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 Rad s darovitim učenicima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6825">
                <a:tc>
                  <a:txBody>
                    <a:bodyPr/>
                    <a:lstStyle/>
                    <a:p>
                      <a:pPr marL="1270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Identifikacija, poticanje i praćenje darovitih učenika.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3475">
                <a:tc>
                  <a:txBody>
                    <a:bodyPr/>
                    <a:lstStyle/>
                    <a:p>
                      <a:pPr marL="1270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NAMJENA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1270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Namijenjen je osobnom rastu i razvoju darovitih učenika kroz rad s učenicima i suradnju škole i roditelja.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1975">
                <a:tc>
                  <a:txBody>
                    <a:bodyPr/>
                    <a:lstStyle/>
                    <a:p>
                      <a:pPr marL="1270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NOSITELJI</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12700" marR="0" lvl="0" indent="0" algn="l" rtl="0">
                        <a:lnSpc>
                          <a:spcPct val="115000"/>
                        </a:lnSpc>
                        <a:spcBef>
                          <a:spcPts val="0"/>
                        </a:spcBef>
                        <a:spcAft>
                          <a:spcPts val="0"/>
                        </a:spcAft>
                        <a:buClr>
                          <a:schemeClr val="dk1"/>
                        </a:buClr>
                        <a:buSzPct val="25000"/>
                        <a:buFont typeface="Verdana"/>
                        <a:buNone/>
                      </a:pPr>
                      <a:r>
                        <a:rPr lang="en" sz="1600">
                          <a:latin typeface="Times New Roman"/>
                          <a:ea typeface="Times New Roman"/>
                          <a:cs typeface="Times New Roman"/>
                          <a:sym typeface="Times New Roman"/>
                        </a:rPr>
                        <a:t>Silvija Ravić, prof. psih. (u.z. Marija Petranović, mag. psych.)</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05775">
                <a:tc>
                  <a:txBody>
                    <a:bodyPr/>
                    <a:lstStyle/>
                    <a:p>
                      <a:pPr marL="1270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NAČIN REALIZACIJE</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1270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1. Identifikacija darovitih učenika psihologijskim instrumentima.</a:t>
                      </a:r>
                    </a:p>
                    <a:p>
                      <a:pPr marL="1270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2. Individualni i grupni rad s učenicima kroz dodatnu nastavu, izvannastavne aktivnosti i radionice za grupu darovitih.</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48075">
                <a:tc>
                  <a:txBody>
                    <a:bodyPr/>
                    <a:lstStyle/>
                    <a:p>
                      <a:pPr marL="1270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VREMENIK</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Identifikacija darovitih učenika – u </a:t>
                      </a:r>
                      <a:r>
                        <a:rPr lang="en" sz="1600">
                          <a:latin typeface="Times New Roman"/>
                          <a:ea typeface="Times New Roman"/>
                          <a:cs typeface="Times New Roman"/>
                          <a:sym typeface="Times New Roman"/>
                        </a:rPr>
                        <a:t>1</a:t>
                      </a:r>
                      <a:r>
                        <a:rPr lang="en" sz="1600" u="none" strike="noStrike" cap="none">
                          <a:latin typeface="Times New Roman"/>
                          <a:ea typeface="Times New Roman"/>
                          <a:cs typeface="Times New Roman"/>
                          <a:sym typeface="Times New Roman"/>
                        </a:rPr>
                        <a:t>. polugodištu – uključeni svi učenici 4. razreda.</a:t>
                      </a:r>
                    </a:p>
                    <a:p>
                      <a:pPr marL="1270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Rad s potencijalno darovitim učenicima – tijekom nastavne godine – uključeni identificirani učenici 4., 5., 6., 7. i 8. razreda.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3475">
                <a:tc>
                  <a:txBody>
                    <a:bodyPr/>
                    <a:lstStyle/>
                    <a:p>
                      <a:pPr marL="1270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TROŠKOVNIK</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1270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Standardizirani psihologijski instrument za identifikaciju darovitih i dodatni materijali za rad.</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13300">
                <a:tc>
                  <a:txBody>
                    <a:bodyPr/>
                    <a:lstStyle/>
                    <a:p>
                      <a:pPr marL="1270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1270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Tijekom nastavne godine pratit će se uspješnost učenika.</a:t>
                      </a:r>
                    </a:p>
                    <a:p>
                      <a:pPr marL="1270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Najveću korist od provedbe programa trebali bi imati učenici i njihovi roditelji.</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1475" name="Shape 1475"/>
          <p:cNvGraphicFramePr/>
          <p:nvPr/>
        </p:nvGraphicFramePr>
        <p:xfrm>
          <a:off x="259425" y="213125"/>
          <a:ext cx="8625150" cy="6510288"/>
        </p:xfrm>
        <a:graphic>
          <a:graphicData uri="http://schemas.openxmlformats.org/drawingml/2006/table">
            <a:tbl>
              <a:tblPr>
                <a:noFill/>
                <a:tableStyleId>{147E585C-4567-4667-A078-270B42631319}</a:tableStyleId>
              </a:tblPr>
              <a:tblGrid>
                <a:gridCol w="2114850">
                  <a:extLst>
                    <a:ext uri="{9D8B030D-6E8A-4147-A177-3AD203B41FA5}">
                      <a16:colId xmlns:a16="http://schemas.microsoft.com/office/drawing/2014/main" val="20000"/>
                    </a:ext>
                  </a:extLst>
                </a:gridCol>
                <a:gridCol w="6510300">
                  <a:extLst>
                    <a:ext uri="{9D8B030D-6E8A-4147-A177-3AD203B41FA5}">
                      <a16:colId xmlns:a16="http://schemas.microsoft.com/office/drawing/2014/main" val="20001"/>
                    </a:ext>
                  </a:extLst>
                </a:gridCol>
              </a:tblGrid>
              <a:tr h="44645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NAZIV AKTIVNOSTI</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PROFESIONALNA ORIJENTACIJA UČENIKA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1435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Calibri"/>
                        <a:buNone/>
                      </a:pPr>
                      <a:r>
                        <a:rPr lang="en" sz="1600" u="none" strike="noStrike" cap="none">
                          <a:latin typeface="Times New Roman"/>
                          <a:ea typeface="Times New Roman"/>
                          <a:cs typeface="Times New Roman"/>
                          <a:sym typeface="Times New Roman"/>
                        </a:rPr>
                        <a:t>Stjecanje informacija o različitim zanimanjima te osposobljavanje za samostalni i odgovorni odabir zvanja.</a:t>
                      </a:r>
                    </a:p>
                    <a:p>
                      <a:pPr marL="0" marR="0" lvl="0" indent="0" algn="l" rtl="0">
                        <a:lnSpc>
                          <a:spcPct val="115000"/>
                        </a:lnSpc>
                        <a:spcBef>
                          <a:spcPts val="0"/>
                        </a:spcBef>
                        <a:spcAft>
                          <a:spcPts val="0"/>
                        </a:spcAft>
                        <a:buClr>
                          <a:schemeClr val="dk1"/>
                        </a:buClr>
                        <a:buSzPct val="25000"/>
                        <a:buFont typeface="Calibri"/>
                        <a:buNone/>
                      </a:pPr>
                      <a:r>
                        <a:rPr lang="en" sz="1600" u="none" strike="noStrike" cap="none">
                          <a:latin typeface="Times New Roman"/>
                          <a:ea typeface="Times New Roman"/>
                          <a:cs typeface="Times New Roman"/>
                          <a:sym typeface="Times New Roman"/>
                        </a:rPr>
                        <a:t>Podrška učenicima i njihovim roditeljima u donošenju odluke o izboru profesionalne budućnosti.</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9125">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NAMJENA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Informirati učenike osmog razreda o mogućnostima daljnjeg školovanja i upoznati ih s raznolikim svijetom zanimanja.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8580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NOSITELJI</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12700" lvl="0" indent="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Silvija Ravić, prof. psih. (u.z. Marija Petranović, mag. psych), Marina Margetić, prof. ped.</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6725">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 NAČIN REALIZACIJE</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Grupno informiranje na satovima razrednika i individualno savjetovanje.</a:t>
                      </a:r>
                    </a:p>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Intenzivna suradnja sa Službom školske medicine i Zavodom za zapošljavanje u Zagrebu</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860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VREMENIK</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Tijekom školske godine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195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TROŠKOVNIK</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47675">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Praćenje razvoja i napretka učenika, ostvarenje upisa u željeni odabir. Korist bi prvenstveno trebali osjetiti učenici i njihovi roditelji.</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graphicFrame>
        <p:nvGraphicFramePr>
          <p:cNvPr id="1481" name="Shape 1481"/>
          <p:cNvGraphicFramePr/>
          <p:nvPr>
            <p:extLst>
              <p:ext uri="{D42A27DB-BD31-4B8C-83A1-F6EECF244321}">
                <p14:modId xmlns:p14="http://schemas.microsoft.com/office/powerpoint/2010/main" val="2298101555"/>
              </p:ext>
            </p:extLst>
          </p:nvPr>
        </p:nvGraphicFramePr>
        <p:xfrm>
          <a:off x="395287" y="338234"/>
          <a:ext cx="8353425" cy="6181531"/>
        </p:xfrm>
        <a:graphic>
          <a:graphicData uri="http://schemas.openxmlformats.org/drawingml/2006/table">
            <a:tbl>
              <a:tblPr>
                <a:noFill/>
                <a:tableStyleId>{147E585C-4567-4667-A078-270B42631319}</a:tableStyleId>
              </a:tblPr>
              <a:tblGrid>
                <a:gridCol w="2016125">
                  <a:extLst>
                    <a:ext uri="{9D8B030D-6E8A-4147-A177-3AD203B41FA5}">
                      <a16:colId xmlns:a16="http://schemas.microsoft.com/office/drawing/2014/main" val="20000"/>
                    </a:ext>
                  </a:extLst>
                </a:gridCol>
                <a:gridCol w="6337300">
                  <a:extLst>
                    <a:ext uri="{9D8B030D-6E8A-4147-A177-3AD203B41FA5}">
                      <a16:colId xmlns:a16="http://schemas.microsoft.com/office/drawing/2014/main" val="20001"/>
                    </a:ext>
                  </a:extLst>
                </a:gridCol>
              </a:tblGrid>
              <a:tr h="751671">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NAZIV AKTIVNOSTI</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600" b="1" u="none" strike="noStrike" cap="none">
                          <a:solidFill>
                            <a:srgbClr val="000000"/>
                          </a:solidFill>
                          <a:latin typeface="Times New Roman"/>
                          <a:ea typeface="Times New Roman"/>
                          <a:cs typeface="Times New Roman"/>
                          <a:sym typeface="Times New Roman"/>
                        </a:rPr>
                        <a:t>UČENIČKA ZADRUGA SESVETSKA SELA</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351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CILJ AKTIVNOSTI</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Zadovoljavanje individualnih potreba učenika, profesionalno informiranje, razvoj sposobnosti, znanja i vještina kroz samostalni i suradnički, praktički i stvaralački rad. Razvijanje vizualnog, kritičkog i stvaralačkog mišljenja, te poznavanje baštine, pozitivan odnos prema estetskim vrijednostima. </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365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NAMJENA</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600" u="none" strike="noStrike" cap="none">
                          <a:solidFill>
                            <a:schemeClr val="dk1"/>
                          </a:solidFill>
                          <a:latin typeface="Times New Roman"/>
                          <a:ea typeface="Times New Roman"/>
                          <a:cs typeface="Times New Roman"/>
                          <a:sym typeface="Times New Roman"/>
                        </a:rPr>
                        <a:t>Razvijanje poduzetničkog i stvaralačkog mišljenja, te prepoznavanje i primjena tehničkih sadržaja u životnom okružju.</a:t>
                      </a:r>
                    </a:p>
                    <a:p>
                      <a:pPr marL="0" marR="0" lvl="0" indent="0" algn="l" rtl="0">
                        <a:lnSpc>
                          <a:spcPct val="100000"/>
                        </a:lnSpc>
                        <a:spcBef>
                          <a:spcPts val="0"/>
                        </a:spcBef>
                        <a:spcAft>
                          <a:spcPts val="0"/>
                        </a:spcAft>
                        <a:buClr>
                          <a:schemeClr val="dk1"/>
                        </a:buClr>
                        <a:buSzPct val="25000"/>
                        <a:buFont typeface="Arial"/>
                        <a:buNone/>
                      </a:pPr>
                      <a:endParaRPr sz="1400" u="none" strike="noStrike" cap="none">
                        <a:latin typeface="Times New Roman"/>
                        <a:ea typeface="Times New Roman"/>
                        <a:cs typeface="Times New Roman"/>
                        <a:sym typeface="Times New Roman"/>
                      </a:endParaRP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45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NOSITELJI </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Zrinka Jurić- Avmedoski, prof., Zorka Brekalo, Marijana Magdić, prof., Gordana Pintar, prof.</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40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NAČIN REALIZACIJE</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Aktivnosti će se provoditi u vidu izvannastavne, projektne i izvanučioničke aktivnosti</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65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VREMENIK</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šk.god.201</a:t>
                      </a:r>
                      <a:r>
                        <a:rPr lang="en" sz="1600">
                          <a:solidFill>
                            <a:schemeClr val="dk1"/>
                          </a:solidFill>
                          <a:latin typeface="Times New Roman"/>
                          <a:ea typeface="Times New Roman"/>
                          <a:cs typeface="Times New Roman"/>
                          <a:sym typeface="Times New Roman"/>
                        </a:rPr>
                        <a:t>7</a:t>
                      </a:r>
                      <a:r>
                        <a:rPr lang="en" sz="1600" u="none" strike="noStrike" cap="none">
                          <a:solidFill>
                            <a:schemeClr val="dk1"/>
                          </a:solidFill>
                          <a:latin typeface="Times New Roman"/>
                          <a:ea typeface="Times New Roman"/>
                          <a:cs typeface="Times New Roman"/>
                          <a:sym typeface="Times New Roman"/>
                        </a:rPr>
                        <a:t>./201</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270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TROŠKOVNIK</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a:latin typeface="Times New Roman"/>
                          <a:ea typeface="Times New Roman"/>
                          <a:cs typeface="Times New Roman"/>
                          <a:sym typeface="Times New Roman"/>
                        </a:rPr>
                        <a:t>samofinanciranje</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906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dirty="0">
                          <a:solidFill>
                            <a:schemeClr val="dk1"/>
                          </a:solidFill>
                          <a:latin typeface="Times New Roman"/>
                          <a:ea typeface="Times New Roman"/>
                          <a:cs typeface="Times New Roman"/>
                          <a:sym typeface="Times New Roman"/>
                        </a:rPr>
                        <a:t>Samovrednovanje ( voditelji i sudionici radionica, sekcija).</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dirty="0">
                          <a:solidFill>
                            <a:schemeClr val="dk1"/>
                          </a:solidFill>
                          <a:latin typeface="Times New Roman"/>
                          <a:ea typeface="Times New Roman"/>
                          <a:cs typeface="Times New Roman"/>
                          <a:sym typeface="Times New Roman"/>
                        </a:rPr>
                        <a:t>Smotre, susreti i natjecanja učeničkog stvaralaštva, tim za samovrednovanje OŠ „Sesvetska Sela“.</a:t>
                      </a:r>
                    </a:p>
                  </a:txBody>
                  <a:tcPr marL="42800" marR="42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graphicFrame>
        <p:nvGraphicFramePr>
          <p:cNvPr id="1487" name="Shape 1487"/>
          <p:cNvGraphicFramePr/>
          <p:nvPr>
            <p:extLst>
              <p:ext uri="{D42A27DB-BD31-4B8C-83A1-F6EECF244321}">
                <p14:modId xmlns:p14="http://schemas.microsoft.com/office/powerpoint/2010/main" val="4150320982"/>
              </p:ext>
            </p:extLst>
          </p:nvPr>
        </p:nvGraphicFramePr>
        <p:xfrm>
          <a:off x="622575" y="660575"/>
          <a:ext cx="8039475" cy="5450622"/>
        </p:xfrm>
        <a:graphic>
          <a:graphicData uri="http://schemas.openxmlformats.org/drawingml/2006/table">
            <a:tbl>
              <a:tblPr>
                <a:noFill/>
                <a:tableStyleId>{147E585C-4567-4667-A078-270B42631319}</a:tableStyleId>
              </a:tblPr>
              <a:tblGrid>
                <a:gridCol w="2384450">
                  <a:extLst>
                    <a:ext uri="{9D8B030D-6E8A-4147-A177-3AD203B41FA5}">
                      <a16:colId xmlns:a16="http://schemas.microsoft.com/office/drawing/2014/main" val="20000"/>
                    </a:ext>
                  </a:extLst>
                </a:gridCol>
                <a:gridCol w="5655025">
                  <a:extLst>
                    <a:ext uri="{9D8B030D-6E8A-4147-A177-3AD203B41FA5}">
                      <a16:colId xmlns:a16="http://schemas.microsoft.com/office/drawing/2014/main" val="20001"/>
                    </a:ext>
                  </a:extLst>
                </a:gridCol>
              </a:tblGrid>
              <a:tr h="414175">
                <a:tc>
                  <a:txBody>
                    <a:bodyPr/>
                    <a:lstStyle/>
                    <a:p>
                      <a:pPr marL="0" marR="0" lvl="0" indent="0" algn="l" rtl="0">
                        <a:lnSpc>
                          <a:spcPct val="115000"/>
                        </a:lnSpc>
                        <a:spcBef>
                          <a:spcPts val="0"/>
                        </a:spcBef>
                        <a:spcAft>
                          <a:spcPts val="0"/>
                        </a:spcAft>
                        <a:buClr>
                          <a:schemeClr val="dk1"/>
                        </a:buClr>
                        <a:buSzPct val="25000"/>
                        <a:buFont typeface="Verdana"/>
                        <a:buNone/>
                      </a:pPr>
                      <a:r>
                        <a:rPr lang="en" sz="1400"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400" b="1" u="none" strike="noStrike" cap="none">
                          <a:latin typeface="Times New Roman"/>
                          <a:ea typeface="Times New Roman"/>
                          <a:cs typeface="Times New Roman"/>
                          <a:sym typeface="Times New Roman"/>
                        </a:rPr>
                        <a:t>HUMANITARNA AKCIJA ZA POTREBITE U ŽUPI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56200">
                <a:tc>
                  <a:txBody>
                    <a:bodyPr/>
                    <a:lstStyle/>
                    <a:p>
                      <a:pPr marL="0" marR="0" lvl="0" indent="0" algn="l" rtl="0">
                        <a:lnSpc>
                          <a:spcPct val="115000"/>
                        </a:lnSpc>
                        <a:spcBef>
                          <a:spcPts val="0"/>
                        </a:spcBef>
                        <a:spcAft>
                          <a:spcPts val="0"/>
                        </a:spcAft>
                        <a:buClr>
                          <a:schemeClr val="dk1"/>
                        </a:buClr>
                        <a:buSzPct val="25000"/>
                        <a:buFont typeface="Verdana"/>
                        <a:buNone/>
                      </a:pPr>
                      <a:r>
                        <a:rPr lang="en" sz="1400" b="1" u="none" strike="noStrike" cap="none">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Razvijati građansku svijest i kulturu pomaganja onima koji imaju manje od nas; skupljanjem hrane pomoći potrebitim obiteljima u Župi sv. Antuna Padovanskog</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1350">
                <a:tc>
                  <a:txBody>
                    <a:bodyPr/>
                    <a:lstStyle/>
                    <a:p>
                      <a:pPr marL="0" marR="0" lvl="0" indent="0" algn="l" rtl="0">
                        <a:lnSpc>
                          <a:spcPct val="115000"/>
                        </a:lnSpc>
                        <a:spcBef>
                          <a:spcPts val="0"/>
                        </a:spcBef>
                        <a:spcAft>
                          <a:spcPts val="0"/>
                        </a:spcAft>
                        <a:buClr>
                          <a:schemeClr val="dk1"/>
                        </a:buClr>
                        <a:buSzPct val="25000"/>
                        <a:buFont typeface="Verdana"/>
                        <a:buNone/>
                      </a:pPr>
                      <a:r>
                        <a:rPr lang="en" sz="1400"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Svi razredni odjeli.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6900">
                <a:tc>
                  <a:txBody>
                    <a:bodyPr/>
                    <a:lstStyle/>
                    <a:p>
                      <a:pPr marL="0" marR="0" lvl="0" indent="0" algn="l" rtl="0">
                        <a:lnSpc>
                          <a:spcPct val="115000"/>
                        </a:lnSpc>
                        <a:spcBef>
                          <a:spcPts val="0"/>
                        </a:spcBef>
                        <a:spcAft>
                          <a:spcPts val="0"/>
                        </a:spcAft>
                        <a:buClr>
                          <a:schemeClr val="dk1"/>
                        </a:buClr>
                        <a:buSzPct val="25000"/>
                        <a:buFont typeface="Verdana"/>
                        <a:buNone/>
                      </a:pPr>
                      <a:r>
                        <a:rPr lang="en" sz="1400" b="1" u="none" strike="noStrike" cap="none">
                          <a:latin typeface="Times New Roman"/>
                          <a:ea typeface="Times New Roman"/>
                          <a:cs typeface="Times New Roman"/>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a:latin typeface="Times New Roman"/>
                          <a:ea typeface="Times New Roman"/>
                          <a:cs typeface="Times New Roman"/>
                          <a:sym typeface="Times New Roman"/>
                        </a:rPr>
                        <a:t>Učiteljica Jasminka Španić</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66375">
                <a:tc>
                  <a:txBody>
                    <a:bodyPr/>
                    <a:lstStyle/>
                    <a:p>
                      <a:pPr marL="0" marR="0" lvl="0" indent="0" algn="l" rtl="0">
                        <a:lnSpc>
                          <a:spcPct val="115000"/>
                        </a:lnSpc>
                        <a:spcBef>
                          <a:spcPts val="0"/>
                        </a:spcBef>
                        <a:spcAft>
                          <a:spcPts val="0"/>
                        </a:spcAft>
                        <a:buClr>
                          <a:schemeClr val="dk1"/>
                        </a:buClr>
                        <a:buSzPct val="25000"/>
                        <a:buFont typeface="Verdana"/>
                        <a:buNone/>
                      </a:pPr>
                      <a:r>
                        <a:rPr lang="en" sz="1400" b="1" u="none" strike="noStrike" cap="none">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dirty="0">
                          <a:latin typeface="Times New Roman"/>
                          <a:ea typeface="Times New Roman"/>
                          <a:cs typeface="Times New Roman"/>
                          <a:sym typeface="Times New Roman"/>
                        </a:rPr>
                        <a:t>Tijekom mjeseca prosinca u dogovoru s razrednicima skupiti osnovne prehrambene namirnice po razredima-brašno, sol, šećer, ulje, kukuruznu </a:t>
                      </a:r>
                      <a:r>
                        <a:rPr lang="en" sz="1600" u="none" strike="noStrike" cap="none" dirty="0" smtClean="0">
                          <a:latin typeface="Times New Roman"/>
                          <a:ea typeface="Times New Roman"/>
                          <a:cs typeface="Times New Roman"/>
                          <a:sym typeface="Times New Roman"/>
                        </a:rPr>
                        <a:t>krupicu,</a:t>
                      </a:r>
                      <a:r>
                        <a:rPr lang="hr-HR" sz="1600" u="none" strike="noStrike" cap="none" baseline="0" dirty="0" smtClean="0">
                          <a:latin typeface="Times New Roman"/>
                          <a:ea typeface="Times New Roman"/>
                          <a:cs typeface="Times New Roman"/>
                          <a:sym typeface="Times New Roman"/>
                        </a:rPr>
                        <a:t> </a:t>
                      </a:r>
                      <a:r>
                        <a:rPr lang="en" sz="1600" u="none" strike="noStrike" cap="none" dirty="0" smtClean="0">
                          <a:latin typeface="Times New Roman"/>
                          <a:ea typeface="Times New Roman"/>
                          <a:cs typeface="Times New Roman"/>
                          <a:sym typeface="Times New Roman"/>
                        </a:rPr>
                        <a:t>i </a:t>
                      </a:r>
                      <a:r>
                        <a:rPr lang="en" sz="1600" u="none" strike="noStrike" cap="none" dirty="0">
                          <a:latin typeface="Times New Roman"/>
                          <a:ea typeface="Times New Roman"/>
                          <a:cs typeface="Times New Roman"/>
                          <a:sym typeface="Times New Roman"/>
                        </a:rPr>
                        <a:t>dr.</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1350">
                <a:tc>
                  <a:txBody>
                    <a:bodyPr/>
                    <a:lstStyle/>
                    <a:p>
                      <a:pPr marL="0" marR="0" lvl="0" indent="0" algn="l" rtl="0">
                        <a:lnSpc>
                          <a:spcPct val="115000"/>
                        </a:lnSpc>
                        <a:spcBef>
                          <a:spcPts val="0"/>
                        </a:spcBef>
                        <a:spcAft>
                          <a:spcPts val="0"/>
                        </a:spcAft>
                        <a:buClr>
                          <a:schemeClr val="dk1"/>
                        </a:buClr>
                        <a:buSzPct val="25000"/>
                        <a:buFont typeface="Verdana"/>
                        <a:buNone/>
                      </a:pPr>
                      <a:r>
                        <a:rPr lang="en" sz="1400"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prosinac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1350">
                <a:tc>
                  <a:txBody>
                    <a:bodyPr/>
                    <a:lstStyle/>
                    <a:p>
                      <a:pPr marL="0" marR="0" lvl="0" indent="0" algn="l" rtl="0">
                        <a:lnSpc>
                          <a:spcPct val="115000"/>
                        </a:lnSpc>
                        <a:spcBef>
                          <a:spcPts val="0"/>
                        </a:spcBef>
                        <a:spcAft>
                          <a:spcPts val="0"/>
                        </a:spcAft>
                        <a:buClr>
                          <a:schemeClr val="dk1"/>
                        </a:buClr>
                        <a:buSzPct val="25000"/>
                        <a:buFont typeface="Verdana"/>
                        <a:buNone/>
                      </a:pPr>
                      <a:r>
                        <a:rPr lang="en" sz="1400"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12775">
                <a:tc>
                  <a:txBody>
                    <a:bodyPr/>
                    <a:lstStyle/>
                    <a:p>
                      <a:pPr marL="0" marR="0" lvl="0" indent="0" algn="l" rtl="0">
                        <a:lnSpc>
                          <a:spcPct val="115000"/>
                        </a:lnSpc>
                        <a:spcBef>
                          <a:spcPts val="0"/>
                        </a:spcBef>
                        <a:spcAft>
                          <a:spcPts val="0"/>
                        </a:spcAft>
                        <a:buClr>
                          <a:schemeClr val="dk1"/>
                        </a:buClr>
                        <a:buSzPct val="25000"/>
                        <a:buFont typeface="Verdana"/>
                        <a:buNone/>
                      </a:pPr>
                      <a:r>
                        <a:rPr lang="en" sz="1400" b="1" u="none" strike="noStrike" cap="none">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dirty="0">
                          <a:latin typeface="Times New Roman"/>
                          <a:ea typeface="Times New Roman"/>
                          <a:cs typeface="Times New Roman"/>
                          <a:sym typeface="Times New Roman"/>
                        </a:rPr>
                        <a:t>Skupljene namirnice prevoze se u prostorije Župe sv. Antuna Padovanskog gdje će biti raspodijeljenje potrebitim obiteljima u Župi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graphicFrame>
        <p:nvGraphicFramePr>
          <p:cNvPr id="1493" name="Shape 1493"/>
          <p:cNvGraphicFramePr/>
          <p:nvPr>
            <p:extLst>
              <p:ext uri="{D42A27DB-BD31-4B8C-83A1-F6EECF244321}">
                <p14:modId xmlns:p14="http://schemas.microsoft.com/office/powerpoint/2010/main" val="3382152345"/>
              </p:ext>
            </p:extLst>
          </p:nvPr>
        </p:nvGraphicFramePr>
        <p:xfrm>
          <a:off x="291390" y="130114"/>
          <a:ext cx="8663924" cy="6510288"/>
        </p:xfrm>
        <a:graphic>
          <a:graphicData uri="http://schemas.openxmlformats.org/drawingml/2006/table">
            <a:tbl>
              <a:tblPr>
                <a:noFill/>
                <a:tableStyleId>{147E585C-4567-4667-A078-270B42631319}</a:tableStyleId>
              </a:tblPr>
              <a:tblGrid>
                <a:gridCol w="2569662">
                  <a:extLst>
                    <a:ext uri="{9D8B030D-6E8A-4147-A177-3AD203B41FA5}">
                      <a16:colId xmlns:a16="http://schemas.microsoft.com/office/drawing/2014/main" val="20000"/>
                    </a:ext>
                  </a:extLst>
                </a:gridCol>
                <a:gridCol w="6094262">
                  <a:extLst>
                    <a:ext uri="{9D8B030D-6E8A-4147-A177-3AD203B41FA5}">
                      <a16:colId xmlns:a16="http://schemas.microsoft.com/office/drawing/2014/main" val="20001"/>
                    </a:ext>
                  </a:extLst>
                </a:gridCol>
              </a:tblGrid>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ŠTEDNJA ELEKTRIČNE ENERGIJE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68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Upoznati učenike sa potrošnjom energije u svom domaćinstvu i u školi. Naučiti učenike kako štedjeti energiju za buduće generacije i utjecaj na prirodu, te ekonomski razlozi štednje.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012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solidFill>
                            <a:schemeClr val="dk1"/>
                          </a:solidFill>
                          <a:latin typeface="Times New Roman"/>
                          <a:ea typeface="Times New Roman"/>
                          <a:cs typeface="Times New Roman"/>
                          <a:sym typeface="Times New Roman"/>
                        </a:rPr>
                        <a:t>učenici šestih razreda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81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a:latin typeface="Times New Roman"/>
                          <a:ea typeface="Times New Roman"/>
                          <a:cs typeface="Times New Roman"/>
                          <a:sym typeface="Times New Roman"/>
                        </a:rPr>
                        <a:t>Gordana Pintar</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Kroz samostalne i zajedničke projekte prećenja potrošnje energije.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38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Tijekom godine.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717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Troškova nema.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954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dirty="0">
                          <a:latin typeface="Times New Roman"/>
                          <a:ea typeface="Times New Roman"/>
                          <a:cs typeface="Times New Roman"/>
                          <a:sym typeface="Times New Roman"/>
                        </a:rPr>
                        <a:t>Učenici će vrednovati međusobno svoje projekte i nakon njihovog prezentiranja, svako će domaćinstvo samostalno donijeti odluku što učiniti s sredstvima koja su ostala zbog štednje energije.</a:t>
                      </a:r>
                    </a:p>
                    <a:p>
                      <a:pPr marL="0" marR="0" lvl="0" indent="0" algn="l" rtl="0">
                        <a:lnSpc>
                          <a:spcPct val="115000"/>
                        </a:lnSpc>
                        <a:spcBef>
                          <a:spcPts val="0"/>
                        </a:spcBef>
                        <a:spcAft>
                          <a:spcPts val="0"/>
                        </a:spcAft>
                        <a:buClr>
                          <a:schemeClr val="dk1"/>
                        </a:buClr>
                        <a:buSzPct val="25000"/>
                        <a:buFont typeface="Verdana"/>
                        <a:buNone/>
                      </a:pPr>
                      <a:r>
                        <a:rPr lang="en" sz="1800" u="none" strike="noStrike" cap="none" dirty="0">
                          <a:latin typeface="Times New Roman"/>
                          <a:ea typeface="Times New Roman"/>
                          <a:cs typeface="Times New Roman"/>
                          <a:sym typeface="Times New Roman"/>
                        </a:rPr>
                        <a:t>U školi će se također prezentirati na učizteljskom vijeću i dati primjer što činiti nakon dobivenih rezultata.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p:nvPr/>
        </p:nvSpPr>
        <p:spPr>
          <a:xfrm>
            <a:off x="7078660" y="0"/>
            <a:ext cx="2065199"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219" name="Shape 219"/>
          <p:cNvGraphicFramePr/>
          <p:nvPr/>
        </p:nvGraphicFramePr>
        <p:xfrm>
          <a:off x="251525" y="276300"/>
          <a:ext cx="8640950" cy="6131915"/>
        </p:xfrm>
        <a:graphic>
          <a:graphicData uri="http://schemas.openxmlformats.org/drawingml/2006/table">
            <a:tbl>
              <a:tblPr>
                <a:noFill/>
                <a:tableStyleId>{147E585C-4567-4667-A078-270B42631319}</a:tableStyleId>
              </a:tblPr>
              <a:tblGrid>
                <a:gridCol w="1946150">
                  <a:extLst>
                    <a:ext uri="{9D8B030D-6E8A-4147-A177-3AD203B41FA5}">
                      <a16:colId xmlns:a16="http://schemas.microsoft.com/office/drawing/2014/main" val="20000"/>
                    </a:ext>
                  </a:extLst>
                </a:gridCol>
                <a:gridCol w="6694800">
                  <a:extLst>
                    <a:ext uri="{9D8B030D-6E8A-4147-A177-3AD203B41FA5}">
                      <a16:colId xmlns:a16="http://schemas.microsoft.com/office/drawing/2014/main" val="20001"/>
                    </a:ext>
                  </a:extLst>
                </a:gridCol>
              </a:tblGrid>
              <a:tr h="6445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dirty="0">
                          <a:solidFill>
                            <a:schemeClr val="dk1"/>
                          </a:solidFill>
                          <a:latin typeface="Times New Roman"/>
                          <a:ea typeface="Times New Roman"/>
                          <a:cs typeface="Times New Roman"/>
                          <a:sym typeface="Times New Roman"/>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dirty="0">
                          <a:solidFill>
                            <a:schemeClr val="dk1"/>
                          </a:solidFill>
                          <a:latin typeface="Times New Roman"/>
                          <a:ea typeface="Times New Roman"/>
                          <a:cs typeface="Times New Roman"/>
                          <a:sym typeface="Times New Roman"/>
                        </a:rPr>
                        <a:t>IZBORNA NASTAVA IZ ENGLESKOG JEZIKA ZA </a:t>
                      </a:r>
                      <a:r>
                        <a:rPr lang="en" sz="1600" b="1" dirty="0">
                          <a:solidFill>
                            <a:schemeClr val="dk1"/>
                          </a:solidFill>
                          <a:latin typeface="Times New Roman"/>
                          <a:ea typeface="Times New Roman"/>
                          <a:cs typeface="Times New Roman"/>
                          <a:sym typeface="Times New Roman"/>
                        </a:rPr>
                        <a:t>8. RAZRED</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588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usvajanje leksičkih i gramatičkih znanja</a:t>
                      </a:r>
                    </a:p>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razvijanje komunikacije na engleskom jeziku u svakodnevnom životu te motiviranje učenika za cjeloživotno učenje stranih jezika</a:t>
                      </a:r>
                    </a:p>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stjecanje znanja o civilizacijskim vrijednostima zemalja engleskog govornog područja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318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usvajanje osnovnih znanja engleskog jezika</a:t>
                      </a:r>
                    </a:p>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motiviranje učenika za daljnje učenje engleskog jezika</a:t>
                      </a:r>
                    </a:p>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poticanje aktivne komunikacije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45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dirty="0">
                          <a:latin typeface="Times New Roman"/>
                          <a:ea typeface="Times New Roman"/>
                          <a:cs typeface="Times New Roman"/>
                          <a:sym typeface="Times New Roman"/>
                        </a:rPr>
                        <a:t> Valentina Ćosić, prof.</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18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program propisuje 70 nastavnih sati tijekom godine i realizira se kroz pisane zadatke, usmene zadatke, jezične i kreativne aktivnosti, pisanje eseja, obradu tekstova, pjesama, rima i recitacija te izradu plakata i prezentacija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91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tijekom školske godine</a:t>
                      </a:r>
                    </a:p>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dva sata tjedno</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41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Troškovi testova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318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dirty="0">
                          <a:solidFill>
                            <a:schemeClr val="dk1"/>
                          </a:solidFill>
                          <a:latin typeface="Times New Roman"/>
                          <a:ea typeface="Times New Roman"/>
                          <a:cs typeface="Times New Roman"/>
                          <a:sym typeface="Times New Roman"/>
                        </a:rPr>
                        <a:t>- izbor najuspješnijih učeničkih radova</a:t>
                      </a:r>
                    </a:p>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dirty="0">
                          <a:solidFill>
                            <a:schemeClr val="dk1"/>
                          </a:solidFill>
                          <a:latin typeface="Times New Roman"/>
                          <a:ea typeface="Times New Roman"/>
                          <a:cs typeface="Times New Roman"/>
                          <a:sym typeface="Times New Roman"/>
                        </a:rPr>
                        <a:t>- uređenje panoa</a:t>
                      </a:r>
                    </a:p>
                    <a:p>
                      <a:pPr marL="0" marR="0" lvl="0" indent="0" algn="l" rtl="0">
                        <a:lnSpc>
                          <a:spcPct val="100000"/>
                        </a:lnSpc>
                        <a:spcBef>
                          <a:spcPts val="0"/>
                        </a:spcBef>
                        <a:spcAft>
                          <a:spcPts val="0"/>
                        </a:spcAft>
                        <a:buClr>
                          <a:srgbClr val="000000"/>
                        </a:buClr>
                        <a:buSzPct val="25000"/>
                        <a:buFont typeface="Times New Roman"/>
                        <a:buNone/>
                      </a:pPr>
                      <a:endParaRPr sz="1600" u="none" strike="noStrike" cap="none" dirty="0">
                        <a:latin typeface="Times New Roman"/>
                        <a:ea typeface="Times New Roman"/>
                        <a:cs typeface="Times New Roman"/>
                        <a:sym typeface="Times New Roman"/>
                      </a:endParaRP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aphicFrame>
        <p:nvGraphicFramePr>
          <p:cNvPr id="1499" name="Shape 1499"/>
          <p:cNvGraphicFramePr/>
          <p:nvPr>
            <p:extLst>
              <p:ext uri="{D42A27DB-BD31-4B8C-83A1-F6EECF244321}">
                <p14:modId xmlns:p14="http://schemas.microsoft.com/office/powerpoint/2010/main" val="731974809"/>
              </p:ext>
            </p:extLst>
          </p:nvPr>
        </p:nvGraphicFramePr>
        <p:xfrm>
          <a:off x="305904" y="242600"/>
          <a:ext cx="8518782" cy="6510288"/>
        </p:xfrm>
        <a:graphic>
          <a:graphicData uri="http://schemas.openxmlformats.org/drawingml/2006/table">
            <a:tbl>
              <a:tblPr>
                <a:noFill/>
                <a:tableStyleId>{147E585C-4567-4667-A078-270B42631319}</a:tableStyleId>
              </a:tblPr>
              <a:tblGrid>
                <a:gridCol w="2669525">
                  <a:extLst>
                    <a:ext uri="{9D8B030D-6E8A-4147-A177-3AD203B41FA5}">
                      <a16:colId xmlns:a16="http://schemas.microsoft.com/office/drawing/2014/main" val="20000"/>
                    </a:ext>
                  </a:extLst>
                </a:gridCol>
                <a:gridCol w="5849257">
                  <a:extLst>
                    <a:ext uri="{9D8B030D-6E8A-4147-A177-3AD203B41FA5}">
                      <a16:colId xmlns:a16="http://schemas.microsoft.com/office/drawing/2014/main" val="20001"/>
                    </a:ext>
                  </a:extLst>
                </a:gridCol>
              </a:tblGrid>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TJELESNA AKTIVNOST I PREHRANA DJECE ŠKOLSKE DOBI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68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dirty="0">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Pratiti fizičku aktivnost i prehranu učenika tijekom školske godine.</a:t>
                      </a:r>
                    </a:p>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Vršiti mjerenja i analizirati rezultate kako bi se došlo do podataka za analizu. Poučiti učenike o pravilnoj i zdravoj prehrani.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012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solidFill>
                            <a:schemeClr val="dk1"/>
                          </a:solidFill>
                          <a:latin typeface="Times New Roman"/>
                          <a:ea typeface="Times New Roman"/>
                          <a:cs typeface="Times New Roman"/>
                          <a:sym typeface="Times New Roman"/>
                        </a:rPr>
                        <a:t>učenici od prvog do osmog razreda razreda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81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a:latin typeface="Times New Roman"/>
                          <a:ea typeface="Times New Roman"/>
                          <a:cs typeface="Times New Roman"/>
                          <a:sym typeface="Times New Roman"/>
                        </a:rPr>
                        <a:t>Gordana Pintar, Josip Jularić, prof.</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Mjerenje učenika i predavanja</a:t>
                      </a:r>
                      <a:r>
                        <a:rPr lang="en" sz="1800">
                          <a:latin typeface="Times New Roman"/>
                          <a:ea typeface="Times New Roman"/>
                          <a:cs typeface="Times New Roman"/>
                          <a:sym typeface="Times New Roman"/>
                        </a:rPr>
                        <a:t>, hranjive tvari, izrada jelovnika, priprema obroka, zdrava prehrana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38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Tijekom godine.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717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Troškov</a:t>
                      </a:r>
                      <a:r>
                        <a:rPr lang="en" sz="1800">
                          <a:latin typeface="Times New Roman"/>
                          <a:ea typeface="Times New Roman"/>
                          <a:cs typeface="Times New Roman"/>
                          <a:sym typeface="Times New Roman"/>
                        </a:rPr>
                        <a:t>i za nabavu namirnica 500,00 kn.</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2652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dirty="0">
                          <a:latin typeface="Times New Roman"/>
                          <a:ea typeface="Times New Roman"/>
                          <a:cs typeface="Times New Roman"/>
                          <a:sym typeface="Times New Roman"/>
                        </a:rPr>
                        <a:t>Na kraju školske godine vrednovati rezultate i analizirati ih.</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graphicFrame>
        <p:nvGraphicFramePr>
          <p:cNvPr id="1505" name="Shape 1505"/>
          <p:cNvGraphicFramePr/>
          <p:nvPr>
            <p:extLst>
              <p:ext uri="{D42A27DB-BD31-4B8C-83A1-F6EECF244321}">
                <p14:modId xmlns:p14="http://schemas.microsoft.com/office/powerpoint/2010/main" val="3103817220"/>
              </p:ext>
            </p:extLst>
          </p:nvPr>
        </p:nvGraphicFramePr>
        <p:xfrm>
          <a:off x="334536" y="263055"/>
          <a:ext cx="8388550" cy="6268374"/>
        </p:xfrm>
        <a:graphic>
          <a:graphicData uri="http://schemas.openxmlformats.org/drawingml/2006/table">
            <a:tbl>
              <a:tblPr>
                <a:noFill/>
                <a:tableStyleId>{147E585C-4567-4667-A078-270B42631319}</a:tableStyleId>
              </a:tblPr>
              <a:tblGrid>
                <a:gridCol w="2568321">
                  <a:extLst>
                    <a:ext uri="{9D8B030D-6E8A-4147-A177-3AD203B41FA5}">
                      <a16:colId xmlns:a16="http://schemas.microsoft.com/office/drawing/2014/main" val="20000"/>
                    </a:ext>
                  </a:extLst>
                </a:gridCol>
                <a:gridCol w="5820229">
                  <a:extLst>
                    <a:ext uri="{9D8B030D-6E8A-4147-A177-3AD203B41FA5}">
                      <a16:colId xmlns:a16="http://schemas.microsoft.com/office/drawing/2014/main" val="20001"/>
                    </a:ext>
                  </a:extLst>
                </a:gridCol>
              </a:tblGrid>
              <a:tr h="50423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GLOBE </a:t>
                      </a:r>
                      <a:r>
                        <a:rPr lang="en" sz="1800" b="1">
                          <a:latin typeface="Times New Roman"/>
                          <a:ea typeface="Times New Roman"/>
                          <a:cs typeface="Times New Roman"/>
                          <a:sym typeface="Times New Roman"/>
                        </a:rPr>
                        <a:t>PROJEKT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23448">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800" u="none" strike="noStrike" cap="none">
                          <a:solidFill>
                            <a:schemeClr val="dk1"/>
                          </a:solidFill>
                          <a:latin typeface="Times New Roman"/>
                          <a:ea typeface="Times New Roman"/>
                          <a:cs typeface="Times New Roman"/>
                          <a:sym typeface="Times New Roman"/>
                        </a:rPr>
                        <a:t>Razvoj svijesti o potrebi očuvanja i zaštite lokalnog i globalnog okoliša.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42662">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800" u="none" strike="noStrike" cap="none">
                          <a:solidFill>
                            <a:schemeClr val="dk1"/>
                          </a:solidFill>
                          <a:latin typeface="Times New Roman"/>
                          <a:ea typeface="Times New Roman"/>
                          <a:cs typeface="Times New Roman"/>
                          <a:sym typeface="Times New Roman"/>
                        </a:rPr>
                        <a:t>Osposobljavanje učenika za mjerenja i opažanja, omogućavanje suradnje sa znanstvenicima; nadopunjavanje nast. programa prirodoslovnih predmeta.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423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Vedran Bobšić, prof. fizike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3448">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Svakodnevna atmosferska mjerenja temperature zraka i tla (70 sati)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423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Tijekom </a:t>
                      </a:r>
                      <a:r>
                        <a:rPr lang="en" sz="1800">
                          <a:latin typeface="Times New Roman"/>
                          <a:ea typeface="Times New Roman"/>
                          <a:cs typeface="Times New Roman"/>
                          <a:sym typeface="Times New Roman"/>
                        </a:rPr>
                        <a:t>školske </a:t>
                      </a:r>
                      <a:r>
                        <a:rPr lang="en" sz="1800" u="none" strike="noStrike" cap="none">
                          <a:latin typeface="Times New Roman"/>
                          <a:ea typeface="Times New Roman"/>
                          <a:cs typeface="Times New Roman"/>
                          <a:sym typeface="Times New Roman"/>
                        </a:rPr>
                        <a:t>godine.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423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800" u="none" strike="noStrike" cap="none">
                          <a:solidFill>
                            <a:schemeClr val="dk1"/>
                          </a:solidFill>
                          <a:latin typeface="Times New Roman"/>
                          <a:ea typeface="Times New Roman"/>
                          <a:cs typeface="Times New Roman"/>
                          <a:sym typeface="Times New Roman"/>
                        </a:rPr>
                        <a:t>Meteorološka kućica, osnovni pribor, umreženo računalo.</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61876">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Rezultate mjerenja šaljemo u Središnji Globe server u</a:t>
                      </a:r>
                    </a:p>
                    <a:p>
                      <a:pPr marL="0" marR="0" lvl="0" indent="0" algn="l" rtl="0">
                        <a:lnSpc>
                          <a:spcPct val="115000"/>
                        </a:lnSpc>
                        <a:spcBef>
                          <a:spcPts val="0"/>
                        </a:spcBef>
                        <a:spcAft>
                          <a:spcPts val="0"/>
                        </a:spcAft>
                        <a:buClr>
                          <a:schemeClr val="dk1"/>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Miami na Floridi gdje se skupljaju podaci iz cijeloga svijeta pa su i nama dostupni; redovito dobivamo izvješća o našim podacima.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graphicFrame>
        <p:nvGraphicFramePr>
          <p:cNvPr id="1511" name="Shape 1511"/>
          <p:cNvGraphicFramePr/>
          <p:nvPr>
            <p:extLst>
              <p:ext uri="{D42A27DB-BD31-4B8C-83A1-F6EECF244321}">
                <p14:modId xmlns:p14="http://schemas.microsoft.com/office/powerpoint/2010/main" val="2094295048"/>
              </p:ext>
            </p:extLst>
          </p:nvPr>
        </p:nvGraphicFramePr>
        <p:xfrm>
          <a:off x="168786" y="141964"/>
          <a:ext cx="8806427" cy="6574071"/>
        </p:xfrm>
        <a:graphic>
          <a:graphicData uri="http://schemas.openxmlformats.org/drawingml/2006/table">
            <a:tbl>
              <a:tblPr>
                <a:noFill/>
                <a:tableStyleId>{147E585C-4567-4667-A078-270B42631319}</a:tableStyleId>
              </a:tblPr>
              <a:tblGrid>
                <a:gridCol w="2781128">
                  <a:extLst>
                    <a:ext uri="{9D8B030D-6E8A-4147-A177-3AD203B41FA5}">
                      <a16:colId xmlns:a16="http://schemas.microsoft.com/office/drawing/2014/main" val="20000"/>
                    </a:ext>
                  </a:extLst>
                </a:gridCol>
                <a:gridCol w="6025299">
                  <a:extLst>
                    <a:ext uri="{9D8B030D-6E8A-4147-A177-3AD203B41FA5}">
                      <a16:colId xmlns:a16="http://schemas.microsoft.com/office/drawing/2014/main" val="20001"/>
                    </a:ext>
                  </a:extLst>
                </a:gridCol>
              </a:tblGrid>
              <a:tr h="848673">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dirty="0">
                          <a:latin typeface="Times New Roman" panose="02020603050405020304" pitchFamily="18" charset="0"/>
                          <a:ea typeface="Times New Roman"/>
                          <a:cs typeface="Times New Roman" panose="02020603050405020304" pitchFamily="18" charset="0"/>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1800" b="1" dirty="0">
                          <a:latin typeface="Times New Roman" panose="02020603050405020304" pitchFamily="18" charset="0"/>
                          <a:ea typeface="Times New Roman"/>
                          <a:cs typeface="Times New Roman" panose="02020603050405020304" pitchFamily="18" charset="0"/>
                          <a:sym typeface="Times New Roman"/>
                        </a:rPr>
                        <a:t>PLASTIČNIM ČEPOVIMA DO SKUPIH LIJEKOVA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9629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dirty="0">
                          <a:latin typeface="Times New Roman" panose="02020603050405020304" pitchFamily="18" charset="0"/>
                          <a:ea typeface="Times New Roman"/>
                          <a:cs typeface="Times New Roman" panose="02020603050405020304" pitchFamily="18" charset="0"/>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800" dirty="0">
                          <a:solidFill>
                            <a:schemeClr val="dk1"/>
                          </a:solidFill>
                          <a:latin typeface="Times New Roman" panose="02020603050405020304" pitchFamily="18" charset="0"/>
                          <a:ea typeface="Times New Roman"/>
                          <a:cs typeface="Times New Roman" panose="02020603050405020304" pitchFamily="18" charset="0"/>
                          <a:sym typeface="Times New Roman"/>
                        </a:rPr>
                        <a:t>Razvijati empatiju kod naših učenika simbolično pomažući oboljelima, podižemo svijest o očuvanju našeg okoliša.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88163">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panose="02020603050405020304" pitchFamily="18" charset="0"/>
                          <a:ea typeface="Times New Roman"/>
                          <a:cs typeface="Times New Roman" panose="02020603050405020304" pitchFamily="18" charset="0"/>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dirty="0">
                          <a:latin typeface="Times New Roman" panose="02020603050405020304" pitchFamily="18" charset="0"/>
                          <a:cs typeface="Times New Roman" panose="02020603050405020304" pitchFamily="18" charset="0"/>
                        </a:rPr>
                        <a:t>Ovim projektom razvijamo empatiju kod naših učenika simbolično pomažući oboljelima i podižemo svijest o o očuvanju našeg okoliša.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1056">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panose="02020603050405020304" pitchFamily="18" charset="0"/>
                          <a:ea typeface="Times New Roman"/>
                          <a:cs typeface="Times New Roman" panose="02020603050405020304" pitchFamily="18" charset="0"/>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dirty="0">
                          <a:latin typeface="Times New Roman" panose="02020603050405020304" pitchFamily="18" charset="0"/>
                          <a:cs typeface="Times New Roman" panose="02020603050405020304" pitchFamily="18" charset="0"/>
                        </a:rPr>
                        <a:t>Marijana Magdić, dip. ing. </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85693">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panose="02020603050405020304" pitchFamily="18" charset="0"/>
                          <a:ea typeface="Times New Roman"/>
                          <a:cs typeface="Times New Roman" panose="02020603050405020304" pitchFamily="18" charset="0"/>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dirty="0">
                          <a:latin typeface="Times New Roman" panose="02020603050405020304" pitchFamily="18" charset="0"/>
                          <a:cs typeface="Times New Roman" panose="02020603050405020304" pitchFamily="18" charset="0"/>
                        </a:rPr>
                        <a:t>Prikupljanje u školi i odvoženje na mjesta predaje.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1056">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panose="02020603050405020304" pitchFamily="18" charset="0"/>
                          <a:ea typeface="Times New Roman"/>
                          <a:cs typeface="Times New Roman" panose="02020603050405020304" pitchFamily="18" charset="0"/>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dirty="0">
                          <a:latin typeface="Times New Roman" panose="02020603050405020304" pitchFamily="18" charset="0"/>
                          <a:cs typeface="Times New Roman" panose="02020603050405020304" pitchFamily="18" charset="0"/>
                        </a:rPr>
                        <a:t>Tijekom godine.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28953">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panose="02020603050405020304" pitchFamily="18" charset="0"/>
                          <a:ea typeface="Times New Roman"/>
                          <a:cs typeface="Times New Roman" panose="02020603050405020304" pitchFamily="18" charset="0"/>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dirty="0">
                          <a:latin typeface="Times New Roman" panose="02020603050405020304" pitchFamily="18" charset="0"/>
                          <a:cs typeface="Times New Roman" panose="02020603050405020304" pitchFamily="18" charset="0"/>
                        </a:rPr>
                        <a:t>Vreće za prikupljanje čepova, odvoženje na skupljališta.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24187">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panose="02020603050405020304" pitchFamily="18" charset="0"/>
                          <a:ea typeface="Times New Roman"/>
                          <a:cs typeface="Times New Roman" panose="02020603050405020304" pitchFamily="18" charset="0"/>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800" dirty="0">
                          <a:latin typeface="Times New Roman" panose="02020603050405020304" pitchFamily="18" charset="0"/>
                          <a:ea typeface="Times New Roman"/>
                          <a:cs typeface="Times New Roman" panose="02020603050405020304" pitchFamily="18" charset="0"/>
                          <a:sym typeface="Times New Roman"/>
                        </a:rPr>
                        <a:t>Razvijanje humanosti i društveno korisnog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graphicFrame>
        <p:nvGraphicFramePr>
          <p:cNvPr id="1517" name="Shape 1517"/>
          <p:cNvGraphicFramePr/>
          <p:nvPr/>
        </p:nvGraphicFramePr>
        <p:xfrm>
          <a:off x="289825" y="246087"/>
          <a:ext cx="8643075" cy="6447824"/>
        </p:xfrm>
        <a:graphic>
          <a:graphicData uri="http://schemas.openxmlformats.org/drawingml/2006/table">
            <a:tbl>
              <a:tblPr>
                <a:noFill/>
                <a:tableStyleId>{147E585C-4567-4667-A078-270B42631319}</a:tableStyleId>
              </a:tblPr>
              <a:tblGrid>
                <a:gridCol w="2887025">
                  <a:extLst>
                    <a:ext uri="{9D8B030D-6E8A-4147-A177-3AD203B41FA5}">
                      <a16:colId xmlns:a16="http://schemas.microsoft.com/office/drawing/2014/main" val="20000"/>
                    </a:ext>
                  </a:extLst>
                </a:gridCol>
                <a:gridCol w="5756050">
                  <a:extLst>
                    <a:ext uri="{9D8B030D-6E8A-4147-A177-3AD203B41FA5}">
                      <a16:colId xmlns:a16="http://schemas.microsoft.com/office/drawing/2014/main" val="20001"/>
                    </a:ext>
                  </a:extLst>
                </a:gridCol>
              </a:tblGrid>
              <a:tr h="41417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1800" b="1">
                          <a:latin typeface="Times New Roman"/>
                          <a:ea typeface="Times New Roman"/>
                          <a:cs typeface="Times New Roman"/>
                          <a:sym typeface="Times New Roman"/>
                        </a:rPr>
                        <a:t>SKUPLJAJMO ZAJEDNO STARE BATERIJE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867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69850" algn="l" rtl="0">
                        <a:lnSpc>
                          <a:spcPct val="115000"/>
                        </a:lnSpc>
                        <a:spcBef>
                          <a:spcPts val="0"/>
                        </a:spcBef>
                        <a:spcAft>
                          <a:spcPts val="0"/>
                        </a:spcAft>
                        <a:buClr>
                          <a:schemeClr val="dk1"/>
                        </a:buClr>
                        <a:buSzPct val="61111"/>
                        <a:buFont typeface="Arial"/>
                        <a:buNone/>
                      </a:pPr>
                      <a:r>
                        <a:rPr lang="en" sz="1800">
                          <a:solidFill>
                            <a:schemeClr val="dk1"/>
                          </a:solidFill>
                          <a:latin typeface="Times New Roman"/>
                          <a:ea typeface="Times New Roman"/>
                          <a:cs typeface="Times New Roman"/>
                          <a:sym typeface="Times New Roman"/>
                        </a:rPr>
                        <a:t>Poticati razvoj svijesti o potrebi očuvanja kvalitete prirodnog okoliša.</a:t>
                      </a:r>
                    </a:p>
                    <a:p>
                      <a:pPr marL="0" marR="0" lvl="0" indent="-69850" algn="l" rtl="0">
                        <a:lnSpc>
                          <a:spcPct val="115000"/>
                        </a:lnSpc>
                        <a:spcBef>
                          <a:spcPts val="0"/>
                        </a:spcBef>
                        <a:spcAft>
                          <a:spcPts val="0"/>
                        </a:spcAft>
                        <a:buClr>
                          <a:schemeClr val="dk1"/>
                        </a:buClr>
                        <a:buSzPct val="61111"/>
                        <a:buFont typeface="Arial"/>
                        <a:buNone/>
                      </a:pPr>
                      <a:r>
                        <a:rPr lang="en" sz="1800">
                          <a:solidFill>
                            <a:schemeClr val="dk1"/>
                          </a:solidFill>
                          <a:latin typeface="Times New Roman"/>
                          <a:ea typeface="Times New Roman"/>
                          <a:cs typeface="Times New Roman"/>
                          <a:sym typeface="Times New Roman"/>
                        </a:rPr>
                        <a:t>Potaknuti ekološku osviještenost učenika, roditelja te mještana.</a:t>
                      </a:r>
                    </a:p>
                    <a:p>
                      <a:pPr marL="0" marR="0" lvl="0" indent="-69850" algn="l" rtl="0">
                        <a:lnSpc>
                          <a:spcPct val="115000"/>
                        </a:lnSpc>
                        <a:spcBef>
                          <a:spcPts val="0"/>
                        </a:spcBef>
                        <a:spcAft>
                          <a:spcPts val="0"/>
                        </a:spcAft>
                        <a:buClr>
                          <a:schemeClr val="dk1"/>
                        </a:buClr>
                        <a:buSzPct val="61111"/>
                        <a:buFont typeface="Arial"/>
                        <a:buNone/>
                      </a:pPr>
                      <a:r>
                        <a:rPr lang="en" sz="1800">
                          <a:solidFill>
                            <a:schemeClr val="dk1"/>
                          </a:solidFill>
                          <a:latin typeface="Times New Roman"/>
                          <a:ea typeface="Times New Roman"/>
                          <a:cs typeface="Times New Roman"/>
                          <a:sym typeface="Times New Roman"/>
                        </a:rPr>
                        <a:t>Poticati na ekološko djelovanje u domu i školi te razvijati poduzetnički duh.</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13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Ovim projektom podižemo ekološku svijest kod naših učenika te pridonosimo očuvanju našeg okoliša.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69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Marijana Magdić, dip. Ing., Michaela Lulić, prof. </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181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Prikupljanje u školi i odvoženje na mjesta predaje.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13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Tijekom godine.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13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1800">
                          <a:latin typeface="Times New Roman"/>
                          <a:ea typeface="Times New Roman"/>
                          <a:cs typeface="Times New Roman"/>
                          <a:sym typeface="Times New Roman"/>
                        </a:rPr>
                        <a:t>Kutije za prikupljanje baterija, odvoženje na skupljališta.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1277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800">
                          <a:latin typeface="Times New Roman"/>
                          <a:ea typeface="Times New Roman"/>
                          <a:cs typeface="Times New Roman"/>
                          <a:sym typeface="Times New Roman"/>
                        </a:rPr>
                        <a:t>Razvijanje ekološke svijesti i društveno korisnog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graphicFrame>
        <p:nvGraphicFramePr>
          <p:cNvPr id="1523" name="Shape 1523"/>
          <p:cNvGraphicFramePr/>
          <p:nvPr/>
        </p:nvGraphicFramePr>
        <p:xfrm>
          <a:off x="354750" y="375912"/>
          <a:ext cx="8686775" cy="5928120"/>
        </p:xfrm>
        <a:graphic>
          <a:graphicData uri="http://schemas.openxmlformats.org/drawingml/2006/table">
            <a:tbl>
              <a:tblPr>
                <a:noFill/>
                <a:tableStyleId>{147E585C-4567-4667-A078-270B42631319}</a:tableStyleId>
              </a:tblPr>
              <a:tblGrid>
                <a:gridCol w="2662200">
                  <a:extLst>
                    <a:ext uri="{9D8B030D-6E8A-4147-A177-3AD203B41FA5}">
                      <a16:colId xmlns:a16="http://schemas.microsoft.com/office/drawing/2014/main" val="20000"/>
                    </a:ext>
                  </a:extLst>
                </a:gridCol>
                <a:gridCol w="6024575">
                  <a:extLst>
                    <a:ext uri="{9D8B030D-6E8A-4147-A177-3AD203B41FA5}">
                      <a16:colId xmlns:a16="http://schemas.microsoft.com/office/drawing/2014/main" val="20001"/>
                    </a:ext>
                  </a:extLst>
                </a:gridCol>
              </a:tblGrid>
              <a:tr h="414175">
                <a:tc>
                  <a:txBody>
                    <a:bodyPr/>
                    <a:lstStyle/>
                    <a:p>
                      <a:pPr marL="0" marR="0" lvl="0" indent="0" algn="l" rtl="0">
                        <a:lnSpc>
                          <a:spcPct val="115000"/>
                        </a:lnSpc>
                        <a:spcBef>
                          <a:spcPts val="0"/>
                        </a:spcBef>
                        <a:spcAft>
                          <a:spcPts val="0"/>
                        </a:spcAft>
                        <a:buClr>
                          <a:schemeClr val="dk1"/>
                        </a:buClr>
                        <a:buSzPct val="25000"/>
                        <a:buFont typeface="Verdana"/>
                        <a:buNone/>
                      </a:pPr>
                      <a:r>
                        <a:rPr lang="en" sz="2000"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2000" b="1">
                          <a:latin typeface="Times New Roman"/>
                          <a:ea typeface="Times New Roman"/>
                          <a:cs typeface="Times New Roman"/>
                          <a:sym typeface="Times New Roman"/>
                        </a:rPr>
                        <a:t>PROJEKT TOGETHER</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8675">
                <a:tc>
                  <a:txBody>
                    <a:bodyPr/>
                    <a:lstStyle/>
                    <a:p>
                      <a:pPr marL="0" marR="0" lvl="0" indent="0" algn="l" rtl="0">
                        <a:lnSpc>
                          <a:spcPct val="115000"/>
                        </a:lnSpc>
                        <a:spcBef>
                          <a:spcPts val="0"/>
                        </a:spcBef>
                        <a:spcAft>
                          <a:spcPts val="0"/>
                        </a:spcAft>
                        <a:buClr>
                          <a:schemeClr val="dk1"/>
                        </a:buClr>
                        <a:buSzPct val="25000"/>
                        <a:buFont typeface="Verdana"/>
                        <a:buNone/>
                      </a:pPr>
                      <a:r>
                        <a:rPr lang="en" sz="2000" b="1" u="none" strike="noStrike" cap="none">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2000">
                          <a:solidFill>
                            <a:schemeClr val="dk1"/>
                          </a:solidFill>
                          <a:latin typeface="Times New Roman"/>
                          <a:ea typeface="Times New Roman"/>
                          <a:cs typeface="Times New Roman"/>
                          <a:sym typeface="Times New Roman"/>
                        </a:rPr>
                        <a:t>Podizanje svijesti o očuvanju našeg okoliša.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1350">
                <a:tc>
                  <a:txBody>
                    <a:bodyPr/>
                    <a:lstStyle/>
                    <a:p>
                      <a:pPr marL="0" marR="0" lvl="0" indent="0" algn="l" rtl="0">
                        <a:lnSpc>
                          <a:spcPct val="115000"/>
                        </a:lnSpc>
                        <a:spcBef>
                          <a:spcPts val="0"/>
                        </a:spcBef>
                        <a:spcAft>
                          <a:spcPts val="0"/>
                        </a:spcAft>
                        <a:buClr>
                          <a:schemeClr val="dk1"/>
                        </a:buClr>
                        <a:buSzPct val="25000"/>
                        <a:buFont typeface="Verdana"/>
                        <a:buNone/>
                      </a:pPr>
                      <a:r>
                        <a:rPr lang="en" sz="2000"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2000">
                          <a:latin typeface="Times New Roman"/>
                          <a:ea typeface="Times New Roman"/>
                          <a:cs typeface="Times New Roman"/>
                          <a:sym typeface="Times New Roman"/>
                        </a:rPr>
                        <a:t>Ovim projektom podižemo ekološku svijest kod naših učenika te pridonosimo očuvanju našeg okoliša.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6900">
                <a:tc>
                  <a:txBody>
                    <a:bodyPr/>
                    <a:lstStyle/>
                    <a:p>
                      <a:pPr marL="0" marR="0" lvl="0" indent="0" algn="l" rtl="0">
                        <a:lnSpc>
                          <a:spcPct val="115000"/>
                        </a:lnSpc>
                        <a:spcBef>
                          <a:spcPts val="0"/>
                        </a:spcBef>
                        <a:spcAft>
                          <a:spcPts val="0"/>
                        </a:spcAft>
                        <a:buClr>
                          <a:schemeClr val="dk1"/>
                        </a:buClr>
                        <a:buSzPct val="25000"/>
                        <a:buFont typeface="Verdana"/>
                        <a:buNone/>
                      </a:pPr>
                      <a:r>
                        <a:rPr lang="en" sz="2000" b="1" u="none" strike="noStrike" cap="none">
                          <a:latin typeface="Times New Roman"/>
                          <a:ea typeface="Times New Roman"/>
                          <a:cs typeface="Times New Roman"/>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2000">
                          <a:latin typeface="Times New Roman"/>
                          <a:ea typeface="Times New Roman"/>
                          <a:cs typeface="Times New Roman"/>
                          <a:sym typeface="Times New Roman"/>
                        </a:rPr>
                        <a:t>Marijana Magdić, dip. ing., Michaela Lulić, prof. </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18150">
                <a:tc>
                  <a:txBody>
                    <a:bodyPr/>
                    <a:lstStyle/>
                    <a:p>
                      <a:pPr marL="0" marR="0" lvl="0" indent="0" algn="l" rtl="0">
                        <a:lnSpc>
                          <a:spcPct val="115000"/>
                        </a:lnSpc>
                        <a:spcBef>
                          <a:spcPts val="0"/>
                        </a:spcBef>
                        <a:spcAft>
                          <a:spcPts val="0"/>
                        </a:spcAft>
                        <a:buClr>
                          <a:schemeClr val="dk1"/>
                        </a:buClr>
                        <a:buSzPct val="25000"/>
                        <a:buFont typeface="Verdana"/>
                        <a:buNone/>
                      </a:pPr>
                      <a:r>
                        <a:rPr lang="en" sz="2000" b="1" u="none" strike="noStrike" cap="none">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2000">
                          <a:latin typeface="Times New Roman"/>
                          <a:ea typeface="Times New Roman"/>
                          <a:cs typeface="Times New Roman"/>
                          <a:sym typeface="Times New Roman"/>
                        </a:rPr>
                        <a:t>Prikupljanje u školi i odvoženje na mjesta predaje.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1350">
                <a:tc>
                  <a:txBody>
                    <a:bodyPr/>
                    <a:lstStyle/>
                    <a:p>
                      <a:pPr marL="0" marR="0" lvl="0" indent="0" algn="l" rtl="0">
                        <a:lnSpc>
                          <a:spcPct val="115000"/>
                        </a:lnSpc>
                        <a:spcBef>
                          <a:spcPts val="0"/>
                        </a:spcBef>
                        <a:spcAft>
                          <a:spcPts val="0"/>
                        </a:spcAft>
                        <a:buClr>
                          <a:schemeClr val="dk1"/>
                        </a:buClr>
                        <a:buSzPct val="25000"/>
                        <a:buFont typeface="Verdana"/>
                        <a:buNone/>
                      </a:pPr>
                      <a:r>
                        <a:rPr lang="en" sz="2000"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2000">
                          <a:latin typeface="Times New Roman"/>
                          <a:ea typeface="Times New Roman"/>
                          <a:cs typeface="Times New Roman"/>
                          <a:sym typeface="Times New Roman"/>
                        </a:rPr>
                        <a:t>Tijekom godine.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1350">
                <a:tc>
                  <a:txBody>
                    <a:bodyPr/>
                    <a:lstStyle/>
                    <a:p>
                      <a:pPr marL="0" marR="0" lvl="0" indent="0" algn="l" rtl="0">
                        <a:lnSpc>
                          <a:spcPct val="115000"/>
                        </a:lnSpc>
                        <a:spcBef>
                          <a:spcPts val="0"/>
                        </a:spcBef>
                        <a:spcAft>
                          <a:spcPts val="0"/>
                        </a:spcAft>
                        <a:buClr>
                          <a:schemeClr val="dk1"/>
                        </a:buClr>
                        <a:buSzPct val="25000"/>
                        <a:buFont typeface="Verdana"/>
                        <a:buNone/>
                      </a:pPr>
                      <a:r>
                        <a:rPr lang="en" sz="2000"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spcBef>
                          <a:spcPts val="0"/>
                        </a:spcBef>
                        <a:buNone/>
                      </a:pPr>
                      <a:r>
                        <a:rPr lang="en" sz="2000">
                          <a:latin typeface="Times New Roman"/>
                          <a:ea typeface="Times New Roman"/>
                          <a:cs typeface="Times New Roman"/>
                          <a:sym typeface="Times New Roman"/>
                        </a:rPr>
                        <a:t>Tiskani materijal, te materijal potreban za prezentaciju.</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12775">
                <a:tc>
                  <a:txBody>
                    <a:bodyPr/>
                    <a:lstStyle/>
                    <a:p>
                      <a:pPr marL="0" marR="0" lvl="0" indent="0" algn="l" rtl="0">
                        <a:lnSpc>
                          <a:spcPct val="115000"/>
                        </a:lnSpc>
                        <a:spcBef>
                          <a:spcPts val="0"/>
                        </a:spcBef>
                        <a:spcAft>
                          <a:spcPts val="0"/>
                        </a:spcAft>
                        <a:buClr>
                          <a:schemeClr val="dk1"/>
                        </a:buClr>
                        <a:buSzPct val="25000"/>
                        <a:buFont typeface="Verdana"/>
                        <a:buNone/>
                      </a:pPr>
                      <a:r>
                        <a:rPr lang="en" sz="2000" b="1" u="none" strike="noStrike" cap="none">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2000">
                          <a:latin typeface="Times New Roman"/>
                          <a:ea typeface="Times New Roman"/>
                          <a:cs typeface="Times New Roman"/>
                          <a:sym typeface="Times New Roman"/>
                        </a:rPr>
                        <a:t>Razvijanje ekološke svijesti i društveno korisnog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graphicFrame>
        <p:nvGraphicFramePr>
          <p:cNvPr id="1529" name="Shape 1529"/>
          <p:cNvGraphicFramePr/>
          <p:nvPr/>
        </p:nvGraphicFramePr>
        <p:xfrm>
          <a:off x="256253" y="399814"/>
          <a:ext cx="8631475" cy="6061650"/>
        </p:xfrm>
        <a:graphic>
          <a:graphicData uri="http://schemas.openxmlformats.org/drawingml/2006/table">
            <a:tbl>
              <a:tblPr>
                <a:noFill/>
                <a:tableStyleId>{147E585C-4567-4667-A078-270B42631319}</a:tableStyleId>
              </a:tblPr>
              <a:tblGrid>
                <a:gridCol w="2726825">
                  <a:extLst>
                    <a:ext uri="{9D8B030D-6E8A-4147-A177-3AD203B41FA5}">
                      <a16:colId xmlns:a16="http://schemas.microsoft.com/office/drawing/2014/main" val="20000"/>
                    </a:ext>
                  </a:extLst>
                </a:gridCol>
                <a:gridCol w="5904650">
                  <a:extLst>
                    <a:ext uri="{9D8B030D-6E8A-4147-A177-3AD203B41FA5}">
                      <a16:colId xmlns:a16="http://schemas.microsoft.com/office/drawing/2014/main" val="20001"/>
                    </a:ext>
                  </a:extLst>
                </a:gridCol>
              </a:tblGrid>
              <a:tr h="713050">
                <a:tc>
                  <a:txBody>
                    <a:bodyPr/>
                    <a:lstStyle/>
                    <a:p>
                      <a:pPr marL="0" marR="0" lvl="0" indent="0" algn="l" rtl="0">
                        <a:lnSpc>
                          <a:spcPct val="100000"/>
                        </a:lnSpc>
                        <a:spcBef>
                          <a:spcPts val="0"/>
                        </a:spcBef>
                        <a:spcAft>
                          <a:spcPts val="0"/>
                        </a:spcAft>
                        <a:buClr>
                          <a:srgbClr val="000000"/>
                        </a:buClr>
                        <a:buSzPct val="25000"/>
                        <a:buFont typeface="Verdana"/>
                        <a:buNone/>
                      </a:pPr>
                      <a:r>
                        <a:rPr lang="en" sz="2200" b="1" u="none" strike="noStrike" cap="none">
                          <a:latin typeface="Times New Roman"/>
                          <a:ea typeface="Times New Roman"/>
                          <a:cs typeface="Times New Roman"/>
                          <a:sym typeface="Times New Roman"/>
                        </a:rPr>
                        <a:t>NAZIV AKTIVNOSTI</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Verdana"/>
                        <a:buNone/>
                      </a:pPr>
                      <a:r>
                        <a:rPr lang="en" sz="2200" b="1" u="none" strike="noStrike" cap="none">
                          <a:latin typeface="Times New Roman"/>
                          <a:ea typeface="Times New Roman"/>
                          <a:cs typeface="Times New Roman"/>
                          <a:sym typeface="Times New Roman"/>
                        </a:rPr>
                        <a:t>KLUB MLADIH TEHNIČARA</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23400">
                <a:tc>
                  <a:txBody>
                    <a:bodyPr/>
                    <a:lstStyle/>
                    <a:p>
                      <a:pPr marL="0" marR="0" lvl="0" indent="0" algn="l" rtl="0">
                        <a:lnSpc>
                          <a:spcPct val="100000"/>
                        </a:lnSpc>
                        <a:spcBef>
                          <a:spcPts val="0"/>
                        </a:spcBef>
                        <a:spcAft>
                          <a:spcPts val="0"/>
                        </a:spcAft>
                        <a:buClr>
                          <a:srgbClr val="000000"/>
                        </a:buClr>
                        <a:buSzPct val="25000"/>
                        <a:buFont typeface="Verdana"/>
                        <a:buNone/>
                      </a:pPr>
                      <a:r>
                        <a:rPr lang="en" sz="2200" b="1" u="none" strike="noStrike" cap="none">
                          <a:latin typeface="Times New Roman"/>
                          <a:ea typeface="Times New Roman"/>
                          <a:cs typeface="Times New Roman"/>
                          <a:sym typeface="Times New Roman"/>
                        </a:rPr>
                        <a:t>CILJ AKTIVNOSTI</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2200" u="none" strike="noStrike" cap="none">
                          <a:latin typeface="Times New Roman"/>
                          <a:ea typeface="Times New Roman"/>
                          <a:cs typeface="Times New Roman"/>
                          <a:sym typeface="Times New Roman"/>
                        </a:rPr>
                        <a:t>Cilj naših aktivnosti je motiviranje učenika da aktivno provode svoje slobodno vrijeme, poticanje njihove mašte i kreativnosti, učenje kroz igru. </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3350">
                <a:tc>
                  <a:txBody>
                    <a:bodyPr/>
                    <a:lstStyle/>
                    <a:p>
                      <a:pPr marL="0" marR="0" lvl="0" indent="0" algn="l" rtl="0">
                        <a:lnSpc>
                          <a:spcPct val="100000"/>
                        </a:lnSpc>
                        <a:spcBef>
                          <a:spcPts val="0"/>
                        </a:spcBef>
                        <a:spcAft>
                          <a:spcPts val="0"/>
                        </a:spcAft>
                        <a:buClr>
                          <a:srgbClr val="000000"/>
                        </a:buClr>
                        <a:buSzPct val="25000"/>
                        <a:buFont typeface="Verdana"/>
                        <a:buNone/>
                      </a:pPr>
                      <a:r>
                        <a:rPr lang="en" sz="2200" b="1" u="none" strike="noStrike" cap="none">
                          <a:latin typeface="Times New Roman"/>
                          <a:ea typeface="Times New Roman"/>
                          <a:cs typeface="Times New Roman"/>
                          <a:sym typeface="Times New Roman"/>
                        </a:rPr>
                        <a:t>NAMJENA</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2200" u="none" strike="noStrike" cap="none">
                          <a:latin typeface="Times New Roman"/>
                          <a:ea typeface="Times New Roman"/>
                          <a:cs typeface="Times New Roman"/>
                          <a:sym typeface="Times New Roman"/>
                        </a:rPr>
                        <a:t>Za sve učenike razredne i predmetne nastave.</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6800">
                <a:tc>
                  <a:txBody>
                    <a:bodyPr/>
                    <a:lstStyle/>
                    <a:p>
                      <a:pPr marL="0" marR="0" lvl="0" indent="0" algn="l" rtl="0">
                        <a:lnSpc>
                          <a:spcPct val="100000"/>
                        </a:lnSpc>
                        <a:spcBef>
                          <a:spcPts val="0"/>
                        </a:spcBef>
                        <a:spcAft>
                          <a:spcPts val="0"/>
                        </a:spcAft>
                        <a:buClr>
                          <a:srgbClr val="000000"/>
                        </a:buClr>
                        <a:buSzPct val="25000"/>
                        <a:buFont typeface="Verdana"/>
                        <a:buNone/>
                      </a:pPr>
                      <a:r>
                        <a:rPr lang="en" sz="2200" b="1" u="none" strike="noStrike" cap="none">
                          <a:latin typeface="Times New Roman"/>
                          <a:ea typeface="Times New Roman"/>
                          <a:cs typeface="Times New Roman"/>
                          <a:sym typeface="Times New Roman"/>
                        </a:rPr>
                        <a:t>NOSITELJI </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2200" u="none" strike="noStrike" cap="none">
                          <a:latin typeface="Times New Roman"/>
                          <a:ea typeface="Times New Roman"/>
                          <a:cs typeface="Times New Roman"/>
                          <a:sym typeface="Times New Roman"/>
                        </a:rPr>
                        <a:t>Branko Latas</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18100">
                <a:tc>
                  <a:txBody>
                    <a:bodyPr/>
                    <a:lstStyle/>
                    <a:p>
                      <a:pPr marL="0" marR="0" lvl="0" indent="0" algn="l" rtl="0">
                        <a:lnSpc>
                          <a:spcPct val="100000"/>
                        </a:lnSpc>
                        <a:spcBef>
                          <a:spcPts val="0"/>
                        </a:spcBef>
                        <a:spcAft>
                          <a:spcPts val="0"/>
                        </a:spcAft>
                        <a:buClr>
                          <a:srgbClr val="000000"/>
                        </a:buClr>
                        <a:buSzPct val="25000"/>
                        <a:buFont typeface="Verdana"/>
                        <a:buNone/>
                      </a:pPr>
                      <a:r>
                        <a:rPr lang="en" sz="2200" b="1" u="none" strike="noStrike" cap="none">
                          <a:latin typeface="Times New Roman"/>
                          <a:ea typeface="Times New Roman"/>
                          <a:cs typeface="Times New Roman"/>
                          <a:sym typeface="Times New Roman"/>
                        </a:rPr>
                        <a:t>NAČIN REALIZACIJE</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2200" u="none" strike="noStrike" cap="none">
                          <a:latin typeface="Times New Roman"/>
                          <a:ea typeface="Times New Roman"/>
                          <a:cs typeface="Times New Roman"/>
                          <a:sym typeface="Times New Roman"/>
                        </a:rPr>
                        <a:t>Dva sata tjedno.</a:t>
                      </a:r>
                    </a:p>
                    <a:p>
                      <a:pPr marL="0" marR="0" lvl="0" indent="0" algn="l" rtl="0">
                        <a:lnSpc>
                          <a:spcPct val="100000"/>
                        </a:lnSpc>
                        <a:spcBef>
                          <a:spcPts val="0"/>
                        </a:spcBef>
                        <a:spcAft>
                          <a:spcPts val="0"/>
                        </a:spcAft>
                        <a:buClr>
                          <a:srgbClr val="000000"/>
                        </a:buClr>
                        <a:buSzPct val="25000"/>
                        <a:buFont typeface="Verdana"/>
                        <a:buNone/>
                      </a:pPr>
                      <a:r>
                        <a:rPr lang="en" sz="2200" u="none" strike="noStrike" cap="none">
                          <a:latin typeface="Times New Roman"/>
                          <a:ea typeface="Times New Roman"/>
                          <a:cs typeface="Times New Roman"/>
                          <a:sym typeface="Times New Roman"/>
                        </a:rPr>
                        <a:t>Sudjelovanje na školskim natjecanjima.</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10850">
                <a:tc>
                  <a:txBody>
                    <a:bodyPr/>
                    <a:lstStyle/>
                    <a:p>
                      <a:pPr marL="0" marR="0" lvl="0" indent="0" algn="l" rtl="0">
                        <a:lnSpc>
                          <a:spcPct val="100000"/>
                        </a:lnSpc>
                        <a:spcBef>
                          <a:spcPts val="0"/>
                        </a:spcBef>
                        <a:spcAft>
                          <a:spcPts val="0"/>
                        </a:spcAft>
                        <a:buClr>
                          <a:srgbClr val="000000"/>
                        </a:buClr>
                        <a:buSzPct val="25000"/>
                        <a:buFont typeface="Verdana"/>
                        <a:buNone/>
                      </a:pPr>
                      <a:r>
                        <a:rPr lang="en" sz="2200" b="1" u="none" strike="noStrike" cap="none">
                          <a:latin typeface="Times New Roman"/>
                          <a:ea typeface="Times New Roman"/>
                          <a:cs typeface="Times New Roman"/>
                          <a:sym typeface="Times New Roman"/>
                        </a:rPr>
                        <a:t>VREMENIK</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2200" u="none" strike="noStrike" cap="none">
                          <a:latin typeface="Times New Roman"/>
                          <a:ea typeface="Times New Roman"/>
                          <a:cs typeface="Times New Roman"/>
                          <a:sym typeface="Times New Roman"/>
                        </a:rPr>
                        <a:t>Tijekom školske godine 201</a:t>
                      </a:r>
                      <a:r>
                        <a:rPr lang="en" sz="2200">
                          <a:latin typeface="Times New Roman"/>
                          <a:ea typeface="Times New Roman"/>
                          <a:cs typeface="Times New Roman"/>
                          <a:sym typeface="Times New Roman"/>
                        </a:rPr>
                        <a:t>7</a:t>
                      </a:r>
                      <a:r>
                        <a:rPr lang="en" sz="2200" u="none" strike="noStrike" cap="none">
                          <a:latin typeface="Times New Roman"/>
                          <a:ea typeface="Times New Roman"/>
                          <a:cs typeface="Times New Roman"/>
                          <a:sym typeface="Times New Roman"/>
                        </a:rPr>
                        <a:t>./20178.</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6525">
                <a:tc>
                  <a:txBody>
                    <a:bodyPr/>
                    <a:lstStyle/>
                    <a:p>
                      <a:pPr marL="0" marR="0" lvl="0" indent="0" algn="l" rtl="0">
                        <a:lnSpc>
                          <a:spcPct val="100000"/>
                        </a:lnSpc>
                        <a:spcBef>
                          <a:spcPts val="0"/>
                        </a:spcBef>
                        <a:spcAft>
                          <a:spcPts val="0"/>
                        </a:spcAft>
                        <a:buClr>
                          <a:srgbClr val="000000"/>
                        </a:buClr>
                        <a:buSzPct val="25000"/>
                        <a:buFont typeface="Verdana"/>
                        <a:buNone/>
                      </a:pPr>
                      <a:r>
                        <a:rPr lang="en" sz="2200" b="1" u="none" strike="noStrike" cap="none">
                          <a:latin typeface="Times New Roman"/>
                          <a:ea typeface="Times New Roman"/>
                          <a:cs typeface="Times New Roman"/>
                          <a:sym typeface="Times New Roman"/>
                        </a:rPr>
                        <a:t>TROŠKOVNIK</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2200" u="none" strike="noStrike" cap="none">
                          <a:latin typeface="Times New Roman"/>
                          <a:ea typeface="Times New Roman"/>
                          <a:cs typeface="Times New Roman"/>
                          <a:sym typeface="Times New Roman"/>
                        </a:rPr>
                        <a:t>10000 kn</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69575">
                <a:tc>
                  <a:txBody>
                    <a:bodyPr/>
                    <a:lstStyle/>
                    <a:p>
                      <a:pPr marL="0" marR="0" lvl="0" indent="0" algn="l" rtl="0">
                        <a:lnSpc>
                          <a:spcPct val="100000"/>
                        </a:lnSpc>
                        <a:spcBef>
                          <a:spcPts val="0"/>
                        </a:spcBef>
                        <a:spcAft>
                          <a:spcPts val="0"/>
                        </a:spcAft>
                        <a:buClr>
                          <a:srgbClr val="000000"/>
                        </a:buClr>
                        <a:buSzPct val="25000"/>
                        <a:buFont typeface="Verdana"/>
                        <a:buNone/>
                      </a:pPr>
                      <a:r>
                        <a:rPr lang="en" sz="2200" b="1" u="none" strike="noStrike" cap="none">
                          <a:latin typeface="Times New Roman"/>
                          <a:ea typeface="Times New Roman"/>
                          <a:cs typeface="Times New Roman"/>
                          <a:sym typeface="Times New Roman"/>
                        </a:rPr>
                        <a:t>VREDNOVANJE I KORIŠTENJE REZULTATA RADA</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2200" u="none" strike="noStrike" cap="none">
                          <a:solidFill>
                            <a:schemeClr val="dk1"/>
                          </a:solidFill>
                          <a:latin typeface="Times New Roman"/>
                          <a:ea typeface="Times New Roman"/>
                          <a:cs typeface="Times New Roman"/>
                          <a:sym typeface="Times New Roman"/>
                        </a:rPr>
                        <a:t>Ocjena crteža i modela.</a:t>
                      </a:r>
                    </a:p>
                    <a:p>
                      <a:pPr marL="0" marR="0" lvl="0" indent="0" algn="l" rtl="0">
                        <a:lnSpc>
                          <a:spcPct val="100000"/>
                        </a:lnSpc>
                        <a:spcBef>
                          <a:spcPts val="0"/>
                        </a:spcBef>
                        <a:spcAft>
                          <a:spcPts val="0"/>
                        </a:spcAft>
                        <a:buClr>
                          <a:schemeClr val="dk1"/>
                        </a:buClr>
                        <a:buSzPct val="25000"/>
                        <a:buFont typeface="Arial"/>
                        <a:buNone/>
                      </a:pPr>
                      <a:r>
                        <a:rPr lang="en" sz="2200" u="none" strike="noStrike" cap="none">
                          <a:solidFill>
                            <a:schemeClr val="dk1"/>
                          </a:solidFill>
                          <a:latin typeface="Times New Roman"/>
                          <a:ea typeface="Times New Roman"/>
                          <a:cs typeface="Times New Roman"/>
                          <a:sym typeface="Times New Roman"/>
                        </a:rPr>
                        <a:t>Natjecanja.</a:t>
                      </a:r>
                    </a:p>
                  </a:txBody>
                  <a:tcPr marL="34525" marR="3452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graphicFrame>
        <p:nvGraphicFramePr>
          <p:cNvPr id="1535" name="Shape 1535"/>
          <p:cNvGraphicFramePr/>
          <p:nvPr/>
        </p:nvGraphicFramePr>
        <p:xfrm>
          <a:off x="157575" y="209625"/>
          <a:ext cx="8812725" cy="6580392"/>
        </p:xfrm>
        <a:graphic>
          <a:graphicData uri="http://schemas.openxmlformats.org/drawingml/2006/table">
            <a:tbl>
              <a:tblPr>
                <a:noFill/>
                <a:tableStyleId>{147E585C-4567-4667-A078-270B42631319}</a:tableStyleId>
              </a:tblPr>
              <a:tblGrid>
                <a:gridCol w="2419675">
                  <a:extLst>
                    <a:ext uri="{9D8B030D-6E8A-4147-A177-3AD203B41FA5}">
                      <a16:colId xmlns:a16="http://schemas.microsoft.com/office/drawing/2014/main" val="20000"/>
                    </a:ext>
                  </a:extLst>
                </a:gridCol>
                <a:gridCol w="6393050">
                  <a:extLst>
                    <a:ext uri="{9D8B030D-6E8A-4147-A177-3AD203B41FA5}">
                      <a16:colId xmlns:a16="http://schemas.microsoft.com/office/drawing/2014/main" val="20001"/>
                    </a:ext>
                  </a:extLst>
                </a:gridCol>
              </a:tblGrid>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PROJEKT: ŠKOLSKI VRT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680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600" u="none" strike="noStrike" cap="none">
                          <a:latin typeface="Times New Roman"/>
                          <a:ea typeface="Times New Roman"/>
                          <a:cs typeface="Times New Roman"/>
                          <a:sym typeface="Times New Roman"/>
                        </a:rPr>
                        <a:t>Upoznati različite vrste sadnica i sjemena; naučiti rabiti različiti alat i pribor;uočiti razliku između sijanja i sađenja; uočiti važnost svakodnevnog rada u vrtu i dobrog planiranja, razvoj suradnje i zajedništva;odgajati dijete kao prijatelja prirode; Uključivanje u odgoj vrijednosti poput tradicije , identiteta i kulture življenja;nužnost očuvanja prirodne baštine. </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0125">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Upoznati učenike, roditelje i djelatnike s planskim uređenjem vrta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815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a:latin typeface="Times New Roman"/>
                          <a:ea typeface="Times New Roman"/>
                          <a:cs typeface="Times New Roman"/>
                          <a:sym typeface="Times New Roman"/>
                        </a:rPr>
                        <a:t>Učiteljica Katica Gojanović</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Kroz  nastavu produženog boravka ( 1. d i 2. d) i izvannastavne radove, tijekom školske godine. </a:t>
                      </a:r>
                    </a:p>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Radionice o školskim vrtovima za učenike i roditelje.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385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Tijekom školske godine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7175">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457200" marR="0" lvl="0" indent="-330200" algn="l" rtl="0">
                        <a:lnSpc>
                          <a:spcPct val="115000"/>
                        </a:lnSpc>
                        <a:spcBef>
                          <a:spcPts val="0"/>
                        </a:spcBef>
                        <a:spcAft>
                          <a:spcPts val="0"/>
                        </a:spcAft>
                        <a:buClr>
                          <a:srgbClr val="000000"/>
                        </a:buClr>
                        <a:buSzPct val="100000"/>
                        <a:buFont typeface="Times New Roman"/>
                        <a:buChar char="-"/>
                      </a:pPr>
                      <a:r>
                        <a:rPr lang="en" sz="1600" u="none" strike="noStrike" cap="none">
                          <a:latin typeface="Times New Roman"/>
                          <a:ea typeface="Times New Roman"/>
                          <a:cs typeface="Times New Roman"/>
                          <a:sym typeface="Times New Roman"/>
                        </a:rPr>
                        <a:t>Sadnice, sjeme, pribor i alat za radu u vrtu; 2.000,00 kn</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78075">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endParaRPr sz="1600" b="1"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Zajedničko predstavljanje rezultata ostalim razrednim odjelima i učenicima; razredna i školska izložba povodom Dana škole</a:t>
                      </a:r>
                    </a:p>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Kviz; plodovi u našem vrtu.</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graphicFrame>
        <p:nvGraphicFramePr>
          <p:cNvPr id="1541" name="Shape 1541"/>
          <p:cNvGraphicFramePr/>
          <p:nvPr/>
        </p:nvGraphicFramePr>
        <p:xfrm>
          <a:off x="255750" y="243775"/>
          <a:ext cx="8632500" cy="6334166"/>
        </p:xfrm>
        <a:graphic>
          <a:graphicData uri="http://schemas.openxmlformats.org/drawingml/2006/table">
            <a:tbl>
              <a:tblPr>
                <a:noFill/>
                <a:tableStyleId>{147E585C-4567-4667-A078-270B42631319}</a:tableStyleId>
              </a:tblPr>
              <a:tblGrid>
                <a:gridCol w="2419675">
                  <a:extLst>
                    <a:ext uri="{9D8B030D-6E8A-4147-A177-3AD203B41FA5}">
                      <a16:colId xmlns:a16="http://schemas.microsoft.com/office/drawing/2014/main" val="20000"/>
                    </a:ext>
                  </a:extLst>
                </a:gridCol>
                <a:gridCol w="6212825">
                  <a:extLst>
                    <a:ext uri="{9D8B030D-6E8A-4147-A177-3AD203B41FA5}">
                      <a16:colId xmlns:a16="http://schemas.microsoft.com/office/drawing/2014/main" val="20001"/>
                    </a:ext>
                  </a:extLst>
                </a:gridCol>
              </a:tblGrid>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PROJEKT: MALA ŠKOLA GLAGOLJICE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177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800" u="none" strike="noStrike" cap="none">
                          <a:latin typeface="Times New Roman"/>
                          <a:ea typeface="Times New Roman"/>
                          <a:cs typeface="Times New Roman"/>
                          <a:sym typeface="Times New Roman"/>
                        </a:rPr>
                        <a:t>Čuvanje hrvatske kulturne baštine.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012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Školske i izvanškolske manifestacije kroz godinu.</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81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a:latin typeface="Times New Roman"/>
                          <a:ea typeface="Times New Roman"/>
                          <a:cs typeface="Times New Roman"/>
                          <a:sym typeface="Times New Roman"/>
                        </a:rPr>
                        <a:t>Učiteljica Katica Gojanović</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Kroz  nastavu produženog boravka (1. d i 2. d) i izvannastavne radove , tijekom školske godine. </a:t>
                      </a:r>
                    </a:p>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Kreativne radionice, izrada panoa i zidnih novina.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38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Listopad - Mjesec knjige</a:t>
                      </a:r>
                    </a:p>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Travanj - Dani hrvatske knjige</a:t>
                      </a:r>
                    </a:p>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Svibanj - Svjetski dan kulturnog razvoja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717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800" u="none" strike="noStrike" cap="none">
                          <a:latin typeface="Times New Roman"/>
                          <a:ea typeface="Times New Roman"/>
                          <a:cs typeface="Times New Roman"/>
                          <a:sym typeface="Times New Roman"/>
                        </a:rPr>
                        <a:t>Materijal za izradu glagoljičkih slova (200,00 kn).</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686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endParaRPr sz="1800" b="1"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Zajedničko predstavljanje rezultata ostalim razrednim odjelima i učenicima; razredna i školska izložba povodom Dana škole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graphicFrame>
        <p:nvGraphicFramePr>
          <p:cNvPr id="1547" name="Shape 1547"/>
          <p:cNvGraphicFramePr/>
          <p:nvPr>
            <p:extLst>
              <p:ext uri="{D42A27DB-BD31-4B8C-83A1-F6EECF244321}">
                <p14:modId xmlns:p14="http://schemas.microsoft.com/office/powerpoint/2010/main" val="510925835"/>
              </p:ext>
            </p:extLst>
          </p:nvPr>
        </p:nvGraphicFramePr>
        <p:xfrm>
          <a:off x="208325" y="92000"/>
          <a:ext cx="8727350" cy="6510288"/>
        </p:xfrm>
        <a:graphic>
          <a:graphicData uri="http://schemas.openxmlformats.org/drawingml/2006/table">
            <a:tbl>
              <a:tblPr>
                <a:noFill/>
                <a:tableStyleId>{147E585C-4567-4667-A078-270B42631319}</a:tableStyleId>
              </a:tblPr>
              <a:tblGrid>
                <a:gridCol w="2215561">
                  <a:extLst>
                    <a:ext uri="{9D8B030D-6E8A-4147-A177-3AD203B41FA5}">
                      <a16:colId xmlns:a16="http://schemas.microsoft.com/office/drawing/2014/main" val="20000"/>
                    </a:ext>
                  </a:extLst>
                </a:gridCol>
                <a:gridCol w="6511789">
                  <a:extLst>
                    <a:ext uri="{9D8B030D-6E8A-4147-A177-3AD203B41FA5}">
                      <a16:colId xmlns:a16="http://schemas.microsoft.com/office/drawing/2014/main" val="20001"/>
                    </a:ext>
                  </a:extLst>
                </a:gridCol>
              </a:tblGrid>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PROJEKT: </a:t>
                      </a:r>
                      <a:r>
                        <a:rPr lang="en" sz="1600" b="1">
                          <a:latin typeface="Times New Roman"/>
                          <a:ea typeface="Times New Roman"/>
                          <a:cs typeface="Times New Roman"/>
                          <a:sym typeface="Times New Roman"/>
                        </a:rPr>
                        <a:t>IZRADA ORIGAMI ŽDRALOVA ZA HIROŠIMU</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680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600">
                          <a:latin typeface="Times New Roman"/>
                          <a:ea typeface="Times New Roman"/>
                          <a:cs typeface="Times New Roman"/>
                          <a:sym typeface="Times New Roman"/>
                        </a:rPr>
                        <a:t>Upoznati dio japanske kulture; izrada origami predmeta.</a:t>
                      </a:r>
                    </a:p>
                    <a:p>
                      <a:pPr marL="0" marR="0" lvl="0" indent="0" algn="l" rtl="0">
                        <a:lnSpc>
                          <a:spcPct val="115000"/>
                        </a:lnSpc>
                        <a:spcBef>
                          <a:spcPts val="0"/>
                        </a:spcBef>
                        <a:spcAft>
                          <a:spcPts val="0"/>
                        </a:spcAft>
                        <a:buClr>
                          <a:schemeClr val="dk1"/>
                        </a:buClr>
                        <a:buSzPct val="25000"/>
                        <a:buFont typeface="Arial"/>
                        <a:buNone/>
                      </a:pPr>
                      <a:r>
                        <a:rPr lang="en" sz="1600">
                          <a:latin typeface="Times New Roman"/>
                          <a:ea typeface="Times New Roman"/>
                          <a:cs typeface="Times New Roman"/>
                          <a:sym typeface="Times New Roman"/>
                        </a:rPr>
                        <a:t>Razvijati svjesnost o opasnosti nuklearnog oružja.</a:t>
                      </a:r>
                    </a:p>
                    <a:p>
                      <a:pPr marL="0" marR="0" lvl="0" indent="0" algn="l" rtl="0">
                        <a:lnSpc>
                          <a:spcPct val="115000"/>
                        </a:lnSpc>
                        <a:spcBef>
                          <a:spcPts val="0"/>
                        </a:spcBef>
                        <a:spcAft>
                          <a:spcPts val="0"/>
                        </a:spcAft>
                        <a:buClr>
                          <a:schemeClr val="dk1"/>
                        </a:buClr>
                        <a:buSzPct val="25000"/>
                        <a:buFont typeface="Arial"/>
                        <a:buNone/>
                      </a:pPr>
                      <a:r>
                        <a:rPr lang="en" sz="1600">
                          <a:latin typeface="Times New Roman"/>
                          <a:ea typeface="Times New Roman"/>
                          <a:cs typeface="Times New Roman"/>
                          <a:sym typeface="Times New Roman"/>
                        </a:rPr>
                        <a:t>Razvoj kreativnosti i preciznosti ; izrada origami ždralova.</a:t>
                      </a:r>
                    </a:p>
                    <a:p>
                      <a:pPr marL="0" marR="0" lvl="0" indent="0" algn="l" rtl="0">
                        <a:lnSpc>
                          <a:spcPct val="115000"/>
                        </a:lnSpc>
                        <a:spcBef>
                          <a:spcPts val="0"/>
                        </a:spcBef>
                        <a:spcAft>
                          <a:spcPts val="0"/>
                        </a:spcAft>
                        <a:buClr>
                          <a:schemeClr val="dk1"/>
                        </a:buClr>
                        <a:buSzPct val="25000"/>
                        <a:buFont typeface="Arial"/>
                        <a:buNone/>
                      </a:pPr>
                      <a:r>
                        <a:rPr lang="en" sz="1600">
                          <a:latin typeface="Times New Roman"/>
                          <a:ea typeface="Times New Roman"/>
                          <a:cs typeface="Times New Roman"/>
                          <a:sym typeface="Times New Roman"/>
                        </a:rPr>
                        <a:t>Upoznati priču o djevojčici Sadako i uloge izrade papirnatih ždralova.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0125">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a:latin typeface="Times New Roman"/>
                          <a:ea typeface="Times New Roman"/>
                          <a:cs typeface="Times New Roman"/>
                          <a:sym typeface="Times New Roman"/>
                        </a:rPr>
                        <a:t>Uputiti učenike u način izrade origami ždralova te sudjelovanje u međunarodnom projektu slanja ždralova u Hirošimu.</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815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a:latin typeface="Times New Roman"/>
                          <a:ea typeface="Times New Roman"/>
                          <a:cs typeface="Times New Roman"/>
                          <a:sym typeface="Times New Roman"/>
                        </a:rPr>
                        <a:t>Prof. Snježana Lažeta i učiteljica Ksenija Borović; japansko - hrvatska udruga Makoto</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dirty="0">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Predavanje japansko - hrvatske udruge Makoto o obilježavanju Međunarodnog dana mira i svjesnosti o opasnosti nuklearnog oružja .</a:t>
                      </a:r>
                    </a:p>
                    <a:p>
                      <a:pPr marL="0" marR="0" lvl="0" indent="0" algn="l" rtl="0">
                        <a:lnSpc>
                          <a:spcPct val="115000"/>
                        </a:lnSpc>
                        <a:spcBef>
                          <a:spcPts val="0"/>
                        </a:spcBef>
                        <a:spcAft>
                          <a:spcPts val="0"/>
                        </a:spcAft>
                        <a:buClr>
                          <a:schemeClr val="dk1"/>
                        </a:buClr>
                        <a:buSzPct val="25000"/>
                        <a:buFont typeface="Verdana"/>
                        <a:buNone/>
                      </a:pPr>
                      <a:r>
                        <a:rPr lang="en" sz="1600" u="none" strike="noStrike" cap="none">
                          <a:latin typeface="Times New Roman"/>
                          <a:ea typeface="Times New Roman"/>
                          <a:cs typeface="Times New Roman"/>
                          <a:sym typeface="Times New Roman"/>
                        </a:rPr>
                        <a:t>Kreativne radionice</a:t>
                      </a:r>
                      <a:r>
                        <a:rPr lang="en" sz="1600">
                          <a:latin typeface="Times New Roman"/>
                          <a:ea typeface="Times New Roman"/>
                          <a:cs typeface="Times New Roman"/>
                          <a:sym typeface="Times New Roman"/>
                        </a:rPr>
                        <a:t> ( izrada origami ždralova),</a:t>
                      </a:r>
                      <a:r>
                        <a:rPr lang="en" sz="1600" u="none" strike="noStrike" cap="none">
                          <a:latin typeface="Times New Roman"/>
                          <a:ea typeface="Times New Roman"/>
                          <a:cs typeface="Times New Roman"/>
                          <a:sym typeface="Times New Roman"/>
                        </a:rPr>
                        <a:t> izrada panoa i zidnih novina.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3850">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600">
                          <a:latin typeface="Times New Roman"/>
                          <a:ea typeface="Times New Roman"/>
                          <a:cs typeface="Times New Roman"/>
                          <a:sym typeface="Times New Roman"/>
                        </a:rPr>
                        <a:t> Prosinac 2017. Predavanje o Hirošimi..</a:t>
                      </a:r>
                    </a:p>
                    <a:p>
                      <a:pPr marL="0" marR="0" lvl="0" indent="0" algn="l" rtl="0">
                        <a:lnSpc>
                          <a:spcPct val="115000"/>
                        </a:lnSpc>
                        <a:spcBef>
                          <a:spcPts val="0"/>
                        </a:spcBef>
                        <a:spcAft>
                          <a:spcPts val="0"/>
                        </a:spcAft>
                        <a:buClr>
                          <a:schemeClr val="dk1"/>
                        </a:buClr>
                        <a:buSzPct val="25000"/>
                        <a:buFont typeface="Verdana"/>
                        <a:buNone/>
                      </a:pPr>
                      <a:r>
                        <a:rPr lang="en" sz="1600">
                          <a:latin typeface="Times New Roman"/>
                          <a:ea typeface="Times New Roman"/>
                          <a:cs typeface="Times New Roman"/>
                          <a:sym typeface="Times New Roman"/>
                        </a:rPr>
                        <a:t> Ožujak 2018. - radionica; izrada origami ždralova.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7175">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600">
                          <a:latin typeface="Times New Roman"/>
                          <a:ea typeface="Times New Roman"/>
                          <a:cs typeface="Times New Roman"/>
                          <a:sym typeface="Times New Roman"/>
                        </a:rPr>
                        <a:t>Predavanje i radionice su besplatne za učenike (3. a i 6. c)</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08175">
                <a:tc>
                  <a:txBody>
                    <a:bodyPr/>
                    <a:lstStyle/>
                    <a:p>
                      <a:pPr marL="0" marR="0" lvl="0" indent="0" algn="l" rtl="0">
                        <a:lnSpc>
                          <a:spcPct val="115000"/>
                        </a:lnSpc>
                        <a:spcBef>
                          <a:spcPts val="0"/>
                        </a:spcBef>
                        <a:spcAft>
                          <a:spcPts val="0"/>
                        </a:spcAft>
                        <a:buClr>
                          <a:schemeClr val="dk1"/>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Arial"/>
                        <a:buNone/>
                      </a:pPr>
                      <a:r>
                        <a:rPr lang="en" sz="1600" dirty="0">
                          <a:solidFill>
                            <a:schemeClr val="dk1"/>
                          </a:solidFill>
                          <a:latin typeface="Times New Roman"/>
                          <a:ea typeface="Times New Roman"/>
                          <a:cs typeface="Times New Roman"/>
                          <a:sym typeface="Times New Roman"/>
                        </a:rPr>
                        <a:t>Izrađeni origami ždralovi šalju se u Spomen - park u Hirošimi .</a:t>
                      </a:r>
                    </a:p>
                    <a:p>
                      <a:pPr marL="0" marR="0" lvl="0" indent="0" algn="l" rtl="0">
                        <a:lnSpc>
                          <a:spcPct val="115000"/>
                        </a:lnSpc>
                        <a:spcBef>
                          <a:spcPts val="0"/>
                        </a:spcBef>
                        <a:spcAft>
                          <a:spcPts val="0"/>
                        </a:spcAft>
                        <a:buClr>
                          <a:schemeClr val="dk1"/>
                        </a:buClr>
                        <a:buSzPct val="25000"/>
                        <a:buFont typeface="Verdana"/>
                        <a:buNone/>
                      </a:pPr>
                      <a:r>
                        <a:rPr lang="en" sz="1600" u="none" strike="noStrike" cap="none" dirty="0">
                          <a:latin typeface="Times New Roman"/>
                          <a:ea typeface="Times New Roman"/>
                          <a:cs typeface="Times New Roman"/>
                          <a:sym typeface="Times New Roman"/>
                        </a:rPr>
                        <a:t>Zajedničko predstavljanje rezultata ostalim razrednim odjelima i učenicima; razredna i školska izložba povodom Dana škole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556"/>
          <p:cNvSpPr/>
          <p:nvPr/>
        </p:nvSpPr>
        <p:spPr>
          <a:xfrm>
            <a:off x="1291770" y="2565400"/>
            <a:ext cx="6415315" cy="1895700"/>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lvl="0" algn="ctr">
              <a:lnSpc>
                <a:spcPct val="90000"/>
              </a:lnSpc>
              <a:buClr>
                <a:schemeClr val="dk1"/>
              </a:buClr>
              <a:buSzPct val="25000"/>
            </a:pPr>
            <a:r>
              <a:rPr lang="hr-HR" sz="2800" b="1" dirty="0"/>
              <a:t>MEĐUPREDMETNO  PROVOĐENJE  GRAĐANSKOG  ODGOJA  I  OBRAZOVANJA</a:t>
            </a:r>
            <a:endParaRPr lang="en" sz="6000" b="1"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538197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226" name="Shape 226"/>
          <p:cNvGraphicFramePr/>
          <p:nvPr>
            <p:extLst>
              <p:ext uri="{D42A27DB-BD31-4B8C-83A1-F6EECF244321}">
                <p14:modId xmlns:p14="http://schemas.microsoft.com/office/powerpoint/2010/main" val="1721330502"/>
              </p:ext>
            </p:extLst>
          </p:nvPr>
        </p:nvGraphicFramePr>
        <p:xfrm>
          <a:off x="135400" y="276224"/>
          <a:ext cx="8892485" cy="6015050"/>
        </p:xfrm>
        <a:graphic>
          <a:graphicData uri="http://schemas.openxmlformats.org/drawingml/2006/table">
            <a:tbl>
              <a:tblPr>
                <a:noFill/>
                <a:tableStyleId>{147E585C-4567-4667-A078-270B42631319}</a:tableStyleId>
              </a:tblPr>
              <a:tblGrid>
                <a:gridCol w="2390086">
                  <a:extLst>
                    <a:ext uri="{9D8B030D-6E8A-4147-A177-3AD203B41FA5}">
                      <a16:colId xmlns:a16="http://schemas.microsoft.com/office/drawing/2014/main" val="20000"/>
                    </a:ext>
                  </a:extLst>
                </a:gridCol>
                <a:gridCol w="6502399">
                  <a:extLst>
                    <a:ext uri="{9D8B030D-6E8A-4147-A177-3AD203B41FA5}">
                      <a16:colId xmlns:a16="http://schemas.microsoft.com/office/drawing/2014/main" val="20001"/>
                    </a:ext>
                  </a:extLst>
                </a:gridCol>
              </a:tblGrid>
              <a:tr h="640825">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dirty="0" smtClean="0">
                          <a:solidFill>
                            <a:schemeClr val="dk1"/>
                          </a:solidFill>
                          <a:latin typeface="Times New Roman"/>
                          <a:ea typeface="Times New Roman"/>
                          <a:cs typeface="Times New Roman"/>
                          <a:sym typeface="Times New Roman"/>
                        </a:rPr>
                        <a:t>IZBORNA </a:t>
                      </a:r>
                      <a:r>
                        <a:rPr lang="en" sz="1800" b="1" u="none" strike="noStrike" cap="none" dirty="0">
                          <a:solidFill>
                            <a:schemeClr val="dk1"/>
                          </a:solidFill>
                          <a:latin typeface="Times New Roman"/>
                          <a:ea typeface="Times New Roman"/>
                          <a:cs typeface="Times New Roman"/>
                          <a:sym typeface="Times New Roman"/>
                        </a:rPr>
                        <a:t>NASTAVA IZ NJEMAČKOGA JEZIKA</a:t>
                      </a:r>
                    </a:p>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dirty="0" smtClean="0">
                          <a:solidFill>
                            <a:schemeClr val="dk1"/>
                          </a:solidFill>
                          <a:latin typeface="Times New Roman"/>
                          <a:ea typeface="Times New Roman"/>
                          <a:cs typeface="Times New Roman"/>
                          <a:sym typeface="Times New Roman"/>
                        </a:rPr>
                        <a:t>ZA  </a:t>
                      </a:r>
                      <a:r>
                        <a:rPr lang="en" sz="1800" b="1" u="none" strike="noStrike" cap="none" dirty="0">
                          <a:solidFill>
                            <a:schemeClr val="dk1"/>
                          </a:solidFill>
                          <a:latin typeface="Times New Roman"/>
                          <a:ea typeface="Times New Roman"/>
                          <a:cs typeface="Times New Roman"/>
                          <a:sym typeface="Times New Roman"/>
                        </a:rPr>
                        <a:t>4. RAZRED</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22100">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latin typeface="Times New Roman"/>
                          <a:ea typeface="Times New Roman"/>
                          <a:cs typeface="Times New Roman"/>
                          <a:sym typeface="Times New Roman"/>
                        </a:rPr>
                        <a:t>Razvijanje zanimanja i želje za učenjem njemačkog jezika, usvajanje vještina usmenog i pisanog izražavanja na stranom jeziku, upoznavanje kulture i običaja zemalja njemačkoga govornog područja.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2425">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Motivirati učenika za učenje drugog stranog jezika. Razvijati vještine komuniciranja, timskog rada, poticati učenike na kreativnost.</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9777">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solidFill>
                            <a:schemeClr val="dk1"/>
                          </a:solidFill>
                          <a:latin typeface="Times New Roman"/>
                          <a:ea typeface="Times New Roman"/>
                          <a:cs typeface="Times New Roman"/>
                          <a:sym typeface="Times New Roman"/>
                        </a:rPr>
                        <a:t>Sanela Cifer, prof.</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6725">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Ukupno 70 sati tijekom nastavne godine. Individualni rad, rad u paru, rad u grupama, timski rad. Obrada tekstova, prezentacija, izrada plakata, igre, kvizovi. Korištenje razne literature, interneta.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17000">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dirty="0">
                          <a:solidFill>
                            <a:schemeClr val="dk1"/>
                          </a:solidFill>
                          <a:latin typeface="Times New Roman"/>
                          <a:ea typeface="Times New Roman"/>
                          <a:cs typeface="Times New Roman"/>
                          <a:sym typeface="Times New Roman"/>
                        </a:rPr>
                        <a:t>Dva sata tjedno tijekom nastavne godine 201</a:t>
                      </a:r>
                      <a:r>
                        <a:rPr lang="en" sz="1800" dirty="0">
                          <a:solidFill>
                            <a:schemeClr val="dk1"/>
                          </a:solidFill>
                          <a:latin typeface="Times New Roman"/>
                          <a:ea typeface="Times New Roman"/>
                          <a:cs typeface="Times New Roman"/>
                          <a:sym typeface="Times New Roman"/>
                        </a:rPr>
                        <a:t>7</a:t>
                      </a:r>
                      <a:r>
                        <a:rPr lang="en" sz="1800" u="none" strike="noStrike" cap="none" dirty="0">
                          <a:solidFill>
                            <a:schemeClr val="dk1"/>
                          </a:solidFill>
                          <a:latin typeface="Times New Roman"/>
                          <a:ea typeface="Times New Roman"/>
                          <a:cs typeface="Times New Roman"/>
                          <a:sym typeface="Times New Roman"/>
                        </a:rPr>
                        <a:t>./201</a:t>
                      </a:r>
                      <a:r>
                        <a:rPr lang="en" sz="1800" dirty="0">
                          <a:solidFill>
                            <a:schemeClr val="dk1"/>
                          </a:solidFill>
                          <a:latin typeface="Times New Roman"/>
                          <a:ea typeface="Times New Roman"/>
                          <a:cs typeface="Times New Roman"/>
                          <a:sym typeface="Times New Roman"/>
                        </a:rPr>
                        <a:t>8</a:t>
                      </a:r>
                      <a:r>
                        <a:rPr lang="en" sz="1800" u="none" strike="noStrike" cap="none" dirty="0">
                          <a:solidFill>
                            <a:schemeClr val="dk1"/>
                          </a:solidFill>
                          <a:latin typeface="Times New Roman"/>
                          <a:ea typeface="Times New Roman"/>
                          <a:cs typeface="Times New Roman"/>
                          <a:sym typeface="Times New Roman"/>
                        </a:rPr>
                        <a:t>. </a:t>
                      </a:r>
                      <a:r>
                        <a:rPr lang="en" sz="1800" dirty="0">
                          <a:solidFill>
                            <a:schemeClr val="dk1"/>
                          </a:solidFill>
                          <a:latin typeface="Times New Roman"/>
                          <a:ea typeface="Times New Roman"/>
                          <a:cs typeface="Times New Roman"/>
                          <a:sym typeface="Times New Roman"/>
                        </a:rPr>
                        <a:t>u</a:t>
                      </a:r>
                      <a:r>
                        <a:rPr lang="en" sz="1800" u="none" strike="noStrike" cap="none" dirty="0">
                          <a:solidFill>
                            <a:schemeClr val="dk1"/>
                          </a:solidFill>
                          <a:latin typeface="Times New Roman"/>
                          <a:ea typeface="Times New Roman"/>
                          <a:cs typeface="Times New Roman"/>
                          <a:sym typeface="Times New Roman"/>
                        </a:rPr>
                        <a:t> razrednim odjelima </a:t>
                      </a:r>
                      <a:r>
                        <a:rPr lang="en" sz="1800" u="none" strike="noStrike" cap="none" dirty="0" smtClean="0">
                          <a:solidFill>
                            <a:schemeClr val="dk1"/>
                          </a:solidFill>
                          <a:latin typeface="Times New Roman"/>
                          <a:ea typeface="Times New Roman"/>
                          <a:cs typeface="Times New Roman"/>
                          <a:sym typeface="Times New Roman"/>
                        </a:rPr>
                        <a:t>4.</a:t>
                      </a:r>
                      <a:r>
                        <a:rPr lang="hr-HR" sz="1800" u="none" strike="noStrike" cap="none" dirty="0" smtClean="0">
                          <a:solidFill>
                            <a:schemeClr val="dk1"/>
                          </a:solidFill>
                          <a:latin typeface="Times New Roman"/>
                          <a:ea typeface="Times New Roman"/>
                          <a:cs typeface="Times New Roman"/>
                          <a:sym typeface="Times New Roman"/>
                        </a:rPr>
                        <a:t> </a:t>
                      </a:r>
                      <a:r>
                        <a:rPr lang="en" sz="1800" u="none" strike="noStrike" cap="none" dirty="0" smtClean="0">
                          <a:solidFill>
                            <a:schemeClr val="dk1"/>
                          </a:solidFill>
                          <a:latin typeface="Times New Roman"/>
                          <a:ea typeface="Times New Roman"/>
                          <a:cs typeface="Times New Roman"/>
                          <a:sym typeface="Times New Roman"/>
                        </a:rPr>
                        <a:t>b </a:t>
                      </a:r>
                      <a:r>
                        <a:rPr lang="en" sz="1800" u="none" strike="noStrike" cap="none" dirty="0">
                          <a:solidFill>
                            <a:schemeClr val="dk1"/>
                          </a:solidFill>
                          <a:latin typeface="Times New Roman"/>
                          <a:ea typeface="Times New Roman"/>
                          <a:cs typeface="Times New Roman"/>
                          <a:sym typeface="Times New Roman"/>
                        </a:rPr>
                        <a:t>i 4. c/d</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1225">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Kreda, fotokopirni papir, papir u boji, kolaž papir, toner, magneti, kartice.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62050">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dirty="0">
                          <a:solidFill>
                            <a:schemeClr val="dk1"/>
                          </a:solidFill>
                          <a:latin typeface="Times New Roman"/>
                          <a:ea typeface="Times New Roman"/>
                          <a:cs typeface="Times New Roman"/>
                          <a:sym typeface="Times New Roman"/>
                        </a:rPr>
                        <a:t>VREDNOVANJE I KORIŠTENJE REZULTATA RADA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Permanentno praćenje i analiza postignutog znanja učenika, izrada plakata za školski pano. Numeričko vrednovanje na kraju nastavne godine.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graphicFrame>
        <p:nvGraphicFramePr>
          <p:cNvPr id="5" name="Tablica 4"/>
          <p:cNvGraphicFramePr>
            <a:graphicFrameLocks noGrp="1"/>
          </p:cNvGraphicFramePr>
          <p:nvPr>
            <p:extLst>
              <p:ext uri="{D42A27DB-BD31-4B8C-83A1-F6EECF244321}">
                <p14:modId xmlns:p14="http://schemas.microsoft.com/office/powerpoint/2010/main" val="1407276612"/>
              </p:ext>
            </p:extLst>
          </p:nvPr>
        </p:nvGraphicFramePr>
        <p:xfrm>
          <a:off x="0" y="0"/>
          <a:ext cx="9144000" cy="6866462"/>
        </p:xfrm>
        <a:graphic>
          <a:graphicData uri="http://schemas.openxmlformats.org/drawingml/2006/table">
            <a:tbl>
              <a:tblPr/>
              <a:tblGrid>
                <a:gridCol w="1822774">
                  <a:extLst>
                    <a:ext uri="{9D8B030D-6E8A-4147-A177-3AD203B41FA5}">
                      <a16:colId xmlns:a16="http://schemas.microsoft.com/office/drawing/2014/main" val="207612758"/>
                    </a:ext>
                  </a:extLst>
                </a:gridCol>
                <a:gridCol w="7321226">
                  <a:extLst>
                    <a:ext uri="{9D8B030D-6E8A-4147-A177-3AD203B41FA5}">
                      <a16:colId xmlns:a16="http://schemas.microsoft.com/office/drawing/2014/main" val="3668138068"/>
                    </a:ext>
                  </a:extLst>
                </a:gridCol>
              </a:tblGrid>
              <a:tr h="203580">
                <a:tc>
                  <a:txBody>
                    <a:bodyPr/>
                    <a:lstStyle/>
                    <a:p>
                      <a:pPr algn="ctr">
                        <a:lnSpc>
                          <a:spcPct val="107000"/>
                        </a:lnSpc>
                        <a:spcAft>
                          <a:spcPts val="0"/>
                        </a:spcAft>
                      </a:pPr>
                      <a:r>
                        <a:rPr lang="hr-HR" sz="1000" b="1" dirty="0">
                          <a:effectLst/>
                          <a:latin typeface="Times New Roman" panose="02020603050405020304" pitchFamily="18" charset="0"/>
                          <a:ea typeface="Times New Roman" panose="02020603050405020304" pitchFamily="18" charset="0"/>
                          <a:cs typeface="Times New Roman" panose="02020603050405020304" pitchFamily="18" charset="0"/>
                        </a:rPr>
                        <a:t>PODRUČJE</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07000"/>
                        </a:lnSpc>
                        <a:spcAft>
                          <a:spcPts val="0"/>
                        </a:spcAft>
                      </a:pPr>
                      <a:r>
                        <a:rPr lang="hr-HR" sz="1000" b="1" cap="all" dirty="0">
                          <a:effectLst/>
                          <a:latin typeface="Times New Roman" panose="02020603050405020304" pitchFamily="18" charset="0"/>
                          <a:ea typeface="Times New Roman" panose="02020603050405020304" pitchFamily="18" charset="0"/>
                          <a:cs typeface="Times New Roman" panose="02020603050405020304" pitchFamily="18" charset="0"/>
                        </a:rPr>
                        <a:t>GRAĐANSKI  ODGOJ  I  OBRAZOVANJE</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795808124"/>
                  </a:ext>
                </a:extLst>
              </a:tr>
              <a:tr h="171794">
                <a:tc>
                  <a:txBody>
                    <a:bodyPr/>
                    <a:lstStyle/>
                    <a:p>
                      <a:pPr>
                        <a:lnSpc>
                          <a:spcPct val="107000"/>
                        </a:lnSpc>
                        <a:spcAft>
                          <a:spcPts val="0"/>
                        </a:spcAft>
                      </a:pPr>
                      <a:r>
                        <a:rPr lang="hr-HR" sz="1000" b="1" dirty="0">
                          <a:effectLst/>
                          <a:latin typeface="Times New Roman" panose="02020603050405020304" pitchFamily="18" charset="0"/>
                          <a:ea typeface="Times New Roman" panose="02020603050405020304" pitchFamily="18" charset="0"/>
                          <a:cs typeface="Times New Roman" panose="02020603050405020304" pitchFamily="18" charset="0"/>
                        </a:rPr>
                        <a:t>Aktivnost </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07000"/>
                        </a:lnSpc>
                        <a:spcAft>
                          <a:spcPts val="0"/>
                        </a:spcAft>
                      </a:pPr>
                      <a:r>
                        <a:rPr lang="hr-HR" sz="1000" b="1" dirty="0">
                          <a:effectLst/>
                          <a:latin typeface="Times New Roman" panose="02020603050405020304" pitchFamily="18" charset="0"/>
                          <a:ea typeface="Calibri" panose="020F0502020204030204" pitchFamily="34" charset="0"/>
                          <a:cs typeface="Times New Roman" panose="02020603050405020304" pitchFamily="18" charset="0"/>
                        </a:rPr>
                        <a:t>MEĐUPREDMETNO  PROVOĐENJE  GRAĐANSKOG  ODGOJA  I  OBRAZOVANJA</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823164626"/>
                  </a:ext>
                </a:extLst>
              </a:tr>
              <a:tr h="1034333">
                <a:tc>
                  <a:txBody>
                    <a:bodyPr/>
                    <a:lstStyle/>
                    <a:p>
                      <a:pPr>
                        <a:lnSpc>
                          <a:spcPct val="107000"/>
                        </a:lnSpc>
                        <a:spcAft>
                          <a:spcPts val="0"/>
                        </a:spcAft>
                      </a:pPr>
                      <a:r>
                        <a:rPr lang="hr-HR" sz="1000" b="1" dirty="0">
                          <a:effectLst/>
                          <a:latin typeface="Times New Roman" panose="02020603050405020304" pitchFamily="18" charset="0"/>
                          <a:ea typeface="Times New Roman" panose="02020603050405020304" pitchFamily="18" charset="0"/>
                          <a:cs typeface="Times New Roman" panose="02020603050405020304" pitchFamily="18" charset="0"/>
                        </a:rPr>
                        <a:t>Kratak opis aktivnosti</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0"/>
                        </a:spcAft>
                      </a:pPr>
                      <a:r>
                        <a:rPr lang="hr-HR" sz="1000" dirty="0">
                          <a:effectLst/>
                          <a:latin typeface="Times New Roman" panose="02020603050405020304" pitchFamily="18" charset="0"/>
                          <a:ea typeface="Times New Roman" panose="02020603050405020304" pitchFamily="18" charset="0"/>
                          <a:cs typeface="Times New Roman" panose="02020603050405020304" pitchFamily="18" charset="0"/>
                        </a:rPr>
                        <a:t>Učenici će se zalagati za izgradnju razreda i škole kao demokratske zajednice, iznosit će svoje stavove i ideje koje mogu doprinijeti boljem životu pojedinca u zajednici. Upoznat će prava i dužnosti koje imaju kao učenici i zalagat će se da svi učenici škole budu upoznati s tim pravima. Nastojat će biti odgovorni građani. Aktivno i odgovorno će sudjelovati u odlučivanju.  Kroz svakodnevni boravak u školi naglašavat će zašto je pridržavanje pravila i pravedno odlučivanje važno za zajednicu. Upoznat će se s ponašanjima koja su posljedica stereotipa i predrasuda komunikacije. </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hr-HR" sz="1000" dirty="0">
                          <a:effectLst/>
                          <a:latin typeface="Times New Roman" panose="02020603050405020304" pitchFamily="18" charset="0"/>
                          <a:ea typeface="Times New Roman" panose="02020603050405020304" pitchFamily="18" charset="0"/>
                          <a:cs typeface="Times New Roman" panose="02020603050405020304" pitchFamily="18" charset="0"/>
                        </a:rPr>
                        <a:t>Učenici dolaze i sudjeluju na sastanku na poziv predsjednika Vijeća učenika, iznose prijedloge svog razreda, razgovaraju i brinu se da se zaključci sastanka provedu i uključuju se u humanitarne i ekološke aktivnosti škole</a:t>
                      </a:r>
                      <a:r>
                        <a:rPr lang="hr-HR" sz="1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45563370"/>
                  </a:ext>
                </a:extLst>
              </a:tr>
              <a:tr h="229852">
                <a:tc>
                  <a:txBody>
                    <a:bodyPr/>
                    <a:lstStyle/>
                    <a:p>
                      <a:pPr>
                        <a:lnSpc>
                          <a:spcPct val="107000"/>
                        </a:lnSpc>
                        <a:spcAft>
                          <a:spcPts val="0"/>
                        </a:spcAft>
                      </a:pPr>
                      <a:r>
                        <a:rPr lang="hr-HR" sz="1000" b="1">
                          <a:effectLst/>
                          <a:latin typeface="Times New Roman" panose="02020603050405020304" pitchFamily="18" charset="0"/>
                          <a:ea typeface="Times New Roman" panose="02020603050405020304" pitchFamily="18" charset="0"/>
                          <a:cs typeface="Times New Roman" panose="02020603050405020304" pitchFamily="18" charset="0"/>
                        </a:rPr>
                        <a:t>Nositelji aktivnosti</a:t>
                      </a:r>
                      <a:endParaRPr lang="hr-HR"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07000"/>
                        </a:lnSpc>
                        <a:spcAft>
                          <a:spcPts val="0"/>
                        </a:spcAft>
                      </a:pP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Ravnatelj, stručni suradnici, učitelji škole, učenici, vanjski suradnici</a:t>
                      </a: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20739550"/>
                  </a:ext>
                </a:extLst>
              </a:tr>
              <a:tr h="171794">
                <a:tc>
                  <a:txBody>
                    <a:bodyPr/>
                    <a:lstStyle/>
                    <a:p>
                      <a:pPr>
                        <a:lnSpc>
                          <a:spcPct val="107000"/>
                        </a:lnSpc>
                        <a:spcAft>
                          <a:spcPts val="0"/>
                        </a:spcAft>
                      </a:pPr>
                      <a:r>
                        <a:rPr lang="hr-HR" sz="1000" b="1">
                          <a:effectLst/>
                          <a:latin typeface="Times New Roman" panose="02020603050405020304" pitchFamily="18" charset="0"/>
                          <a:ea typeface="Times New Roman" panose="02020603050405020304" pitchFamily="18" charset="0"/>
                          <a:cs typeface="Times New Roman" panose="02020603050405020304" pitchFamily="18" charset="0"/>
                        </a:rPr>
                        <a:t>Ciljna skupina</a:t>
                      </a:r>
                      <a:endParaRPr lang="hr-HR"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07000"/>
                        </a:lnSpc>
                        <a:spcAft>
                          <a:spcPts val="0"/>
                        </a:spcAft>
                      </a:pPr>
                      <a:r>
                        <a:rPr lang="hr-HR" sz="1000" dirty="0">
                          <a:effectLst/>
                          <a:latin typeface="Times New Roman" panose="02020603050405020304" pitchFamily="18" charset="0"/>
                          <a:ea typeface="Times New Roman" panose="02020603050405020304" pitchFamily="18" charset="0"/>
                          <a:cs typeface="Times New Roman" panose="02020603050405020304" pitchFamily="18" charset="0"/>
                        </a:rPr>
                        <a:t>Svi učenici od 1.do 8. razreda</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540054164"/>
                  </a:ext>
                </a:extLst>
              </a:tr>
              <a:tr h="229852">
                <a:tc>
                  <a:txBody>
                    <a:bodyPr/>
                    <a:lstStyle/>
                    <a:p>
                      <a:pPr>
                        <a:lnSpc>
                          <a:spcPct val="107000"/>
                        </a:lnSpc>
                        <a:spcAft>
                          <a:spcPts val="0"/>
                        </a:spcAft>
                      </a:pPr>
                      <a:r>
                        <a:rPr lang="hr-HR" sz="1000" b="1">
                          <a:effectLst/>
                          <a:latin typeface="Times New Roman" panose="02020603050405020304" pitchFamily="18" charset="0"/>
                          <a:ea typeface="Times New Roman" panose="02020603050405020304" pitchFamily="18" charset="0"/>
                          <a:cs typeface="Times New Roman" panose="02020603050405020304" pitchFamily="18" charset="0"/>
                        </a:rPr>
                        <a:t>Planirani broj učenika</a:t>
                      </a:r>
                      <a:endParaRPr lang="hr-HR"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07000"/>
                        </a:lnSpc>
                        <a:spcAft>
                          <a:spcPts val="0"/>
                        </a:spcAft>
                      </a:pPr>
                      <a:r>
                        <a:rPr lang="hr-HR" sz="1000" dirty="0">
                          <a:effectLst/>
                          <a:latin typeface="Times New Roman" panose="02020603050405020304" pitchFamily="18" charset="0"/>
                          <a:ea typeface="Times New Roman" panose="02020603050405020304" pitchFamily="18" charset="0"/>
                          <a:cs typeface="Times New Roman" panose="02020603050405020304" pitchFamily="18" charset="0"/>
                        </a:rPr>
                        <a:t>Svi učenici škole</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646350533"/>
                  </a:ext>
                </a:extLst>
              </a:tr>
              <a:tr h="229852">
                <a:tc>
                  <a:txBody>
                    <a:bodyPr/>
                    <a:lstStyle/>
                    <a:p>
                      <a:pPr>
                        <a:lnSpc>
                          <a:spcPct val="107000"/>
                        </a:lnSpc>
                        <a:spcAft>
                          <a:spcPts val="0"/>
                        </a:spcAft>
                      </a:pPr>
                      <a:r>
                        <a:rPr lang="hr-HR" sz="1000" b="1">
                          <a:effectLst/>
                          <a:latin typeface="Times New Roman" panose="02020603050405020304" pitchFamily="18" charset="0"/>
                          <a:ea typeface="Times New Roman" panose="02020603050405020304" pitchFamily="18" charset="0"/>
                          <a:cs typeface="Times New Roman" panose="02020603050405020304" pitchFamily="18" charset="0"/>
                        </a:rPr>
                        <a:t>Planirani broj sati tjedno</a:t>
                      </a:r>
                      <a:endParaRPr lang="hr-HR"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07000"/>
                        </a:lnSpc>
                        <a:spcAft>
                          <a:spcPts val="0"/>
                        </a:spcAft>
                      </a:pPr>
                      <a:r>
                        <a:rPr lang="hr-HR" sz="1000" dirty="0">
                          <a:effectLst/>
                          <a:latin typeface="Times New Roman" panose="02020603050405020304" pitchFamily="18" charset="0"/>
                          <a:ea typeface="Times New Roman" panose="02020603050405020304" pitchFamily="18" charset="0"/>
                          <a:cs typeface="Times New Roman" panose="02020603050405020304" pitchFamily="18" charset="0"/>
                        </a:rPr>
                        <a:t>Tijekom nastavne godine</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246537838"/>
                  </a:ext>
                </a:extLst>
              </a:tr>
              <a:tr h="689555">
                <a:tc>
                  <a:txBody>
                    <a:bodyPr/>
                    <a:lstStyle/>
                    <a:p>
                      <a:pPr>
                        <a:lnSpc>
                          <a:spcPct val="107000"/>
                        </a:lnSpc>
                        <a:spcAft>
                          <a:spcPts val="0"/>
                        </a:spcAft>
                      </a:pPr>
                      <a:r>
                        <a:rPr lang="hr-HR" sz="1000" b="1">
                          <a:effectLst/>
                          <a:latin typeface="Times New Roman" panose="02020603050405020304" pitchFamily="18" charset="0"/>
                          <a:ea typeface="Times New Roman" panose="02020603050405020304" pitchFamily="18" charset="0"/>
                          <a:cs typeface="Times New Roman" panose="02020603050405020304" pitchFamily="18" charset="0"/>
                        </a:rPr>
                        <a:t>Ciljevi aktivnosti</a:t>
                      </a:r>
                      <a:endParaRPr lang="hr-HR"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0"/>
                        </a:spcAft>
                      </a:pP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Nastava Građanskog odgoja i obrazovanja usmjerena je na pripremu učenike kao člana razredne i školske zajednice. Ujedno ih priprema   za život u demokratskom društvu i osposobljava ih za sudjelovanje u javnom životu na lokalnoj i nacionalnoj razini. Cilj je osposobiti učenike za konstruktivno uključivanje u rješavanje problema. Uključivanje učenika u rad  škole kako bi svojim prijedlozima doprinosili radu škole u cjelini i promicali školu u užoj i široj zajednici.</a:t>
                      </a:r>
                    </a:p>
                    <a:p>
                      <a:pPr algn="just">
                        <a:lnSpc>
                          <a:spcPct val="107000"/>
                        </a:lnSpc>
                        <a:spcAft>
                          <a:spcPts val="0"/>
                        </a:spcAft>
                      </a:pP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Aktivan građanin - aktivno sudjelovanje u životu zajednice u kojoj živimo.   </a:t>
                      </a: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828383519"/>
                  </a:ext>
                </a:extLst>
              </a:tr>
              <a:tr h="459703">
                <a:tc>
                  <a:txBody>
                    <a:bodyPr/>
                    <a:lstStyle/>
                    <a:p>
                      <a:pPr>
                        <a:lnSpc>
                          <a:spcPct val="107000"/>
                        </a:lnSpc>
                        <a:spcAft>
                          <a:spcPts val="0"/>
                        </a:spcAft>
                      </a:pPr>
                      <a:r>
                        <a:rPr lang="hr-HR" sz="1000" b="1">
                          <a:effectLst/>
                          <a:latin typeface="Times New Roman" panose="02020603050405020304" pitchFamily="18" charset="0"/>
                          <a:ea typeface="Times New Roman" panose="02020603050405020304" pitchFamily="18" charset="0"/>
                          <a:cs typeface="Times New Roman" panose="02020603050405020304" pitchFamily="18" charset="0"/>
                        </a:rPr>
                        <a:t>Namjena aktivnosti</a:t>
                      </a:r>
                      <a:endParaRPr lang="hr-HR"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0"/>
                        </a:spcAft>
                      </a:pP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Građanskim se odgojem i obrazovanjem učenici/</a:t>
                      </a:r>
                      <a:r>
                        <a:rPr lang="hr-HR" sz="1000" dirty="0" err="1">
                          <a:effectLst/>
                          <a:latin typeface="Times New Roman" panose="02020603050405020304" pitchFamily="18" charset="0"/>
                          <a:ea typeface="Calibri" panose="020F0502020204030204" pitchFamily="34" charset="0"/>
                          <a:cs typeface="Times New Roman" panose="02020603050405020304" pitchFamily="18" charset="0"/>
                        </a:rPr>
                        <a:t>ce</a:t>
                      </a: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sustavno uče o tome što je vlast, koja je uloga vlasti, koja su prava i odgovornosti građana u demokraciji, na koji ih način i pod kojim uvjetima mogu koristiti. Takvim učenjem potrebno je osposobiti učenika za aktivnoga i odgovornoga građanina koji sudjeluje u razvoju demokratske građanske kulture  svoje škole, mjesta, države, Europe i svijeta, odnosno za nositelja vlasti.</a:t>
                      </a: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86617062"/>
                  </a:ext>
                </a:extLst>
              </a:tr>
              <a:tr h="1264184">
                <a:tc>
                  <a:txBody>
                    <a:bodyPr/>
                    <a:lstStyle/>
                    <a:p>
                      <a:pPr>
                        <a:lnSpc>
                          <a:spcPct val="107000"/>
                        </a:lnSpc>
                        <a:spcAft>
                          <a:spcPts val="0"/>
                        </a:spcAft>
                      </a:pPr>
                      <a:r>
                        <a:rPr lang="hr-HR" sz="1000" b="1">
                          <a:effectLst/>
                          <a:latin typeface="Times New Roman" panose="02020603050405020304" pitchFamily="18" charset="0"/>
                          <a:ea typeface="Times New Roman" panose="02020603050405020304" pitchFamily="18" charset="0"/>
                          <a:cs typeface="Times New Roman" panose="02020603050405020304" pitchFamily="18" charset="0"/>
                        </a:rPr>
                        <a:t>Način realizacije aktivnosti</a:t>
                      </a:r>
                      <a:endParaRPr lang="hr-HR"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07000"/>
                        </a:lnSpc>
                        <a:spcAft>
                          <a:spcPts val="0"/>
                        </a:spcAft>
                      </a:pP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obvezno </a:t>
                      </a:r>
                      <a:r>
                        <a:rPr lang="hr-HR" sz="1000" dirty="0" err="1">
                          <a:effectLst/>
                          <a:latin typeface="Times New Roman" panose="02020603050405020304" pitchFamily="18" charset="0"/>
                          <a:ea typeface="Calibri" panose="020F0502020204030204" pitchFamily="34" charset="0"/>
                          <a:cs typeface="Times New Roman" panose="02020603050405020304" pitchFamily="18" charset="0"/>
                        </a:rPr>
                        <a:t>međupredmetno</a:t>
                      </a: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u svim razredima </a:t>
                      </a:r>
                    </a:p>
                    <a:p>
                      <a:pPr>
                        <a:lnSpc>
                          <a:spcPct val="107000"/>
                        </a:lnSpc>
                        <a:spcAft>
                          <a:spcPts val="0"/>
                        </a:spcAft>
                      </a:pP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svi predmeti izravno su povezani općim pravom na odgoj i obrazovanje ili nekim posebnim pravom koje se jamči svakom djetetu, u svakome od njih se prati razvoj određenih vještina i vrijednosti koje više ili manje pridonose ostvarivanju</a:t>
                      </a:r>
                    </a:p>
                    <a:p>
                      <a:pPr>
                        <a:lnSpc>
                          <a:spcPct val="107000"/>
                        </a:lnSpc>
                        <a:spcAft>
                          <a:spcPts val="0"/>
                        </a:spcAft>
                      </a:pP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kao </a:t>
                      </a:r>
                      <a:r>
                        <a:rPr lang="hr-HR" sz="1000" dirty="0" err="1">
                          <a:effectLst/>
                          <a:latin typeface="Times New Roman" panose="02020603050405020304" pitchFamily="18" charset="0"/>
                          <a:ea typeface="Calibri" panose="020F0502020204030204" pitchFamily="34" charset="0"/>
                          <a:cs typeface="Times New Roman" panose="02020603050405020304" pitchFamily="18" charset="0"/>
                        </a:rPr>
                        <a:t>izvanučionička</a:t>
                      </a: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aktivnost </a:t>
                      </a:r>
                    </a:p>
                    <a:p>
                      <a:pPr>
                        <a:lnSpc>
                          <a:spcPct val="107000"/>
                        </a:lnSpc>
                        <a:spcAft>
                          <a:spcPts val="0"/>
                        </a:spcAft>
                      </a:pPr>
                      <a:r>
                        <a:rPr lang="hr-HR" sz="1000" b="1" dirty="0">
                          <a:effectLst/>
                          <a:latin typeface="Times New Roman" panose="02020603050405020304" pitchFamily="18" charset="0"/>
                          <a:ea typeface="Times New Roman" panose="02020603050405020304" pitchFamily="18" charset="0"/>
                          <a:cs typeface="Times New Roman" panose="02020603050405020304" pitchFamily="18" charset="0"/>
                        </a:rPr>
                        <a:t>Metode</a:t>
                      </a:r>
                      <a:r>
                        <a:rPr lang="hr-HR" sz="1000" dirty="0">
                          <a:effectLst/>
                          <a:latin typeface="Times New Roman" panose="02020603050405020304" pitchFamily="18" charset="0"/>
                          <a:ea typeface="Times New Roman" panose="02020603050405020304" pitchFamily="18" charset="0"/>
                          <a:cs typeface="Times New Roman" panose="02020603050405020304" pitchFamily="18" charset="0"/>
                        </a:rPr>
                        <a:t>: učitelji razgovaraju i demonstriraju praktične radove, koriste crteže, ilustracije, grafičke i pisane radove,	pišu, koriste metode čitanja i rada na tekstu, rade s ilustriranim	materijalima, usmeno izlažu, rješavaju probleme, koriste metode iskustvenog učenja i istražuju, rasprave i debate u sklopu kojih se vježba asertivnost, aktivno slušanje, argumentiranje, pregovaranje, izvođenje zaključaka, dolazak do zajedničkih rješenja uz konsenzus.</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hr-HR" sz="1000" b="1" dirty="0">
                          <a:effectLst/>
                          <a:latin typeface="Times New Roman" panose="02020603050405020304" pitchFamily="18" charset="0"/>
                          <a:ea typeface="Calibri" panose="020F0502020204030204" pitchFamily="34" charset="0"/>
                          <a:cs typeface="Times New Roman" panose="02020603050405020304" pitchFamily="18" charset="0"/>
                        </a:rPr>
                        <a:t>Oblici rada</a:t>
                      </a: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rad u paru, manjoj ili većoj grupi, plenarno</a:t>
                      </a: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389341430"/>
                  </a:ext>
                </a:extLst>
              </a:tr>
              <a:tr h="229852">
                <a:tc>
                  <a:txBody>
                    <a:bodyPr/>
                    <a:lstStyle/>
                    <a:p>
                      <a:pPr>
                        <a:lnSpc>
                          <a:spcPct val="107000"/>
                        </a:lnSpc>
                        <a:spcAft>
                          <a:spcPts val="0"/>
                        </a:spcAft>
                      </a:pPr>
                      <a:r>
                        <a:rPr lang="hr-HR" sz="1000" b="1">
                          <a:effectLst/>
                          <a:latin typeface="Times New Roman" panose="02020603050405020304" pitchFamily="18" charset="0"/>
                          <a:ea typeface="Times New Roman" panose="02020603050405020304" pitchFamily="18" charset="0"/>
                          <a:cs typeface="Times New Roman" panose="02020603050405020304" pitchFamily="18" charset="0"/>
                        </a:rPr>
                        <a:t>Vremenski okvir aktivnosti</a:t>
                      </a:r>
                      <a:endParaRPr lang="hr-HR"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07000"/>
                        </a:lnSpc>
                        <a:spcAft>
                          <a:spcPts val="0"/>
                        </a:spcAft>
                      </a:pP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Tijekom školske godine prema dinamici i </a:t>
                      </a:r>
                      <a:r>
                        <a:rPr lang="hr-HR" sz="1000" dirty="0" err="1">
                          <a:effectLst/>
                          <a:latin typeface="Times New Roman" panose="02020603050405020304" pitchFamily="18" charset="0"/>
                          <a:ea typeface="Calibri" panose="020F0502020204030204" pitchFamily="34" charset="0"/>
                          <a:cs typeface="Times New Roman" panose="02020603050405020304" pitchFamily="18" charset="0"/>
                        </a:rPr>
                        <a:t>vremeniku</a:t>
                      </a: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određenim pojedinim predmetom i planom i programom </a:t>
                      </a: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304047358"/>
                  </a:ext>
                </a:extLst>
              </a:tr>
              <a:tr h="229852">
                <a:tc>
                  <a:txBody>
                    <a:bodyPr/>
                    <a:lstStyle/>
                    <a:p>
                      <a:pPr>
                        <a:lnSpc>
                          <a:spcPct val="107000"/>
                        </a:lnSpc>
                        <a:spcAft>
                          <a:spcPts val="0"/>
                        </a:spcAft>
                      </a:pPr>
                      <a:r>
                        <a:rPr lang="hr-HR" sz="1000" b="1">
                          <a:effectLst/>
                          <a:latin typeface="Times New Roman" panose="02020603050405020304" pitchFamily="18" charset="0"/>
                          <a:ea typeface="Times New Roman" panose="02020603050405020304" pitchFamily="18" charset="0"/>
                          <a:cs typeface="Times New Roman" panose="02020603050405020304" pitchFamily="18" charset="0"/>
                        </a:rPr>
                        <a:t>Troškovnik aktivnosti</a:t>
                      </a:r>
                      <a:endParaRPr lang="hr-HR"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07000"/>
                        </a:lnSpc>
                        <a:spcAft>
                          <a:spcPts val="0"/>
                        </a:spcAft>
                      </a:pP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troškovi papira, fotokopiranje</a:t>
                      </a:r>
                    </a:p>
                    <a:p>
                      <a:pPr>
                        <a:lnSpc>
                          <a:spcPct val="107000"/>
                        </a:lnSpc>
                        <a:spcAft>
                          <a:spcPts val="0"/>
                        </a:spcAft>
                      </a:pP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 prema troškovnicima </a:t>
                      </a:r>
                      <a:r>
                        <a:rPr lang="hr-HR" sz="1000" dirty="0" err="1">
                          <a:effectLst/>
                          <a:latin typeface="Times New Roman" panose="02020603050405020304" pitchFamily="18" charset="0"/>
                          <a:ea typeface="Calibri" panose="020F0502020204030204" pitchFamily="34" charset="0"/>
                          <a:cs typeface="Times New Roman" panose="02020603050405020304" pitchFamily="18" charset="0"/>
                        </a:rPr>
                        <a:t>izvanučioničke</a:t>
                      </a: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nastave  </a:t>
                      </a: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187824247"/>
                  </a:ext>
                </a:extLst>
              </a:tr>
              <a:tr h="459703">
                <a:tc>
                  <a:txBody>
                    <a:bodyPr/>
                    <a:lstStyle/>
                    <a:p>
                      <a:pPr>
                        <a:lnSpc>
                          <a:spcPct val="107000"/>
                        </a:lnSpc>
                        <a:spcAft>
                          <a:spcPts val="0"/>
                        </a:spcAft>
                      </a:pPr>
                      <a:r>
                        <a:rPr lang="hr-HR" sz="1000" b="1">
                          <a:effectLst/>
                          <a:latin typeface="Times New Roman" panose="02020603050405020304" pitchFamily="18" charset="0"/>
                          <a:ea typeface="Times New Roman" panose="02020603050405020304" pitchFamily="18" charset="0"/>
                          <a:cs typeface="Times New Roman" panose="02020603050405020304" pitchFamily="18" charset="0"/>
                        </a:rPr>
                        <a:t>Način vrednovanja aktivnosti</a:t>
                      </a:r>
                      <a:endParaRPr lang="hr-HR"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07000"/>
                        </a:lnSpc>
                        <a:spcAft>
                          <a:spcPts val="0"/>
                        </a:spcAft>
                      </a:pP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opisno praćenje i brojčano ocjenjivanje učenika sukladno</a:t>
                      </a:r>
                      <a:r>
                        <a:rPr lang="hr-HR" sz="1000" dirty="0">
                          <a:effectLst/>
                          <a:latin typeface="Times New Roman" panose="02020603050405020304" pitchFamily="18" charset="0"/>
                          <a:ea typeface="Times New Roman" panose="02020603050405020304" pitchFamily="18" charset="0"/>
                          <a:cs typeface="Times New Roman" panose="02020603050405020304" pitchFamily="18" charset="0"/>
                        </a:rPr>
                        <a:t> Pravilniku ocjenjuju se znanje i razumijevanje, vještine i sposobnosti te vrijednosti i stajališta</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učeničke mape razvoja </a:t>
                      </a:r>
                    </a:p>
                    <a:p>
                      <a:pPr>
                        <a:lnSpc>
                          <a:spcPct val="107000"/>
                        </a:lnSpc>
                        <a:spcAft>
                          <a:spcPts val="0"/>
                        </a:spcAft>
                      </a:pPr>
                      <a:r>
                        <a:rPr lang="hr-HR" sz="1000" dirty="0">
                          <a:effectLst/>
                          <a:latin typeface="Times New Roman" panose="02020603050405020304" pitchFamily="18" charset="0"/>
                          <a:ea typeface="Calibri" panose="020F0502020204030204" pitchFamily="34" charset="0"/>
                          <a:cs typeface="Times New Roman" panose="02020603050405020304" pitchFamily="18" charset="0"/>
                        </a:rPr>
                        <a:t>- razredne mapa</a:t>
                      </a: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479943593"/>
                  </a:ext>
                </a:extLst>
              </a:tr>
              <a:tr h="344778">
                <a:tc>
                  <a:txBody>
                    <a:bodyPr/>
                    <a:lstStyle/>
                    <a:p>
                      <a:pPr>
                        <a:lnSpc>
                          <a:spcPct val="107000"/>
                        </a:lnSpc>
                        <a:spcAft>
                          <a:spcPts val="0"/>
                        </a:spcAft>
                      </a:pPr>
                      <a:r>
                        <a:rPr lang="hr-HR" sz="1000" b="1">
                          <a:effectLst/>
                          <a:latin typeface="Times New Roman" panose="02020603050405020304" pitchFamily="18" charset="0"/>
                          <a:ea typeface="Times New Roman" panose="02020603050405020304" pitchFamily="18" charset="0"/>
                          <a:cs typeface="Times New Roman" panose="02020603050405020304" pitchFamily="18" charset="0"/>
                        </a:rPr>
                        <a:t>Način korištenja rezultata vrednovanja</a:t>
                      </a:r>
                      <a:endParaRPr lang="hr-HR"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nSpc>
                          <a:spcPct val="107000"/>
                        </a:lnSpc>
                        <a:spcAft>
                          <a:spcPts val="0"/>
                        </a:spcAft>
                      </a:pPr>
                      <a:r>
                        <a:rPr lang="hr-HR" sz="1000" dirty="0">
                          <a:effectLst/>
                          <a:latin typeface="Times New Roman" panose="02020603050405020304" pitchFamily="18" charset="0"/>
                          <a:ea typeface="Times New Roman" panose="02020603050405020304" pitchFamily="18" charset="0"/>
                          <a:cs typeface="Times New Roman" panose="02020603050405020304" pitchFamily="18" charset="0"/>
                        </a:rPr>
                        <a:t>Za daljnje napredovanje učenika na području GOO-a. </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hr-HR" sz="1000" dirty="0">
                          <a:effectLst/>
                          <a:latin typeface="Times New Roman" panose="02020603050405020304" pitchFamily="18" charset="0"/>
                          <a:ea typeface="Times New Roman" panose="02020603050405020304" pitchFamily="18" charset="0"/>
                          <a:cs typeface="Times New Roman" panose="02020603050405020304" pitchFamily="18" charset="0"/>
                        </a:rPr>
                        <a:t>Prezentacija u razredu</a:t>
                      </a:r>
                      <a:r>
                        <a:rPr lang="hr-HR" sz="1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hr-HR"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797" marR="3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732114796"/>
                  </a:ext>
                </a:extLst>
              </a:tr>
            </a:tbl>
          </a:graphicData>
        </a:graphic>
      </p:graphicFrame>
    </p:spTree>
    <p:extLst>
      <p:ext uri="{BB962C8B-B14F-4D97-AF65-F5344CB8AC3E}">
        <p14:creationId xmlns:p14="http://schemas.microsoft.com/office/powerpoint/2010/main" val="86418303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ica 2"/>
          <p:cNvGraphicFramePr>
            <a:graphicFrameLocks noGrp="1"/>
          </p:cNvGraphicFramePr>
          <p:nvPr>
            <p:extLst>
              <p:ext uri="{D42A27DB-BD31-4B8C-83A1-F6EECF244321}">
                <p14:modId xmlns:p14="http://schemas.microsoft.com/office/powerpoint/2010/main" val="2205234137"/>
              </p:ext>
            </p:extLst>
          </p:nvPr>
        </p:nvGraphicFramePr>
        <p:xfrm>
          <a:off x="100012" y="185737"/>
          <a:ext cx="9043988" cy="6570853"/>
        </p:xfrm>
        <a:graphic>
          <a:graphicData uri="http://schemas.openxmlformats.org/drawingml/2006/table">
            <a:tbl>
              <a:tblPr firstRow="1" firstCol="1" bandRow="1"/>
              <a:tblGrid>
                <a:gridCol w="7751989">
                  <a:extLst>
                    <a:ext uri="{9D8B030D-6E8A-4147-A177-3AD203B41FA5}">
                      <a16:colId xmlns:a16="http://schemas.microsoft.com/office/drawing/2014/main" val="599850880"/>
                    </a:ext>
                  </a:extLst>
                </a:gridCol>
                <a:gridCol w="611533">
                  <a:extLst>
                    <a:ext uri="{9D8B030D-6E8A-4147-A177-3AD203B41FA5}">
                      <a16:colId xmlns:a16="http://schemas.microsoft.com/office/drawing/2014/main" val="934235475"/>
                    </a:ext>
                  </a:extLst>
                </a:gridCol>
                <a:gridCol w="680466">
                  <a:extLst>
                    <a:ext uri="{9D8B030D-6E8A-4147-A177-3AD203B41FA5}">
                      <a16:colId xmlns:a16="http://schemas.microsoft.com/office/drawing/2014/main" val="596440959"/>
                    </a:ext>
                  </a:extLst>
                </a:gridCol>
              </a:tblGrid>
              <a:tr h="317803">
                <a:tc>
                  <a:txBody>
                    <a:bodyPr/>
                    <a:lstStyle/>
                    <a:p>
                      <a:pPr algn="ctr">
                        <a:lnSpc>
                          <a:spcPct val="107000"/>
                        </a:lnSpc>
                        <a:spcAft>
                          <a:spcPts val="0"/>
                        </a:spcAft>
                      </a:pPr>
                      <a:r>
                        <a:rPr lang="hr-HR" sz="1300" b="1" dirty="0">
                          <a:effectLst/>
                          <a:latin typeface="Times New Roman" panose="02020603050405020304" pitchFamily="18" charset="0"/>
                          <a:ea typeface="Calibri" panose="020F0502020204030204" pitchFamily="34" charset="0"/>
                          <a:cs typeface="Times New Roman" panose="02020603050405020304" pitchFamily="18" charset="0"/>
                        </a:rPr>
                        <a:t>OBVEZNA  PROVEDBA</a:t>
                      </a:r>
                      <a:endParaRPr lang="hr-HR"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hr-HR" sz="1300" b="1">
                          <a:effectLst/>
                          <a:latin typeface="Times New Roman" panose="02020603050405020304" pitchFamily="18" charset="0"/>
                          <a:ea typeface="Calibri" panose="020F0502020204030204" pitchFamily="34" charset="0"/>
                          <a:cs typeface="Times New Roman" panose="02020603050405020304" pitchFamily="18" charset="0"/>
                        </a:rPr>
                        <a:t>Godišnji broj sati</a:t>
                      </a:r>
                      <a:endParaRPr lang="hr-HR"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hr-HR"/>
                    </a:p>
                  </a:txBody>
                  <a:tcPr/>
                </a:tc>
                <a:extLst>
                  <a:ext uri="{0D108BD9-81ED-4DB2-BD59-A6C34878D82A}">
                    <a16:rowId xmlns:a16="http://schemas.microsoft.com/office/drawing/2014/main" val="2962467827"/>
                  </a:ext>
                </a:extLst>
              </a:tr>
              <a:tr h="190196">
                <a:tc>
                  <a:txBody>
                    <a:bodyPr/>
                    <a:lstStyle/>
                    <a:p>
                      <a:pPr>
                        <a:lnSpc>
                          <a:spcPct val="107000"/>
                        </a:lnSpc>
                        <a:spcAft>
                          <a:spcPts val="0"/>
                        </a:spcAft>
                      </a:pP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300" b="1">
                          <a:effectLst/>
                          <a:latin typeface="Times New Roman" panose="02020603050405020304" pitchFamily="18" charset="0"/>
                          <a:ea typeface="Calibri" panose="020F0502020204030204" pitchFamily="34" charset="0"/>
                          <a:cs typeface="Times New Roman" panose="02020603050405020304" pitchFamily="18" charset="0"/>
                        </a:rPr>
                        <a:t>1.-4.r.</a:t>
                      </a:r>
                      <a:endParaRPr lang="hr-HR"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300" b="1">
                          <a:effectLst/>
                          <a:latin typeface="Times New Roman" panose="02020603050405020304" pitchFamily="18" charset="0"/>
                          <a:ea typeface="Calibri" panose="020F0502020204030204" pitchFamily="34" charset="0"/>
                          <a:cs typeface="Times New Roman" panose="02020603050405020304" pitchFamily="18" charset="0"/>
                        </a:rPr>
                        <a:t>5.-8.r.</a:t>
                      </a:r>
                      <a:endParaRPr lang="hr-HR"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3899803"/>
                  </a:ext>
                </a:extLst>
              </a:tr>
              <a:tr h="1942431">
                <a:tc>
                  <a:txBody>
                    <a:bodyPr/>
                    <a:lstStyle/>
                    <a:p>
                      <a:pPr algn="just">
                        <a:lnSpc>
                          <a:spcPct val="107000"/>
                        </a:lnSpc>
                        <a:spcAft>
                          <a:spcPts val="0"/>
                        </a:spcAft>
                      </a:pPr>
                      <a:r>
                        <a:rPr lang="hr-HR" sz="1300" b="1" dirty="0" err="1">
                          <a:effectLst/>
                          <a:latin typeface="Times New Roman" panose="02020603050405020304" pitchFamily="18" charset="0"/>
                          <a:ea typeface="Calibri" panose="020F0502020204030204" pitchFamily="34" charset="0"/>
                          <a:cs typeface="Times New Roman" panose="02020603050405020304" pitchFamily="18" charset="0"/>
                        </a:rPr>
                        <a:t>Međupredmetno</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 u sklopu svih predmeta:</a:t>
                      </a:r>
                    </a:p>
                    <a:p>
                      <a:pPr algn="just">
                        <a:lnSpc>
                          <a:spcPct val="107000"/>
                        </a:lnSpc>
                        <a:spcAft>
                          <a:spcPts val="0"/>
                        </a:spcAft>
                      </a:pP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Hrvatski jezik, Likovna kultura, Glazbena kultura, strani jezici, Matematika, Priroda i društvo, Tjelesna</a:t>
                      </a:r>
                    </a:p>
                    <a:p>
                      <a:pPr algn="just">
                        <a:lnSpc>
                          <a:spcPct val="107000"/>
                        </a:lnSpc>
                        <a:spcAft>
                          <a:spcPts val="0"/>
                        </a:spcAft>
                      </a:pP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i zdravstvena kultura, Vjeronauk,  programi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struĉnih</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suradnika.</a:t>
                      </a:r>
                    </a:p>
                    <a:p>
                      <a:pPr algn="just">
                        <a:lnSpc>
                          <a:spcPct val="107000"/>
                        </a:lnSpc>
                        <a:spcAft>
                          <a:spcPts val="0"/>
                        </a:spcAft>
                      </a:pP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Navedeni broj sati ne znači povećanje broja sati, nego integriranje i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koreliranje</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sadrţaja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s ciljem istodobnog razvijanja i predmetne i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graĊanske</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kompetencije.</a:t>
                      </a:r>
                    </a:p>
                    <a:p>
                      <a:pPr algn="just">
                        <a:lnSpc>
                          <a:spcPct val="107000"/>
                        </a:lnSpc>
                        <a:spcAft>
                          <a:spcPts val="0"/>
                        </a:spcAft>
                      </a:pPr>
                      <a:r>
                        <a:rPr lang="hr-HR" sz="1300" b="1" dirty="0" err="1">
                          <a:effectLst/>
                          <a:latin typeface="Times New Roman" panose="02020603050405020304" pitchFamily="18" charset="0"/>
                          <a:ea typeface="Calibri" panose="020F0502020204030204" pitchFamily="34" charset="0"/>
                          <a:cs typeface="Times New Roman" panose="02020603050405020304" pitchFamily="18" charset="0"/>
                        </a:rPr>
                        <a:t>Međupredmetno</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 u sklopu svih predmeta: Hrvatski jezik, strani jezik, Matematika, Informatika,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Tehniĉka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kultura, Priroda, Biologija, Kemija, Fizika, Povijest, Geografija, Vjeronauk, Likovna kultura, Glazbena kultura, Tjelesna i kultura, programi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struĉnih</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suradnika.</a:t>
                      </a:r>
                    </a:p>
                    <a:p>
                      <a:pPr algn="just">
                        <a:lnSpc>
                          <a:spcPct val="107000"/>
                        </a:lnSpc>
                        <a:spcAft>
                          <a:spcPts val="0"/>
                        </a:spcAft>
                      </a:pP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Navedeni broj sati ne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znaĉi</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povećanje broja sati, nego integriranje i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koreliranje</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sadrţaja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s ciljem istodobnog razvijanja i predmetne i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graĊanske</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kompetencije.</a:t>
                      </a: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15</a:t>
                      </a: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20</a:t>
                      </a: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117977"/>
                  </a:ext>
                </a:extLst>
              </a:tr>
              <a:tr h="1748189">
                <a:tc>
                  <a:txBody>
                    <a:bodyPr/>
                    <a:lstStyle/>
                    <a:p>
                      <a:pPr algn="just">
                        <a:lnSpc>
                          <a:spcPct val="107000"/>
                        </a:lnSpc>
                        <a:spcAft>
                          <a:spcPts val="0"/>
                        </a:spcAft>
                      </a:pPr>
                      <a:r>
                        <a:rPr lang="hr-HR" sz="1300" b="1" dirty="0">
                          <a:effectLst/>
                          <a:latin typeface="Times New Roman" panose="02020603050405020304" pitchFamily="18" charset="0"/>
                          <a:ea typeface="Calibri" panose="020F0502020204030204" pitchFamily="34" charset="0"/>
                          <a:cs typeface="Times New Roman" panose="02020603050405020304" pitchFamily="18" charset="0"/>
                        </a:rPr>
                        <a:t>Sat razrednika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 navedeni broj sati uključuje teme predviđene planom sata razrednika i Zakonom o odgoju i obrazovanju u osnovnoj i srednjoj školi (NN, br. 87/08, 86/09, 92/10, 105/10, 90/11, 5/12, 16/12, 86/12, 126/12, 94/13) – izbori za predsjednika razreda i Vijeće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uĉenika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donošenje razrednih pravila, komunikacijske vještine i razumijevanje razreda i</a:t>
                      </a:r>
                    </a:p>
                    <a:p>
                      <a:pPr algn="just">
                        <a:lnSpc>
                          <a:spcPct val="107000"/>
                        </a:lnSpc>
                        <a:spcAft>
                          <a:spcPts val="0"/>
                        </a:spcAft>
                      </a:pP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škole kao zajednice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uĉenika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i nastavnika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ureĊene</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na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naĉelima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poštovanja dostojanstva svake osobe i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zajedniĉkog</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rada na dobrobit svih.</a:t>
                      </a:r>
                    </a:p>
                    <a:p>
                      <a:pPr algn="just">
                        <a:lnSpc>
                          <a:spcPct val="107000"/>
                        </a:lnSpc>
                        <a:spcAft>
                          <a:spcPts val="0"/>
                        </a:spcAft>
                      </a:pPr>
                      <a:r>
                        <a:rPr lang="hr-HR" sz="1300" b="1" dirty="0">
                          <a:effectLst/>
                          <a:latin typeface="Times New Roman" panose="02020603050405020304" pitchFamily="18" charset="0"/>
                          <a:ea typeface="Calibri" panose="020F0502020204030204" pitchFamily="34" charset="0"/>
                          <a:cs typeface="Times New Roman" panose="02020603050405020304" pitchFamily="18" charset="0"/>
                        </a:rPr>
                        <a:t>Sat razrednika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 navedeni broj sati uključuje teme predviđene planom sata razrednika i Zakonom o odgoju i obrazovanju u osnovnoj i srednjoj školi (NN, br. 87/08, 86/09, 92/10, 105/10, 90/11, 5/12, 16/12, 86/12, 126/12, 94/13) – izbori za predsjednika razreda i Vijeće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uĉenika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donošenje razrednih pravila, komunikacijske vještine, razumijevanje razreda i škole kao zajednice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uĉenika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i nastavnika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ureĊene</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na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naĉelima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poštovanja dostojanstva svake osobe i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zajedniĉkog</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rada na dobrobit svih.</a:t>
                      </a: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300">
                          <a:effectLst/>
                          <a:latin typeface="Times New Roman" panose="02020603050405020304" pitchFamily="18" charset="0"/>
                          <a:ea typeface="Calibri" panose="020F0502020204030204" pitchFamily="34" charset="0"/>
                          <a:cs typeface="Times New Roman" panose="02020603050405020304" pitchFamily="18" charset="0"/>
                        </a:rPr>
                        <a:t>5</a:t>
                      </a: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503660"/>
                  </a:ext>
                </a:extLst>
              </a:tr>
              <a:tr h="1165459">
                <a:tc>
                  <a:txBody>
                    <a:bodyPr/>
                    <a:lstStyle/>
                    <a:p>
                      <a:pPr>
                        <a:lnSpc>
                          <a:spcPct val="107000"/>
                        </a:lnSpc>
                        <a:spcAft>
                          <a:spcPts val="0"/>
                        </a:spcAft>
                      </a:pPr>
                      <a:r>
                        <a:rPr lang="hr-HR" sz="1300" b="1" dirty="0" err="1">
                          <a:effectLst/>
                          <a:latin typeface="Times New Roman" panose="02020603050405020304" pitchFamily="18" charset="0"/>
                          <a:ea typeface="Calibri" panose="020F0502020204030204" pitchFamily="34" charset="0"/>
                          <a:cs typeface="Times New Roman" panose="02020603050405020304" pitchFamily="18" charset="0"/>
                        </a:rPr>
                        <a:t>Izvanuĉioniĉke</a:t>
                      </a:r>
                      <a:r>
                        <a:rPr lang="hr-HR" sz="1300" b="1" dirty="0">
                          <a:effectLst/>
                          <a:latin typeface="Times New Roman" panose="02020603050405020304" pitchFamily="18" charset="0"/>
                          <a:ea typeface="Calibri" panose="020F0502020204030204" pitchFamily="34" charset="0"/>
                          <a:cs typeface="Times New Roman" panose="02020603050405020304" pitchFamily="18" charset="0"/>
                        </a:rPr>
                        <a:t> aktivnosti</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ostvaruju se suradnjom škole i lokalne zajednice. U njih trebaju biti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ukljuĉeni</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svi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uĉenici</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prema njihovim interesima i mogućnostima škole. Oblici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ukljuĉivanja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mogu biti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razliĉiti</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na razini cijele škole, pojedinog razreda ili skupine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uĉenika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Obuhvaćaju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istraţivačke</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aktivnosti (npr. projekt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graĊanin</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zaštita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potrošaĉa</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volonterske aktivnosti (npr. pomoć starijim mještanima, osobama s posebnim potrebama, djeci koja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ţive</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u siromaštvu), organizacijske aktivnosti (npr.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obiljeţavanje</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posebnih tematskih dana), proizvodno-inovativne aktivnosti (npr. zaštita okoliša, rad u školskoj zadruzi i/ili zajednici </a:t>
                      </a:r>
                      <a:r>
                        <a:rPr lang="hr-HR" sz="1300" dirty="0" err="1">
                          <a:effectLst/>
                          <a:latin typeface="Times New Roman" panose="02020603050405020304" pitchFamily="18" charset="0"/>
                          <a:ea typeface="Calibri" panose="020F0502020204030204" pitchFamily="34" charset="0"/>
                          <a:cs typeface="Times New Roman" panose="02020603050405020304" pitchFamily="18" charset="0"/>
                        </a:rPr>
                        <a:t>tehniĉke</a:t>
                      </a: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 kulture) i druge projekte i aktivnosti.</a:t>
                      </a: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3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480201"/>
                  </a:ext>
                </a:extLst>
              </a:tr>
              <a:tr h="194243">
                <a:tc>
                  <a:txBody>
                    <a:bodyPr/>
                    <a:lstStyle/>
                    <a:p>
                      <a:pPr algn="r">
                        <a:lnSpc>
                          <a:spcPct val="107000"/>
                        </a:lnSpc>
                        <a:spcAft>
                          <a:spcPts val="0"/>
                        </a:spcAft>
                      </a:pPr>
                      <a:r>
                        <a:rPr lang="hr-HR" sz="1300" b="1" dirty="0">
                          <a:effectLst/>
                          <a:latin typeface="Times New Roman" panose="02020603050405020304" pitchFamily="18" charset="0"/>
                          <a:ea typeface="Calibri" panose="020F0502020204030204" pitchFamily="34" charset="0"/>
                          <a:cs typeface="Times New Roman" panose="02020603050405020304" pitchFamily="18" charset="0"/>
                        </a:rPr>
                        <a:t>Ukupno</a:t>
                      </a:r>
                      <a:endParaRPr lang="hr-HR"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300" b="1" dirty="0">
                          <a:effectLst/>
                          <a:latin typeface="Times New Roman" panose="02020603050405020304" pitchFamily="18" charset="0"/>
                          <a:ea typeface="Calibri" panose="020F0502020204030204" pitchFamily="34" charset="0"/>
                          <a:cs typeface="Times New Roman" panose="02020603050405020304" pitchFamily="18" charset="0"/>
                        </a:rPr>
                        <a:t>35</a:t>
                      </a:r>
                      <a:endParaRPr lang="hr-HR"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300" b="1" dirty="0">
                          <a:effectLst/>
                          <a:latin typeface="Times New Roman" panose="02020603050405020304" pitchFamily="18" charset="0"/>
                          <a:ea typeface="Calibri" panose="020F0502020204030204" pitchFamily="34" charset="0"/>
                          <a:cs typeface="Times New Roman" panose="02020603050405020304" pitchFamily="18" charset="0"/>
                        </a:rPr>
                        <a:t>35</a:t>
                      </a:r>
                      <a:endParaRPr lang="hr-HR"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78" marR="564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202095"/>
                  </a:ext>
                </a:extLst>
              </a:tr>
            </a:tbl>
          </a:graphicData>
        </a:graphic>
      </p:graphicFrame>
    </p:spTree>
    <p:extLst>
      <p:ext uri="{BB962C8B-B14F-4D97-AF65-F5344CB8AC3E}">
        <p14:creationId xmlns:p14="http://schemas.microsoft.com/office/powerpoint/2010/main" val="1632461286"/>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ica 1"/>
          <p:cNvGraphicFramePr>
            <a:graphicFrameLocks noGrp="1"/>
          </p:cNvGraphicFramePr>
          <p:nvPr>
            <p:extLst>
              <p:ext uri="{D42A27DB-BD31-4B8C-83A1-F6EECF244321}">
                <p14:modId xmlns:p14="http://schemas.microsoft.com/office/powerpoint/2010/main" val="46500673"/>
              </p:ext>
            </p:extLst>
          </p:nvPr>
        </p:nvGraphicFramePr>
        <p:xfrm>
          <a:off x="272142" y="306736"/>
          <a:ext cx="8599715" cy="6262117"/>
        </p:xfrm>
        <a:graphic>
          <a:graphicData uri="http://schemas.openxmlformats.org/drawingml/2006/table">
            <a:tbl>
              <a:tblPr firstRow="1" firstCol="1" bandRow="1"/>
              <a:tblGrid>
                <a:gridCol w="4971144">
                  <a:extLst>
                    <a:ext uri="{9D8B030D-6E8A-4147-A177-3AD203B41FA5}">
                      <a16:colId xmlns:a16="http://schemas.microsoft.com/office/drawing/2014/main" val="4076575784"/>
                    </a:ext>
                  </a:extLst>
                </a:gridCol>
                <a:gridCol w="3628571">
                  <a:extLst>
                    <a:ext uri="{9D8B030D-6E8A-4147-A177-3AD203B41FA5}">
                      <a16:colId xmlns:a16="http://schemas.microsoft.com/office/drawing/2014/main" val="4242857780"/>
                    </a:ext>
                  </a:extLst>
                </a:gridCol>
              </a:tblGrid>
              <a:tr h="0">
                <a:tc gridSpan="2">
                  <a:txBody>
                    <a:bodyPr/>
                    <a:lstStyle/>
                    <a:p>
                      <a:pPr algn="ctr">
                        <a:lnSpc>
                          <a:spcPct val="107000"/>
                        </a:lnSpc>
                        <a:spcAft>
                          <a:spcPts val="0"/>
                        </a:spcAft>
                      </a:pPr>
                      <a:r>
                        <a:rPr lang="hr-HR" sz="1600" b="1" dirty="0">
                          <a:effectLst/>
                          <a:latin typeface="Times New Roman" panose="02020603050405020304" pitchFamily="18" charset="0"/>
                          <a:ea typeface="Calibri" panose="020F0502020204030204" pitchFamily="34" charset="0"/>
                          <a:cs typeface="Times New Roman" panose="02020603050405020304" pitchFamily="18" charset="0"/>
                        </a:rPr>
                        <a:t>MEĐUPREDMETNE  TEME  PROVOĐENJA  GOO-a</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hr-HR"/>
                    </a:p>
                  </a:txBody>
                  <a:tcPr/>
                </a:tc>
                <a:extLst>
                  <a:ext uri="{0D108BD9-81ED-4DB2-BD59-A6C34878D82A}">
                    <a16:rowId xmlns:a16="http://schemas.microsoft.com/office/drawing/2014/main" val="1457555535"/>
                  </a:ext>
                </a:extLst>
              </a:tr>
              <a:tr h="254000">
                <a:tc>
                  <a:txBody>
                    <a:bodyPr/>
                    <a:lstStyle/>
                    <a:p>
                      <a:pPr algn="ctr">
                        <a:lnSpc>
                          <a:spcPct val="107000"/>
                        </a:lnSpc>
                        <a:spcAft>
                          <a:spcPts val="0"/>
                        </a:spcAft>
                      </a:pPr>
                      <a:r>
                        <a:rPr lang="hr-HR" sz="1600" b="1" dirty="0">
                          <a:effectLst/>
                          <a:latin typeface="Times New Roman" panose="02020603050405020304" pitchFamily="18" charset="0"/>
                          <a:ea typeface="Calibri" panose="020F0502020204030204" pitchFamily="34" charset="0"/>
                          <a:cs typeface="Times New Roman" panose="02020603050405020304" pitchFamily="18" charset="0"/>
                        </a:rPr>
                        <a:t>RAZREDNA  NASTAVA</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600" b="1">
                          <a:effectLst/>
                          <a:latin typeface="Times New Roman" panose="02020603050405020304" pitchFamily="18" charset="0"/>
                          <a:ea typeface="Calibri" panose="020F0502020204030204" pitchFamily="34" charset="0"/>
                          <a:cs typeface="Times New Roman" panose="02020603050405020304" pitchFamily="18" charset="0"/>
                        </a:rPr>
                        <a:t>PREDMETNA  NASTAVA</a:t>
                      </a:r>
                      <a:endParaRPr lang="hr-HR"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4631803"/>
                  </a:ext>
                </a:extLst>
              </a:tr>
              <a:tr h="0">
                <a:tc>
                  <a:txBody>
                    <a:bodyPr/>
                    <a:lstStyle/>
                    <a:p>
                      <a:pPr algn="ct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r>
                        <a:rPr lang="hr-HR" sz="1600" b="1" dirty="0">
                          <a:effectLst/>
                          <a:latin typeface="Times New Roman" panose="02020603050405020304" pitchFamily="18" charset="0"/>
                          <a:ea typeface="Calibri" panose="020F0502020204030204" pitchFamily="34" charset="0"/>
                          <a:cs typeface="Times New Roman" panose="02020603050405020304" pitchFamily="18" charset="0"/>
                        </a:rPr>
                        <a:t>PRVI  RAZRED</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 POSTALI SMO UČENICI – MOJA PRAVA I ODGOVORNOSTI</a:t>
                      </a: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2. UČENIK KOJI POŠTIVA PRAVILA</a:t>
                      </a:r>
                    </a:p>
                    <a:p>
                      <a:pPr algn="ctr">
                        <a:lnSpc>
                          <a:spcPct val="107000"/>
                        </a:lnSpc>
                        <a:spcAft>
                          <a:spcPts val="0"/>
                        </a:spcAft>
                      </a:pPr>
                      <a:r>
                        <a:rPr lang="hr-HR" sz="1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hr-HR" sz="1600" b="1" dirty="0">
                          <a:effectLst/>
                          <a:latin typeface="Times New Roman" panose="02020603050405020304" pitchFamily="18" charset="0"/>
                          <a:ea typeface="Calibri" panose="020F0502020204030204" pitchFamily="34" charset="0"/>
                          <a:cs typeface="Times New Roman" panose="02020603050405020304" pitchFamily="18" charset="0"/>
                        </a:rPr>
                        <a:t>DRUGI  RAZRED</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 ŠKOLA  –  PRAVA  I  DUŽNOSTI  UČENIKA</a:t>
                      </a: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2. BLAGDANI   I   PRAZNICI</a:t>
                      </a: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3. ZAVIČAJ – VODE, ZAŠTITA I ČUVANJE OKOLIŠA</a:t>
                      </a:r>
                    </a:p>
                    <a:p>
                      <a:pPr algn="ct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r>
                        <a:rPr lang="hr-HR" sz="1600" b="1" dirty="0">
                          <a:effectLst/>
                          <a:latin typeface="Times New Roman" panose="02020603050405020304" pitchFamily="18" charset="0"/>
                          <a:ea typeface="Calibri" panose="020F0502020204030204" pitchFamily="34" charset="0"/>
                          <a:cs typeface="Times New Roman" panose="02020603050405020304" pitchFamily="18" charset="0"/>
                        </a:rPr>
                        <a:t>TREĆI  RAZRED</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 UČENIK – GRAĐANIN RAZREDA I ŠKOLE SA SVIM SVOJIM PRAVIMA I ODGOVORNOSTIMA</a:t>
                      </a:r>
                    </a:p>
                    <a:p>
                      <a:pPr>
                        <a:lnSpc>
                          <a:spcPct val="107000"/>
                        </a:lnSpc>
                        <a:spcAft>
                          <a:spcPts val="0"/>
                        </a:spcAft>
                      </a:pPr>
                      <a:r>
                        <a:rPr lang="hr-H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PROŠLOST  MOGA  ZAVIČAJA</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hr-H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OČUVATI  ZDRAV  OKOLIŠ  ZA  BUDUĆE  NARAŠTAJE</a:t>
                      </a:r>
                    </a:p>
                    <a:p>
                      <a:pPr algn="ct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r>
                        <a:rPr lang="hr-HR" sz="1600" b="1" dirty="0">
                          <a:effectLst/>
                          <a:latin typeface="Times New Roman" panose="02020603050405020304" pitchFamily="18" charset="0"/>
                          <a:ea typeface="Calibri" panose="020F0502020204030204" pitchFamily="34" charset="0"/>
                          <a:cs typeface="Times New Roman" panose="02020603050405020304" pitchFamily="18" charset="0"/>
                        </a:rPr>
                        <a:t>ČETVRTI  RAZRED</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 UČENIK  -  GRAĐANIN  REPUBLIKE  HRVATSKE</a:t>
                      </a: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2. BUDI  PRIJATELJ  </a:t>
                      </a:r>
                      <a:r>
                        <a:rPr lang="hr-HR" sz="1600" dirty="0" smtClean="0">
                          <a:effectLst/>
                          <a:latin typeface="Times New Roman" panose="02020603050405020304" pitchFamily="18" charset="0"/>
                          <a:ea typeface="Calibri" panose="020F0502020204030204" pitchFamily="34" charset="0"/>
                          <a:cs typeface="Times New Roman" panose="02020603050405020304" pitchFamily="18" charset="0"/>
                        </a:rPr>
                        <a:t>OKOLIŠU</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r>
                        <a:rPr lang="hr-HR" sz="1600" b="1" dirty="0">
                          <a:effectLst/>
                          <a:latin typeface="Times New Roman" panose="02020603050405020304" pitchFamily="18" charset="0"/>
                          <a:ea typeface="Calibri" panose="020F0502020204030204" pitchFamily="34" charset="0"/>
                          <a:cs typeface="Times New Roman" panose="02020603050405020304" pitchFamily="18" charset="0"/>
                        </a:rPr>
                        <a:t>PETI  RAZRED</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 RAZVOJ  OSOBNOG  IDENTITET  I  DEMOKRACIJE</a:t>
                      </a: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2.PRAVA POTROŠAČA </a:t>
                      </a:r>
                    </a:p>
                    <a:p>
                      <a:pPr algn="ct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r>
                        <a:rPr lang="hr-HR" sz="1600" b="1" dirty="0">
                          <a:effectLst/>
                          <a:latin typeface="Times New Roman" panose="02020603050405020304" pitchFamily="18" charset="0"/>
                          <a:ea typeface="Calibri" panose="020F0502020204030204" pitchFamily="34" charset="0"/>
                          <a:cs typeface="Times New Roman" panose="02020603050405020304" pitchFamily="18" charset="0"/>
                        </a:rPr>
                        <a:t>ŠESTI  RAZRED</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 PRAVO NA RAZLIČITOST I ODGOVORNOST ZA IZGRADNJU ZAJEDNIČKE KULTURE</a:t>
                      </a:r>
                    </a:p>
                    <a:p>
                      <a:pPr algn="ct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r>
                        <a:rPr lang="hr-HR" sz="1600" b="1" dirty="0">
                          <a:effectLst/>
                          <a:latin typeface="Times New Roman" panose="02020603050405020304" pitchFamily="18" charset="0"/>
                          <a:ea typeface="Calibri" panose="020F0502020204030204" pitchFamily="34" charset="0"/>
                          <a:cs typeface="Times New Roman" panose="02020603050405020304" pitchFamily="18" charset="0"/>
                        </a:rPr>
                        <a:t>SEDMI  RAZRED</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 ZAJEDNIČKA  DOBROBIT  KROZ  MEĐUSOBNO  RAZUMIJEVANJE</a:t>
                      </a: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2. ZDRAV  OKOLIŠ   I   ODRŽIVI   RAZVOJ</a:t>
                      </a:r>
                    </a:p>
                    <a:p>
                      <a:pPr algn="ct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r>
                        <a:rPr lang="hr-HR" sz="1600" b="1" dirty="0">
                          <a:effectLst/>
                          <a:latin typeface="Times New Roman" panose="02020603050405020304" pitchFamily="18" charset="0"/>
                          <a:ea typeface="Calibri" panose="020F0502020204030204" pitchFamily="34" charset="0"/>
                          <a:cs typeface="Times New Roman" panose="02020603050405020304" pitchFamily="18" charset="0"/>
                        </a:rPr>
                        <a:t>OSMI  RAZRED</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 RAZLIČITI,  A  POVEZANI</a:t>
                      </a:r>
                    </a:p>
                    <a:p>
                      <a:pPr>
                        <a:lnSpc>
                          <a:spcPct val="107000"/>
                        </a:lnSpc>
                        <a:spcAft>
                          <a:spcPts val="0"/>
                        </a:spcAft>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2. ODRŽIV DRUŠTVENI, GOSPODARSKI I KULTUROLOŠKI RAZVOJ</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0579492"/>
                  </a:ext>
                </a:extLst>
              </a:tr>
            </a:tbl>
          </a:graphicData>
        </a:graphic>
      </p:graphicFrame>
    </p:spTree>
    <p:extLst>
      <p:ext uri="{BB962C8B-B14F-4D97-AF65-F5344CB8AC3E}">
        <p14:creationId xmlns:p14="http://schemas.microsoft.com/office/powerpoint/2010/main" val="325337435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556"/>
          <p:cNvSpPr/>
          <p:nvPr/>
        </p:nvSpPr>
        <p:spPr>
          <a:xfrm>
            <a:off x="1801975" y="2565400"/>
            <a:ext cx="5511000" cy="1895700"/>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3600" b="1" i="0" u="none" strike="noStrike" cap="none">
                <a:solidFill>
                  <a:schemeClr val="dk1"/>
                </a:solidFill>
                <a:latin typeface="Arial"/>
                <a:ea typeface="Arial"/>
                <a:cs typeface="Arial"/>
                <a:sym typeface="Arial"/>
              </a:rPr>
              <a:t>VIII. </a:t>
            </a:r>
            <a:r>
              <a:rPr lang="en" sz="3600" b="1" i="0" u="none" strike="noStrike" cap="none">
                <a:solidFill>
                  <a:srgbClr val="000000"/>
                </a:solidFill>
                <a:latin typeface="Arial"/>
                <a:ea typeface="Arial"/>
                <a:cs typeface="Arial"/>
                <a:sym typeface="Arial"/>
              </a:rPr>
              <a:t>ŽUPANIJSKA VIJEĆA</a:t>
            </a:r>
          </a:p>
        </p:txBody>
      </p:sp>
    </p:spTree>
    <p:extLst>
      <p:ext uri="{BB962C8B-B14F-4D97-AF65-F5344CB8AC3E}">
        <p14:creationId xmlns:p14="http://schemas.microsoft.com/office/powerpoint/2010/main" val="152469755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graphicFrame>
        <p:nvGraphicFramePr>
          <p:cNvPr id="1562" name="Shape 1562"/>
          <p:cNvGraphicFramePr/>
          <p:nvPr/>
        </p:nvGraphicFramePr>
        <p:xfrm>
          <a:off x="251517" y="323268"/>
          <a:ext cx="8153475" cy="6344202"/>
        </p:xfrm>
        <a:graphic>
          <a:graphicData uri="http://schemas.openxmlformats.org/drawingml/2006/table">
            <a:tbl>
              <a:tblPr>
                <a:noFill/>
                <a:tableStyleId>{147E585C-4567-4667-A078-270B42631319}</a:tableStyleId>
              </a:tblPr>
              <a:tblGrid>
                <a:gridCol w="2418275">
                  <a:extLst>
                    <a:ext uri="{9D8B030D-6E8A-4147-A177-3AD203B41FA5}">
                      <a16:colId xmlns:a16="http://schemas.microsoft.com/office/drawing/2014/main" val="20000"/>
                    </a:ext>
                  </a:extLst>
                </a:gridCol>
                <a:gridCol w="5735200">
                  <a:extLst>
                    <a:ext uri="{9D8B030D-6E8A-4147-A177-3AD203B41FA5}">
                      <a16:colId xmlns:a16="http://schemas.microsoft.com/office/drawing/2014/main" val="20001"/>
                    </a:ext>
                  </a:extLst>
                </a:gridCol>
              </a:tblGrid>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1800" b="1" u="none" strike="noStrike" cap="none" dirty="0">
                          <a:latin typeface="Times New Roman"/>
                          <a:ea typeface="Times New Roman"/>
                          <a:cs typeface="Times New Roman"/>
                          <a:sym typeface="Times New Roman"/>
                        </a:rPr>
                        <a:t>ŽSV BIOLOGIJE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477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Cilj aktivnosti je permanentno usavršavanje članova ŽSV biologije Zagreb – istok i Zagreb-jug kroz tri susreta učitelja biologije tih područja.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337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Namijenjeno je učiteljima biologije – Zagreb - istok i jug</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337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a:latin typeface="Times New Roman"/>
                          <a:ea typeface="Times New Roman"/>
                          <a:cs typeface="Times New Roman"/>
                          <a:sym typeface="Times New Roman"/>
                        </a:rPr>
                        <a:t>Gordana Pintar, učitelj savjetnik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Aktivnost će se realizirati kroz tri skupa na poziv voditelja.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477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800" u="none" strike="noStrike" cap="none">
                          <a:latin typeface="Times New Roman"/>
                          <a:ea typeface="Times New Roman"/>
                          <a:cs typeface="Times New Roman"/>
                          <a:sym typeface="Times New Roman"/>
                        </a:rPr>
                        <a:t>Tijekom školske  godine 201</a:t>
                      </a:r>
                      <a:r>
                        <a:rPr lang="en" sz="1800">
                          <a:latin typeface="Times New Roman"/>
                          <a:ea typeface="Times New Roman"/>
                          <a:cs typeface="Times New Roman"/>
                          <a:sym typeface="Times New Roman"/>
                        </a:rPr>
                        <a:t>7</a:t>
                      </a:r>
                      <a:r>
                        <a:rPr lang="en" sz="1800" u="none" strike="noStrike" cap="none">
                          <a:latin typeface="Times New Roman"/>
                          <a:ea typeface="Times New Roman"/>
                          <a:cs typeface="Times New Roman"/>
                          <a:sym typeface="Times New Roman"/>
                        </a:rPr>
                        <a:t>./201</a:t>
                      </a:r>
                      <a:r>
                        <a:rPr lang="en" sz="1800">
                          <a:latin typeface="Times New Roman"/>
                          <a:ea typeface="Times New Roman"/>
                          <a:cs typeface="Times New Roman"/>
                          <a:sym typeface="Times New Roman"/>
                        </a:rPr>
                        <a:t>8</a:t>
                      </a:r>
                      <a:r>
                        <a:rPr lang="en" sz="1800" u="none" strike="noStrike" cap="none">
                          <a:latin typeface="Times New Roman"/>
                          <a:ea typeface="Times New Roman"/>
                          <a:cs typeface="Times New Roman"/>
                          <a:sym typeface="Times New Roman"/>
                        </a:rPr>
                        <a: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81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Za troškove organizacije i potrošni materijal, te predavača predviđeno je 1.300 KN.</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953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dirty="0">
                          <a:latin typeface="Times New Roman"/>
                          <a:ea typeface="Times New Roman"/>
                          <a:cs typeface="Times New Roman"/>
                          <a:sym typeface="Times New Roman"/>
                        </a:rPr>
                        <a:t>Na skupovima će se provoditi vrednovanje za organizaciju skupa te za predavače.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graphicFrame>
        <p:nvGraphicFramePr>
          <p:cNvPr id="1568" name="Shape 1568"/>
          <p:cNvGraphicFramePr/>
          <p:nvPr>
            <p:extLst>
              <p:ext uri="{D42A27DB-BD31-4B8C-83A1-F6EECF244321}">
                <p14:modId xmlns:p14="http://schemas.microsoft.com/office/powerpoint/2010/main" val="795135660"/>
              </p:ext>
            </p:extLst>
          </p:nvPr>
        </p:nvGraphicFramePr>
        <p:xfrm>
          <a:off x="261257" y="497676"/>
          <a:ext cx="8621486" cy="5862648"/>
        </p:xfrm>
        <a:graphic>
          <a:graphicData uri="http://schemas.openxmlformats.org/drawingml/2006/table">
            <a:tbl>
              <a:tblPr>
                <a:noFill/>
                <a:tableStyleId>{147E585C-4567-4667-A078-270B42631319}</a:tableStyleId>
              </a:tblPr>
              <a:tblGrid>
                <a:gridCol w="2557085">
                  <a:extLst>
                    <a:ext uri="{9D8B030D-6E8A-4147-A177-3AD203B41FA5}">
                      <a16:colId xmlns:a16="http://schemas.microsoft.com/office/drawing/2014/main" val="20000"/>
                    </a:ext>
                  </a:extLst>
                </a:gridCol>
                <a:gridCol w="6064401">
                  <a:extLst>
                    <a:ext uri="{9D8B030D-6E8A-4147-A177-3AD203B41FA5}">
                      <a16:colId xmlns:a16="http://schemas.microsoft.com/office/drawing/2014/main" val="20001"/>
                    </a:ext>
                  </a:extLst>
                </a:gridCol>
              </a:tblGrid>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NAZIV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1800" b="1" u="none" strike="noStrike" cap="none" dirty="0">
                          <a:latin typeface="Times New Roman"/>
                          <a:ea typeface="Times New Roman"/>
                          <a:cs typeface="Times New Roman"/>
                          <a:sym typeface="Times New Roman"/>
                        </a:rPr>
                        <a:t>ŽSV UČITELJA RAZREDNE NASTAVE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477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CILJ AKTIVNOSTI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Cilj aktivnosti je permanentno usavršavanje članova ŽSV RN .</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337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NAMJENA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Namijenjeno je učiteljima RN; OŠ Sesvete,OŠ Sesvetski Kraljevec i OŠ Sesvetska Sela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3375">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NOSITELJI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dirty="0">
                          <a:latin typeface="Times New Roman"/>
                          <a:ea typeface="Times New Roman"/>
                          <a:cs typeface="Times New Roman"/>
                          <a:sym typeface="Times New Roman"/>
                        </a:rPr>
                        <a:t>Učiteljica Ksenija Borović</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NAČIN REALIZACIJE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dirty="0">
                          <a:latin typeface="Times New Roman"/>
                          <a:ea typeface="Times New Roman"/>
                          <a:cs typeface="Times New Roman"/>
                          <a:sym typeface="Times New Roman"/>
                        </a:rPr>
                        <a:t>Aktivnost će se realizirati kroz tri skupa na poziv voditelja.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4770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VREMENIK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800" u="none" strike="noStrike" cap="none">
                          <a:latin typeface="Times New Roman"/>
                          <a:ea typeface="Times New Roman"/>
                          <a:cs typeface="Times New Roman"/>
                          <a:sym typeface="Times New Roman"/>
                        </a:rPr>
                        <a:t>Tijekom školske  godine 201</a:t>
                      </a:r>
                      <a:r>
                        <a:rPr lang="en" sz="1800">
                          <a:latin typeface="Times New Roman"/>
                          <a:ea typeface="Times New Roman"/>
                          <a:cs typeface="Times New Roman"/>
                          <a:sym typeface="Times New Roman"/>
                        </a:rPr>
                        <a:t>7</a:t>
                      </a:r>
                      <a:r>
                        <a:rPr lang="en" sz="1800" u="none" strike="noStrike" cap="none">
                          <a:latin typeface="Times New Roman"/>
                          <a:ea typeface="Times New Roman"/>
                          <a:cs typeface="Times New Roman"/>
                          <a:sym typeface="Times New Roman"/>
                        </a:rPr>
                        <a:t>./1</a:t>
                      </a:r>
                      <a:r>
                        <a:rPr lang="en" sz="1800">
                          <a:latin typeface="Times New Roman"/>
                          <a:ea typeface="Times New Roman"/>
                          <a:cs typeface="Times New Roman"/>
                          <a:sym typeface="Times New Roman"/>
                        </a:rPr>
                        <a:t>8</a:t>
                      </a:r>
                      <a:r>
                        <a:rPr lang="en" sz="1800" u="none" strike="noStrike" cap="none">
                          <a:latin typeface="Times New Roman"/>
                          <a:ea typeface="Times New Roman"/>
                          <a:cs typeface="Times New Roman"/>
                          <a:sym typeface="Times New Roman"/>
                        </a:rPr>
                        <a: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81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TROŠKOVNIK</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Za troškove organizacije i potrošni materijal, te predavača predviđeno je 1.</a:t>
                      </a:r>
                      <a:r>
                        <a:rPr lang="en" sz="1800">
                          <a:latin typeface="Times New Roman"/>
                          <a:ea typeface="Times New Roman"/>
                          <a:cs typeface="Times New Roman"/>
                          <a:sym typeface="Times New Roman"/>
                        </a:rPr>
                        <a:t>0</a:t>
                      </a:r>
                      <a:r>
                        <a:rPr lang="en" sz="1800" u="none" strike="noStrike" cap="none">
                          <a:latin typeface="Times New Roman"/>
                          <a:ea typeface="Times New Roman"/>
                          <a:cs typeface="Times New Roman"/>
                          <a:sym typeface="Times New Roman"/>
                        </a:rPr>
                        <a:t>00 KN( novac za troškove ŽSV osigurava AZOO)</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95350">
                <a:tc>
                  <a:txBody>
                    <a:bodyPr/>
                    <a:lstStyle/>
                    <a:p>
                      <a:pPr marL="0" marR="0" lvl="0" indent="0" algn="l" rtl="0">
                        <a:lnSpc>
                          <a:spcPct val="115000"/>
                        </a:lnSpc>
                        <a:spcBef>
                          <a:spcPts val="0"/>
                        </a:spcBef>
                        <a:spcAft>
                          <a:spcPts val="0"/>
                        </a:spcAft>
                        <a:buClr>
                          <a:schemeClr val="dk1"/>
                        </a:buClr>
                        <a:buSzPct val="25000"/>
                        <a:buFont typeface="Verdana"/>
                        <a:buNone/>
                      </a:pPr>
                      <a:r>
                        <a:rPr lang="en" sz="1800" b="1" u="none" strike="noStrike" cap="none">
                          <a:latin typeface="Times New Roman"/>
                          <a:ea typeface="Times New Roman"/>
                          <a:cs typeface="Times New Roman"/>
                          <a:sym typeface="Times New Roman"/>
                        </a:rPr>
                        <a:t>VREDNOVANJE I KORIŠTENJE REZULTATA RADA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r>
                        <a:rPr lang="en" sz="1800" u="none" strike="noStrike" cap="none" dirty="0">
                          <a:latin typeface="Times New Roman"/>
                          <a:ea typeface="Times New Roman"/>
                          <a:cs typeface="Times New Roman"/>
                          <a:sym typeface="Times New Roman"/>
                        </a:rPr>
                        <a:t>Na skupovima će se provoditi vrednovanje za organizaciju skupa te za predavače.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Shape 1584"/>
          <p:cNvSpPr txBox="1"/>
          <p:nvPr/>
        </p:nvSpPr>
        <p:spPr>
          <a:xfrm>
            <a:off x="611560" y="522514"/>
            <a:ext cx="8136903" cy="338182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Times New Roman"/>
              <a:buNone/>
            </a:pPr>
            <a:r>
              <a:rPr lang="en" sz="2000" b="0" i="0" u="none" strike="noStrike" cap="none" dirty="0">
                <a:solidFill>
                  <a:srgbClr val="000000"/>
                </a:solidFill>
                <a:latin typeface="Times New Roman"/>
                <a:ea typeface="Times New Roman"/>
                <a:cs typeface="Times New Roman"/>
                <a:sym typeface="Times New Roman"/>
              </a:rPr>
              <a:t>Školski kurikul Osnovne škole Sesvetska Sela za školsku godinu 201</a:t>
            </a:r>
            <a:r>
              <a:rPr lang="en" sz="2000" dirty="0">
                <a:latin typeface="Times New Roman"/>
                <a:ea typeface="Times New Roman"/>
                <a:cs typeface="Times New Roman"/>
                <a:sym typeface="Times New Roman"/>
              </a:rPr>
              <a:t>7</a:t>
            </a:r>
            <a:r>
              <a:rPr lang="en" sz="2000" b="0" i="0" u="none" strike="noStrike" cap="none" dirty="0" smtClean="0">
                <a:solidFill>
                  <a:srgbClr val="000000"/>
                </a:solidFill>
                <a:latin typeface="Times New Roman"/>
                <a:ea typeface="Times New Roman"/>
                <a:cs typeface="Times New Roman"/>
                <a:sym typeface="Times New Roman"/>
              </a:rPr>
              <a:t>.</a:t>
            </a:r>
            <a:r>
              <a:rPr lang="hr-HR" sz="2000" b="0" i="0" u="none" strike="noStrike" cap="none" dirty="0" smtClean="0">
                <a:solidFill>
                  <a:srgbClr val="000000"/>
                </a:solidFill>
                <a:latin typeface="Times New Roman"/>
                <a:ea typeface="Times New Roman"/>
                <a:cs typeface="Times New Roman"/>
                <a:sym typeface="Times New Roman"/>
              </a:rPr>
              <a:t> </a:t>
            </a:r>
            <a:r>
              <a:rPr lang="en" sz="2000" b="0" i="0" u="none" strike="noStrike" cap="none" dirty="0" smtClean="0">
                <a:solidFill>
                  <a:srgbClr val="000000"/>
                </a:solidFill>
                <a:latin typeface="Times New Roman"/>
                <a:ea typeface="Times New Roman"/>
                <a:cs typeface="Times New Roman"/>
                <a:sym typeface="Times New Roman"/>
              </a:rPr>
              <a:t>/</a:t>
            </a:r>
            <a:r>
              <a:rPr lang="en" sz="2000" b="0" i="0" u="none" strike="noStrike" cap="none" dirty="0">
                <a:solidFill>
                  <a:srgbClr val="000000"/>
                </a:solidFill>
                <a:latin typeface="Times New Roman"/>
                <a:ea typeface="Times New Roman"/>
                <a:cs typeface="Times New Roman"/>
                <a:sym typeface="Times New Roman"/>
              </a:rPr>
              <a:t>201</a:t>
            </a:r>
            <a:r>
              <a:rPr lang="en" sz="2000" dirty="0">
                <a:latin typeface="Times New Roman"/>
                <a:ea typeface="Times New Roman"/>
                <a:cs typeface="Times New Roman"/>
                <a:sym typeface="Times New Roman"/>
              </a:rPr>
              <a:t>8</a:t>
            </a:r>
            <a:r>
              <a:rPr lang="en" sz="2000" b="0" i="0" u="none" strike="noStrike" cap="none" dirty="0" smtClean="0">
                <a:solidFill>
                  <a:srgbClr val="000000"/>
                </a:solidFill>
                <a:latin typeface="Times New Roman"/>
                <a:ea typeface="Times New Roman"/>
                <a:cs typeface="Times New Roman"/>
                <a:sym typeface="Times New Roman"/>
              </a:rPr>
              <a:t>.</a:t>
            </a:r>
            <a:r>
              <a:rPr lang="hr-HR" sz="2000" b="0" i="0" u="none" strike="noStrike" cap="none" dirty="0" smtClean="0">
                <a:solidFill>
                  <a:srgbClr val="000000"/>
                </a:solidFill>
                <a:latin typeface="Times New Roman"/>
                <a:ea typeface="Times New Roman"/>
                <a:cs typeface="Times New Roman"/>
                <a:sym typeface="Times New Roman"/>
              </a:rPr>
              <a:t> donio je Školski odbor na VIII. Sjednici održanoj 29. rujna 2017.</a:t>
            </a:r>
          </a:p>
          <a:p>
            <a:pPr marL="0" marR="0" lvl="0" indent="0" algn="l" rtl="0">
              <a:lnSpc>
                <a:spcPct val="100000"/>
              </a:lnSpc>
              <a:spcBef>
                <a:spcPts val="0"/>
              </a:spcBef>
              <a:spcAft>
                <a:spcPts val="0"/>
              </a:spcAft>
              <a:buClr>
                <a:srgbClr val="000000"/>
              </a:buClr>
              <a:buSzPct val="25000"/>
              <a:buFont typeface="Times New Roman"/>
              <a:buNone/>
            </a:pPr>
            <a:endParaRPr lang="hr-HR" sz="200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Times New Roman"/>
              <a:buNone/>
            </a:pPr>
            <a:endParaRPr lang="hr-HR" sz="2000" b="0" i="0" u="none" strike="noStrike" cap="none" dirty="0" smtClean="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Times New Roman"/>
              <a:buNone/>
            </a:pPr>
            <a:endParaRPr lang="hr-HR" sz="2000" b="0" i="0" u="none" strike="noStrike" cap="none" dirty="0" smtClean="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Times New Roman"/>
              <a:buNone/>
            </a:pPr>
            <a:r>
              <a:rPr lang="hr-HR" sz="2000" dirty="0" smtClean="0">
                <a:latin typeface="Times New Roman"/>
                <a:ea typeface="Times New Roman"/>
                <a:cs typeface="Times New Roman"/>
                <a:sym typeface="Times New Roman"/>
              </a:rPr>
              <a:t>KLASA: 003-05/17-02/1</a:t>
            </a:r>
          </a:p>
          <a:p>
            <a:pPr marL="0" marR="0" lvl="0" indent="0" algn="l" rtl="0">
              <a:lnSpc>
                <a:spcPct val="100000"/>
              </a:lnSpc>
              <a:spcBef>
                <a:spcPts val="0"/>
              </a:spcBef>
              <a:spcAft>
                <a:spcPts val="0"/>
              </a:spcAft>
              <a:buClr>
                <a:srgbClr val="000000"/>
              </a:buClr>
              <a:buSzPct val="25000"/>
              <a:buFont typeface="Times New Roman"/>
              <a:buNone/>
            </a:pPr>
            <a:r>
              <a:rPr lang="hr-HR" sz="2000" b="0" i="0" u="none" strike="noStrike" cap="none" dirty="0" smtClean="0">
                <a:solidFill>
                  <a:srgbClr val="000000"/>
                </a:solidFill>
                <a:latin typeface="Times New Roman"/>
                <a:ea typeface="Times New Roman"/>
                <a:cs typeface="Times New Roman"/>
                <a:sym typeface="Times New Roman"/>
              </a:rPr>
              <a:t>URBROJ: 251-460-17-1</a:t>
            </a:r>
          </a:p>
          <a:p>
            <a:pPr marL="0" marR="0" lvl="0" indent="0" algn="l" rtl="0">
              <a:lnSpc>
                <a:spcPct val="100000"/>
              </a:lnSpc>
              <a:spcBef>
                <a:spcPts val="0"/>
              </a:spcBef>
              <a:spcAft>
                <a:spcPts val="0"/>
              </a:spcAft>
              <a:buClr>
                <a:srgbClr val="000000"/>
              </a:buClr>
              <a:buSzPct val="25000"/>
              <a:buFont typeface="Times New Roman"/>
              <a:buNone/>
            </a:pPr>
            <a:endParaRPr lang="hr-HR" sz="200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Times New Roman"/>
              <a:buNone/>
            </a:pPr>
            <a:r>
              <a:rPr lang="hr-HR" sz="2000" b="0" i="0" u="none" strike="noStrike" cap="none" dirty="0" smtClean="0">
                <a:solidFill>
                  <a:srgbClr val="000000"/>
                </a:solidFill>
                <a:latin typeface="Times New Roman"/>
                <a:ea typeface="Times New Roman"/>
                <a:cs typeface="Times New Roman"/>
                <a:sym typeface="Times New Roman"/>
              </a:rPr>
              <a:t>U Sesvetama 29. rujna 2017.</a:t>
            </a:r>
            <a:r>
              <a:rPr lang="en" sz="2000" b="0" i="0" u="none" strike="noStrike" cap="none" dirty="0" smtClean="0">
                <a:solidFill>
                  <a:srgbClr val="000000"/>
                </a:solidFill>
                <a:latin typeface="Times New Roman"/>
                <a:ea typeface="Times New Roman"/>
                <a:cs typeface="Times New Roman"/>
                <a:sym typeface="Times New Roman"/>
              </a:rPr>
              <a:t> </a:t>
            </a:r>
            <a:endParaRPr lang="en" sz="2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lang="hr-HR" sz="2000" b="0" i="0" u="none" strike="noStrike" cap="none" dirty="0" smtClean="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lang="hr-HR" sz="200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Times New Roman"/>
              <a:buNone/>
            </a:pPr>
            <a:endParaRPr lang="hr-HR" sz="2000" dirty="0" smtClean="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Times New Roman"/>
              <a:buNone/>
            </a:pPr>
            <a:endParaRPr lang="hr-HR" sz="2000" dirty="0" smtClean="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Times New Roman"/>
              <a:buNone/>
            </a:pPr>
            <a:r>
              <a:rPr lang="en" sz="2000" dirty="0" smtClean="0">
                <a:latin typeface="Times New Roman"/>
                <a:ea typeface="Times New Roman"/>
                <a:cs typeface="Times New Roman"/>
                <a:sym typeface="Times New Roman"/>
              </a:rPr>
              <a:t>Zamjenica </a:t>
            </a:r>
            <a:r>
              <a:rPr lang="en" sz="2000" dirty="0">
                <a:latin typeface="Times New Roman"/>
                <a:ea typeface="Times New Roman"/>
                <a:cs typeface="Times New Roman"/>
                <a:sym typeface="Times New Roman"/>
              </a:rPr>
              <a:t>r</a:t>
            </a:r>
            <a:r>
              <a:rPr lang="en" sz="2000" b="0" i="0" u="none" strike="noStrike" cap="none" dirty="0">
                <a:solidFill>
                  <a:srgbClr val="000000"/>
                </a:solidFill>
                <a:latin typeface="Times New Roman"/>
                <a:ea typeface="Times New Roman"/>
                <a:cs typeface="Times New Roman"/>
                <a:sym typeface="Times New Roman"/>
              </a:rPr>
              <a:t>avnateljic</a:t>
            </a:r>
            <a:r>
              <a:rPr lang="en" sz="2000" dirty="0">
                <a:latin typeface="Times New Roman"/>
                <a:ea typeface="Times New Roman"/>
                <a:cs typeface="Times New Roman"/>
                <a:sym typeface="Times New Roman"/>
              </a:rPr>
              <a:t>e</a:t>
            </a:r>
            <a:r>
              <a:rPr lang="en" sz="2000" b="0" i="0" u="none" strike="noStrike" cap="none" dirty="0">
                <a:solidFill>
                  <a:srgbClr val="000000"/>
                </a:solidFill>
                <a:latin typeface="Times New Roman"/>
                <a:ea typeface="Times New Roman"/>
                <a:cs typeface="Times New Roman"/>
                <a:sym typeface="Times New Roman"/>
              </a:rPr>
              <a:t>:			Predsjednica Školskog odbora:</a:t>
            </a: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Times New Roman"/>
              <a:buNone/>
            </a:pPr>
            <a:r>
              <a:rPr lang="en" sz="2000" b="0" i="0" u="none" strike="noStrike" cap="none" dirty="0">
                <a:solidFill>
                  <a:srgbClr val="000000"/>
                </a:solidFill>
                <a:latin typeface="Times New Roman"/>
                <a:ea typeface="Times New Roman"/>
                <a:cs typeface="Times New Roman"/>
                <a:sym typeface="Times New Roman"/>
              </a:rPr>
              <a:t>______________________		_______________________ </a:t>
            </a:r>
          </a:p>
          <a:p>
            <a:pPr marL="0" marR="0" lvl="0" indent="0" algn="l" rtl="0">
              <a:lnSpc>
                <a:spcPct val="100000"/>
              </a:lnSpc>
              <a:spcBef>
                <a:spcPts val="0"/>
              </a:spcBef>
              <a:spcAft>
                <a:spcPts val="0"/>
              </a:spcAft>
              <a:buClr>
                <a:srgbClr val="000000"/>
              </a:buClr>
              <a:buSzPct val="25000"/>
              <a:buFont typeface="Times New Roman"/>
              <a:buNone/>
            </a:pPr>
            <a:r>
              <a:rPr lang="en" sz="2000" dirty="0">
                <a:latin typeface="Times New Roman"/>
                <a:ea typeface="Times New Roman"/>
                <a:cs typeface="Times New Roman"/>
                <a:sym typeface="Times New Roman"/>
              </a:rPr>
              <a:t>Marina Margetić, dipl. pedagog	</a:t>
            </a:r>
            <a:r>
              <a:rPr lang="hr-HR" sz="2000" dirty="0" smtClean="0">
                <a:latin typeface="Times New Roman"/>
                <a:ea typeface="Times New Roman"/>
                <a:cs typeface="Times New Roman"/>
                <a:sym typeface="Times New Roman"/>
              </a:rPr>
              <a:t>	</a:t>
            </a:r>
            <a:r>
              <a:rPr lang="en" sz="2000" b="0" i="0" u="none" strike="noStrike" cap="none" dirty="0" smtClean="0">
                <a:solidFill>
                  <a:srgbClr val="000000"/>
                </a:solidFill>
                <a:latin typeface="Times New Roman"/>
                <a:ea typeface="Times New Roman"/>
                <a:cs typeface="Times New Roman"/>
                <a:sym typeface="Times New Roman"/>
              </a:rPr>
              <a:t>Zorka Brekalo</a:t>
            </a:r>
            <a:r>
              <a:rPr lang="hr-HR" sz="2000" b="0" i="0" u="none" strike="noStrike" cap="none" dirty="0" smtClean="0">
                <a:solidFill>
                  <a:srgbClr val="000000"/>
                </a:solidFill>
                <a:latin typeface="Times New Roman"/>
                <a:ea typeface="Times New Roman"/>
                <a:cs typeface="Times New Roman"/>
                <a:sym typeface="Times New Roman"/>
              </a:rPr>
              <a:t>, učitelj mentor</a:t>
            </a:r>
            <a:endParaRPr lang="en" sz="20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aphicFrame>
        <p:nvGraphicFramePr>
          <p:cNvPr id="232" name="Shape 232"/>
          <p:cNvGraphicFramePr/>
          <p:nvPr>
            <p:extLst>
              <p:ext uri="{D42A27DB-BD31-4B8C-83A1-F6EECF244321}">
                <p14:modId xmlns:p14="http://schemas.microsoft.com/office/powerpoint/2010/main" val="3120803109"/>
              </p:ext>
            </p:extLst>
          </p:nvPr>
        </p:nvGraphicFramePr>
        <p:xfrm>
          <a:off x="251525" y="146861"/>
          <a:ext cx="8640950" cy="6458008"/>
        </p:xfrm>
        <a:graphic>
          <a:graphicData uri="http://schemas.openxmlformats.org/drawingml/2006/table">
            <a:tbl>
              <a:tblPr>
                <a:noFill/>
                <a:tableStyleId>{147E585C-4567-4667-A078-270B42631319}</a:tableStyleId>
              </a:tblPr>
              <a:tblGrid>
                <a:gridCol w="2564246">
                  <a:extLst>
                    <a:ext uri="{9D8B030D-6E8A-4147-A177-3AD203B41FA5}">
                      <a16:colId xmlns:a16="http://schemas.microsoft.com/office/drawing/2014/main" val="20000"/>
                    </a:ext>
                  </a:extLst>
                </a:gridCol>
                <a:gridCol w="6076704">
                  <a:extLst>
                    <a:ext uri="{9D8B030D-6E8A-4147-A177-3AD203B41FA5}">
                      <a16:colId xmlns:a16="http://schemas.microsoft.com/office/drawing/2014/main" val="20001"/>
                    </a:ext>
                  </a:extLst>
                </a:gridCol>
              </a:tblGrid>
              <a:tr h="640825">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50000"/>
                        </a:lnSpc>
                        <a:spcBef>
                          <a:spcPts val="0"/>
                        </a:spcBef>
                        <a:spcAft>
                          <a:spcPts val="0"/>
                        </a:spcAft>
                        <a:buClr>
                          <a:srgbClr val="000000"/>
                        </a:buClr>
                        <a:buSzPct val="25000"/>
                        <a:buFont typeface="Times New Roman"/>
                        <a:buNone/>
                      </a:pPr>
                      <a:r>
                        <a:rPr lang="en" sz="1800" b="1" u="none" strike="noStrike" cap="none" dirty="0" smtClean="0">
                          <a:solidFill>
                            <a:schemeClr val="dk1"/>
                          </a:solidFill>
                          <a:latin typeface="Times New Roman"/>
                          <a:ea typeface="Times New Roman"/>
                          <a:cs typeface="Times New Roman"/>
                          <a:sym typeface="Times New Roman"/>
                        </a:rPr>
                        <a:t>IZBORNA </a:t>
                      </a:r>
                      <a:r>
                        <a:rPr lang="en" sz="1800" b="1" u="none" strike="noStrike" cap="none" dirty="0">
                          <a:solidFill>
                            <a:schemeClr val="dk1"/>
                          </a:solidFill>
                          <a:latin typeface="Times New Roman"/>
                          <a:ea typeface="Times New Roman"/>
                          <a:cs typeface="Times New Roman"/>
                          <a:sym typeface="Times New Roman"/>
                        </a:rPr>
                        <a:t>NASTAVA IZ NJEMAČKOGA JEZIKA</a:t>
                      </a:r>
                    </a:p>
                    <a:p>
                      <a:pPr marL="0" marR="0" lvl="0" indent="0" algn="ctr" rtl="0">
                        <a:lnSpc>
                          <a:spcPct val="150000"/>
                        </a:lnSpc>
                        <a:spcBef>
                          <a:spcPts val="0"/>
                        </a:spcBef>
                        <a:spcAft>
                          <a:spcPts val="0"/>
                        </a:spcAft>
                        <a:buClr>
                          <a:srgbClr val="000000"/>
                        </a:buClr>
                        <a:buSzPct val="25000"/>
                        <a:buFont typeface="Times New Roman"/>
                        <a:buNone/>
                      </a:pPr>
                      <a:r>
                        <a:rPr lang="en" sz="1800" b="1" u="none" strike="noStrike" cap="none" dirty="0" smtClean="0">
                          <a:solidFill>
                            <a:schemeClr val="dk1"/>
                          </a:solidFill>
                          <a:latin typeface="Times New Roman"/>
                          <a:ea typeface="Times New Roman"/>
                          <a:cs typeface="Times New Roman"/>
                          <a:sym typeface="Times New Roman"/>
                        </a:rPr>
                        <a:t>ZA  </a:t>
                      </a:r>
                      <a:r>
                        <a:rPr lang="en" sz="1800" b="1" u="none" strike="noStrike" cap="none" dirty="0">
                          <a:solidFill>
                            <a:schemeClr val="dk1"/>
                          </a:solidFill>
                          <a:latin typeface="Times New Roman"/>
                          <a:ea typeface="Times New Roman"/>
                          <a:cs typeface="Times New Roman"/>
                          <a:sym typeface="Times New Roman"/>
                        </a:rPr>
                        <a:t>5. RAZRED</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22100">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latin typeface="Times New Roman"/>
                          <a:ea typeface="Times New Roman"/>
                          <a:cs typeface="Times New Roman"/>
                          <a:sym typeface="Times New Roman"/>
                        </a:rPr>
                        <a:t>Razvijanje zanimanja i želje za učenjem njemačkog jezika, usvajanje vještina usmenog i pisanog izražavanja na stranom jeziku, upoznavanje kulture i običaja zemalja njemačkoga govornog područja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2425">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Motivirati učenika za učenje drugog stranog jezika. Razvijati vještine komuniciranja, timskog rada, poticati učenike na kreativnost.</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1768">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solidFill>
                            <a:schemeClr val="dk1"/>
                          </a:solidFill>
                          <a:latin typeface="Times New Roman"/>
                          <a:ea typeface="Times New Roman"/>
                          <a:cs typeface="Times New Roman"/>
                          <a:sym typeface="Times New Roman"/>
                        </a:rPr>
                        <a:t>Dragica Rožman, učiteljica njemačkog jezika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6725">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Ukupno 70 sati tijekom nastavne godine. Individualni rad, rad u paru, rad u grupama, timski rad. Obrada tekstova, izrada plakata, igre, kvizovi. Korištenje razne literature i interneta.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17000">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dirty="0">
                          <a:solidFill>
                            <a:schemeClr val="dk1"/>
                          </a:solidFill>
                          <a:latin typeface="Times New Roman"/>
                          <a:ea typeface="Times New Roman"/>
                          <a:cs typeface="Times New Roman"/>
                          <a:sym typeface="Times New Roman"/>
                        </a:rPr>
                        <a:t>Dva sata tjedno tijekom nastavne godine 201</a:t>
                      </a:r>
                      <a:r>
                        <a:rPr lang="en" sz="1800" dirty="0">
                          <a:solidFill>
                            <a:schemeClr val="dk1"/>
                          </a:solidFill>
                          <a:latin typeface="Times New Roman"/>
                          <a:ea typeface="Times New Roman"/>
                          <a:cs typeface="Times New Roman"/>
                          <a:sym typeface="Times New Roman"/>
                        </a:rPr>
                        <a:t>7</a:t>
                      </a:r>
                      <a:r>
                        <a:rPr lang="en" sz="1800" u="none" strike="noStrike" cap="none" dirty="0">
                          <a:solidFill>
                            <a:schemeClr val="dk1"/>
                          </a:solidFill>
                          <a:latin typeface="Times New Roman"/>
                          <a:ea typeface="Times New Roman"/>
                          <a:cs typeface="Times New Roman"/>
                          <a:sym typeface="Times New Roman"/>
                        </a:rPr>
                        <a:t>./</a:t>
                      </a:r>
                      <a:r>
                        <a:rPr lang="en" sz="1800" u="none" strike="noStrike" cap="none" dirty="0" smtClean="0">
                          <a:solidFill>
                            <a:schemeClr val="dk1"/>
                          </a:solidFill>
                          <a:latin typeface="Times New Roman"/>
                          <a:ea typeface="Times New Roman"/>
                          <a:cs typeface="Times New Roman"/>
                          <a:sym typeface="Times New Roman"/>
                        </a:rPr>
                        <a:t>201</a:t>
                      </a:r>
                      <a:r>
                        <a:rPr lang="hr-HR" sz="1800" u="none" strike="noStrike" cap="none" dirty="0" smtClean="0">
                          <a:solidFill>
                            <a:schemeClr val="dk1"/>
                          </a:solidFill>
                          <a:latin typeface="Times New Roman"/>
                          <a:ea typeface="Times New Roman"/>
                          <a:cs typeface="Times New Roman"/>
                          <a:sym typeface="Times New Roman"/>
                        </a:rPr>
                        <a:t>8</a:t>
                      </a:r>
                      <a:r>
                        <a:rPr lang="en" sz="1800" u="none" strike="noStrike" cap="none" dirty="0" smtClean="0">
                          <a:solidFill>
                            <a:schemeClr val="dk1"/>
                          </a:solidFill>
                          <a:latin typeface="Times New Roman"/>
                          <a:ea typeface="Times New Roman"/>
                          <a:cs typeface="Times New Roman"/>
                          <a:sym typeface="Times New Roman"/>
                        </a:rPr>
                        <a:t>. </a:t>
                      </a:r>
                      <a:r>
                        <a:rPr lang="en" sz="1800" u="none" strike="noStrike" cap="none" dirty="0">
                          <a:solidFill>
                            <a:schemeClr val="dk1"/>
                          </a:solidFill>
                          <a:latin typeface="Times New Roman"/>
                          <a:ea typeface="Times New Roman"/>
                          <a:cs typeface="Times New Roman"/>
                          <a:sym typeface="Times New Roman"/>
                        </a:rPr>
                        <a:t>u razrednim odjelima 5</a:t>
                      </a:r>
                      <a:r>
                        <a:rPr lang="en" sz="1800" u="none" strike="noStrike" cap="none" dirty="0" smtClean="0">
                          <a:solidFill>
                            <a:schemeClr val="dk1"/>
                          </a:solidFill>
                          <a:latin typeface="Times New Roman"/>
                          <a:ea typeface="Times New Roman"/>
                          <a:cs typeface="Times New Roman"/>
                          <a:sym typeface="Times New Roman"/>
                        </a:rPr>
                        <a:t>.</a:t>
                      </a:r>
                      <a:r>
                        <a:rPr lang="hr-HR" sz="1800" u="none" strike="noStrike" cap="none" dirty="0" smtClean="0">
                          <a:solidFill>
                            <a:schemeClr val="dk1"/>
                          </a:solidFill>
                          <a:latin typeface="Times New Roman"/>
                          <a:ea typeface="Times New Roman"/>
                          <a:cs typeface="Times New Roman"/>
                          <a:sym typeface="Times New Roman"/>
                        </a:rPr>
                        <a:t> </a:t>
                      </a:r>
                      <a:r>
                        <a:rPr lang="en" sz="1800" u="none" strike="noStrike" cap="none" dirty="0" smtClean="0">
                          <a:solidFill>
                            <a:schemeClr val="dk1"/>
                          </a:solidFill>
                          <a:latin typeface="Times New Roman"/>
                          <a:ea typeface="Times New Roman"/>
                          <a:cs typeface="Times New Roman"/>
                          <a:sym typeface="Times New Roman"/>
                        </a:rPr>
                        <a:t>a </a:t>
                      </a:r>
                      <a:r>
                        <a:rPr lang="en" sz="1800" u="none" strike="noStrike" cap="none" dirty="0">
                          <a:solidFill>
                            <a:schemeClr val="dk1"/>
                          </a:solidFill>
                          <a:latin typeface="Times New Roman"/>
                          <a:ea typeface="Times New Roman"/>
                          <a:cs typeface="Times New Roman"/>
                          <a:sym typeface="Times New Roman"/>
                        </a:rPr>
                        <a:t>te 5</a:t>
                      </a:r>
                      <a:r>
                        <a:rPr lang="en" sz="1800" u="none" strike="noStrike" cap="none" dirty="0" smtClean="0">
                          <a:solidFill>
                            <a:schemeClr val="dk1"/>
                          </a:solidFill>
                          <a:latin typeface="Times New Roman"/>
                          <a:ea typeface="Times New Roman"/>
                          <a:cs typeface="Times New Roman"/>
                          <a:sym typeface="Times New Roman"/>
                        </a:rPr>
                        <a:t>.</a:t>
                      </a:r>
                      <a:r>
                        <a:rPr lang="hr-HR" sz="1800" u="none" strike="noStrike" cap="none" dirty="0" smtClean="0">
                          <a:solidFill>
                            <a:schemeClr val="dk1"/>
                          </a:solidFill>
                          <a:latin typeface="Times New Roman"/>
                          <a:ea typeface="Times New Roman"/>
                          <a:cs typeface="Times New Roman"/>
                          <a:sym typeface="Times New Roman"/>
                        </a:rPr>
                        <a:t> </a:t>
                      </a:r>
                      <a:r>
                        <a:rPr lang="en" sz="1800" dirty="0" smtClean="0">
                          <a:solidFill>
                            <a:schemeClr val="dk1"/>
                          </a:solidFill>
                          <a:latin typeface="Times New Roman"/>
                          <a:ea typeface="Times New Roman"/>
                          <a:cs typeface="Times New Roman"/>
                          <a:sym typeface="Times New Roman"/>
                        </a:rPr>
                        <a:t>b</a:t>
                      </a:r>
                      <a:r>
                        <a:rPr lang="en" sz="1800" u="none" strike="noStrike" cap="none" dirty="0">
                          <a:solidFill>
                            <a:schemeClr val="dk1"/>
                          </a:solidFill>
                          <a:latin typeface="Times New Roman"/>
                          <a:ea typeface="Times New Roman"/>
                          <a:cs typeface="Times New Roman"/>
                          <a:sym typeface="Times New Roman"/>
                        </a:rPr>
                        <a:t>.</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1225">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Kreda, fotokopirni papir, papir u boji, kolaž papir, toner, magneti, kartice.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62050">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Permanentno praćenje i analiza postignutog znanja učenika, izrada plakata za školski pano. Numeričko vrednovanje na kraju nastavne godine.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aphicFrame>
        <p:nvGraphicFramePr>
          <p:cNvPr id="238" name="Shape 238"/>
          <p:cNvGraphicFramePr/>
          <p:nvPr>
            <p:extLst>
              <p:ext uri="{D42A27DB-BD31-4B8C-83A1-F6EECF244321}">
                <p14:modId xmlns:p14="http://schemas.microsoft.com/office/powerpoint/2010/main" val="1038166076"/>
              </p:ext>
            </p:extLst>
          </p:nvPr>
        </p:nvGraphicFramePr>
        <p:xfrm>
          <a:off x="235850" y="176215"/>
          <a:ext cx="8672300" cy="6505570"/>
        </p:xfrm>
        <a:graphic>
          <a:graphicData uri="http://schemas.openxmlformats.org/drawingml/2006/table">
            <a:tbl>
              <a:tblPr>
                <a:noFill/>
                <a:tableStyleId>{147E585C-4567-4667-A078-270B42631319}</a:tableStyleId>
              </a:tblPr>
              <a:tblGrid>
                <a:gridCol w="2434779">
                  <a:extLst>
                    <a:ext uri="{9D8B030D-6E8A-4147-A177-3AD203B41FA5}">
                      <a16:colId xmlns:a16="http://schemas.microsoft.com/office/drawing/2014/main" val="20000"/>
                    </a:ext>
                  </a:extLst>
                </a:gridCol>
                <a:gridCol w="6237521">
                  <a:extLst>
                    <a:ext uri="{9D8B030D-6E8A-4147-A177-3AD203B41FA5}">
                      <a16:colId xmlns:a16="http://schemas.microsoft.com/office/drawing/2014/main" val="20001"/>
                    </a:ext>
                  </a:extLst>
                </a:gridCol>
              </a:tblGrid>
              <a:tr h="744850">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50000"/>
                        </a:lnSpc>
                        <a:spcBef>
                          <a:spcPts val="0"/>
                        </a:spcBef>
                        <a:spcAft>
                          <a:spcPts val="0"/>
                        </a:spcAft>
                        <a:buClr>
                          <a:srgbClr val="000000"/>
                        </a:buClr>
                        <a:buSzPct val="25000"/>
                        <a:buFont typeface="Times New Roman"/>
                        <a:buNone/>
                      </a:pPr>
                      <a:r>
                        <a:rPr lang="en" sz="1800" b="1" u="none" strike="noStrike" cap="none" dirty="0" smtClean="0">
                          <a:solidFill>
                            <a:schemeClr val="dk1"/>
                          </a:solidFill>
                          <a:latin typeface="Times New Roman"/>
                          <a:ea typeface="Times New Roman"/>
                          <a:cs typeface="Times New Roman"/>
                          <a:sym typeface="Times New Roman"/>
                        </a:rPr>
                        <a:t>IZBORNA </a:t>
                      </a:r>
                      <a:r>
                        <a:rPr lang="en" sz="1800" b="1" u="none" strike="noStrike" cap="none" dirty="0">
                          <a:solidFill>
                            <a:schemeClr val="dk1"/>
                          </a:solidFill>
                          <a:latin typeface="Times New Roman"/>
                          <a:ea typeface="Times New Roman"/>
                          <a:cs typeface="Times New Roman"/>
                          <a:sym typeface="Times New Roman"/>
                        </a:rPr>
                        <a:t>NASTAVA IZ NJEMAČKOGA JEZIKA</a:t>
                      </a:r>
                    </a:p>
                    <a:p>
                      <a:pPr marL="0" marR="0" lvl="0" indent="0" algn="ctr" rtl="0">
                        <a:lnSpc>
                          <a:spcPct val="150000"/>
                        </a:lnSpc>
                        <a:spcBef>
                          <a:spcPts val="0"/>
                        </a:spcBef>
                        <a:spcAft>
                          <a:spcPts val="0"/>
                        </a:spcAft>
                        <a:buClr>
                          <a:srgbClr val="000000"/>
                        </a:buClr>
                        <a:buSzPct val="25000"/>
                        <a:buFont typeface="Times New Roman"/>
                        <a:buNone/>
                      </a:pPr>
                      <a:r>
                        <a:rPr lang="en" sz="1800" b="1" u="none" strike="noStrike" cap="none" dirty="0" smtClean="0">
                          <a:solidFill>
                            <a:schemeClr val="dk1"/>
                          </a:solidFill>
                          <a:latin typeface="Times New Roman"/>
                          <a:ea typeface="Times New Roman"/>
                          <a:cs typeface="Times New Roman"/>
                          <a:sym typeface="Times New Roman"/>
                        </a:rPr>
                        <a:t>ZA </a:t>
                      </a:r>
                      <a:r>
                        <a:rPr lang="en" sz="1800" b="1" u="none" strike="noStrike" cap="none" dirty="0">
                          <a:solidFill>
                            <a:schemeClr val="dk1"/>
                          </a:solidFill>
                          <a:latin typeface="Times New Roman"/>
                          <a:ea typeface="Times New Roman"/>
                          <a:cs typeface="Times New Roman"/>
                          <a:sym typeface="Times New Roman"/>
                        </a:rPr>
                        <a:t>6. RAZRED</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44850">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Razvijati kod učenika zanimanje i želju za učenjem njemačkog jezika te ljubav prema njemačkom jeziku. Poticati interes za strani jezik i kulturu.</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6700">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Motivirati učenike za strani jezik i primjenu rezultata u svakodnevnom životu. Poticati učenike na kreativnost i stjecanje trajnih i uporabljivih znanja.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4850">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solidFill>
                            <a:schemeClr val="dk1"/>
                          </a:solidFill>
                          <a:latin typeface="Times New Roman"/>
                          <a:ea typeface="Times New Roman"/>
                          <a:cs typeface="Times New Roman"/>
                          <a:sym typeface="Times New Roman"/>
                        </a:rPr>
                        <a:t>Sanela Cifer, prof.</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3300">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Ukupno 70 sati tijekom nastavne godine. Individualni rad, rad u paru, rad u grupama, timski rad. Obrada tekstova, prezentacija, izrada plakata, igre, kvizovi. Korištenje literature i interneta.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3625">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Dva sata tjedno tijekom nastavne godine 201</a:t>
                      </a:r>
                      <a:r>
                        <a:rPr lang="en" sz="1800" dirty="0">
                          <a:solidFill>
                            <a:schemeClr val="dk1"/>
                          </a:solidFill>
                          <a:latin typeface="Times New Roman"/>
                          <a:ea typeface="Times New Roman"/>
                          <a:cs typeface="Times New Roman"/>
                          <a:sym typeface="Times New Roman"/>
                        </a:rPr>
                        <a:t>7</a:t>
                      </a:r>
                      <a:r>
                        <a:rPr lang="en" sz="1800" u="none" strike="noStrike" cap="none" dirty="0">
                          <a:solidFill>
                            <a:schemeClr val="dk1"/>
                          </a:solidFill>
                          <a:latin typeface="Times New Roman"/>
                          <a:ea typeface="Times New Roman"/>
                          <a:cs typeface="Times New Roman"/>
                          <a:sym typeface="Times New Roman"/>
                        </a:rPr>
                        <a:t>./201</a:t>
                      </a:r>
                      <a:r>
                        <a:rPr lang="en" sz="1800" dirty="0">
                          <a:solidFill>
                            <a:schemeClr val="dk1"/>
                          </a:solidFill>
                          <a:latin typeface="Times New Roman"/>
                          <a:ea typeface="Times New Roman"/>
                          <a:cs typeface="Times New Roman"/>
                          <a:sym typeface="Times New Roman"/>
                        </a:rPr>
                        <a:t>8</a:t>
                      </a:r>
                      <a:r>
                        <a:rPr lang="en" sz="1800" u="none" strike="noStrike" cap="none" dirty="0">
                          <a:solidFill>
                            <a:schemeClr val="dk1"/>
                          </a:solidFill>
                          <a:latin typeface="Times New Roman"/>
                          <a:ea typeface="Times New Roman"/>
                          <a:cs typeface="Times New Roman"/>
                          <a:sym typeface="Times New Roman"/>
                        </a:rPr>
                        <a:t>. u razrednim odjelima </a:t>
                      </a:r>
                    </a:p>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6. a/</a:t>
                      </a:r>
                      <a:r>
                        <a:rPr lang="en" sz="1800" dirty="0">
                          <a:solidFill>
                            <a:schemeClr val="dk1"/>
                          </a:solidFill>
                          <a:latin typeface="Times New Roman"/>
                          <a:ea typeface="Times New Roman"/>
                          <a:cs typeface="Times New Roman"/>
                          <a:sym typeface="Times New Roman"/>
                        </a:rPr>
                        <a:t>d</a:t>
                      </a:r>
                      <a:r>
                        <a:rPr lang="en" sz="1800" u="none" strike="noStrike" cap="none" dirty="0">
                          <a:solidFill>
                            <a:schemeClr val="dk1"/>
                          </a:solidFill>
                          <a:latin typeface="Times New Roman"/>
                          <a:ea typeface="Times New Roman"/>
                          <a:cs typeface="Times New Roman"/>
                          <a:sym typeface="Times New Roman"/>
                        </a:rPr>
                        <a:t> te 6</a:t>
                      </a:r>
                      <a:r>
                        <a:rPr lang="en" sz="1800" u="none" strike="noStrike" cap="none" dirty="0" smtClean="0">
                          <a:solidFill>
                            <a:schemeClr val="dk1"/>
                          </a:solidFill>
                          <a:latin typeface="Times New Roman"/>
                          <a:ea typeface="Times New Roman"/>
                          <a:cs typeface="Times New Roman"/>
                          <a:sym typeface="Times New Roman"/>
                        </a:rPr>
                        <a:t>.</a:t>
                      </a:r>
                      <a:r>
                        <a:rPr lang="hr-HR" sz="1800" u="none" strike="noStrike" cap="none" dirty="0" smtClean="0">
                          <a:solidFill>
                            <a:schemeClr val="dk1"/>
                          </a:solidFill>
                          <a:latin typeface="Times New Roman"/>
                          <a:ea typeface="Times New Roman"/>
                          <a:cs typeface="Times New Roman"/>
                          <a:sym typeface="Times New Roman"/>
                        </a:rPr>
                        <a:t> </a:t>
                      </a:r>
                      <a:r>
                        <a:rPr lang="en" sz="1800" u="none" strike="noStrike" cap="none" dirty="0" smtClean="0">
                          <a:solidFill>
                            <a:schemeClr val="dk1"/>
                          </a:solidFill>
                          <a:latin typeface="Times New Roman"/>
                          <a:ea typeface="Times New Roman"/>
                          <a:cs typeface="Times New Roman"/>
                          <a:sym typeface="Times New Roman"/>
                        </a:rPr>
                        <a:t>c</a:t>
                      </a:r>
                      <a:endParaRPr lang="en" sz="1800" u="none" strike="noStrike" cap="none" dirty="0">
                        <a:solidFill>
                          <a:schemeClr val="dk1"/>
                        </a:solidFill>
                        <a:latin typeface="Times New Roman"/>
                        <a:ea typeface="Times New Roman"/>
                        <a:cs typeface="Times New Roman"/>
                        <a:sym typeface="Times New Roman"/>
                      </a:endParaRP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73350">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800" u="none" strike="noStrike" cap="none">
                          <a:solidFill>
                            <a:schemeClr val="dk1"/>
                          </a:solidFill>
                          <a:latin typeface="Times New Roman"/>
                          <a:ea typeface="Times New Roman"/>
                          <a:cs typeface="Times New Roman"/>
                          <a:sym typeface="Times New Roman"/>
                        </a:rPr>
                        <a:t>Kreda, fotokopirni papir, papir u boji, toner, magneti, kartice.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18200">
                <a:tc>
                  <a:txBody>
                    <a:bodyPr/>
                    <a:lstStyle/>
                    <a:p>
                      <a:pPr marL="0" marR="0" lvl="0" indent="0" algn="l" rtl="0">
                        <a:lnSpc>
                          <a:spcPct val="15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Permanentno praćenje i analiza postignutog znanja učenika. Numeričko vrednovanje na kraju nastavne godine.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graphicFrame>
        <p:nvGraphicFramePr>
          <p:cNvPr id="244" name="Shape 244"/>
          <p:cNvGraphicFramePr/>
          <p:nvPr>
            <p:extLst>
              <p:ext uri="{D42A27DB-BD31-4B8C-83A1-F6EECF244321}">
                <p14:modId xmlns:p14="http://schemas.microsoft.com/office/powerpoint/2010/main" val="1974160340"/>
              </p:ext>
            </p:extLst>
          </p:nvPr>
        </p:nvGraphicFramePr>
        <p:xfrm>
          <a:off x="251337" y="214854"/>
          <a:ext cx="8641325" cy="5961548"/>
        </p:xfrm>
        <a:graphic>
          <a:graphicData uri="http://schemas.openxmlformats.org/drawingml/2006/table">
            <a:tbl>
              <a:tblPr>
                <a:noFill/>
                <a:tableStyleId>{147E585C-4567-4667-A078-270B42631319}</a:tableStyleId>
              </a:tblPr>
              <a:tblGrid>
                <a:gridCol w="2854720">
                  <a:extLst>
                    <a:ext uri="{9D8B030D-6E8A-4147-A177-3AD203B41FA5}">
                      <a16:colId xmlns:a16="http://schemas.microsoft.com/office/drawing/2014/main" val="20000"/>
                    </a:ext>
                  </a:extLst>
                </a:gridCol>
                <a:gridCol w="5786605">
                  <a:extLst>
                    <a:ext uri="{9D8B030D-6E8A-4147-A177-3AD203B41FA5}">
                      <a16:colId xmlns:a16="http://schemas.microsoft.com/office/drawing/2014/main" val="20001"/>
                    </a:ext>
                  </a:extLst>
                </a:gridCol>
              </a:tblGrid>
              <a:tr h="6667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dirty="0" smtClean="0">
                          <a:solidFill>
                            <a:schemeClr val="dk1"/>
                          </a:solidFill>
                          <a:latin typeface="Times New Roman"/>
                          <a:ea typeface="Times New Roman"/>
                          <a:cs typeface="Times New Roman"/>
                          <a:sym typeface="Times New Roman"/>
                        </a:rPr>
                        <a:t>NAZIV AKTIVNOSTI</a:t>
                      </a:r>
                      <a:endParaRPr lang="en" sz="1800" b="1" u="none" strike="noStrike" cap="none" dirty="0">
                        <a:solidFill>
                          <a:schemeClr val="dk1"/>
                        </a:solidFill>
                        <a:latin typeface="Times New Roman"/>
                        <a:ea typeface="Times New Roman"/>
                        <a:cs typeface="Times New Roman"/>
                        <a:sym typeface="Times New Roman"/>
                      </a:endParaRP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dirty="0" smtClean="0">
                          <a:solidFill>
                            <a:schemeClr val="dk1"/>
                          </a:solidFill>
                          <a:latin typeface="Times New Roman"/>
                          <a:ea typeface="Times New Roman"/>
                          <a:cs typeface="Times New Roman"/>
                          <a:sym typeface="Times New Roman"/>
                        </a:rPr>
                        <a:t>IZBORNA NASTAVA IZ NJEMAČKOG JEZIKA</a:t>
                      </a:r>
                      <a:r>
                        <a:rPr lang="hr-HR" sz="1800" b="1" u="none" strike="noStrike" cap="none" baseline="0" dirty="0" smtClean="0">
                          <a:solidFill>
                            <a:schemeClr val="dk1"/>
                          </a:solidFill>
                          <a:latin typeface="Times New Roman"/>
                          <a:ea typeface="Times New Roman"/>
                          <a:cs typeface="Times New Roman"/>
                          <a:sym typeface="Times New Roman"/>
                        </a:rPr>
                        <a:t> </a:t>
                      </a:r>
                    </a:p>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dirty="0" smtClean="0">
                          <a:solidFill>
                            <a:schemeClr val="dk1"/>
                          </a:solidFill>
                          <a:latin typeface="Times New Roman"/>
                          <a:ea typeface="Times New Roman"/>
                          <a:cs typeface="Times New Roman"/>
                          <a:sym typeface="Times New Roman"/>
                        </a:rPr>
                        <a:t>ZA 7. RAZRED</a:t>
                      </a:r>
                      <a:endParaRPr lang="en" sz="1800" b="1" u="none" strike="noStrike" cap="none" dirty="0">
                        <a:solidFill>
                          <a:schemeClr val="dk1"/>
                        </a:solidFill>
                        <a:latin typeface="Times New Roman"/>
                        <a:ea typeface="Times New Roman"/>
                        <a:cs typeface="Times New Roman"/>
                        <a:sym typeface="Times New Roman"/>
                      </a:endParaRP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05303">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Razvijati kod učenika zanimanje i želju za učenjem njemačkog jezika te ljubav prema njemačkom jeziku. Poticati interes za strani jezik i kulturu.</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83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Motivirati učenika za strani jezik i primjenu rezultata u svakodnevnom životu. Poticati učenika na kreativnost i stjecanje trajnih i uporabljivih znanja.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67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dirty="0">
                          <a:solidFill>
                            <a:schemeClr val="dk1"/>
                          </a:solidFill>
                          <a:latin typeface="Times New Roman"/>
                          <a:ea typeface="Times New Roman"/>
                          <a:cs typeface="Times New Roman"/>
                          <a:sym typeface="Times New Roman"/>
                        </a:rPr>
                        <a:t>Antonija Barišić, prof.</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832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Individualni rad, rad u paru, rad u grupama, timski rad. Obrada tekstova, prezentacija, izrada plakata, igre, kvizovi. Korištenje razne literature, interneta.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418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Dva sata tjedno tijekom nastavne godine 201</a:t>
                      </a:r>
                      <a:r>
                        <a:rPr lang="en" sz="1800" dirty="0">
                          <a:solidFill>
                            <a:schemeClr val="dk1"/>
                          </a:solidFill>
                          <a:latin typeface="Times New Roman"/>
                          <a:ea typeface="Times New Roman"/>
                          <a:cs typeface="Times New Roman"/>
                          <a:sym typeface="Times New Roman"/>
                        </a:rPr>
                        <a:t>7</a:t>
                      </a:r>
                      <a:r>
                        <a:rPr lang="en" sz="1800" u="none" strike="noStrike" cap="none" dirty="0">
                          <a:solidFill>
                            <a:schemeClr val="dk1"/>
                          </a:solidFill>
                          <a:latin typeface="Times New Roman"/>
                          <a:ea typeface="Times New Roman"/>
                          <a:cs typeface="Times New Roman"/>
                          <a:sym typeface="Times New Roman"/>
                        </a:rPr>
                        <a:t>./201</a:t>
                      </a:r>
                      <a:r>
                        <a:rPr lang="en" sz="1800" dirty="0">
                          <a:solidFill>
                            <a:schemeClr val="dk1"/>
                          </a:solidFill>
                          <a:latin typeface="Times New Roman"/>
                          <a:ea typeface="Times New Roman"/>
                          <a:cs typeface="Times New Roman"/>
                          <a:sym typeface="Times New Roman"/>
                        </a:rPr>
                        <a:t>8</a:t>
                      </a:r>
                      <a:r>
                        <a:rPr lang="en" sz="1800" u="none" strike="noStrike" cap="none" dirty="0">
                          <a:solidFill>
                            <a:schemeClr val="dk1"/>
                          </a:solidFill>
                          <a:latin typeface="Times New Roman"/>
                          <a:ea typeface="Times New Roman"/>
                          <a:cs typeface="Times New Roman"/>
                          <a:sym typeface="Times New Roman"/>
                        </a:rPr>
                        <a:t>. u razrednom </a:t>
                      </a:r>
                      <a:r>
                        <a:rPr lang="en" sz="1800" dirty="0">
                          <a:solidFill>
                            <a:schemeClr val="dk1"/>
                          </a:solidFill>
                          <a:latin typeface="Times New Roman"/>
                          <a:ea typeface="Times New Roman"/>
                          <a:cs typeface="Times New Roman"/>
                          <a:sym typeface="Times New Roman"/>
                        </a:rPr>
                        <a:t>odjelu </a:t>
                      </a:r>
                      <a:r>
                        <a:rPr lang="en" sz="1800" dirty="0" smtClean="0">
                          <a:solidFill>
                            <a:schemeClr val="dk1"/>
                          </a:solidFill>
                          <a:latin typeface="Times New Roman"/>
                          <a:ea typeface="Times New Roman"/>
                          <a:cs typeface="Times New Roman"/>
                          <a:sym typeface="Times New Roman"/>
                        </a:rPr>
                        <a:t>7.</a:t>
                      </a:r>
                      <a:r>
                        <a:rPr lang="hr-HR" sz="1800" dirty="0" smtClean="0">
                          <a:solidFill>
                            <a:schemeClr val="dk1"/>
                          </a:solidFill>
                          <a:latin typeface="Times New Roman"/>
                          <a:ea typeface="Times New Roman"/>
                          <a:cs typeface="Times New Roman"/>
                          <a:sym typeface="Times New Roman"/>
                        </a:rPr>
                        <a:t> </a:t>
                      </a:r>
                      <a:r>
                        <a:rPr lang="en" sz="1800" dirty="0" smtClean="0">
                          <a:solidFill>
                            <a:schemeClr val="dk1"/>
                          </a:solidFill>
                          <a:latin typeface="Times New Roman"/>
                          <a:ea typeface="Times New Roman"/>
                          <a:cs typeface="Times New Roman"/>
                          <a:sym typeface="Times New Roman"/>
                        </a:rPr>
                        <a:t>c/b/c/d</a:t>
                      </a:r>
                      <a:endParaRPr lang="en" sz="1800" dirty="0">
                        <a:solidFill>
                          <a:schemeClr val="dk1"/>
                        </a:solidFill>
                        <a:latin typeface="Times New Roman"/>
                        <a:ea typeface="Times New Roman"/>
                        <a:cs typeface="Times New Roman"/>
                        <a:sym typeface="Times New Roman"/>
                      </a:endParaRP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41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Kreda, fotokopirni papir, toner, magneti, kartice.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008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Permanentno praćenje i analiza postignutog znanja učenika. </a:t>
                      </a:r>
                      <a:r>
                        <a:rPr lang="en" sz="1800" dirty="0">
                          <a:solidFill>
                            <a:schemeClr val="dk1"/>
                          </a:solidFill>
                          <a:latin typeface="Times New Roman"/>
                          <a:ea typeface="Times New Roman"/>
                          <a:cs typeface="Times New Roman"/>
                          <a:sym typeface="Times New Roman"/>
                        </a:rPr>
                        <a:t>Numeričko vrednovanje na kraju nastavne godine.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aphicFrame>
        <p:nvGraphicFramePr>
          <p:cNvPr id="250" name="Shape 250"/>
          <p:cNvGraphicFramePr/>
          <p:nvPr>
            <p:extLst>
              <p:ext uri="{D42A27DB-BD31-4B8C-83A1-F6EECF244321}">
                <p14:modId xmlns:p14="http://schemas.microsoft.com/office/powerpoint/2010/main" val="81327194"/>
              </p:ext>
            </p:extLst>
          </p:nvPr>
        </p:nvGraphicFramePr>
        <p:xfrm>
          <a:off x="228105" y="202078"/>
          <a:ext cx="8687775" cy="6427155"/>
        </p:xfrm>
        <a:graphic>
          <a:graphicData uri="http://schemas.openxmlformats.org/drawingml/2006/table">
            <a:tbl>
              <a:tblPr>
                <a:noFill/>
                <a:tableStyleId>{147E585C-4567-4667-A078-270B42631319}</a:tableStyleId>
              </a:tblPr>
              <a:tblGrid>
                <a:gridCol w="2151550">
                  <a:extLst>
                    <a:ext uri="{9D8B030D-6E8A-4147-A177-3AD203B41FA5}">
                      <a16:colId xmlns:a16="http://schemas.microsoft.com/office/drawing/2014/main" val="20000"/>
                    </a:ext>
                  </a:extLst>
                </a:gridCol>
                <a:gridCol w="6536225">
                  <a:extLst>
                    <a:ext uri="{9D8B030D-6E8A-4147-A177-3AD203B41FA5}">
                      <a16:colId xmlns:a16="http://schemas.microsoft.com/office/drawing/2014/main" val="20001"/>
                    </a:ext>
                  </a:extLst>
                </a:gridCol>
              </a:tblGrid>
              <a:tr h="744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dirty="0" smtClean="0">
                          <a:solidFill>
                            <a:schemeClr val="dk1"/>
                          </a:solidFill>
                          <a:latin typeface="Times New Roman"/>
                          <a:ea typeface="Times New Roman"/>
                          <a:cs typeface="Times New Roman"/>
                          <a:sym typeface="Times New Roman"/>
                        </a:rPr>
                        <a:t>IZBORNA </a:t>
                      </a:r>
                      <a:r>
                        <a:rPr lang="en" sz="1800" b="1" u="none" strike="noStrike" cap="none" dirty="0">
                          <a:solidFill>
                            <a:schemeClr val="dk1"/>
                          </a:solidFill>
                          <a:latin typeface="Times New Roman"/>
                          <a:ea typeface="Times New Roman"/>
                          <a:cs typeface="Times New Roman"/>
                          <a:sym typeface="Times New Roman"/>
                        </a:rPr>
                        <a:t>NASTAVA IZ NJEMAČKOG </a:t>
                      </a:r>
                      <a:r>
                        <a:rPr lang="en" sz="1800" b="1" u="none" strike="noStrike" cap="none" dirty="0" smtClean="0">
                          <a:solidFill>
                            <a:schemeClr val="dk1"/>
                          </a:solidFill>
                          <a:latin typeface="Times New Roman"/>
                          <a:ea typeface="Times New Roman"/>
                          <a:cs typeface="Times New Roman"/>
                          <a:sym typeface="Times New Roman"/>
                        </a:rPr>
                        <a:t>JEZIKA</a:t>
                      </a:r>
                      <a:r>
                        <a:rPr lang="hr-HR" sz="1800" b="1" u="none" strike="noStrike" cap="none" baseline="0" dirty="0" smtClean="0">
                          <a:solidFill>
                            <a:schemeClr val="dk1"/>
                          </a:solidFill>
                          <a:latin typeface="Times New Roman"/>
                          <a:ea typeface="Times New Roman"/>
                          <a:cs typeface="Times New Roman"/>
                          <a:sym typeface="Times New Roman"/>
                        </a:rPr>
                        <a:t> </a:t>
                      </a:r>
                    </a:p>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dirty="0" smtClean="0">
                          <a:solidFill>
                            <a:schemeClr val="dk1"/>
                          </a:solidFill>
                          <a:latin typeface="Times New Roman"/>
                          <a:ea typeface="Times New Roman"/>
                          <a:cs typeface="Times New Roman"/>
                          <a:sym typeface="Times New Roman"/>
                        </a:rPr>
                        <a:t>ZA  </a:t>
                      </a:r>
                      <a:r>
                        <a:rPr lang="en" sz="1800" b="1" u="none" strike="noStrike" cap="none" dirty="0">
                          <a:solidFill>
                            <a:schemeClr val="dk1"/>
                          </a:solidFill>
                          <a:latin typeface="Times New Roman"/>
                          <a:ea typeface="Times New Roman"/>
                          <a:cs typeface="Times New Roman"/>
                          <a:sym typeface="Times New Roman"/>
                        </a:rPr>
                        <a:t>8. RAZRED</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44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Razvijati kod učenika zanimanje i želju za učenjem njemačkog jezika te ljubav prema njemačkom jeziku. Poticati interes za strani jezik i kulturu. Upoznati tipične običaje zemalja njemačkoga govornog područja.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67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Motivirati učenike za strani jezik i primjenu rezultata u svakodnevnom životu. Poticati učenike na kreativnost i stjecanje trajnih i uporabljivih znanja.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4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solidFill>
                            <a:schemeClr val="dk1"/>
                          </a:solidFill>
                          <a:latin typeface="Times New Roman"/>
                          <a:ea typeface="Times New Roman"/>
                          <a:cs typeface="Times New Roman"/>
                          <a:sym typeface="Times New Roman"/>
                        </a:rPr>
                        <a:t>Sanela Cifer, prof.</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33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Ukupno 70 sati tijekom nastavne godine. Individualni rad, rad u paru, rad u grupama, timski rad. Obrada tekstova, prezentacija, izrada plakata, igre, kvizovi. Korištenje razne literature, interneta.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36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Dva sata tjedno tijekom nastavne godine 201</a:t>
                      </a:r>
                      <a:r>
                        <a:rPr lang="en" sz="1800" dirty="0">
                          <a:solidFill>
                            <a:schemeClr val="dk1"/>
                          </a:solidFill>
                          <a:latin typeface="Times New Roman"/>
                          <a:ea typeface="Times New Roman"/>
                          <a:cs typeface="Times New Roman"/>
                          <a:sym typeface="Times New Roman"/>
                        </a:rPr>
                        <a:t>7</a:t>
                      </a:r>
                      <a:r>
                        <a:rPr lang="en" sz="1800" u="none" strike="noStrike" cap="none" dirty="0">
                          <a:solidFill>
                            <a:schemeClr val="dk1"/>
                          </a:solidFill>
                          <a:latin typeface="Times New Roman"/>
                          <a:ea typeface="Times New Roman"/>
                          <a:cs typeface="Times New Roman"/>
                          <a:sym typeface="Times New Roman"/>
                        </a:rPr>
                        <a:t>./201</a:t>
                      </a:r>
                      <a:r>
                        <a:rPr lang="en" sz="1800" dirty="0">
                          <a:solidFill>
                            <a:schemeClr val="dk1"/>
                          </a:solidFill>
                          <a:latin typeface="Times New Roman"/>
                          <a:ea typeface="Times New Roman"/>
                          <a:cs typeface="Times New Roman"/>
                          <a:sym typeface="Times New Roman"/>
                        </a:rPr>
                        <a:t>8</a:t>
                      </a:r>
                      <a:r>
                        <a:rPr lang="en" sz="1800" u="none" strike="noStrike" cap="none" dirty="0">
                          <a:solidFill>
                            <a:schemeClr val="dk1"/>
                          </a:solidFill>
                          <a:latin typeface="Times New Roman"/>
                          <a:ea typeface="Times New Roman"/>
                          <a:cs typeface="Times New Roman"/>
                          <a:sym typeface="Times New Roman"/>
                        </a:rPr>
                        <a:t>. u razredn</a:t>
                      </a:r>
                      <a:r>
                        <a:rPr lang="en" sz="1800" dirty="0">
                          <a:solidFill>
                            <a:schemeClr val="dk1"/>
                          </a:solidFill>
                          <a:latin typeface="Times New Roman"/>
                          <a:ea typeface="Times New Roman"/>
                          <a:cs typeface="Times New Roman"/>
                          <a:sym typeface="Times New Roman"/>
                        </a:rPr>
                        <a:t>o</a:t>
                      </a:r>
                      <a:r>
                        <a:rPr lang="en" sz="1800" u="none" strike="noStrike" cap="none" dirty="0">
                          <a:solidFill>
                            <a:schemeClr val="dk1"/>
                          </a:solidFill>
                          <a:latin typeface="Times New Roman"/>
                          <a:ea typeface="Times New Roman"/>
                          <a:cs typeface="Times New Roman"/>
                          <a:sym typeface="Times New Roman"/>
                        </a:rPr>
                        <a:t>m odjel</a:t>
                      </a:r>
                      <a:r>
                        <a:rPr lang="en" sz="1800" dirty="0">
                          <a:solidFill>
                            <a:schemeClr val="dk1"/>
                          </a:solidFill>
                          <a:latin typeface="Times New Roman"/>
                          <a:ea typeface="Times New Roman"/>
                          <a:cs typeface="Times New Roman"/>
                          <a:sym typeface="Times New Roman"/>
                        </a:rPr>
                        <a:t>u</a:t>
                      </a:r>
                      <a:r>
                        <a:rPr lang="en" sz="1800" u="none" strike="noStrike" cap="none" dirty="0">
                          <a:solidFill>
                            <a:schemeClr val="dk1"/>
                          </a:solidFill>
                          <a:latin typeface="Times New Roman"/>
                          <a:ea typeface="Times New Roman"/>
                          <a:cs typeface="Times New Roman"/>
                          <a:sym typeface="Times New Roman"/>
                        </a:rPr>
                        <a:t> 8</a:t>
                      </a:r>
                      <a:r>
                        <a:rPr lang="en" sz="1800" u="none" strike="noStrike" cap="none" dirty="0" smtClean="0">
                          <a:solidFill>
                            <a:schemeClr val="dk1"/>
                          </a:solidFill>
                          <a:latin typeface="Times New Roman"/>
                          <a:ea typeface="Times New Roman"/>
                          <a:cs typeface="Times New Roman"/>
                          <a:sym typeface="Times New Roman"/>
                        </a:rPr>
                        <a:t>.</a:t>
                      </a:r>
                      <a:r>
                        <a:rPr lang="hr-HR" sz="1800" u="none" strike="noStrike" cap="none" dirty="0" smtClean="0">
                          <a:solidFill>
                            <a:schemeClr val="dk1"/>
                          </a:solidFill>
                          <a:latin typeface="Times New Roman"/>
                          <a:ea typeface="Times New Roman"/>
                          <a:cs typeface="Times New Roman"/>
                          <a:sym typeface="Times New Roman"/>
                        </a:rPr>
                        <a:t> </a:t>
                      </a:r>
                      <a:r>
                        <a:rPr lang="en" sz="1800" u="none" strike="noStrike" cap="none" dirty="0" smtClean="0">
                          <a:solidFill>
                            <a:schemeClr val="dk1"/>
                          </a:solidFill>
                          <a:latin typeface="Times New Roman"/>
                          <a:ea typeface="Times New Roman"/>
                          <a:cs typeface="Times New Roman"/>
                          <a:sym typeface="Times New Roman"/>
                        </a:rPr>
                        <a:t>a/c</a:t>
                      </a:r>
                      <a:r>
                        <a:rPr lang="en" sz="1800" dirty="0">
                          <a:solidFill>
                            <a:schemeClr val="dk1"/>
                          </a:solidFill>
                          <a:latin typeface="Times New Roman"/>
                          <a:ea typeface="Times New Roman"/>
                          <a:cs typeface="Times New Roman"/>
                          <a:sym typeface="Times New Roman"/>
                        </a:rPr>
                        <a:t>.</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733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800" u="none" strike="noStrike" cap="none">
                          <a:solidFill>
                            <a:schemeClr val="dk1"/>
                          </a:solidFill>
                          <a:latin typeface="Times New Roman"/>
                          <a:ea typeface="Times New Roman"/>
                          <a:cs typeface="Times New Roman"/>
                          <a:sym typeface="Times New Roman"/>
                        </a:rPr>
                        <a:t>Kreda, fotokopirni papir, papir u boji, toner, magneti, kartice.</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169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Permanentno praćenje i analiza postignutog znanja učenika, izrada plakata za školski pano. Numeričko vrednovanje na kraju nastavne godine.Upućivanje najuspješnijih učenika na natjecanja</a:t>
                      </a:r>
                      <a:r>
                        <a:rPr lang="en" sz="1800" dirty="0">
                          <a:solidFill>
                            <a:schemeClr val="dk1"/>
                          </a:solidFill>
                          <a:latin typeface="Times New Roman"/>
                          <a:ea typeface="Times New Roman"/>
                          <a:cs typeface="Times New Roman"/>
                          <a:sym typeface="Times New Roman"/>
                        </a:rPr>
                        <a:t>.</a:t>
                      </a:r>
                    </a:p>
                  </a:txBody>
                  <a:tcPr marL="56450" marR="56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257" name="Shape 257"/>
          <p:cNvGraphicFramePr/>
          <p:nvPr>
            <p:extLst>
              <p:ext uri="{D42A27DB-BD31-4B8C-83A1-F6EECF244321}">
                <p14:modId xmlns:p14="http://schemas.microsoft.com/office/powerpoint/2010/main" val="2830260975"/>
              </p:ext>
            </p:extLst>
          </p:nvPr>
        </p:nvGraphicFramePr>
        <p:xfrm>
          <a:off x="234512" y="276224"/>
          <a:ext cx="8674975" cy="6150830"/>
        </p:xfrm>
        <a:graphic>
          <a:graphicData uri="http://schemas.openxmlformats.org/drawingml/2006/table">
            <a:tbl>
              <a:tblPr>
                <a:noFill/>
                <a:tableStyleId>{147E585C-4567-4667-A078-270B42631319}</a:tableStyleId>
              </a:tblPr>
              <a:tblGrid>
                <a:gridCol w="2483975">
                  <a:extLst>
                    <a:ext uri="{9D8B030D-6E8A-4147-A177-3AD203B41FA5}">
                      <a16:colId xmlns:a16="http://schemas.microsoft.com/office/drawing/2014/main" val="20000"/>
                    </a:ext>
                  </a:extLst>
                </a:gridCol>
                <a:gridCol w="6191000">
                  <a:extLst>
                    <a:ext uri="{9D8B030D-6E8A-4147-A177-3AD203B41FA5}">
                      <a16:colId xmlns:a16="http://schemas.microsoft.com/office/drawing/2014/main" val="20001"/>
                    </a:ext>
                  </a:extLst>
                </a:gridCol>
              </a:tblGrid>
              <a:tr h="819831">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panose="02020603050405020304" pitchFamily="18" charset="0"/>
                          <a:cs typeface="Times New Roman" panose="02020603050405020304" pitchFamily="18" charset="0"/>
                        </a:rPr>
                        <a:t>IZBORNA NASTAVA IZ TALIJANSKOG JEZIKA </a:t>
                      </a:r>
                    </a:p>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panose="02020603050405020304" pitchFamily="18" charset="0"/>
                          <a:cs typeface="Times New Roman" panose="02020603050405020304" pitchFamily="18" charset="0"/>
                        </a:rPr>
                        <a:t>ZA ČETVRTI RAZRED</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44718">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Usvajanje osnovnih znanja tal. jezika,motiviranje učenika za učenje talijanskog jezika, razvijanje kreativnih sposobnosti kod učenika kroz igre, crtanje i bojanje, pjevanjem pjesmica.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5783">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Za učenike četvrtog razreda osnovne škole, kojima je talijanski jezik izborni predmet.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9842">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Natalija Glavak Horvatić</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05972">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Pisanim i usmenim zadacima,obradom kraćih tekstova i </a:t>
                      </a:r>
                      <a:r>
                        <a:rPr lang="en" sz="1800">
                          <a:solidFill>
                            <a:schemeClr val="dk1"/>
                          </a:solidFill>
                          <a:latin typeface="Times New Roman" panose="02020603050405020304" pitchFamily="18" charset="0"/>
                          <a:ea typeface="Times New Roman"/>
                          <a:cs typeface="Times New Roman" panose="02020603050405020304" pitchFamily="18" charset="0"/>
                          <a:sym typeface="Times New Roman"/>
                        </a:rPr>
                        <a:t>dijaloga</a:t>
                      </a: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 obradom pjesmica, te gledanjem kraćih crtanih filmova.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88153">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Jedan puta tjedno po dva školska sata, tijekom školske godine 201</a:t>
                      </a:r>
                      <a:r>
                        <a:rPr lang="en" sz="1800">
                          <a:solidFill>
                            <a:schemeClr val="dk1"/>
                          </a:solidFill>
                          <a:latin typeface="Times New Roman" panose="02020603050405020304" pitchFamily="18" charset="0"/>
                          <a:ea typeface="Times New Roman"/>
                          <a:cs typeface="Times New Roman" panose="02020603050405020304" pitchFamily="18" charset="0"/>
                          <a:sym typeface="Times New Roman"/>
                        </a:rPr>
                        <a:t>7</a:t>
                      </a: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./201</a:t>
                      </a:r>
                      <a:r>
                        <a:rPr lang="en" sz="1800">
                          <a:solidFill>
                            <a:schemeClr val="dk1"/>
                          </a:solidFill>
                          <a:latin typeface="Times New Roman" panose="02020603050405020304" pitchFamily="18" charset="0"/>
                          <a:ea typeface="Times New Roman"/>
                          <a:cs typeface="Times New Roman" panose="02020603050405020304" pitchFamily="18" charset="0"/>
                          <a:sym typeface="Times New Roman"/>
                        </a:rPr>
                        <a:t>8</a:t>
                      </a: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74301">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Za potrebe fotokopiranja dodatnih materijala, papir u boji, hamer papir, </a:t>
                      </a:r>
                      <a:r>
                        <a:rPr lang="en" sz="1800">
                          <a:solidFill>
                            <a:schemeClr val="dk1"/>
                          </a:solidFill>
                          <a:latin typeface="Times New Roman" panose="02020603050405020304" pitchFamily="18" charset="0"/>
                          <a:ea typeface="Times New Roman"/>
                          <a:cs typeface="Times New Roman" panose="02020603050405020304" pitchFamily="18" charset="0"/>
                          <a:sym typeface="Times New Roman"/>
                        </a:rPr>
                        <a:t>kreda u boji, plastifikator i folije za izradu memorija.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8223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 Pisane provjere, usmene provjere, izrada plakata za školski pano.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264" name="Shape 264"/>
          <p:cNvGraphicFramePr/>
          <p:nvPr>
            <p:extLst>
              <p:ext uri="{D42A27DB-BD31-4B8C-83A1-F6EECF244321}">
                <p14:modId xmlns:p14="http://schemas.microsoft.com/office/powerpoint/2010/main" val="886677627"/>
              </p:ext>
            </p:extLst>
          </p:nvPr>
        </p:nvGraphicFramePr>
        <p:xfrm>
          <a:off x="251516" y="548679"/>
          <a:ext cx="8640950" cy="5457360"/>
        </p:xfrm>
        <a:graphic>
          <a:graphicData uri="http://schemas.openxmlformats.org/drawingml/2006/table">
            <a:tbl>
              <a:tblPr>
                <a:noFill/>
                <a:tableStyleId>{147E585C-4567-4667-A078-270B42631319}</a:tableStyleId>
              </a:tblPr>
              <a:tblGrid>
                <a:gridCol w="2309900">
                  <a:extLst>
                    <a:ext uri="{9D8B030D-6E8A-4147-A177-3AD203B41FA5}">
                      <a16:colId xmlns:a16="http://schemas.microsoft.com/office/drawing/2014/main" val="20000"/>
                    </a:ext>
                  </a:extLst>
                </a:gridCol>
                <a:gridCol w="6331050">
                  <a:extLst>
                    <a:ext uri="{9D8B030D-6E8A-4147-A177-3AD203B41FA5}">
                      <a16:colId xmlns:a16="http://schemas.microsoft.com/office/drawing/2014/main" val="20001"/>
                    </a:ext>
                  </a:extLst>
                </a:gridCol>
              </a:tblGrid>
              <a:tr h="5763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NAZIV AKTIVNOSTI</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panose="02020603050405020304" pitchFamily="18" charset="0"/>
                          <a:cs typeface="Times New Roman" panose="02020603050405020304" pitchFamily="18" charset="0"/>
                        </a:rPr>
                        <a:t>IZBORNA NASTAVA IZ TALIJANSKOG JEZIKA ZA PETI RAZRED</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41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CILJ AKTIVNOSTI</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Usvajanje osnovnih znanja talijanskog jezika, motiviranje učenika za učenje talijanskog jezika, razvijanje komunikacijskih vještina.</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843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NAMJENA</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Za učenike petog razreda.</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63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NOSITELJI </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Natalija Glavak Horvatić</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76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NAČIN REALIZACIJE</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Pisanim i usmenim putem, obradom kraćih tekstova i mini dijalozima, obradom pjesmica i kreativnom igrom.</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70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VREMENIK</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Jednom tjedno po dva sata tijekom školske godine.</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985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TROŠKOVNIK</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Papir za fotokopiranje, papir i kreda u boji, hamer papir.</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303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cs typeface="Times New Roman" panose="02020603050405020304" pitchFamily="18" charset="0"/>
                        </a:rPr>
                        <a:t>VREDNOVANJE I KORIŠTENJE REZULTATA RADA</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Pisane provjere znanja, usmeno ispitivanje, izrada plakata.</a:t>
                      </a:r>
                    </a:p>
                  </a:txBody>
                  <a:tcPr marL="66425" marR="664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271" name="Shape 271"/>
          <p:cNvGraphicFramePr/>
          <p:nvPr>
            <p:extLst>
              <p:ext uri="{D42A27DB-BD31-4B8C-83A1-F6EECF244321}">
                <p14:modId xmlns:p14="http://schemas.microsoft.com/office/powerpoint/2010/main" val="1901500630"/>
              </p:ext>
            </p:extLst>
          </p:nvPr>
        </p:nvGraphicFramePr>
        <p:xfrm>
          <a:off x="251525" y="728425"/>
          <a:ext cx="8640950" cy="5401150"/>
        </p:xfrm>
        <a:graphic>
          <a:graphicData uri="http://schemas.openxmlformats.org/drawingml/2006/table">
            <a:tbl>
              <a:tblPr>
                <a:noFill/>
                <a:tableStyleId>{147E585C-4567-4667-A078-270B42631319}</a:tableStyleId>
              </a:tblPr>
              <a:tblGrid>
                <a:gridCol w="2288485">
                  <a:extLst>
                    <a:ext uri="{9D8B030D-6E8A-4147-A177-3AD203B41FA5}">
                      <a16:colId xmlns:a16="http://schemas.microsoft.com/office/drawing/2014/main" val="20000"/>
                    </a:ext>
                  </a:extLst>
                </a:gridCol>
                <a:gridCol w="6352465">
                  <a:extLst>
                    <a:ext uri="{9D8B030D-6E8A-4147-A177-3AD203B41FA5}">
                      <a16:colId xmlns:a16="http://schemas.microsoft.com/office/drawing/2014/main" val="20001"/>
                    </a:ext>
                  </a:extLst>
                </a:gridCol>
              </a:tblGrid>
              <a:tr h="5413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dirty="0">
                          <a:solidFill>
                            <a:schemeClr val="dk1"/>
                          </a:solidFill>
                          <a:latin typeface="Times New Roman" panose="02020603050405020304" pitchFamily="18" charset="0"/>
                          <a:ea typeface="Arial"/>
                          <a:cs typeface="Times New Roman" panose="02020603050405020304" pitchFamily="18" charset="0"/>
                          <a:sym typeface="Arial"/>
                        </a:rPr>
                        <a:t>NAZIV AKTIVNOSTI</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IZBORNA NASTAVA IZ TALIJANSKOG JEZIKA ZA </a:t>
                      </a: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Š</a:t>
                      </a:r>
                      <a:r>
                        <a:rPr lang="en" sz="18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ESTI RAZRED</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41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CILJ AKTIVNOSTI</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Usvajanje znanja talijanskog jezika, pisanje, čitanje,dijalozi, motiviranje za učenje stranog jezika.</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303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NAMJENA</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Za učenike šestog razreda.</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48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NOSITELJI </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Natalija Glavak Horvatić</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970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NAČIN REALIZACIJE</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Pisanim i usmenim putem, dijalozi, pisanje kraćih sastavaka.</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15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VREMENIK</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Jedanput tjedno po dva sata tijekom školske godine.</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715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TROŠKOVNIK</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Papir za fotokopiranje, papir i kreda u boji, hamer papir.</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969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VREDNOVANJE I KORIŠTENJE REZULTATA RADA</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Pisane i usmene provjere znanja, izrada plakata, sudjelovanje u radionici povodom Dana škole.</a:t>
                      </a:r>
                    </a:p>
                  </a:txBody>
                  <a:tcPr marL="65450" marR="654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578391"/>
            <a:ext cx="8229600" cy="756923"/>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2"/>
              </a:buClr>
              <a:buSzPct val="25000"/>
              <a:buFont typeface="Arial"/>
              <a:buNone/>
            </a:pPr>
            <a:r>
              <a:rPr lang="en" sz="4000" b="1" i="0" u="none" strike="noStrike" cap="none" dirty="0">
                <a:solidFill>
                  <a:schemeClr val="dk1"/>
                </a:solidFill>
                <a:latin typeface="Times New Roman" panose="02020603050405020304" pitchFamily="18" charset="0"/>
                <a:ea typeface="Arial"/>
                <a:cs typeface="Times New Roman" panose="02020603050405020304" pitchFamily="18" charset="0"/>
                <a:sym typeface="Arial"/>
              </a:rPr>
              <a:t>Kurikul osnovne škole</a:t>
            </a:r>
          </a:p>
        </p:txBody>
      </p:sp>
      <p:sp>
        <p:nvSpPr>
          <p:cNvPr id="106" name="Shape 106"/>
          <p:cNvSpPr txBox="1">
            <a:spLocks noGrp="1"/>
          </p:cNvSpPr>
          <p:nvPr>
            <p:ph idx="1"/>
          </p:nvPr>
        </p:nvSpPr>
        <p:spPr>
          <a:xfrm>
            <a:off x="457201" y="1625601"/>
            <a:ext cx="8229600" cy="4862286"/>
          </a:xfrm>
          <a:prstGeom prst="rect">
            <a:avLst/>
          </a:prstGeom>
          <a:noFill/>
          <a:ln>
            <a:noFill/>
          </a:ln>
        </p:spPr>
        <p:txBody>
          <a:bodyPr wrap="square" lIns="91425" tIns="45700" rIns="91425" bIns="45700" anchor="ctr" anchorCtr="0">
            <a:noAutofit/>
          </a:bodyPr>
          <a:lstStyle/>
          <a:p>
            <a:pPr indent="-342900">
              <a:lnSpc>
                <a:spcPct val="80000"/>
              </a:lnSpc>
              <a:spcBef>
                <a:spcPts val="0"/>
              </a:spcBef>
              <a:buFont typeface="Wingdings" panose="05000000000000000000" pitchFamily="2" charset="2"/>
              <a:buChar char="ü"/>
            </a:pPr>
            <a:r>
              <a:rPr lang="en" sz="2600" b="0" i="0" u="none" strike="noStrike" cap="none" dirty="0">
                <a:solidFill>
                  <a:schemeClr val="dk1"/>
                </a:solidFill>
                <a:latin typeface="Times New Roman"/>
                <a:ea typeface="Times New Roman"/>
                <a:cs typeface="Times New Roman"/>
                <a:sym typeface="Times New Roman"/>
              </a:rPr>
              <a:t>Školski kurikul obuhvaća sve aktivnosti i projekte koji su izvan redovite nastave kroz koje će učenici promicati i razvijati svoju  kreativnost i osobnost u nadopuni stečenih znanja i kompetencija  uz stručnu podršku i vodstvo svojih učitelja - mentora. </a:t>
            </a:r>
            <a:endParaRPr lang="hr-HR" sz="2600" b="0" i="0" u="none" strike="noStrike" cap="none" dirty="0" smtClean="0">
              <a:solidFill>
                <a:schemeClr val="dk1"/>
              </a:solidFill>
              <a:latin typeface="Times New Roman"/>
              <a:ea typeface="Times New Roman"/>
              <a:cs typeface="Times New Roman"/>
              <a:sym typeface="Times New Roman"/>
            </a:endParaRPr>
          </a:p>
          <a:p>
            <a:pPr indent="-342900">
              <a:lnSpc>
                <a:spcPct val="80000"/>
              </a:lnSpc>
              <a:spcBef>
                <a:spcPts val="0"/>
              </a:spcBef>
              <a:buFont typeface="Wingdings" panose="05000000000000000000" pitchFamily="2" charset="2"/>
              <a:buChar char="ü"/>
            </a:pPr>
            <a:r>
              <a:rPr lang="en" sz="2600" b="0" i="0" u="none" strike="noStrike" cap="none" dirty="0" smtClean="0">
                <a:solidFill>
                  <a:schemeClr val="dk1"/>
                </a:solidFill>
                <a:latin typeface="Times New Roman"/>
                <a:ea typeface="Times New Roman"/>
                <a:cs typeface="Times New Roman"/>
                <a:sym typeface="Times New Roman"/>
              </a:rPr>
              <a:t>U </a:t>
            </a:r>
            <a:r>
              <a:rPr lang="en" sz="2600" b="0" i="0" u="none" strike="noStrike" cap="none" dirty="0">
                <a:solidFill>
                  <a:schemeClr val="dk1"/>
                </a:solidFill>
                <a:latin typeface="Times New Roman"/>
                <a:ea typeface="Times New Roman"/>
                <a:cs typeface="Times New Roman"/>
                <a:sym typeface="Times New Roman"/>
              </a:rPr>
              <a:t>radu s učenicima kroz izbornu, izvannastavnu, izvanučioničku i terensku nastavu do izražaja dolazi međupredmetna korelacija što u konačnici rezultira trajnim znanjem, vještinama i kompetencijom učenika.</a:t>
            </a:r>
          </a:p>
          <a:p>
            <a:pPr indent="-342900">
              <a:lnSpc>
                <a:spcPct val="80000"/>
              </a:lnSpc>
              <a:spcBef>
                <a:spcPts val="0"/>
              </a:spcBef>
              <a:buFont typeface="Wingdings" panose="05000000000000000000" pitchFamily="2" charset="2"/>
              <a:buChar char="ü"/>
            </a:pPr>
            <a:r>
              <a:rPr lang="en" sz="2600" b="0" i="0" u="none" strike="noStrike" cap="none" dirty="0">
                <a:solidFill>
                  <a:schemeClr val="dk1"/>
                </a:solidFill>
                <a:latin typeface="Times New Roman"/>
                <a:ea typeface="Times New Roman"/>
                <a:cs typeface="Times New Roman"/>
                <a:sym typeface="Times New Roman"/>
              </a:rPr>
              <a:t>Na taj način on postaje osobna iskaznica Škole i odraz je njene vlastite obrazovne </a:t>
            </a:r>
            <a:r>
              <a:rPr lang="en" sz="2600" b="0" i="0" u="none" strike="noStrike" cap="none" dirty="0" smtClean="0">
                <a:solidFill>
                  <a:schemeClr val="dk1"/>
                </a:solidFill>
                <a:latin typeface="Times New Roman"/>
                <a:ea typeface="Times New Roman"/>
                <a:cs typeface="Times New Roman"/>
                <a:sym typeface="Times New Roman"/>
              </a:rPr>
              <a:t>filozofije.</a:t>
            </a:r>
            <a:endParaRPr lang="hr-HR" sz="2600" b="0" i="0" u="none" strike="noStrike" cap="none" dirty="0" smtClean="0">
              <a:solidFill>
                <a:schemeClr val="dk1"/>
              </a:solidFill>
              <a:latin typeface="Times New Roman"/>
              <a:ea typeface="Times New Roman"/>
              <a:cs typeface="Times New Roman"/>
              <a:sym typeface="Times New Roman"/>
            </a:endParaRPr>
          </a:p>
          <a:p>
            <a:pPr indent="-342900">
              <a:lnSpc>
                <a:spcPct val="80000"/>
              </a:lnSpc>
              <a:spcBef>
                <a:spcPts val="0"/>
              </a:spcBef>
              <a:buFont typeface="Wingdings" panose="05000000000000000000" pitchFamily="2" charset="2"/>
              <a:buChar char="ü"/>
            </a:pPr>
            <a:r>
              <a:rPr lang="en" sz="2600" b="0" i="0" u="none" strike="noStrike" cap="none" dirty="0" smtClean="0">
                <a:solidFill>
                  <a:schemeClr val="dk1"/>
                </a:solidFill>
                <a:latin typeface="Times New Roman"/>
                <a:ea typeface="Times New Roman"/>
                <a:cs typeface="Times New Roman"/>
                <a:sym typeface="Times New Roman"/>
              </a:rPr>
              <a:t>U </a:t>
            </a:r>
            <a:r>
              <a:rPr lang="en" sz="2600" b="0" i="0" u="none" strike="noStrike" cap="none" dirty="0">
                <a:solidFill>
                  <a:schemeClr val="dk1"/>
                </a:solidFill>
                <a:latin typeface="Times New Roman"/>
                <a:ea typeface="Times New Roman"/>
                <a:cs typeface="Times New Roman"/>
                <a:sym typeface="Times New Roman"/>
              </a:rPr>
              <a:t>izradi školskog kurikula sudjelovali su svi učitelji, stručni suradnici, uprava Škole kao i roditelji i učenici sa ciljem zadovoljenja specifičnih potreba učenika i sredine u kojoj se škola nalazi.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278" name="Shape 278"/>
          <p:cNvGraphicFramePr/>
          <p:nvPr>
            <p:extLst>
              <p:ext uri="{D42A27DB-BD31-4B8C-83A1-F6EECF244321}">
                <p14:modId xmlns:p14="http://schemas.microsoft.com/office/powerpoint/2010/main" val="140336138"/>
              </p:ext>
            </p:extLst>
          </p:nvPr>
        </p:nvGraphicFramePr>
        <p:xfrm>
          <a:off x="251515" y="548679"/>
          <a:ext cx="8640975" cy="5799130"/>
        </p:xfrm>
        <a:graphic>
          <a:graphicData uri="http://schemas.openxmlformats.org/drawingml/2006/table">
            <a:tbl>
              <a:tblPr>
                <a:noFill/>
                <a:tableStyleId>{147E585C-4567-4667-A078-270B42631319}</a:tableStyleId>
              </a:tblPr>
              <a:tblGrid>
                <a:gridCol w="2390085">
                  <a:extLst>
                    <a:ext uri="{9D8B030D-6E8A-4147-A177-3AD203B41FA5}">
                      <a16:colId xmlns:a16="http://schemas.microsoft.com/office/drawing/2014/main" val="20000"/>
                    </a:ext>
                  </a:extLst>
                </a:gridCol>
                <a:gridCol w="6250890">
                  <a:extLst>
                    <a:ext uri="{9D8B030D-6E8A-4147-A177-3AD203B41FA5}">
                      <a16:colId xmlns:a16="http://schemas.microsoft.com/office/drawing/2014/main" val="20001"/>
                    </a:ext>
                  </a:extLst>
                </a:gridCol>
              </a:tblGrid>
              <a:tr h="4554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rPr>
                        <a:t>NAZIV AKTIVNOSTI</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IZBORNA NASTAVA IZ TALIJANSKOG JEZIKA ZA SEDMI RAZRED</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97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rPr>
                        <a:t>CILJ AKTIVNOSTI</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Motiviranje za nastavak učenja stranog jezika, snalaženje u realnim životnim situacijama, čitanje kraćih talijanskih djela, razumijevanje smisla talijanskih pjesama, naučiti o kulturi i umjetnosti, geografiji i povijesti Italije.</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878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rPr>
                        <a:t>NAMJENA</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Za učenike sedmog razreda.</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750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rPr>
                        <a:t>NOSITELJI </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Natalija Glavak Horvatić</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287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rPr>
                        <a:t>NAČIN REALIZACIJE</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Pisanim i usmenim putem, pisanjem sastavaka, prevođenjem pjesama</a:t>
                      </a:r>
                      <a:r>
                        <a:rPr lang="en" sz="1800">
                          <a:solidFill>
                            <a:schemeClr val="dk1"/>
                          </a:solidFill>
                          <a:latin typeface="Times New Roman"/>
                          <a:ea typeface="Times New Roman"/>
                          <a:cs typeface="Times New Roman"/>
                          <a:sym typeface="Times New Roman"/>
                        </a:rPr>
                        <a:t>, odlazak u Talijanski institut i biblioteku.</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9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rPr>
                        <a:t>VREMENIK</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Jedanput tjedno po dva sata tijekom školske godine.</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8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rPr>
                        <a:t>TROŠKOVNIK</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Za fotokopirni papir</a:t>
                      </a:r>
                      <a:r>
                        <a:rPr lang="en" sz="1800">
                          <a:solidFill>
                            <a:schemeClr val="dk1"/>
                          </a:solidFill>
                          <a:latin typeface="Times New Roman"/>
                          <a:ea typeface="Times New Roman"/>
                          <a:cs typeface="Times New Roman"/>
                          <a:sym typeface="Times New Roman"/>
                        </a:rPr>
                        <a:t>, hamer papir i flomastere.</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41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rPr>
                        <a:t>VREDNOVANJE I KORIŠTENJE REZULTATA RADA</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Pisanim i usmenim putem, prevođenjem tekstova pjesama, sudjelovanjem na radionici povodom Dana škole.</a:t>
                      </a:r>
                    </a:p>
                  </a:txBody>
                  <a:tcPr marL="66800" marR="668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aphicFrame>
        <p:nvGraphicFramePr>
          <p:cNvPr id="284" name="Shape 284"/>
          <p:cNvGraphicFramePr/>
          <p:nvPr>
            <p:extLst>
              <p:ext uri="{D42A27DB-BD31-4B8C-83A1-F6EECF244321}">
                <p14:modId xmlns:p14="http://schemas.microsoft.com/office/powerpoint/2010/main" val="6507319"/>
              </p:ext>
            </p:extLst>
          </p:nvPr>
        </p:nvGraphicFramePr>
        <p:xfrm>
          <a:off x="251525" y="460737"/>
          <a:ext cx="8640950" cy="5936525"/>
        </p:xfrm>
        <a:graphic>
          <a:graphicData uri="http://schemas.openxmlformats.org/drawingml/2006/table">
            <a:tbl>
              <a:tblPr>
                <a:noFill/>
                <a:tableStyleId>{147E585C-4567-4667-A078-270B42631319}</a:tableStyleId>
              </a:tblPr>
              <a:tblGrid>
                <a:gridCol w="2680371">
                  <a:extLst>
                    <a:ext uri="{9D8B030D-6E8A-4147-A177-3AD203B41FA5}">
                      <a16:colId xmlns:a16="http://schemas.microsoft.com/office/drawing/2014/main" val="20000"/>
                    </a:ext>
                  </a:extLst>
                </a:gridCol>
                <a:gridCol w="5960579">
                  <a:extLst>
                    <a:ext uri="{9D8B030D-6E8A-4147-A177-3AD203B41FA5}">
                      <a16:colId xmlns:a16="http://schemas.microsoft.com/office/drawing/2014/main" val="20001"/>
                    </a:ext>
                  </a:extLst>
                </a:gridCol>
              </a:tblGrid>
              <a:tr h="392975">
                <a:tc>
                  <a:txBody>
                    <a:bodyPr/>
                    <a:lstStyle/>
                    <a:p>
                      <a:pPr marL="0" marR="0" lvl="0" indent="0" algn="l" rtl="0">
                        <a:lnSpc>
                          <a:spcPct val="100000"/>
                        </a:lnSpc>
                        <a:spcBef>
                          <a:spcPts val="0"/>
                        </a:spcBef>
                        <a:spcAft>
                          <a:spcPts val="0"/>
                        </a:spcAft>
                        <a:buClr>
                          <a:srgbClr val="000000"/>
                        </a:buClr>
                        <a:buSzPct val="25000"/>
                        <a:buFont typeface="Arial"/>
                        <a:buNone/>
                      </a:pPr>
                      <a:r>
                        <a:rPr lang="en" sz="2000" b="1" u="none" strike="noStrike" cap="none">
                          <a:solidFill>
                            <a:schemeClr val="dk1"/>
                          </a:solidFill>
                          <a:latin typeface="Times New Roman"/>
                          <a:ea typeface="Times New Roman"/>
                          <a:cs typeface="Times New Roman"/>
                          <a:sym typeface="Times New Roman"/>
                        </a:rPr>
                        <a:t>NAZIV AKTIVNOSTI</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2000" b="1" u="none" strike="noStrike" cap="none">
                          <a:solidFill>
                            <a:schemeClr val="dk1"/>
                          </a:solidFill>
                          <a:latin typeface="Times New Roman"/>
                          <a:ea typeface="Times New Roman"/>
                          <a:cs typeface="Times New Roman"/>
                          <a:sym typeface="Times New Roman"/>
                        </a:rPr>
                        <a:t>IZBORNA NASTAVA IZ TALIJANSKOG JEZIKA ZA OSMI RAZRED</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89150">
                <a:tc>
                  <a:txBody>
                    <a:bodyPr/>
                    <a:lstStyle/>
                    <a:p>
                      <a:pPr marL="0" marR="0" lvl="0" indent="0" algn="l" rtl="0">
                        <a:lnSpc>
                          <a:spcPct val="100000"/>
                        </a:lnSpc>
                        <a:spcBef>
                          <a:spcPts val="0"/>
                        </a:spcBef>
                        <a:spcAft>
                          <a:spcPts val="0"/>
                        </a:spcAft>
                        <a:buClr>
                          <a:srgbClr val="000000"/>
                        </a:buClr>
                        <a:buSzPct val="25000"/>
                        <a:buFont typeface="Arial"/>
                        <a:buNone/>
                      </a:pPr>
                      <a:r>
                        <a:rPr lang="en" sz="2000" b="1" u="none" strike="noStrike" cap="none">
                          <a:solidFill>
                            <a:schemeClr val="dk1"/>
                          </a:solidFill>
                          <a:latin typeface="Times New Roman"/>
                          <a:ea typeface="Times New Roman"/>
                          <a:cs typeface="Times New Roman"/>
                          <a:sym typeface="Times New Roman"/>
                        </a:rPr>
                        <a:t>CILJ AKTIVNOSTI</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u="none" strike="noStrike" cap="none">
                          <a:latin typeface="Times New Roman"/>
                          <a:ea typeface="Times New Roman"/>
                          <a:cs typeface="Times New Roman"/>
                          <a:sym typeface="Times New Roman"/>
                        </a:rPr>
                        <a:t>Motiviranje učenika za nastavak učenja stranog jezika,mogućnost snalaženja u stvarnim životnim situacijama,pripremanje učenika za sudjelovanje na školskom natjecanju u znanju talijanskog jezika.</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85975">
                <a:tc>
                  <a:txBody>
                    <a:bodyPr/>
                    <a:lstStyle/>
                    <a:p>
                      <a:pPr marL="0" marR="0" lvl="0" indent="0" algn="l" rtl="0">
                        <a:lnSpc>
                          <a:spcPct val="100000"/>
                        </a:lnSpc>
                        <a:spcBef>
                          <a:spcPts val="0"/>
                        </a:spcBef>
                        <a:spcAft>
                          <a:spcPts val="0"/>
                        </a:spcAft>
                        <a:buClr>
                          <a:srgbClr val="000000"/>
                        </a:buClr>
                        <a:buSzPct val="25000"/>
                        <a:buFont typeface="Arial"/>
                        <a:buNone/>
                      </a:pPr>
                      <a:r>
                        <a:rPr lang="en" sz="2000" b="1" u="none" strike="noStrike" cap="none">
                          <a:solidFill>
                            <a:schemeClr val="dk1"/>
                          </a:solidFill>
                          <a:latin typeface="Times New Roman"/>
                          <a:ea typeface="Times New Roman"/>
                          <a:cs typeface="Times New Roman"/>
                          <a:sym typeface="Times New Roman"/>
                        </a:rPr>
                        <a:t>NAMJENA</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u="none" strike="noStrike" cap="none">
                          <a:latin typeface="Times New Roman"/>
                          <a:ea typeface="Times New Roman"/>
                          <a:cs typeface="Times New Roman"/>
                          <a:sym typeface="Times New Roman"/>
                        </a:rPr>
                        <a:t>Za učenike osmog razreda.</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7750">
                <a:tc>
                  <a:txBody>
                    <a:bodyPr/>
                    <a:lstStyle/>
                    <a:p>
                      <a:pPr marL="0" marR="0" lvl="0" indent="0" algn="l" rtl="0">
                        <a:lnSpc>
                          <a:spcPct val="100000"/>
                        </a:lnSpc>
                        <a:spcBef>
                          <a:spcPts val="0"/>
                        </a:spcBef>
                        <a:spcAft>
                          <a:spcPts val="0"/>
                        </a:spcAft>
                        <a:buClr>
                          <a:srgbClr val="000000"/>
                        </a:buClr>
                        <a:buSzPct val="25000"/>
                        <a:buFont typeface="Arial"/>
                        <a:buNone/>
                      </a:pPr>
                      <a:r>
                        <a:rPr lang="en" sz="2000" b="1" u="none" strike="noStrike" cap="none">
                          <a:solidFill>
                            <a:schemeClr val="dk1"/>
                          </a:solidFill>
                          <a:latin typeface="Times New Roman"/>
                          <a:ea typeface="Times New Roman"/>
                          <a:cs typeface="Times New Roman"/>
                          <a:sym typeface="Times New Roman"/>
                        </a:rPr>
                        <a:t>NOSITELJI </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2000" u="none" strike="noStrike" cap="none">
                          <a:solidFill>
                            <a:schemeClr val="dk1"/>
                          </a:solidFill>
                          <a:latin typeface="Times New Roman"/>
                          <a:ea typeface="Times New Roman"/>
                          <a:cs typeface="Times New Roman"/>
                          <a:sym typeface="Times New Roman"/>
                        </a:rPr>
                        <a:t>Natalija Glavak Horvatić</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59450">
                <a:tc>
                  <a:txBody>
                    <a:bodyPr/>
                    <a:lstStyle/>
                    <a:p>
                      <a:pPr marL="0" marR="0" lvl="0" indent="0" algn="l" rtl="0">
                        <a:lnSpc>
                          <a:spcPct val="100000"/>
                        </a:lnSpc>
                        <a:spcBef>
                          <a:spcPts val="0"/>
                        </a:spcBef>
                        <a:spcAft>
                          <a:spcPts val="0"/>
                        </a:spcAft>
                        <a:buClr>
                          <a:srgbClr val="000000"/>
                        </a:buClr>
                        <a:buSzPct val="25000"/>
                        <a:buFont typeface="Arial"/>
                        <a:buNone/>
                      </a:pPr>
                      <a:r>
                        <a:rPr lang="en" sz="2000" b="1" u="none" strike="noStrike" cap="none">
                          <a:solidFill>
                            <a:schemeClr val="dk1"/>
                          </a:solidFill>
                          <a:latin typeface="Times New Roman"/>
                          <a:ea typeface="Times New Roman"/>
                          <a:cs typeface="Times New Roman"/>
                          <a:sym typeface="Times New Roman"/>
                        </a:rPr>
                        <a:t>NAČIN REALIZACIJE</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u="none" strike="noStrike" cap="none">
                          <a:solidFill>
                            <a:schemeClr val="dk1"/>
                          </a:solidFill>
                          <a:latin typeface="Times New Roman"/>
                          <a:ea typeface="Times New Roman"/>
                          <a:cs typeface="Times New Roman"/>
                          <a:sym typeface="Times New Roman"/>
                        </a:rPr>
                        <a:t>Obradom tekstova u vidu stvarnih životnih situacija, dijaloga; prevođenjem tekstova, pjesama; </a:t>
                      </a:r>
                      <a:r>
                        <a:rPr lang="en" sz="2000">
                          <a:solidFill>
                            <a:schemeClr val="dk1"/>
                          </a:solidFill>
                          <a:latin typeface="Times New Roman"/>
                          <a:ea typeface="Times New Roman"/>
                          <a:cs typeface="Times New Roman"/>
                          <a:sym typeface="Times New Roman"/>
                        </a:rPr>
                        <a:t>odlazak u Talijanski institut i biblioteku.</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9700">
                <a:tc>
                  <a:txBody>
                    <a:bodyPr/>
                    <a:lstStyle/>
                    <a:p>
                      <a:pPr marL="0" marR="0" lvl="0" indent="0" algn="l" rtl="0">
                        <a:lnSpc>
                          <a:spcPct val="100000"/>
                        </a:lnSpc>
                        <a:spcBef>
                          <a:spcPts val="0"/>
                        </a:spcBef>
                        <a:spcAft>
                          <a:spcPts val="0"/>
                        </a:spcAft>
                        <a:buClr>
                          <a:srgbClr val="000000"/>
                        </a:buClr>
                        <a:buSzPct val="25000"/>
                        <a:buFont typeface="Arial"/>
                        <a:buNone/>
                      </a:pPr>
                      <a:r>
                        <a:rPr lang="en" sz="2000" b="1" u="none" strike="noStrike" cap="none">
                          <a:solidFill>
                            <a:schemeClr val="dk1"/>
                          </a:solidFill>
                          <a:latin typeface="Times New Roman"/>
                          <a:ea typeface="Times New Roman"/>
                          <a:cs typeface="Times New Roman"/>
                          <a:sym typeface="Times New Roman"/>
                        </a:rPr>
                        <a:t>VREMENIK</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u="none" strike="noStrike" cap="none">
                          <a:solidFill>
                            <a:schemeClr val="dk1"/>
                          </a:solidFill>
                          <a:latin typeface="Times New Roman"/>
                          <a:ea typeface="Times New Roman"/>
                          <a:cs typeface="Times New Roman"/>
                          <a:sym typeface="Times New Roman"/>
                        </a:rPr>
                        <a:t>Jedanput tjedno po dva sata tijekom školske godine.</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25550">
                <a:tc>
                  <a:txBody>
                    <a:bodyPr/>
                    <a:lstStyle/>
                    <a:p>
                      <a:pPr marL="0" marR="0" lvl="0" indent="0" algn="l" rtl="0">
                        <a:lnSpc>
                          <a:spcPct val="100000"/>
                        </a:lnSpc>
                        <a:spcBef>
                          <a:spcPts val="0"/>
                        </a:spcBef>
                        <a:spcAft>
                          <a:spcPts val="0"/>
                        </a:spcAft>
                        <a:buClr>
                          <a:srgbClr val="000000"/>
                        </a:buClr>
                        <a:buSzPct val="25000"/>
                        <a:buFont typeface="Arial"/>
                        <a:buNone/>
                      </a:pPr>
                      <a:r>
                        <a:rPr lang="en" sz="2000" b="1" u="none" strike="noStrike" cap="none">
                          <a:solidFill>
                            <a:schemeClr val="dk1"/>
                          </a:solidFill>
                          <a:latin typeface="Times New Roman"/>
                          <a:ea typeface="Times New Roman"/>
                          <a:cs typeface="Times New Roman"/>
                          <a:sym typeface="Times New Roman"/>
                        </a:rPr>
                        <a:t>TROŠKOVNIK</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u="none" strike="noStrike" cap="none">
                          <a:solidFill>
                            <a:schemeClr val="dk1"/>
                          </a:solidFill>
                          <a:latin typeface="Times New Roman"/>
                          <a:ea typeface="Times New Roman"/>
                          <a:cs typeface="Times New Roman"/>
                          <a:sym typeface="Times New Roman"/>
                        </a:rPr>
                        <a:t>Za potrebe fotokopiranja</a:t>
                      </a:r>
                      <a:r>
                        <a:rPr lang="en" sz="2000">
                          <a:solidFill>
                            <a:schemeClr val="dk1"/>
                          </a:solidFill>
                          <a:latin typeface="Times New Roman"/>
                          <a:ea typeface="Times New Roman"/>
                          <a:cs typeface="Times New Roman"/>
                          <a:sym typeface="Times New Roman"/>
                        </a:rPr>
                        <a:t>, hamer papir i flomasteri.</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44100">
                <a:tc>
                  <a:txBody>
                    <a:bodyPr/>
                    <a:lstStyle/>
                    <a:p>
                      <a:pPr marL="0" marR="0" lvl="0" indent="0" algn="l" rtl="0">
                        <a:lnSpc>
                          <a:spcPct val="100000"/>
                        </a:lnSpc>
                        <a:spcBef>
                          <a:spcPts val="0"/>
                        </a:spcBef>
                        <a:spcAft>
                          <a:spcPts val="0"/>
                        </a:spcAft>
                        <a:buClr>
                          <a:srgbClr val="000000"/>
                        </a:buClr>
                        <a:buSzPct val="25000"/>
                        <a:buFont typeface="Arial"/>
                        <a:buNone/>
                      </a:pPr>
                      <a:r>
                        <a:rPr lang="en" sz="2000" b="1" u="none" strike="noStrike" cap="none">
                          <a:solidFill>
                            <a:schemeClr val="dk1"/>
                          </a:solidFill>
                          <a:latin typeface="Times New Roman"/>
                          <a:ea typeface="Times New Roman"/>
                          <a:cs typeface="Times New Roman"/>
                          <a:sym typeface="Times New Roman"/>
                        </a:rPr>
                        <a:t>VREDNOVANJE I KORIŠTENJE REZULTATA RADA</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u="none" strike="noStrike" cap="none" dirty="0">
                          <a:solidFill>
                            <a:schemeClr val="dk1"/>
                          </a:solidFill>
                          <a:latin typeface="Times New Roman"/>
                          <a:ea typeface="Times New Roman"/>
                          <a:cs typeface="Times New Roman"/>
                          <a:sym typeface="Times New Roman"/>
                        </a:rPr>
                        <a:t>Pisane provjere znanja, usmene provjere, izrada plakata, sudjelovanje na školskom natjecanju iz talijanskog jezika</a:t>
                      </a:r>
                      <a:r>
                        <a:rPr lang="en" sz="2000" dirty="0">
                          <a:solidFill>
                            <a:schemeClr val="dk1"/>
                          </a:solidFill>
                          <a:latin typeface="Times New Roman"/>
                          <a:ea typeface="Times New Roman"/>
                          <a:cs typeface="Times New Roman"/>
                          <a:sym typeface="Times New Roman"/>
                        </a:rPr>
                        <a:t>, sudjelovanjem u radionici povodom Dana škole.</a:t>
                      </a:r>
                    </a:p>
                  </a:txBody>
                  <a:tcPr marL="61400" marR="614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p:nvPr/>
        </p:nvSpPr>
        <p:spPr>
          <a:xfrm>
            <a:off x="7078660" y="0"/>
            <a:ext cx="2065199"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291" name="Shape 291"/>
          <p:cNvGraphicFramePr/>
          <p:nvPr>
            <p:extLst>
              <p:ext uri="{D42A27DB-BD31-4B8C-83A1-F6EECF244321}">
                <p14:modId xmlns:p14="http://schemas.microsoft.com/office/powerpoint/2010/main" val="316458327"/>
              </p:ext>
            </p:extLst>
          </p:nvPr>
        </p:nvGraphicFramePr>
        <p:xfrm>
          <a:off x="251515" y="548679"/>
          <a:ext cx="8640975" cy="6060585"/>
        </p:xfrm>
        <a:graphic>
          <a:graphicData uri="http://schemas.openxmlformats.org/drawingml/2006/table">
            <a:tbl>
              <a:tblPr>
                <a:noFill/>
                <a:tableStyleId>{147E585C-4567-4667-A078-270B42631319}</a:tableStyleId>
              </a:tblPr>
              <a:tblGrid>
                <a:gridCol w="1901575">
                  <a:extLst>
                    <a:ext uri="{9D8B030D-6E8A-4147-A177-3AD203B41FA5}">
                      <a16:colId xmlns:a16="http://schemas.microsoft.com/office/drawing/2014/main" val="20000"/>
                    </a:ext>
                  </a:extLst>
                </a:gridCol>
                <a:gridCol w="6739400">
                  <a:extLst>
                    <a:ext uri="{9D8B030D-6E8A-4147-A177-3AD203B41FA5}">
                      <a16:colId xmlns:a16="http://schemas.microsoft.com/office/drawing/2014/main" val="20001"/>
                    </a:ext>
                  </a:extLst>
                </a:gridCol>
              </a:tblGrid>
              <a:tr h="6207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IZBORNA NASTAVA IZ INFORMATIKE ZA </a:t>
                      </a:r>
                      <a:r>
                        <a:rPr lang="en" sz="1600" b="1">
                          <a:solidFill>
                            <a:schemeClr val="dk1"/>
                          </a:solidFill>
                          <a:latin typeface="Times New Roman"/>
                          <a:ea typeface="Times New Roman"/>
                          <a:cs typeface="Times New Roman"/>
                          <a:sym typeface="Times New Roman"/>
                        </a:rPr>
                        <a:t>5</a:t>
                      </a:r>
                      <a:r>
                        <a:rPr lang="en" sz="1600" b="1" u="none" strike="noStrike" cap="none">
                          <a:solidFill>
                            <a:schemeClr val="dk1"/>
                          </a:solidFill>
                          <a:latin typeface="Times New Roman"/>
                          <a:ea typeface="Times New Roman"/>
                          <a:cs typeface="Times New Roman"/>
                          <a:sym typeface="Times New Roman"/>
                        </a:rPr>
                        <a:t>.  RAZRED</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431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Osigurati učenicima stjecanje temeljnih i stručnih kompetencija, osposobiti ih za život i rad u promjenjivom društveno-kulturnom kontekstu prema zahtjevima tržišnog gospodarstva, suvremenih informacijsko-komunikacijskih tehnologija i znanstvenih spoznaja te dostignuća.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677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Omogućiti stjecanje znanja, vještina, sposobnosti u rješavanju problema, poticati pozitivno etičko ponašanje i odgovornost pri uporabi tehnologije.</a:t>
                      </a:r>
                    </a:p>
                    <a:p>
                      <a:pPr marL="457200" marR="0" lvl="0" indent="-3302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Razvijati timski rad i suradnju.</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59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Vlatka Pavić</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363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Nastava se provodi u informatičkoj učionici škole izvan redovnog rasporeda sati.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75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dirty="0">
                          <a:solidFill>
                            <a:schemeClr val="dk1"/>
                          </a:solidFill>
                          <a:latin typeface="Times New Roman"/>
                          <a:ea typeface="Times New Roman"/>
                          <a:cs typeface="Times New Roman"/>
                          <a:sym typeface="Times New Roman"/>
                        </a:rPr>
                        <a:t>Dva sata tjedno tijekom školske godine 2017</a:t>
                      </a:r>
                      <a:r>
                        <a:rPr lang="en" sz="1800" u="none" strike="noStrike" cap="none" dirty="0" smtClean="0">
                          <a:solidFill>
                            <a:schemeClr val="dk1"/>
                          </a:solidFill>
                          <a:latin typeface="Times New Roman"/>
                          <a:ea typeface="Times New Roman"/>
                          <a:cs typeface="Times New Roman"/>
                          <a:sym typeface="Times New Roman"/>
                        </a:rPr>
                        <a:t>.</a:t>
                      </a:r>
                      <a:r>
                        <a:rPr lang="hr-HR" sz="1800" u="none" strike="noStrike" cap="none" dirty="0" smtClean="0">
                          <a:solidFill>
                            <a:schemeClr val="dk1"/>
                          </a:solidFill>
                          <a:latin typeface="Times New Roman"/>
                          <a:ea typeface="Times New Roman"/>
                          <a:cs typeface="Times New Roman"/>
                          <a:sym typeface="Times New Roman"/>
                        </a:rPr>
                        <a:t> </a:t>
                      </a:r>
                      <a:r>
                        <a:rPr lang="en" sz="1800" u="none" strike="noStrike" cap="none" dirty="0" smtClean="0">
                          <a:solidFill>
                            <a:schemeClr val="dk1"/>
                          </a:solidFill>
                          <a:latin typeface="Times New Roman"/>
                          <a:ea typeface="Times New Roman"/>
                          <a:cs typeface="Times New Roman"/>
                          <a:sym typeface="Times New Roman"/>
                        </a:rPr>
                        <a:t>/</a:t>
                      </a:r>
                      <a:r>
                        <a:rPr lang="en" sz="1800" u="none" strike="noStrike" cap="none" dirty="0">
                          <a:solidFill>
                            <a:schemeClr val="dk1"/>
                          </a:solidFill>
                          <a:latin typeface="Times New Roman"/>
                          <a:ea typeface="Times New Roman"/>
                          <a:cs typeface="Times New Roman"/>
                          <a:sym typeface="Times New Roman"/>
                        </a:rPr>
                        <a:t>2018.</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59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Adekvatna programska podrška (</a:t>
                      </a:r>
                      <a:r>
                        <a:rPr lang="en" sz="1800">
                          <a:solidFill>
                            <a:schemeClr val="dk1"/>
                          </a:solidFill>
                          <a:latin typeface="Times New Roman"/>
                          <a:ea typeface="Times New Roman"/>
                          <a:cs typeface="Times New Roman"/>
                          <a:sym typeface="Times New Roman"/>
                        </a:rPr>
                        <a:t>korisnička</a:t>
                      </a:r>
                      <a:r>
                        <a:rPr lang="en" sz="1800" u="none" strike="noStrike" cap="none">
                          <a:solidFill>
                            <a:schemeClr val="dk1"/>
                          </a:solidFill>
                          <a:latin typeface="Times New Roman"/>
                          <a:ea typeface="Times New Roman"/>
                          <a:cs typeface="Times New Roman"/>
                          <a:sym typeface="Times New Roman"/>
                        </a:rPr>
                        <a:t> i sistemska), antivirusni program, potrošni materijal, pribor za izradu plakata, miševi, papir, boja za pisač, CD, DVD.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446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dirty="0">
                          <a:solidFill>
                            <a:schemeClr val="dk1"/>
                          </a:solidFill>
                          <a:latin typeface="Times New Roman"/>
                          <a:ea typeface="Times New Roman"/>
                          <a:cs typeface="Times New Roman"/>
                          <a:sym typeface="Times New Roman"/>
                        </a:rPr>
                        <a:t>Postignuća učenika prate se pisanim i usmenim provjerama  znanja te praktičnim radom na računalu. Opisnim i brojčanim ocjenama  ocjenjuju se kao i u redovnoj nastavi te konačna ocjena ulazi u prosjek općeg uspjeha i upisuje se u svjedodžbu učenika. Praćenje napretka učenika, uvođenje novih metoda rada prema potrebama učenika. Sudjelovanje na natjecanjima iz informatike.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298" name="Shape 298"/>
          <p:cNvGraphicFramePr/>
          <p:nvPr/>
        </p:nvGraphicFramePr>
        <p:xfrm>
          <a:off x="251515" y="332657"/>
          <a:ext cx="8640950" cy="6103350"/>
        </p:xfrm>
        <a:graphic>
          <a:graphicData uri="http://schemas.openxmlformats.org/drawingml/2006/table">
            <a:tbl>
              <a:tblPr>
                <a:noFill/>
                <a:tableStyleId>{147E585C-4567-4667-A078-270B42631319}</a:tableStyleId>
              </a:tblPr>
              <a:tblGrid>
                <a:gridCol w="1911600">
                  <a:extLst>
                    <a:ext uri="{9D8B030D-6E8A-4147-A177-3AD203B41FA5}">
                      <a16:colId xmlns:a16="http://schemas.microsoft.com/office/drawing/2014/main" val="20000"/>
                    </a:ext>
                  </a:extLst>
                </a:gridCol>
                <a:gridCol w="6729350">
                  <a:extLst>
                    <a:ext uri="{9D8B030D-6E8A-4147-A177-3AD203B41FA5}">
                      <a16:colId xmlns:a16="http://schemas.microsoft.com/office/drawing/2014/main" val="20001"/>
                    </a:ext>
                  </a:extLst>
                </a:gridCol>
              </a:tblGrid>
              <a:tr h="7543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NAZIV AKTIVNOSTI</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IZBORNA NASTAVA IZ INFORMATIKE ZA 6. RAZRED</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738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Cilj aktivnosti je osposobiti učenike za uporabu računala u svakodnevnom životu, za rješavanje problema, komuniciranje korištenjem različitih medija, prikupljanje, organiziranje podataka, razumijevanje prikupljenih informacija, donošenje zaključaka na temelju prikupljenih informacija. Razvijanje timskog rada i suradnje pri rješavanju problema. </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54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Program je namijenjen učenicima </a:t>
                      </a:r>
                      <a:r>
                        <a:rPr lang="en" sz="1600">
                          <a:solidFill>
                            <a:schemeClr val="dk1"/>
                          </a:solidFill>
                          <a:latin typeface="Times New Roman"/>
                          <a:ea typeface="Times New Roman"/>
                          <a:cs typeface="Times New Roman"/>
                          <a:sym typeface="Times New Roman"/>
                        </a:rPr>
                        <a:t>6</a:t>
                      </a:r>
                      <a:r>
                        <a:rPr lang="en" sz="1600" u="none" strike="noStrike" cap="none">
                          <a:solidFill>
                            <a:schemeClr val="dk1"/>
                          </a:solidFill>
                          <a:latin typeface="Times New Roman"/>
                          <a:ea typeface="Times New Roman"/>
                          <a:cs typeface="Times New Roman"/>
                          <a:sym typeface="Times New Roman"/>
                        </a:rPr>
                        <a:t>. razreda koji imaju izražen interes za informatiku. Namjena je upoznavanje osnova informacijske tehnologije, uporaba računala i programa, rješavanje problema i zadataka iz različitih područja pomoću računala.</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91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Paola </a:t>
                      </a:r>
                      <a:r>
                        <a:rPr lang="en" sz="1600">
                          <a:solidFill>
                            <a:schemeClr val="dk1"/>
                          </a:solidFill>
                          <a:latin typeface="Times New Roman"/>
                          <a:ea typeface="Times New Roman"/>
                          <a:cs typeface="Times New Roman"/>
                          <a:sym typeface="Times New Roman"/>
                        </a:rPr>
                        <a:t>Čubra</a:t>
                      </a:r>
                      <a:r>
                        <a:rPr lang="en" sz="1600" u="none" strike="noStrike" cap="none">
                          <a:solidFill>
                            <a:schemeClr val="dk1"/>
                          </a:solidFill>
                          <a:latin typeface="Times New Roman"/>
                          <a:ea typeface="Times New Roman"/>
                          <a:cs typeface="Times New Roman"/>
                          <a:sym typeface="Times New Roman"/>
                        </a:rPr>
                        <a:t>, mag. prim. </a:t>
                      </a:r>
                      <a:r>
                        <a:rPr lang="en" sz="1600">
                          <a:solidFill>
                            <a:schemeClr val="dk1"/>
                          </a:solidFill>
                          <a:latin typeface="Times New Roman"/>
                          <a:ea typeface="Times New Roman"/>
                          <a:cs typeface="Times New Roman"/>
                          <a:sym typeface="Times New Roman"/>
                        </a:rPr>
                        <a:t>e</a:t>
                      </a:r>
                      <a:r>
                        <a:rPr lang="en" sz="1600" u="none" strike="noStrike" cap="none">
                          <a:solidFill>
                            <a:schemeClr val="dk1"/>
                          </a:solidFill>
                          <a:latin typeface="Times New Roman"/>
                          <a:ea typeface="Times New Roman"/>
                          <a:cs typeface="Times New Roman"/>
                          <a:sym typeface="Times New Roman"/>
                        </a:rPr>
                        <a:t>duc., Branko Latas </a:t>
                      </a:r>
                      <a:r>
                        <a:rPr lang="en" sz="1600">
                          <a:solidFill>
                            <a:schemeClr val="dk1"/>
                          </a:solidFill>
                          <a:latin typeface="Times New Roman"/>
                          <a:ea typeface="Times New Roman"/>
                          <a:cs typeface="Times New Roman"/>
                          <a:sym typeface="Times New Roman"/>
                        </a:rPr>
                        <a:t>(6.b)</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07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Nastava se provodi u informatičkoj učionici škole izvan redovnog rasporeda sati.</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74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Dva sata tjedno tijekom školske godine </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351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Adekvatna programska podrška (aplikativna i sistemska), antivirusni program, potrošni materijal, pribor za izradu plakata, miševi, papir, boja za pisač, CD, DVD. </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373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Postignuća učenika prate se pisanim i usmenim provjerama  znanja te praktičnim radom na računalu. Opisnim i brojčanim ocjenama  ocjenjuju se kao i u redovnoj nastavi te konačna ocjena ulazi u prosjek općeg uspjeha i upisuje se u svjedodžbu učenika. Praćenje napretka učenika, uvođenje novih metoda rada prema potrebama učenika. </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aphicFrame>
        <p:nvGraphicFramePr>
          <p:cNvPr id="304" name="Shape 304"/>
          <p:cNvGraphicFramePr/>
          <p:nvPr/>
        </p:nvGraphicFramePr>
        <p:xfrm>
          <a:off x="251515" y="332657"/>
          <a:ext cx="8640950" cy="6068350"/>
        </p:xfrm>
        <a:graphic>
          <a:graphicData uri="http://schemas.openxmlformats.org/drawingml/2006/table">
            <a:tbl>
              <a:tblPr>
                <a:noFill/>
                <a:tableStyleId>{147E585C-4567-4667-A078-270B42631319}</a:tableStyleId>
              </a:tblPr>
              <a:tblGrid>
                <a:gridCol w="1911600">
                  <a:extLst>
                    <a:ext uri="{9D8B030D-6E8A-4147-A177-3AD203B41FA5}">
                      <a16:colId xmlns:a16="http://schemas.microsoft.com/office/drawing/2014/main" val="20000"/>
                    </a:ext>
                  </a:extLst>
                </a:gridCol>
                <a:gridCol w="6729350">
                  <a:extLst>
                    <a:ext uri="{9D8B030D-6E8A-4147-A177-3AD203B41FA5}">
                      <a16:colId xmlns:a16="http://schemas.microsoft.com/office/drawing/2014/main" val="20001"/>
                    </a:ext>
                  </a:extLst>
                </a:gridCol>
              </a:tblGrid>
              <a:tr h="7543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NAZIV AKTIVNOSTI</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IZBORNA NASTAVA IZ INFORMATIKE ZA 6. </a:t>
                      </a:r>
                      <a:r>
                        <a:rPr lang="en" sz="1600" b="1">
                          <a:solidFill>
                            <a:schemeClr val="dk1"/>
                          </a:solidFill>
                          <a:latin typeface="Times New Roman"/>
                          <a:ea typeface="Times New Roman"/>
                          <a:cs typeface="Times New Roman"/>
                          <a:sym typeface="Times New Roman"/>
                        </a:rPr>
                        <a:t>B</a:t>
                      </a:r>
                      <a:r>
                        <a:rPr lang="en" sz="1600" b="1" u="none" strike="noStrike" cap="none">
                          <a:solidFill>
                            <a:schemeClr val="dk1"/>
                          </a:solidFill>
                          <a:latin typeface="Times New Roman"/>
                          <a:ea typeface="Times New Roman"/>
                          <a:cs typeface="Times New Roman"/>
                          <a:sym typeface="Times New Roman"/>
                        </a:rPr>
                        <a:t> RAZRED</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388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Cilj aktivnosti je osposobiti učenike za uporabu računala u svakodnevnom životu, za rješavanje problema, komuniciranje korištenjem različitih medija, prikupljanje, organiziranje podataka, razumijevanje prikupljenih informacija, donošenje zaključaka na temelju prikupljenih informacija. Razvijanje timskog rada i suradnje pri rješavanju problema. </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54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Program je namijenjen učenicima </a:t>
                      </a:r>
                      <a:r>
                        <a:rPr lang="en" sz="1600">
                          <a:solidFill>
                            <a:schemeClr val="dk1"/>
                          </a:solidFill>
                          <a:latin typeface="Times New Roman"/>
                          <a:ea typeface="Times New Roman"/>
                          <a:cs typeface="Times New Roman"/>
                          <a:sym typeface="Times New Roman"/>
                        </a:rPr>
                        <a:t>6</a:t>
                      </a:r>
                      <a:r>
                        <a:rPr lang="en" sz="1600" u="none" strike="noStrike" cap="none">
                          <a:solidFill>
                            <a:schemeClr val="dk1"/>
                          </a:solidFill>
                          <a:latin typeface="Times New Roman"/>
                          <a:ea typeface="Times New Roman"/>
                          <a:cs typeface="Times New Roman"/>
                          <a:sym typeface="Times New Roman"/>
                        </a:rPr>
                        <a:t>. razreda koji imaju izražen interes za informatiku. Namjena je upoznavanje osnova informacijske tehnologije, uporaba računala i programa, rješavanje problema i zadataka iz različitih područja pomoću računala.</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91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Branko Latas </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07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Nastava se provodi u informatičkoj učionici škole izvan redovnog rasporeda sati.</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74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Dva sata tjedno tijekom školske godine </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351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Adekvatna programska podrška (aplikativna i sistemska), antivirusni program, potrošni materijal, pribor za izradu plakata, miševi, papir, boja za pisač, CD, DVD. </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373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Postignuća učenika prate se pisanim i usmenim provjerama  znanja te praktičnim radom na računalu. Opisnim i brojčanim ocjenama  ocjenjuju se kao i u redovnoj nastavi te konačna ocjena ulazi u prosjek općeg uspjeha i upisuje se u svjedodžbu učenika. Praćenje napretka učenika, uvođenje novih metoda rada prema potrebama učenika. </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311" name="Shape 311"/>
          <p:cNvGraphicFramePr/>
          <p:nvPr>
            <p:extLst>
              <p:ext uri="{D42A27DB-BD31-4B8C-83A1-F6EECF244321}">
                <p14:modId xmlns:p14="http://schemas.microsoft.com/office/powerpoint/2010/main" val="3128643089"/>
              </p:ext>
            </p:extLst>
          </p:nvPr>
        </p:nvGraphicFramePr>
        <p:xfrm>
          <a:off x="251504" y="276229"/>
          <a:ext cx="8640975" cy="6348660"/>
        </p:xfrm>
        <a:graphic>
          <a:graphicData uri="http://schemas.openxmlformats.org/drawingml/2006/table">
            <a:tbl>
              <a:tblPr>
                <a:noFill/>
                <a:tableStyleId>{147E585C-4567-4667-A078-270B42631319}</a:tableStyleId>
              </a:tblPr>
              <a:tblGrid>
                <a:gridCol w="1901575">
                  <a:extLst>
                    <a:ext uri="{9D8B030D-6E8A-4147-A177-3AD203B41FA5}">
                      <a16:colId xmlns:a16="http://schemas.microsoft.com/office/drawing/2014/main" val="20000"/>
                    </a:ext>
                  </a:extLst>
                </a:gridCol>
                <a:gridCol w="6739400">
                  <a:extLst>
                    <a:ext uri="{9D8B030D-6E8A-4147-A177-3AD203B41FA5}">
                      <a16:colId xmlns:a16="http://schemas.microsoft.com/office/drawing/2014/main" val="20001"/>
                    </a:ext>
                  </a:extLst>
                </a:gridCol>
              </a:tblGrid>
              <a:tr h="6207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IZBORNA NASTAVA IZ INFORMATIKE ZA 7.  RAZRED</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558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Osigurati učenicima stjecanje temeljnih i stručnih kompetencija, osposobiti ih za život i rad u promjenjivom društveno-kulturnom kontekstu prema zahtjevima tržišnog gospodarstva, suvremenih informacijsko-komunikacijskih tehnologija i znanstvenih spoznaja te dostignuća.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367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457200" marR="0" lvl="0" indent="-3302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Omogućiti stjecanje znanja, vještina, sposobnosti u programiranju i rješavanju problema, poticati pozitivno etičko ponašanje i odgovornost pri uporabi tehnologije.</a:t>
                      </a:r>
                    </a:p>
                    <a:p>
                      <a:pPr marL="457200" marR="0" lvl="0" indent="-330200" algn="l" rtl="0">
                        <a:lnSpc>
                          <a:spcPct val="100000"/>
                        </a:lnSpc>
                        <a:spcBef>
                          <a:spcPts val="0"/>
                        </a:spcBef>
                        <a:spcAft>
                          <a:spcPts val="0"/>
                        </a:spcAft>
                        <a:buClr>
                          <a:schemeClr val="dk1"/>
                        </a:buClr>
                        <a:buSzPct val="100000"/>
                        <a:buFont typeface="Times New Roman"/>
                        <a:buChar char="●"/>
                      </a:pPr>
                      <a:r>
                        <a:rPr lang="en" sz="1600" u="none" strike="noStrike" cap="none">
                          <a:solidFill>
                            <a:schemeClr val="dk1"/>
                          </a:solidFill>
                          <a:latin typeface="Times New Roman"/>
                          <a:ea typeface="Times New Roman"/>
                          <a:cs typeface="Times New Roman"/>
                          <a:sym typeface="Times New Roman"/>
                        </a:rPr>
                        <a:t>Razvijati timski rad i suradnju.</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59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Vlatka Pavić</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99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Nastava se provodi u informatičkoj učionici škole izvan redovnog rasporeda sati.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75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dirty="0">
                          <a:solidFill>
                            <a:schemeClr val="dk1"/>
                          </a:solidFill>
                          <a:latin typeface="Times New Roman"/>
                          <a:ea typeface="Times New Roman"/>
                          <a:cs typeface="Times New Roman"/>
                          <a:sym typeface="Times New Roman"/>
                        </a:rPr>
                        <a:t>Dva sata tjedno tijekom školske godine 2017</a:t>
                      </a:r>
                      <a:r>
                        <a:rPr lang="en" sz="1800" u="none" strike="noStrike" cap="none" dirty="0" smtClean="0">
                          <a:solidFill>
                            <a:schemeClr val="dk1"/>
                          </a:solidFill>
                          <a:latin typeface="Times New Roman"/>
                          <a:ea typeface="Times New Roman"/>
                          <a:cs typeface="Times New Roman"/>
                          <a:sym typeface="Times New Roman"/>
                        </a:rPr>
                        <a:t>.</a:t>
                      </a:r>
                      <a:r>
                        <a:rPr lang="hr-HR" sz="1800" u="none" strike="noStrike" cap="none" dirty="0" smtClean="0">
                          <a:solidFill>
                            <a:schemeClr val="dk1"/>
                          </a:solidFill>
                          <a:latin typeface="Times New Roman"/>
                          <a:ea typeface="Times New Roman"/>
                          <a:cs typeface="Times New Roman"/>
                          <a:sym typeface="Times New Roman"/>
                        </a:rPr>
                        <a:t> </a:t>
                      </a:r>
                      <a:r>
                        <a:rPr lang="en" sz="1800" u="none" strike="noStrike" cap="none" dirty="0" smtClean="0">
                          <a:solidFill>
                            <a:schemeClr val="dk1"/>
                          </a:solidFill>
                          <a:latin typeface="Times New Roman"/>
                          <a:ea typeface="Times New Roman"/>
                          <a:cs typeface="Times New Roman"/>
                          <a:sym typeface="Times New Roman"/>
                        </a:rPr>
                        <a:t>/</a:t>
                      </a:r>
                      <a:r>
                        <a:rPr lang="en" sz="1800" u="none" strike="noStrike" cap="none" dirty="0">
                          <a:solidFill>
                            <a:schemeClr val="dk1"/>
                          </a:solidFill>
                          <a:latin typeface="Times New Roman"/>
                          <a:ea typeface="Times New Roman"/>
                          <a:cs typeface="Times New Roman"/>
                          <a:sym typeface="Times New Roman"/>
                        </a:rPr>
                        <a:t>2018.</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59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Adekvatna programska podrška (aplikativna i sistemska), antivirusni program, potrošni materijal, pribor za izradu plakata, miševi, papir, boja za pisač, CD, DVD.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446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600" u="none" strike="noStrike" cap="none" dirty="0">
                          <a:solidFill>
                            <a:schemeClr val="dk1"/>
                          </a:solidFill>
                          <a:latin typeface="Times New Roman"/>
                          <a:ea typeface="Times New Roman"/>
                          <a:cs typeface="Times New Roman"/>
                          <a:sym typeface="Times New Roman"/>
                        </a:rPr>
                        <a:t>Postignuća učenika prate se pisanim i usmenim provjerama  znanja te praktičnim radom na računalu. Opisnim i brojčanim ocjenama  ocjenjuju se kao i u redovnoj nastavi te konačna ocjena ulazi u prosjek općeg uspjeha i upisuje se u svjedodžbu učenika. Praćenje napretka učenika, uvođenje novih metoda rada prema potrebama učenika. Sudjelovanje na natjecanjima iz informatike.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aphicFrame>
        <p:nvGraphicFramePr>
          <p:cNvPr id="317" name="Shape 317"/>
          <p:cNvGraphicFramePr/>
          <p:nvPr>
            <p:extLst>
              <p:ext uri="{D42A27DB-BD31-4B8C-83A1-F6EECF244321}">
                <p14:modId xmlns:p14="http://schemas.microsoft.com/office/powerpoint/2010/main" val="4166349171"/>
              </p:ext>
            </p:extLst>
          </p:nvPr>
        </p:nvGraphicFramePr>
        <p:xfrm>
          <a:off x="183166" y="104056"/>
          <a:ext cx="8709300" cy="6663295"/>
        </p:xfrm>
        <a:graphic>
          <a:graphicData uri="http://schemas.openxmlformats.org/drawingml/2006/table">
            <a:tbl>
              <a:tblPr>
                <a:noFill/>
                <a:tableStyleId>{147E585C-4567-4667-A078-270B42631319}</a:tableStyleId>
              </a:tblPr>
              <a:tblGrid>
                <a:gridCol w="2124605">
                  <a:extLst>
                    <a:ext uri="{9D8B030D-6E8A-4147-A177-3AD203B41FA5}">
                      <a16:colId xmlns:a16="http://schemas.microsoft.com/office/drawing/2014/main" val="20000"/>
                    </a:ext>
                  </a:extLst>
                </a:gridCol>
                <a:gridCol w="6584695">
                  <a:extLst>
                    <a:ext uri="{9D8B030D-6E8A-4147-A177-3AD203B41FA5}">
                      <a16:colId xmlns:a16="http://schemas.microsoft.com/office/drawing/2014/main" val="20001"/>
                    </a:ext>
                  </a:extLst>
                </a:gridCol>
              </a:tblGrid>
              <a:tr h="534573">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NAZIV AKTIVNOSTI</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IZBORNA NASTAVA IZ INFORMATIKE ZA 8. RAZRED</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38875">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Cilj aktivnosti je osposobiti učenike za uporabu računala u svakodnevnom životu, za rješavanje problema, komuniciranje korištenjem različitih medija, prikupljanje, organiziranje podataka, razumijevanje prikupljenih informacija, donošenje zaključaka na temelju prikupljenih informacija. Razvijanje timskog rada i suradnje pri rješavanju problema. </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5425">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Program je namijenjen učenicima </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 razreda koji imaju izražen interes za informatiku. Namjena je upoznavanje osnova informacijske tehnologije, uporaba računala i programa, rješavanje problema i zadataka iz različitih područja pomoću računala.</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9100">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Paola </a:t>
                      </a:r>
                      <a:r>
                        <a:rPr lang="en" sz="1600">
                          <a:solidFill>
                            <a:schemeClr val="dk1"/>
                          </a:solidFill>
                          <a:latin typeface="Times New Roman"/>
                          <a:ea typeface="Times New Roman"/>
                          <a:cs typeface="Times New Roman"/>
                          <a:sym typeface="Times New Roman"/>
                        </a:rPr>
                        <a:t>Čubra</a:t>
                      </a:r>
                      <a:r>
                        <a:rPr lang="en" sz="1600" u="none" strike="noStrike" cap="none">
                          <a:solidFill>
                            <a:schemeClr val="dk1"/>
                          </a:solidFill>
                          <a:latin typeface="Times New Roman"/>
                          <a:ea typeface="Times New Roman"/>
                          <a:cs typeface="Times New Roman"/>
                          <a:sym typeface="Times New Roman"/>
                        </a:rPr>
                        <a:t>, mag. prim. educ.</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0725">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Nastava se provodi u informatičkoj učionici škole izvan redovnog rasporeda sati.</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7425">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Dva sata tjedno tijekom školske godine</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35125">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Adekvatna programska podrška (aplikativna i sistemska), antivirusni program, potrošni materijal, pribor za izradu plakata, papir, boja za pisač, CD, DVD. </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37300">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dirty="0">
                          <a:solidFill>
                            <a:schemeClr val="dk1"/>
                          </a:solidFill>
                          <a:latin typeface="Times New Roman"/>
                          <a:ea typeface="Times New Roman"/>
                          <a:cs typeface="Times New Roman"/>
                          <a:sym typeface="Times New Roman"/>
                        </a:rPr>
                        <a:t>Postignuća učenika prate se pisanim i usmenim provjerama  znanja te praktičnim radom na računalu. Opisnim i brojčanim ocjenama  ocjenjuju se kao i u redovnoj nastavi te konačna ocjena ulazi u prosjek općeg uspjeha i upisuje se u svjedodžbu učenika. Praćenje napretka učenika, uvođenje novih metoda rada prema potrebama učenika. </a:t>
                      </a:r>
                    </a:p>
                    <a:p>
                      <a:pPr marL="0" marR="0" lvl="0" indent="0" algn="l" rtl="0">
                        <a:lnSpc>
                          <a:spcPct val="115000"/>
                        </a:lnSpc>
                        <a:spcBef>
                          <a:spcPts val="0"/>
                        </a:spcBef>
                        <a:spcAft>
                          <a:spcPts val="0"/>
                        </a:spcAft>
                        <a:buClr>
                          <a:srgbClr val="000000"/>
                        </a:buClr>
                        <a:buSzPct val="25000"/>
                        <a:buFont typeface="Times New Roman"/>
                        <a:buNone/>
                      </a:pPr>
                      <a:r>
                        <a:rPr lang="en" sz="1600" u="none" strike="noStrike" cap="none" dirty="0">
                          <a:solidFill>
                            <a:schemeClr val="dk1"/>
                          </a:solidFill>
                          <a:latin typeface="Times New Roman"/>
                          <a:ea typeface="Times New Roman"/>
                          <a:cs typeface="Times New Roman"/>
                          <a:sym typeface="Times New Roman"/>
                        </a:rPr>
                        <a:t>Sudjelovanje na natjecanju iz informatike Infokup.</a:t>
                      </a:r>
                    </a:p>
                  </a:txBody>
                  <a:tcPr marL="37150" marR="3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sp>
        <p:nvSpPr>
          <p:cNvPr id="324" name="Shape 324"/>
          <p:cNvSpPr txBox="1"/>
          <p:nvPr/>
        </p:nvSpPr>
        <p:spPr>
          <a:xfrm>
            <a:off x="468312" y="1989133"/>
            <a:ext cx="8207375" cy="4154487"/>
          </a:xfrm>
          <a:prstGeom prst="rect">
            <a:avLst/>
          </a:prstGeom>
          <a:noFill/>
          <a:ln>
            <a:noFill/>
          </a:ln>
        </p:spPr>
        <p:txBody>
          <a:bodyPr wrap="square" lIns="91425" tIns="45700" rIns="91425" bIns="45700" anchor="t" anchorCtr="0">
            <a:noAutofit/>
          </a:bodyPr>
          <a:lstStyle/>
          <a:p>
            <a:pPr marL="0" marR="0" lvl="0" indent="0" algn="just" rtl="0">
              <a:lnSpc>
                <a:spcPct val="100000"/>
              </a:lnSpc>
              <a:spcBef>
                <a:spcPts val="0"/>
              </a:spcBef>
              <a:spcAft>
                <a:spcPts val="0"/>
              </a:spcAft>
              <a:buClr>
                <a:schemeClr val="dk1"/>
              </a:buClr>
              <a:buSzPct val="25000"/>
              <a:buFont typeface="Arial"/>
              <a:buNone/>
            </a:pPr>
            <a:r>
              <a:rPr lang="en" sz="1800" b="0" i="0" u="none" strike="noStrike" cap="none">
                <a:solidFill>
                  <a:schemeClr val="dk1"/>
                </a:solidFill>
                <a:latin typeface="Arial"/>
                <a:ea typeface="Arial"/>
                <a:cs typeface="Arial"/>
                <a:sym typeface="Arial"/>
              </a:rPr>
              <a:t>U našoj školi organizira se niz izvannastavnih aktivnosti koje imaju za cilj poticati učenike na sudjelovanje, promatranje, samostalno istraživanje, otkrivanje i zaključivanje. </a:t>
            </a:r>
          </a:p>
          <a:p>
            <a:pPr marL="0" marR="0" lvl="0" indent="0" algn="just"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ct val="25000"/>
              <a:buFont typeface="Arial"/>
              <a:buNone/>
            </a:pPr>
            <a:r>
              <a:rPr lang="en" sz="1800" b="0" i="0" u="none" strike="noStrike" cap="none">
                <a:solidFill>
                  <a:schemeClr val="dk1"/>
                </a:solidFill>
                <a:latin typeface="Arial"/>
                <a:ea typeface="Arial"/>
                <a:cs typeface="Arial"/>
                <a:sym typeface="Arial"/>
              </a:rPr>
              <a:t>Škola omogućuje da se raznovrsni i kvalitetni sadržaji organiziraju za sve učenike (prosječne, darovite, s posebnim potrebama...), da učenici samostalno biraju prema osobnim interesima i talentima, te da se osiguraju materijalni, tehnički, programski i organizacijski  uvjeti kako bi se ti sadržaji proveli što kvalitetnije. </a:t>
            </a:r>
          </a:p>
          <a:p>
            <a:pPr marL="0" marR="0" lvl="0" indent="0" algn="just"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ct val="25000"/>
              <a:buFont typeface="Arial"/>
              <a:buNone/>
            </a:pPr>
            <a:r>
              <a:rPr lang="en" sz="1800" b="0" i="0" u="none" strike="noStrike" cap="none">
                <a:solidFill>
                  <a:schemeClr val="dk1"/>
                </a:solidFill>
                <a:latin typeface="Arial"/>
                <a:ea typeface="Arial"/>
                <a:cs typeface="Arial"/>
                <a:sym typeface="Arial"/>
              </a:rPr>
              <a:t>Prilagođavanjem i kurikularnim pristupom odgojno-obrazovnog rada, oblika i  metoda, kroz mehanizme kreativnog razmišljanja sprečavaju se neprihvatljiva ponašanja učenika te se razvija njihov pozitivan odnos spram kulturnih i estetskih vrijednosti (Ksenija Borović, učitelj mentor).</a:t>
            </a:r>
          </a:p>
          <a:p>
            <a:pPr marL="0" marR="0" lvl="0" indent="0" algn="just"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sp>
        <p:nvSpPr>
          <p:cNvPr id="325" name="Shape 325"/>
          <p:cNvSpPr/>
          <p:nvPr/>
        </p:nvSpPr>
        <p:spPr>
          <a:xfrm>
            <a:off x="1294625" y="548675"/>
            <a:ext cx="6823200" cy="1152000"/>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3600" b="1" i="0" u="none" strike="noStrike" cap="none">
                <a:solidFill>
                  <a:schemeClr val="dk1"/>
                </a:solidFill>
              </a:rPr>
              <a:t>II. </a:t>
            </a:r>
            <a:r>
              <a:rPr lang="en" sz="3600" b="1" i="0" u="none" strike="noStrike" cap="none">
                <a:solidFill>
                  <a:srgbClr val="000000"/>
                </a:solidFill>
              </a:rPr>
              <a:t>IZVANNASTAVNE AKTIVNOSTI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p:nvPr/>
        </p:nvSpPr>
        <p:spPr>
          <a:xfrm>
            <a:off x="619125" y="712787"/>
            <a:ext cx="7912200" cy="5432400"/>
          </a:xfrm>
          <a:prstGeom prst="rect">
            <a:avLst/>
          </a:prstGeom>
          <a:blipFill rotWithShape="1">
            <a:blip r:embed="rId3">
              <a:alphaModFix/>
            </a:blip>
            <a:stretch>
              <a:fillRect/>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32" name="Shape 332"/>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pSp>
        <p:nvGrpSpPr>
          <p:cNvPr id="339" name="Shape 339"/>
          <p:cNvGrpSpPr/>
          <p:nvPr/>
        </p:nvGrpSpPr>
        <p:grpSpPr>
          <a:xfrm>
            <a:off x="2932108" y="4114800"/>
            <a:ext cx="3322631" cy="1712911"/>
            <a:chOff x="2932108" y="4114800"/>
            <a:chExt cx="3322631" cy="1712911"/>
          </a:xfrm>
        </p:grpSpPr>
        <p:sp>
          <p:nvSpPr>
            <p:cNvPr id="340" name="Shape 340"/>
            <p:cNvSpPr/>
            <p:nvPr/>
          </p:nvSpPr>
          <p:spPr>
            <a:xfrm>
              <a:off x="2932108" y="4114800"/>
              <a:ext cx="3322631" cy="1712911"/>
            </a:xfrm>
            <a:prstGeom prst="rect">
              <a:avLst/>
            </a:prstGeom>
            <a:blipFill rotWithShape="1">
              <a:blip r:embed="rId3">
                <a:alphaModFix/>
              </a:blip>
              <a:stretch>
                <a:fillRect/>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1" name="Shape 341"/>
            <p:cNvSpPr txBox="1"/>
            <p:nvPr/>
          </p:nvSpPr>
          <p:spPr>
            <a:xfrm>
              <a:off x="2987675" y="4149725"/>
              <a:ext cx="3213100" cy="1606550"/>
            </a:xfrm>
            <a:prstGeom prst="rect">
              <a:avLst/>
            </a:prstGeom>
            <a:noFill/>
            <a:ln>
              <a:noFill/>
            </a:ln>
          </p:spPr>
          <p:txBody>
            <a:bodyPr wrap="square" lIns="57200" tIns="57200" rIns="57200" bIns="57200"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 sz="2000" b="1" i="0" u="none" strike="noStrike" cap="none">
                  <a:solidFill>
                    <a:srgbClr val="000000"/>
                  </a:solidFill>
                  <a:latin typeface="Arial"/>
                  <a:ea typeface="Arial"/>
                  <a:cs typeface="Arial"/>
                  <a:sym typeface="Arial"/>
                </a:rPr>
                <a:t>RAZREDNA NASTAVA</a:t>
              </a:r>
            </a:p>
          </p:txBody>
        </p:sp>
      </p:grpSp>
      <p:grpSp>
        <p:nvGrpSpPr>
          <p:cNvPr id="342" name="Shape 342"/>
          <p:cNvGrpSpPr/>
          <p:nvPr/>
        </p:nvGrpSpPr>
        <p:grpSpPr>
          <a:xfrm>
            <a:off x="1195387" y="1951033"/>
            <a:ext cx="6948487" cy="1719260"/>
            <a:chOff x="1195387" y="1951033"/>
            <a:chExt cx="6948487" cy="1719260"/>
          </a:xfrm>
        </p:grpSpPr>
        <p:sp>
          <p:nvSpPr>
            <p:cNvPr id="343" name="Shape 343"/>
            <p:cNvSpPr/>
            <p:nvPr/>
          </p:nvSpPr>
          <p:spPr>
            <a:xfrm>
              <a:off x="1195387" y="1951033"/>
              <a:ext cx="6948487" cy="1719260"/>
            </a:xfrm>
            <a:prstGeom prst="rect">
              <a:avLst/>
            </a:prstGeom>
            <a:blipFill rotWithShape="1">
              <a:blip r:embed="rId4">
                <a:alphaModFix/>
              </a:blip>
              <a:stretch>
                <a:fillRect/>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4" name="Shape 344"/>
            <p:cNvSpPr txBox="1"/>
            <p:nvPr/>
          </p:nvSpPr>
          <p:spPr>
            <a:xfrm>
              <a:off x="1249362" y="1989133"/>
              <a:ext cx="6840537" cy="1606550"/>
            </a:xfrm>
            <a:prstGeom prst="rect">
              <a:avLst/>
            </a:prstGeom>
            <a:noFill/>
            <a:ln>
              <a:noFill/>
            </a:ln>
          </p:spPr>
          <p:txBody>
            <a:bodyPr wrap="square" lIns="65450" tIns="65450" rIns="65450" bIns="65450"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 sz="2900" b="1" i="0" u="none" strike="noStrike" cap="none">
                  <a:solidFill>
                    <a:srgbClr val="000000"/>
                  </a:solidFill>
                  <a:latin typeface="Arial"/>
                  <a:ea typeface="Arial"/>
                  <a:cs typeface="Arial"/>
                  <a:sym typeface="Arial"/>
                </a:rPr>
                <a:t>IZVANNASTAVNE AKTIVNOSTI</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578391"/>
            <a:ext cx="8229600" cy="535491"/>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2"/>
              </a:buClr>
              <a:buSzPct val="25000"/>
              <a:buFont typeface="Arial"/>
              <a:buNone/>
            </a:pPr>
            <a:r>
              <a:rPr lang="en" sz="3200" b="1" i="0" u="none" strike="noStrike" cap="none">
                <a:solidFill>
                  <a:schemeClr val="dk1"/>
                </a:solidFill>
                <a:latin typeface="Times New Roman"/>
                <a:ea typeface="Times New Roman"/>
                <a:cs typeface="Times New Roman"/>
                <a:sym typeface="Times New Roman"/>
              </a:rPr>
              <a:t>Načela nacionalnog kurikula</a:t>
            </a:r>
          </a:p>
        </p:txBody>
      </p:sp>
      <p:sp>
        <p:nvSpPr>
          <p:cNvPr id="114" name="Shape 114"/>
          <p:cNvSpPr txBox="1">
            <a:spLocks noGrp="1"/>
          </p:cNvSpPr>
          <p:nvPr>
            <p:ph idx="1"/>
          </p:nvPr>
        </p:nvSpPr>
        <p:spPr>
          <a:xfrm>
            <a:off x="595087" y="1643850"/>
            <a:ext cx="8091714" cy="4864500"/>
          </a:xfrm>
          <a:prstGeom prst="rect">
            <a:avLst/>
          </a:prstGeom>
          <a:noFill/>
          <a:ln>
            <a:noFill/>
          </a:ln>
        </p:spPr>
        <p:txBody>
          <a:bodyPr wrap="square" lIns="91425" tIns="45700" rIns="91425" bIns="45700" anchor="ctr" anchorCtr="0">
            <a:noAutofit/>
          </a:bodyPr>
          <a:lstStyle/>
          <a:p>
            <a:pPr marL="457200" marR="0" lvl="0" indent="-304800" algn="l" rtl="0">
              <a:lnSpc>
                <a:spcPct val="115000"/>
              </a:lnSpc>
              <a:spcBef>
                <a:spcPts val="0"/>
              </a:spcBef>
              <a:spcAft>
                <a:spcPts val="0"/>
              </a:spcAft>
              <a:buClr>
                <a:schemeClr val="dk1"/>
              </a:buClr>
              <a:buSzPct val="100000"/>
              <a:buFont typeface="Times New Roman"/>
              <a:buChar char="•"/>
            </a:pPr>
            <a:r>
              <a:rPr lang="en" sz="3000" b="0" i="0" u="none" strike="noStrike" cap="none" dirty="0" smtClean="0">
                <a:solidFill>
                  <a:schemeClr val="dk1"/>
                </a:solidFill>
                <a:latin typeface="Times New Roman"/>
                <a:ea typeface="Times New Roman"/>
                <a:cs typeface="Times New Roman"/>
                <a:sym typeface="Times New Roman"/>
              </a:rPr>
              <a:t>Osiguranje kvalitetnog odgoja i obrazovanja za sve</a:t>
            </a:r>
            <a:r>
              <a:rPr lang="hr-HR" sz="3000" b="0" i="0" u="none" strike="noStrike" cap="none" dirty="0" smtClean="0">
                <a:solidFill>
                  <a:schemeClr val="dk1"/>
                </a:solidFill>
                <a:latin typeface="Times New Roman"/>
                <a:ea typeface="Times New Roman"/>
                <a:cs typeface="Times New Roman"/>
                <a:sym typeface="Times New Roman"/>
              </a:rPr>
              <a:t>,</a:t>
            </a:r>
            <a:endParaRPr lang="en" sz="3000" b="0" i="0" u="none" strike="noStrike" cap="none" dirty="0" smtClean="0">
              <a:solidFill>
                <a:schemeClr val="dk1"/>
              </a:solidFill>
              <a:latin typeface="Times New Roman"/>
              <a:ea typeface="Times New Roman"/>
              <a:cs typeface="Times New Roman"/>
              <a:sym typeface="Times New Roman"/>
            </a:endParaRPr>
          </a:p>
          <a:p>
            <a:pPr marL="457200" marR="0" lvl="0" indent="-304800" algn="l" rtl="0">
              <a:lnSpc>
                <a:spcPct val="115000"/>
              </a:lnSpc>
              <a:spcBef>
                <a:spcPts val="0"/>
              </a:spcBef>
              <a:spcAft>
                <a:spcPts val="0"/>
              </a:spcAft>
              <a:buClr>
                <a:schemeClr val="dk1"/>
              </a:buClr>
              <a:buSzPct val="100000"/>
              <a:buFont typeface="Times New Roman"/>
              <a:buChar char="•"/>
            </a:pPr>
            <a:r>
              <a:rPr lang="en" sz="3000" b="0" i="0" u="none" strike="noStrike" cap="none" dirty="0" smtClean="0">
                <a:solidFill>
                  <a:schemeClr val="dk1"/>
                </a:solidFill>
                <a:latin typeface="Times New Roman"/>
                <a:ea typeface="Times New Roman"/>
                <a:cs typeface="Times New Roman"/>
                <a:sym typeface="Times New Roman"/>
              </a:rPr>
              <a:t>Jednakost obrazovnih mogućnosti za sve</a:t>
            </a:r>
            <a:r>
              <a:rPr lang="hr-HR" sz="3000" b="0" i="0" u="none" strike="noStrike" cap="none" dirty="0" smtClean="0">
                <a:solidFill>
                  <a:schemeClr val="dk1"/>
                </a:solidFill>
                <a:latin typeface="Times New Roman"/>
                <a:ea typeface="Times New Roman"/>
                <a:cs typeface="Times New Roman"/>
                <a:sym typeface="Times New Roman"/>
              </a:rPr>
              <a:t>,</a:t>
            </a:r>
            <a:endParaRPr lang="en" sz="3000" b="0" i="0" u="none" strike="noStrike" cap="none" dirty="0" smtClean="0">
              <a:solidFill>
                <a:schemeClr val="dk1"/>
              </a:solidFill>
              <a:latin typeface="Times New Roman"/>
              <a:ea typeface="Times New Roman"/>
              <a:cs typeface="Times New Roman"/>
              <a:sym typeface="Times New Roman"/>
            </a:endParaRPr>
          </a:p>
          <a:p>
            <a:pPr marL="457200" marR="0" lvl="0" indent="-304800" algn="l" rtl="0">
              <a:lnSpc>
                <a:spcPct val="115000"/>
              </a:lnSpc>
              <a:spcBef>
                <a:spcPts val="0"/>
              </a:spcBef>
              <a:spcAft>
                <a:spcPts val="0"/>
              </a:spcAft>
              <a:buClr>
                <a:schemeClr val="dk1"/>
              </a:buClr>
              <a:buSzPct val="100000"/>
              <a:buFont typeface="Times New Roman"/>
              <a:buChar char="•"/>
            </a:pPr>
            <a:r>
              <a:rPr lang="en" sz="3000" b="0" i="0" u="none" strike="noStrike" cap="none" dirty="0" smtClean="0">
                <a:solidFill>
                  <a:schemeClr val="dk1"/>
                </a:solidFill>
                <a:latin typeface="Times New Roman"/>
                <a:ea typeface="Times New Roman"/>
                <a:cs typeface="Times New Roman"/>
                <a:sym typeface="Times New Roman"/>
              </a:rPr>
              <a:t>Obveznost općeg obrazovanja</a:t>
            </a:r>
            <a:r>
              <a:rPr lang="hr-HR" sz="3000" b="0" i="0" u="none" strike="noStrike" cap="none" dirty="0" smtClean="0">
                <a:solidFill>
                  <a:schemeClr val="dk1"/>
                </a:solidFill>
                <a:latin typeface="Times New Roman"/>
                <a:ea typeface="Times New Roman"/>
                <a:cs typeface="Times New Roman"/>
                <a:sym typeface="Times New Roman"/>
              </a:rPr>
              <a:t>,</a:t>
            </a:r>
            <a:endParaRPr lang="en" sz="3000" b="0" i="0" u="none" strike="noStrike" cap="none" dirty="0" smtClean="0">
              <a:solidFill>
                <a:schemeClr val="dk1"/>
              </a:solidFill>
              <a:latin typeface="Times New Roman"/>
              <a:ea typeface="Times New Roman"/>
              <a:cs typeface="Times New Roman"/>
              <a:sym typeface="Times New Roman"/>
            </a:endParaRPr>
          </a:p>
          <a:p>
            <a:pPr marL="457200" marR="0" lvl="0" indent="-304800" algn="l" rtl="0">
              <a:lnSpc>
                <a:spcPct val="115000"/>
              </a:lnSpc>
              <a:spcBef>
                <a:spcPts val="0"/>
              </a:spcBef>
              <a:spcAft>
                <a:spcPts val="0"/>
              </a:spcAft>
              <a:buClr>
                <a:schemeClr val="dk1"/>
              </a:buClr>
              <a:buSzPct val="100000"/>
              <a:buFont typeface="Times New Roman"/>
              <a:buChar char="•"/>
            </a:pPr>
            <a:r>
              <a:rPr lang="en" sz="3000" b="0" i="0" u="none" strike="noStrike" cap="none" dirty="0" smtClean="0">
                <a:solidFill>
                  <a:schemeClr val="dk1"/>
                </a:solidFill>
                <a:latin typeface="Times New Roman"/>
                <a:ea typeface="Times New Roman"/>
                <a:cs typeface="Times New Roman"/>
                <a:sym typeface="Times New Roman"/>
              </a:rPr>
              <a:t>Uspravna i vodoravna prohodnost</a:t>
            </a:r>
          </a:p>
          <a:p>
            <a:pPr marL="457200" marR="0" lvl="0" indent="-304800" algn="l" rtl="0">
              <a:lnSpc>
                <a:spcPct val="115000"/>
              </a:lnSpc>
              <a:spcBef>
                <a:spcPts val="0"/>
              </a:spcBef>
              <a:spcAft>
                <a:spcPts val="0"/>
              </a:spcAft>
              <a:buClr>
                <a:schemeClr val="dk1"/>
              </a:buClr>
              <a:buSzPct val="100000"/>
              <a:buFont typeface="Times New Roman"/>
              <a:buChar char="•"/>
            </a:pPr>
            <a:r>
              <a:rPr lang="en" sz="3000" b="0" i="0" u="none" strike="noStrike" cap="none" dirty="0" smtClean="0">
                <a:solidFill>
                  <a:schemeClr val="dk1"/>
                </a:solidFill>
                <a:latin typeface="Times New Roman"/>
                <a:ea typeface="Times New Roman"/>
                <a:cs typeface="Times New Roman"/>
                <a:sym typeface="Times New Roman"/>
              </a:rPr>
              <a:t>Uključenost svih učenika u odgojno-obrazovni sustav</a:t>
            </a:r>
            <a:r>
              <a:rPr lang="hr-HR" sz="3000" b="0" i="0" u="none" strike="noStrike" cap="none" dirty="0" smtClean="0">
                <a:solidFill>
                  <a:schemeClr val="dk1"/>
                </a:solidFill>
                <a:latin typeface="Times New Roman"/>
                <a:ea typeface="Times New Roman"/>
                <a:cs typeface="Times New Roman"/>
                <a:sym typeface="Times New Roman"/>
              </a:rPr>
              <a:t>,</a:t>
            </a:r>
            <a:endParaRPr lang="en" sz="3000" b="0" i="0" u="none" strike="noStrike" cap="none" dirty="0" smtClean="0">
              <a:solidFill>
                <a:schemeClr val="dk1"/>
              </a:solidFill>
              <a:latin typeface="Times New Roman"/>
              <a:ea typeface="Times New Roman"/>
              <a:cs typeface="Times New Roman"/>
              <a:sym typeface="Times New Roman"/>
            </a:endParaRPr>
          </a:p>
          <a:p>
            <a:pPr marL="457200" marR="0" lvl="0" indent="-304800" algn="l" rtl="0">
              <a:lnSpc>
                <a:spcPct val="115000"/>
              </a:lnSpc>
              <a:spcBef>
                <a:spcPts val="0"/>
              </a:spcBef>
              <a:spcAft>
                <a:spcPts val="0"/>
              </a:spcAft>
              <a:buClr>
                <a:schemeClr val="dk1"/>
              </a:buClr>
              <a:buSzPct val="100000"/>
              <a:buFont typeface="Times New Roman"/>
              <a:buChar char="•"/>
            </a:pPr>
            <a:r>
              <a:rPr lang="en" sz="3000" b="0" i="0" u="none" strike="noStrike" cap="none" dirty="0" smtClean="0">
                <a:solidFill>
                  <a:schemeClr val="dk1"/>
                </a:solidFill>
                <a:latin typeface="Times New Roman"/>
                <a:ea typeface="Times New Roman"/>
                <a:cs typeface="Times New Roman"/>
                <a:sym typeface="Times New Roman"/>
              </a:rPr>
              <a:t>Znanstvena utemeljenost</a:t>
            </a:r>
            <a:r>
              <a:rPr lang="hr-HR" sz="3000" b="0" i="0" u="none" strike="noStrike" cap="none" dirty="0" smtClean="0">
                <a:solidFill>
                  <a:schemeClr val="dk1"/>
                </a:solidFill>
                <a:latin typeface="Times New Roman"/>
                <a:ea typeface="Times New Roman"/>
                <a:cs typeface="Times New Roman"/>
                <a:sym typeface="Times New Roman"/>
              </a:rPr>
              <a:t>.</a:t>
            </a:r>
            <a:endParaRPr lang="en" sz="3000" b="0" i="0" u="none" strike="noStrike" cap="none" dirty="0" smtClean="0">
              <a:solidFill>
                <a:schemeClr val="dk1"/>
              </a:solidFill>
              <a:latin typeface="Times New Roman"/>
              <a:ea typeface="Times New Roman"/>
              <a:cs typeface="Times New Roman"/>
              <a:sym typeface="Times New Roman"/>
            </a:endParaRPr>
          </a:p>
          <a:p>
            <a:pPr marL="342900" marR="0" lvl="0" indent="-152400" algn="l" rtl="0">
              <a:lnSpc>
                <a:spcPct val="100000"/>
              </a:lnSpc>
              <a:spcBef>
                <a:spcPts val="600"/>
              </a:spcBef>
              <a:spcAft>
                <a:spcPts val="0"/>
              </a:spcAft>
              <a:buClr>
                <a:srgbClr val="3F3F3F"/>
              </a:buClr>
              <a:buSzPct val="25000"/>
              <a:buFont typeface="Verdana"/>
              <a:buNone/>
            </a:pPr>
            <a:endParaRPr sz="30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351" name="Shape 351"/>
          <p:cNvGraphicFramePr/>
          <p:nvPr/>
        </p:nvGraphicFramePr>
        <p:xfrm>
          <a:off x="251515" y="544708"/>
          <a:ext cx="8641625" cy="5897415"/>
        </p:xfrm>
        <a:graphic>
          <a:graphicData uri="http://schemas.openxmlformats.org/drawingml/2006/table">
            <a:tbl>
              <a:tblPr>
                <a:noFill/>
                <a:tableStyleId>{147E585C-4567-4667-A078-270B42631319}</a:tableStyleId>
              </a:tblPr>
              <a:tblGrid>
                <a:gridCol w="2105175">
                  <a:extLst>
                    <a:ext uri="{9D8B030D-6E8A-4147-A177-3AD203B41FA5}">
                      <a16:colId xmlns:a16="http://schemas.microsoft.com/office/drawing/2014/main" val="20000"/>
                    </a:ext>
                  </a:extLst>
                </a:gridCol>
                <a:gridCol w="6536450">
                  <a:extLst>
                    <a:ext uri="{9D8B030D-6E8A-4147-A177-3AD203B41FA5}">
                      <a16:colId xmlns:a16="http://schemas.microsoft.com/office/drawing/2014/main" val="20001"/>
                    </a:ext>
                  </a:extLst>
                </a:gridCol>
              </a:tblGrid>
              <a:tr h="4543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NAZIV AKTIVNOSTI</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MALI ZBOR -  IZVANNASTAVNA AKTIVNOST;za učenike RN</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46700">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CILJ AKTIVNOSTI</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razvijati glazbeno stvaralaštvo</a:t>
                      </a:r>
                    </a:p>
                    <a:p>
                      <a:pPr marL="0" marR="0" lvl="0" indent="0" algn="just"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poticati naviku aktivnog slušanja glazbe i reproducirati je ritmički (na Orfovom instrumentariju) i melodijski</a:t>
                      </a:r>
                    </a:p>
                    <a:p>
                      <a:pPr marL="0" marR="0" lvl="0" indent="0" algn="just"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upoznati skladbe raznih skladatelja, glazbene priče i igre</a:t>
                      </a:r>
                    </a:p>
                    <a:p>
                      <a:pPr marL="0" marR="0" lvl="0" indent="0" algn="just"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razvijati potrebu za glazbeno-scenskim izričajem</a:t>
                      </a:r>
                    </a:p>
                    <a:p>
                      <a:pPr marL="0" marR="0" lvl="0" indent="0" algn="just" rtl="0">
                        <a:lnSpc>
                          <a:spcPct val="100000"/>
                        </a:lnSpc>
                        <a:spcBef>
                          <a:spcPts val="0"/>
                        </a:spcBef>
                        <a:spcAft>
                          <a:spcPts val="0"/>
                        </a:spcAft>
                        <a:buClr>
                          <a:schemeClr val="dk1"/>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nastupati na školskim priredbama.</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8050">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NAMJENA</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uključiti što više učenika u aktivno skupno muziciranje i na taj način poticati i njegovati ljubav prema glazbi, međusobnu toleranciju i poštovanje među učenicima</a:t>
                      </a:r>
                    </a:p>
                    <a:p>
                      <a:pPr marL="0" marR="0" lvl="0" indent="0" algn="just"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poticati glazbenu radoznalost za novim sadržajima i izrazima u glazbi.</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7900">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NOSITELJI </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Verdana"/>
                        <a:buNone/>
                      </a:pPr>
                      <a:r>
                        <a:rPr lang="en"/>
                        <a:t>Učiteljica Jasminka Španić</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91600">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NAČIN REALIZACIJE</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14287" marR="0" lvl="0" indent="-14287" algn="just"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Sudjelovanje na školskim priredbama i ostalim glazbenim projektima u školi i izvan nje.</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7625">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VREMENIK</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Tijekom školske godine 201</a:t>
                      </a:r>
                      <a:r>
                        <a:rPr lang="en" sz="1600">
                          <a:solidFill>
                            <a:schemeClr val="dk1"/>
                          </a:solidFill>
                          <a:latin typeface="Times New Roman"/>
                          <a:ea typeface="Times New Roman"/>
                          <a:cs typeface="Times New Roman"/>
                          <a:sym typeface="Times New Roman"/>
                        </a:rPr>
                        <a:t>7</a:t>
                      </a:r>
                      <a:r>
                        <a:rPr lang="en" sz="1600" u="none" strike="noStrike" cap="none">
                          <a:solidFill>
                            <a:schemeClr val="dk1"/>
                          </a:solidFill>
                          <a:latin typeface="Times New Roman"/>
                          <a:ea typeface="Times New Roman"/>
                          <a:cs typeface="Times New Roman"/>
                          <a:sym typeface="Times New Roman"/>
                        </a:rPr>
                        <a:t>/1</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 1 sat tjedno i po potrebi prije nastupa.</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0000">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TROŠKOVNIK</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Fotokopirni papir, papir u boji, Orfov instrumentarij, sintetizator zvuka, CD-player, prirodni materijali i materijali iz domaćinstva.</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361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latin typeface="Times New Roman"/>
                          <a:ea typeface="Times New Roman"/>
                          <a:cs typeface="Times New Roman"/>
                          <a:sym typeface="Times New Roman"/>
                        </a:rPr>
                        <a:t>VREDNOVANJE I KORIŠTENJE REZULTATA RADA</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 tijekom školske godine, opisnim praćenjem i vrednovanjem.</a:t>
                      </a:r>
                    </a:p>
                  </a:txBody>
                  <a:tcPr marL="60050" marR="600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358" name="Shape 358"/>
          <p:cNvGraphicFramePr/>
          <p:nvPr>
            <p:extLst>
              <p:ext uri="{D42A27DB-BD31-4B8C-83A1-F6EECF244321}">
                <p14:modId xmlns:p14="http://schemas.microsoft.com/office/powerpoint/2010/main" val="2799146582"/>
              </p:ext>
            </p:extLst>
          </p:nvPr>
        </p:nvGraphicFramePr>
        <p:xfrm>
          <a:off x="251515" y="563193"/>
          <a:ext cx="8640975" cy="5934235"/>
        </p:xfrm>
        <a:graphic>
          <a:graphicData uri="http://schemas.openxmlformats.org/drawingml/2006/table">
            <a:tbl>
              <a:tblPr>
                <a:noFill/>
                <a:tableStyleId>{147E585C-4567-4667-A078-270B42631319}</a:tableStyleId>
              </a:tblPr>
              <a:tblGrid>
                <a:gridCol w="2103925">
                  <a:extLst>
                    <a:ext uri="{9D8B030D-6E8A-4147-A177-3AD203B41FA5}">
                      <a16:colId xmlns:a16="http://schemas.microsoft.com/office/drawing/2014/main" val="20000"/>
                    </a:ext>
                  </a:extLst>
                </a:gridCol>
                <a:gridCol w="6537050">
                  <a:extLst>
                    <a:ext uri="{9D8B030D-6E8A-4147-A177-3AD203B41FA5}">
                      <a16:colId xmlns:a16="http://schemas.microsoft.com/office/drawing/2014/main" val="20001"/>
                    </a:ext>
                  </a:extLst>
                </a:gridCol>
              </a:tblGrid>
              <a:tr h="6477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NAZIV AKTIVNOSTI</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Verdana"/>
                        <a:buNone/>
                      </a:pPr>
                      <a:r>
                        <a:rPr lang="en" sz="1600" b="1" u="none" strike="noStrike" cap="none">
                          <a:solidFill>
                            <a:schemeClr val="dk1"/>
                          </a:solidFill>
                        </a:rPr>
                        <a:t> RECITATORSKO - DRAMSKA GRUPA</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398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CILJ AKTIVNOSTI</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Razvijanje sposobnosti pravilnog izgovora i vještine javnog govorenja.</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69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NAMJENA</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njegovanje i razvoj timskog rada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zadovoljiti potrebu za igrom, zabavom i afirmacijom</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poticati pozitivnu identifikaciju i izgradnju moralnih vrijednosti</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poticati učenje tolerancije, slušanje drugoga i dogovaranje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poticati dijete da izrazi svoje zamisli i ideje</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63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NOSITELJI </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a:t>Mirta Grgić Mešić</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803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NAČIN REALIZACIJE</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igre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vježbe čitanja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vježbe uživljavanja u likove (ulogu)</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pantomima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improvizirane dramske situacije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skupni i pojedinačni nastupi učenika.</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76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VREMENIK</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Tijekom školske godine.</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88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TROŠKOVNIK</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Izrada kostimografije i scenografije.</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11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VREDNOVANJE I KORIŠTENJE REZULTATA RADA</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dirty="0">
                          <a:solidFill>
                            <a:schemeClr val="dk1"/>
                          </a:solidFill>
                          <a:latin typeface="Times New Roman"/>
                          <a:ea typeface="Times New Roman"/>
                          <a:cs typeface="Times New Roman"/>
                          <a:sym typeface="Times New Roman"/>
                        </a:rPr>
                        <a:t>Sudjelovanje na školskim proslavama i sličnim prigodama.</a:t>
                      </a:r>
                    </a:p>
                  </a:txBody>
                  <a:tcPr marL="64700" marR="6470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365" name="Shape 365"/>
          <p:cNvGraphicFramePr/>
          <p:nvPr>
            <p:extLst>
              <p:ext uri="{D42A27DB-BD31-4B8C-83A1-F6EECF244321}">
                <p14:modId xmlns:p14="http://schemas.microsoft.com/office/powerpoint/2010/main" val="2238145060"/>
              </p:ext>
            </p:extLst>
          </p:nvPr>
        </p:nvGraphicFramePr>
        <p:xfrm>
          <a:off x="262912" y="232490"/>
          <a:ext cx="8618175" cy="6222941"/>
        </p:xfrm>
        <a:graphic>
          <a:graphicData uri="http://schemas.openxmlformats.org/drawingml/2006/table">
            <a:tbl>
              <a:tblPr>
                <a:noFill/>
                <a:tableStyleId>{147E585C-4567-4667-A078-270B42631319}</a:tableStyleId>
              </a:tblPr>
              <a:tblGrid>
                <a:gridCol w="2451259">
                  <a:extLst>
                    <a:ext uri="{9D8B030D-6E8A-4147-A177-3AD203B41FA5}">
                      <a16:colId xmlns:a16="http://schemas.microsoft.com/office/drawing/2014/main" val="20000"/>
                    </a:ext>
                  </a:extLst>
                </a:gridCol>
                <a:gridCol w="6166916">
                  <a:extLst>
                    <a:ext uri="{9D8B030D-6E8A-4147-A177-3AD203B41FA5}">
                      <a16:colId xmlns:a16="http://schemas.microsoft.com/office/drawing/2014/main" val="20001"/>
                    </a:ext>
                  </a:extLst>
                </a:gridCol>
              </a:tblGrid>
              <a:tr h="652881">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NAZIV AKTIVNOSTI</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 RECITATORSKA GRUPA</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0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CILJ AKTIVNOSTI</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Razvijanje govorne sposobnosti i izražajnosti</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56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NAMJENA</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 njegovanje i razvoj timskog rada</a:t>
                      </a:r>
                    </a:p>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 zadovoljiti potrebu za igrom, zabavom i afirmacijom</a:t>
                      </a:r>
                    </a:p>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 poticati pozitivnu identifikaciju i izgradnju moralnih vrijednosti</a:t>
                      </a:r>
                    </a:p>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 poticati učenje tolerancije, slušanje drugoga</a:t>
                      </a:r>
                    </a:p>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 poticati dijete da izrazi svoje zamisli i ideje</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25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NOSITELJI </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panose="02020603050405020304" pitchFamily="18" charset="0"/>
                          <a:cs typeface="Times New Roman" panose="02020603050405020304" pitchFamily="18" charset="0"/>
                        </a:rPr>
                        <a:t>Valerija Ivanović Skender</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907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NAČIN REALIZACIJE</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22860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 igre</a:t>
                      </a:r>
                    </a:p>
                    <a:p>
                      <a:pPr marL="22860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 vježbe čitanja</a:t>
                      </a:r>
                    </a:p>
                    <a:p>
                      <a:pPr marL="22860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 vježbe uživljavanja u likove (uloge)</a:t>
                      </a:r>
                    </a:p>
                    <a:p>
                      <a:pPr marL="22860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 pantomima</a:t>
                      </a:r>
                    </a:p>
                    <a:p>
                      <a:pPr marL="22860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 skupni i pojedinačni nastupi učenika</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17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VREMENIK</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1 sat tjedno tijekom školske godine 201</a:t>
                      </a:r>
                      <a:r>
                        <a:rPr lang="en" sz="1800">
                          <a:solidFill>
                            <a:schemeClr val="dk1"/>
                          </a:solidFill>
                          <a:latin typeface="Times New Roman" panose="02020603050405020304" pitchFamily="18" charset="0"/>
                          <a:ea typeface="Times New Roman"/>
                          <a:cs typeface="Times New Roman" panose="02020603050405020304" pitchFamily="18" charset="0"/>
                          <a:sym typeface="Times New Roman"/>
                        </a:rPr>
                        <a:t>7</a:t>
                      </a: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./201</a:t>
                      </a:r>
                      <a:r>
                        <a:rPr lang="en" sz="1800">
                          <a:solidFill>
                            <a:schemeClr val="dk1"/>
                          </a:solidFill>
                          <a:latin typeface="Times New Roman" panose="02020603050405020304" pitchFamily="18" charset="0"/>
                          <a:ea typeface="Times New Roman"/>
                          <a:cs typeface="Times New Roman" panose="02020603050405020304" pitchFamily="18" charset="0"/>
                          <a:sym typeface="Times New Roman"/>
                        </a:rPr>
                        <a:t>8</a:t>
                      </a: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794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TROŠKOVNIK</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Nema troškova</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05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VREDNOVANJE I KORIŠTENJE REZULTATA RADA</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Sudjelovanje na priredbama i svečanostima</a:t>
                      </a:r>
                    </a:p>
                  </a:txBody>
                  <a:tcPr marL="64025" marR="640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372" name="Shape 372"/>
          <p:cNvGraphicFramePr/>
          <p:nvPr>
            <p:extLst>
              <p:ext uri="{D42A27DB-BD31-4B8C-83A1-F6EECF244321}">
                <p14:modId xmlns:p14="http://schemas.microsoft.com/office/powerpoint/2010/main" val="3548082812"/>
              </p:ext>
            </p:extLst>
          </p:nvPr>
        </p:nvGraphicFramePr>
        <p:xfrm>
          <a:off x="287381" y="495531"/>
          <a:ext cx="8642350" cy="5727285"/>
        </p:xfrm>
        <a:graphic>
          <a:graphicData uri="http://schemas.openxmlformats.org/drawingml/2006/table">
            <a:tbl>
              <a:tblPr>
                <a:noFill/>
                <a:tableStyleId>{147E585C-4567-4667-A078-270B42631319}</a:tableStyleId>
              </a:tblPr>
              <a:tblGrid>
                <a:gridCol w="2162175">
                  <a:extLst>
                    <a:ext uri="{9D8B030D-6E8A-4147-A177-3AD203B41FA5}">
                      <a16:colId xmlns:a16="http://schemas.microsoft.com/office/drawing/2014/main" val="20000"/>
                    </a:ext>
                  </a:extLst>
                </a:gridCol>
                <a:gridCol w="6480175">
                  <a:extLst>
                    <a:ext uri="{9D8B030D-6E8A-4147-A177-3AD203B41FA5}">
                      <a16:colId xmlns:a16="http://schemas.microsoft.com/office/drawing/2014/main" val="20001"/>
                    </a:ext>
                  </a:extLst>
                </a:gridCol>
              </a:tblGrid>
              <a:tr h="3921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NAZIV AKTIVNOSTI</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2400" b="1" u="none" strike="noStrike" cap="none">
                          <a:solidFill>
                            <a:schemeClr val="dk1"/>
                          </a:solidFill>
                          <a:latin typeface="Times New Roman"/>
                          <a:ea typeface="Times New Roman"/>
                          <a:cs typeface="Times New Roman"/>
                          <a:sym typeface="Times New Roman"/>
                        </a:rPr>
                        <a:t>EKO-GRUPA</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68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CILJ AKTIVNOSTI</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Razvoj ljubavi prema prirodi i svemu što okružuje čovjeka, razvoj svijesti o zaštiti okoliša i zavičajne baštine. Osposobljavnje učenika za buduće zanimanje ili hobi. Razvoj socijalnih vještina (suosjećanja, tolerancije, razumijevanja). Razvoj logičkog mišljenja, dosljednost u obavljanju zadataka, upornost, približavanje gradiva.</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68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NAMJENA</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Razvijati kulturu, sposobnost i čistoću okoliša te održivog razvoja. Kvalitetna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organizacija slobodnog vremena i prevencija nepoželjnih oblika ponašanja.</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96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NOSITELJI </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a:t>Danijela Dujić</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5407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NAČIN REALIZACIJE</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Skupni i pojedinačni rad u radionicama. Naglasak je na istraživačkim vještinama. Aktivnosti se provode u prirodi, na otvorenim prostorima.</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83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VREMENIK</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Tijekom školske godine 201</a:t>
                      </a:r>
                      <a:r>
                        <a:rPr lang="en" sz="1600">
                          <a:solidFill>
                            <a:schemeClr val="dk1"/>
                          </a:solidFill>
                          <a:latin typeface="Times New Roman"/>
                          <a:ea typeface="Times New Roman"/>
                          <a:cs typeface="Times New Roman"/>
                          <a:sym typeface="Times New Roman"/>
                        </a:rPr>
                        <a:t>7./2018.</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18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TROŠKOVNIK</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7467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VREDNOVANJE I KORIŠTENJE REZULTATA RADA</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dirty="0">
                          <a:solidFill>
                            <a:schemeClr val="dk1"/>
                          </a:solidFill>
                          <a:latin typeface="Times New Roman"/>
                          <a:ea typeface="Times New Roman"/>
                          <a:cs typeface="Times New Roman"/>
                          <a:sym typeface="Times New Roman"/>
                        </a:rPr>
                        <a:t>Kroz dječju motiviranost, rad i ustrajnost, kroz individualni razvoj djeteta u samodisciplini i samopouzdanju, razvoju govornih i socijalnih vještina vrednujemo rad. Ekoliškim aktivnostima stvaramo eko-odgojno-obrazovno ozračje.</a:t>
                      </a:r>
                    </a:p>
                  </a:txBody>
                  <a:tcPr marL="58675" marR="586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graphicFrame>
        <p:nvGraphicFramePr>
          <p:cNvPr id="378" name="Shape 378"/>
          <p:cNvGraphicFramePr/>
          <p:nvPr/>
        </p:nvGraphicFramePr>
        <p:xfrm>
          <a:off x="323862" y="373075"/>
          <a:ext cx="8496300" cy="5311725"/>
        </p:xfrm>
        <a:graphic>
          <a:graphicData uri="http://schemas.openxmlformats.org/drawingml/2006/table">
            <a:tbl>
              <a:tblPr>
                <a:noFill/>
                <a:tableStyleId>{147E585C-4567-4667-A078-270B42631319}</a:tableStyleId>
              </a:tblPr>
              <a:tblGrid>
                <a:gridCol w="2352300">
                  <a:extLst>
                    <a:ext uri="{9D8B030D-6E8A-4147-A177-3AD203B41FA5}">
                      <a16:colId xmlns:a16="http://schemas.microsoft.com/office/drawing/2014/main" val="20000"/>
                    </a:ext>
                  </a:extLst>
                </a:gridCol>
                <a:gridCol w="6144000">
                  <a:extLst>
                    <a:ext uri="{9D8B030D-6E8A-4147-A177-3AD203B41FA5}">
                      <a16:colId xmlns:a16="http://schemas.microsoft.com/office/drawing/2014/main" val="20001"/>
                    </a:ext>
                  </a:extLst>
                </a:gridCol>
              </a:tblGrid>
              <a:tr h="3603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NAZIV AKTIVNOSTI</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LUTKARSKA </a:t>
                      </a:r>
                      <a:r>
                        <a:rPr lang="en" sz="1400" b="1" u="none" strike="noStrike" cap="none">
                          <a:solidFill>
                            <a:schemeClr val="dk1"/>
                          </a:solidFill>
                        </a:rPr>
                        <a:t>GRUPA</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9697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CILJ AKTIVNOSTI</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Cilj radionice je razvoj ljubavi prema scenskom djelu i prema napisanoj riječi.</a:t>
                      </a:r>
                    </a:p>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Razvoj govornog izražavanja, oslobađanje unutarnjih kočnica, straha i frustracija, razvoj socijalnih vještina (suosjećanja, tolerancije, razumijevanja, prihvaćanja različitosti) dosljednost u obavljanju zadataka, razvoj upornosti, logičkog razmišljanja, vježbanje pamćenja i snalaženje u iznenadnim situacijama</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636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NAMJENA</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Razvijanje sposobnosti pravilnog  izgovora i vještine javnog govorenja.</a:t>
                      </a:r>
                    </a:p>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Njegovanje pravilnog, književnog izgovora i intonacije, fluentnost govora, bogaćenje jezičnog izraza standardnog hrvatskog jezika s narječjima, kvalitetna organizacija slobodnog vremena i prevencija nepoželjnih oblika ponašanja.</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592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NOSITELJI </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a:t>Učiteljica Irena Koružnjak</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556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NAČIN REALIZACIJE</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Skupnim i pojedinačnim izvedbama učenika; kroz igre (opuštanja, koncentracije, oponašanja, pantomime i mimike, mašte, ritma, glazbe i animacije, igre riječima)</a:t>
                      </a:r>
                    </a:p>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Izradom lutaka, rekvizita i scenografije, rada na tekstu, čitalačkim pokusima.</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067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VREMENIK</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Tijekom školske godine 201</a:t>
                      </a:r>
                      <a:r>
                        <a:rPr lang="en">
                          <a:solidFill>
                            <a:schemeClr val="dk1"/>
                          </a:solidFill>
                          <a:latin typeface="Times New Roman"/>
                          <a:ea typeface="Times New Roman"/>
                          <a:cs typeface="Times New Roman"/>
                          <a:sym typeface="Times New Roman"/>
                        </a:rPr>
                        <a:t>7</a:t>
                      </a:r>
                      <a:r>
                        <a:rPr lang="en" sz="1400" u="none" strike="noStrike" cap="none">
                          <a:solidFill>
                            <a:schemeClr val="dk1"/>
                          </a:solidFill>
                          <a:latin typeface="Times New Roman"/>
                          <a:ea typeface="Times New Roman"/>
                          <a:cs typeface="Times New Roman"/>
                          <a:sym typeface="Times New Roman"/>
                        </a:rPr>
                        <a:t>./201</a:t>
                      </a:r>
                      <a:r>
                        <a:rPr lang="en">
                          <a:solidFill>
                            <a:schemeClr val="dk1"/>
                          </a:solidFill>
                          <a:latin typeface="Times New Roman"/>
                          <a:ea typeface="Times New Roman"/>
                          <a:cs typeface="Times New Roman"/>
                          <a:sym typeface="Times New Roman"/>
                        </a:rPr>
                        <a:t>8</a:t>
                      </a:r>
                      <a:r>
                        <a:rPr lang="en" sz="1400" u="none" strike="noStrike" cap="none">
                          <a:solidFill>
                            <a:schemeClr val="dk1"/>
                          </a:solidFill>
                          <a:latin typeface="Times New Roman"/>
                          <a:ea typeface="Times New Roman"/>
                          <a:cs typeface="Times New Roman"/>
                          <a:sym typeface="Times New Roman"/>
                        </a:rPr>
                        <a:t>.</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143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TROŠKOVNIK</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Materijali za izradu lutaka, rekvizita i scene.</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VREDNOVANJE I KORIŠTENJE REZULTATA RADA</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Vrednovanje se odvija kroz dječju motiviranost, rad i ustrajnost, kroz individualni razvoj djeteta u samopouzdanju, razvoju govornih i socijalnih vještina.</a:t>
                      </a:r>
                    </a:p>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Rezultate rada prikazujemo prigodnim lutkarsko-scenskim predstavama.</a:t>
                      </a:r>
                    </a:p>
                  </a:txBody>
                  <a:tcPr marL="57150" marR="571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aphicFrame>
        <p:nvGraphicFramePr>
          <p:cNvPr id="384" name="Shape 384"/>
          <p:cNvGraphicFramePr/>
          <p:nvPr/>
        </p:nvGraphicFramePr>
        <p:xfrm>
          <a:off x="251515" y="344114"/>
          <a:ext cx="8640950" cy="6224258"/>
        </p:xfrm>
        <a:graphic>
          <a:graphicData uri="http://schemas.openxmlformats.org/drawingml/2006/table">
            <a:tbl>
              <a:tblPr>
                <a:noFill/>
                <a:tableStyleId>{147E585C-4567-4667-A078-270B42631319}</a:tableStyleId>
              </a:tblPr>
              <a:tblGrid>
                <a:gridCol w="2105775">
                  <a:extLst>
                    <a:ext uri="{9D8B030D-6E8A-4147-A177-3AD203B41FA5}">
                      <a16:colId xmlns:a16="http://schemas.microsoft.com/office/drawing/2014/main" val="20000"/>
                    </a:ext>
                  </a:extLst>
                </a:gridCol>
                <a:gridCol w="6535175">
                  <a:extLst>
                    <a:ext uri="{9D8B030D-6E8A-4147-A177-3AD203B41FA5}">
                      <a16:colId xmlns:a16="http://schemas.microsoft.com/office/drawing/2014/main" val="20001"/>
                    </a:ext>
                  </a:extLst>
                </a:gridCol>
              </a:tblGrid>
              <a:tr h="7192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NAZIV AKTIVNOSTI</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u="none" strike="noStrike" cap="none"/>
                        <a:t>LIKOVNA RADIONICA - </a:t>
                      </a:r>
                      <a:r>
                        <a:rPr lang="en" sz="1600" b="1"/>
                        <a:t>3</a:t>
                      </a:r>
                      <a:r>
                        <a:rPr lang="en" sz="1600" b="1" u="none" strike="noStrike" cap="none"/>
                        <a:t>. razred</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7653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CILJ AKTIVNOSTI</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Njegovati kreativnost učenika,poticati razumijevanje vizualno-likovnog jezika,razvijati vještine potrebne za likovno izražavanje,  likovnu talentiranost kod djece,</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7653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NAMJENA</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Poticanjem zajedničkog rada,likovnim stvaralaštvom pratiti važne datume, zanimljive događaje,natječaje. Sudjelovati na izložbama, doprinositi izradi školskog lista, uređivati panoe škole.</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6304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NOSITELJI </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a:t>Učiteljica Ljerka Ivković</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7653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NAČIN REALIZACIJE</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Učenici će na likovnoj radionici primjenom različitih likovnih tehnika risati, slikati, oblikovati metodama analitičkog promatranja, pokazivanja, razgovora, usmenog izlaganja, rada na tekstu, kombiniranja, variranja, građenja, razlaganja. </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6265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VREMENIK</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Tijekom školske godine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.(jedan sat tjedno).</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6026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TROSKOVNIK</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Uz pomoć roditelja i škole (nabava potrebnog materijala i pribora) - 300,00 kuna godišnje.</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7779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VREDNOVANJE I KORIŠTENJE REZULTATA RADA</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Izložba dječjih radova u holu škole.Radionice povodom Dana škole.Osobno zadovoljstvo učenika, roditelja i djelatnika škole.</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aphicFrame>
        <p:nvGraphicFramePr>
          <p:cNvPr id="390" name="Shape 390"/>
          <p:cNvGraphicFramePr/>
          <p:nvPr>
            <p:extLst>
              <p:ext uri="{D42A27DB-BD31-4B8C-83A1-F6EECF244321}">
                <p14:modId xmlns:p14="http://schemas.microsoft.com/office/powerpoint/2010/main" val="3569581740"/>
              </p:ext>
            </p:extLst>
          </p:nvPr>
        </p:nvGraphicFramePr>
        <p:xfrm>
          <a:off x="251525" y="291021"/>
          <a:ext cx="8640950" cy="6275958"/>
        </p:xfrm>
        <a:graphic>
          <a:graphicData uri="http://schemas.openxmlformats.org/drawingml/2006/table">
            <a:tbl>
              <a:tblPr>
                <a:noFill/>
                <a:tableStyleId>{147E585C-4567-4667-A078-270B42631319}</a:tableStyleId>
              </a:tblPr>
              <a:tblGrid>
                <a:gridCol w="2448275">
                  <a:extLst>
                    <a:ext uri="{9D8B030D-6E8A-4147-A177-3AD203B41FA5}">
                      <a16:colId xmlns:a16="http://schemas.microsoft.com/office/drawing/2014/main" val="20000"/>
                    </a:ext>
                  </a:extLst>
                </a:gridCol>
                <a:gridCol w="6192675">
                  <a:extLst>
                    <a:ext uri="{9D8B030D-6E8A-4147-A177-3AD203B41FA5}">
                      <a16:colId xmlns:a16="http://schemas.microsoft.com/office/drawing/2014/main" val="20001"/>
                    </a:ext>
                  </a:extLst>
                </a:gridCol>
              </a:tblGrid>
              <a:tr h="7192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NAZIV AKTIVNOSTI</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rgbClr val="000000"/>
                        </a:buClr>
                        <a:buSzPct val="25000"/>
                        <a:buFont typeface="Verdana"/>
                        <a:buNone/>
                      </a:pPr>
                      <a:r>
                        <a:rPr lang="en" sz="1600" b="1"/>
                        <a:t>HOBI GRUPA</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7653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CILJ AKTIVNOSTI</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Obogaćivati likovni izričaj učenika nižih razreda radeći tehnikama koje nisu predviđene redovnom nastavom.</a:t>
                      </a:r>
                    </a:p>
                    <a:p>
                      <a:pPr marL="0" marR="0" lvl="0" indent="0" algn="l" rtl="0">
                        <a:lnSpc>
                          <a:spcPct val="115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Poticanje kreativnosti, stvaralaštva, razvijanje ekološke svijesti, pozitivnog odnosa prema radu kod učenika.</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7653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NAMJENA</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600">
                          <a:solidFill>
                            <a:schemeClr val="dk1"/>
                          </a:solidFill>
                          <a:latin typeface="Times New Roman"/>
                          <a:ea typeface="Times New Roman"/>
                          <a:cs typeface="Times New Roman"/>
                          <a:sym typeface="Times New Roman"/>
                        </a:rPr>
                        <a:t>Praćenjem važnih datuma, zanimljivih događaja,natječaja sudjelovati na izložbama,priredbama. </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63045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NOSITELJI </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a:t>Učiteljica Zorka Brekalo u suradnji s vanjskim voditeljima</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7653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NAČIN REALIZACIJE</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putem radionica</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62657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VREMENIK</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Jedan školski sat tjedno t</a:t>
                      </a:r>
                      <a:r>
                        <a:rPr lang="en" sz="1600" u="none" strike="noStrike" cap="none">
                          <a:latin typeface="Times New Roman"/>
                          <a:ea typeface="Times New Roman"/>
                          <a:cs typeface="Times New Roman"/>
                          <a:sym typeface="Times New Roman"/>
                        </a:rPr>
                        <a:t>ijekom </a:t>
                      </a:r>
                      <a:r>
                        <a:rPr lang="en" sz="1600">
                          <a:latin typeface="Times New Roman"/>
                          <a:ea typeface="Times New Roman"/>
                          <a:cs typeface="Times New Roman"/>
                          <a:sym typeface="Times New Roman"/>
                        </a:rPr>
                        <a:t>nastavne</a:t>
                      </a:r>
                      <a:r>
                        <a:rPr lang="en" sz="1600" u="none" strike="noStrike" cap="none">
                          <a:latin typeface="Times New Roman"/>
                          <a:ea typeface="Times New Roman"/>
                          <a:cs typeface="Times New Roman"/>
                          <a:sym typeface="Times New Roman"/>
                        </a:rPr>
                        <a:t> godine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 </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602600">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a:t>TROŠKOVNIK</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chemeClr val="dk1"/>
                        </a:buClr>
                        <a:buSzPct val="25000"/>
                        <a:buFont typeface="Verdana"/>
                        <a:buNone/>
                      </a:pPr>
                      <a:endParaRPr sz="160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chemeClr val="dk1"/>
                        </a:buClr>
                        <a:buSzPct val="25000"/>
                        <a:buFont typeface="Verdana"/>
                        <a:buNone/>
                      </a:pPr>
                      <a:r>
                        <a:rPr lang="en" sz="1600" u="none" strike="noStrike" cap="none">
                          <a:solidFill>
                            <a:schemeClr val="dk1"/>
                          </a:solidFill>
                          <a:latin typeface="Times New Roman"/>
                          <a:ea typeface="Times New Roman"/>
                          <a:cs typeface="Times New Roman"/>
                          <a:sym typeface="Times New Roman"/>
                        </a:rPr>
                        <a:t>Potreban materijal i pribor nabavlja škola</a:t>
                      </a:r>
                      <a:r>
                        <a:rPr lang="en" sz="1600">
                          <a:solidFill>
                            <a:schemeClr val="dk1"/>
                          </a:solidFill>
                          <a:latin typeface="Times New Roman"/>
                          <a:ea typeface="Times New Roman"/>
                          <a:cs typeface="Times New Roman"/>
                          <a:sym typeface="Times New Roman"/>
                        </a:rPr>
                        <a:t> u suradnji s roditeljima.</a:t>
                      </a:r>
                    </a:p>
                    <a:p>
                      <a:pPr marL="0" marR="0" lvl="0" indent="0" algn="l" rtl="0">
                        <a:lnSpc>
                          <a:spcPct val="115000"/>
                        </a:lnSpc>
                        <a:spcBef>
                          <a:spcPts val="0"/>
                        </a:spcBef>
                        <a:spcAft>
                          <a:spcPts val="0"/>
                        </a:spcAft>
                        <a:buClr>
                          <a:srgbClr val="000000"/>
                        </a:buClr>
                        <a:buSzPct val="25000"/>
                        <a:buFont typeface="Verdana"/>
                        <a:buNone/>
                      </a:pPr>
                      <a:endParaRPr sz="1400" u="none" strike="noStrike" cap="none">
                        <a:latin typeface="Times New Roman"/>
                        <a:ea typeface="Times New Roman"/>
                        <a:cs typeface="Times New Roman"/>
                        <a:sym typeface="Times New Roman"/>
                      </a:endParaRP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777925">
                <a:tc>
                  <a:txBody>
                    <a:bodyPr/>
                    <a:lstStyle/>
                    <a:p>
                      <a:pPr marL="0" marR="0" lvl="0" indent="0" algn="l" rtl="0">
                        <a:lnSpc>
                          <a:spcPct val="115000"/>
                        </a:lnSpc>
                        <a:spcBef>
                          <a:spcPts val="0"/>
                        </a:spcBef>
                        <a:spcAft>
                          <a:spcPts val="0"/>
                        </a:spcAft>
                        <a:buClr>
                          <a:srgbClr val="000000"/>
                        </a:buClr>
                        <a:buSzPct val="25000"/>
                        <a:buFont typeface="Verdana"/>
                        <a:buNone/>
                      </a:pPr>
                      <a:r>
                        <a:rPr lang="en" sz="1600" b="1" u="none" strike="noStrike" cap="none" dirty="0"/>
                        <a:t>VREDNOVANJE I KORIŠTENJE REZULTATA RADA</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Verdana"/>
                        <a:buNone/>
                      </a:pPr>
                      <a:r>
                        <a:rPr lang="en" sz="1600" u="none" strike="noStrike" cap="none" dirty="0">
                          <a:latin typeface="Times New Roman"/>
                          <a:ea typeface="Times New Roman"/>
                          <a:cs typeface="Times New Roman"/>
                          <a:sym typeface="Times New Roman"/>
                        </a:rPr>
                        <a:t>Osobno zadovoljstvo učenika, roditelja i djelatnika škole.</a:t>
                      </a:r>
                    </a:p>
                  </a:txBody>
                  <a:tcPr marL="54875" marR="548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aphicFrame>
        <p:nvGraphicFramePr>
          <p:cNvPr id="396" name="Shape 396"/>
          <p:cNvGraphicFramePr/>
          <p:nvPr>
            <p:extLst>
              <p:ext uri="{D42A27DB-BD31-4B8C-83A1-F6EECF244321}">
                <p14:modId xmlns:p14="http://schemas.microsoft.com/office/powerpoint/2010/main" val="1630523820"/>
              </p:ext>
            </p:extLst>
          </p:nvPr>
        </p:nvGraphicFramePr>
        <p:xfrm>
          <a:off x="261257" y="152398"/>
          <a:ext cx="8577943" cy="6417495"/>
        </p:xfrm>
        <a:graphic>
          <a:graphicData uri="http://schemas.openxmlformats.org/drawingml/2006/table">
            <a:tbl>
              <a:tblPr>
                <a:noFill/>
                <a:tableStyleId>{147E585C-4567-4667-A078-270B42631319}</a:tableStyleId>
              </a:tblPr>
              <a:tblGrid>
                <a:gridCol w="2762142">
                  <a:extLst>
                    <a:ext uri="{9D8B030D-6E8A-4147-A177-3AD203B41FA5}">
                      <a16:colId xmlns:a16="http://schemas.microsoft.com/office/drawing/2014/main" val="20000"/>
                    </a:ext>
                  </a:extLst>
                </a:gridCol>
                <a:gridCol w="5815801">
                  <a:extLst>
                    <a:ext uri="{9D8B030D-6E8A-4147-A177-3AD203B41FA5}">
                      <a16:colId xmlns:a16="http://schemas.microsoft.com/office/drawing/2014/main" val="20001"/>
                    </a:ext>
                  </a:extLst>
                </a:gridCol>
              </a:tblGrid>
              <a:tr h="715824">
                <a:tc>
                  <a:txBody>
                    <a:bodyPr/>
                    <a:lstStyle/>
                    <a:p>
                      <a:pPr lvl="0" rtl="0">
                        <a:lnSpc>
                          <a:spcPct val="115000"/>
                        </a:lnSpc>
                        <a:spcBef>
                          <a:spcPts val="0"/>
                        </a:spcBef>
                        <a:buNone/>
                      </a:pPr>
                      <a:r>
                        <a:rPr lang="en" sz="1600" b="1" dirty="0">
                          <a:latin typeface="Times New Roman" panose="02020603050405020304" pitchFamily="18" charset="0"/>
                          <a:cs typeface="Times New Roman" panose="02020603050405020304" pitchFamily="18" charset="0"/>
                        </a:rPr>
                        <a:t>NAZIV AKTIVNOSTI</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600" b="1" dirty="0">
                          <a:latin typeface="Times New Roman" panose="02020603050405020304" pitchFamily="18" charset="0"/>
                          <a:cs typeface="Times New Roman" panose="02020603050405020304" pitchFamily="18" charset="0"/>
                        </a:rPr>
                        <a:t>KNJIŽEVNO LIKOVNA RADIONICA ‘’PJESME U SLIKAMA’’</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65381">
                <a:tc>
                  <a:txBody>
                    <a:bodyPr/>
                    <a:lstStyle/>
                    <a:p>
                      <a:pPr lvl="0" rtl="0">
                        <a:lnSpc>
                          <a:spcPct val="115000"/>
                        </a:lnSpc>
                        <a:spcBef>
                          <a:spcPts val="0"/>
                        </a:spcBef>
                        <a:buNone/>
                      </a:pPr>
                      <a:r>
                        <a:rPr lang="en" sz="1600" b="1">
                          <a:latin typeface="Times New Roman" panose="02020603050405020304" pitchFamily="18" charset="0"/>
                          <a:cs typeface="Times New Roman" panose="02020603050405020304" pitchFamily="18" charset="0"/>
                        </a:rPr>
                        <a:t>CILJ AKTIVNOSTI</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600">
                          <a:latin typeface="Times New Roman" panose="02020603050405020304" pitchFamily="18" charset="0"/>
                          <a:cs typeface="Times New Roman" panose="02020603050405020304" pitchFamily="18" charset="0"/>
                        </a:rPr>
                        <a:t>Razvijanje interesa za čitanje, knjigu, poeziju;poticanje kreativnosti;prepoznavanje pjesničkih slika i njihovo prevođenje u likovni rad; proširivanje riječnika i jezičnog izražavanja; povezivanje književne umjetnosti s likovnom umjetnosti;promicanje lijepe riječi i izražajno čitanje koje će snažiti govorne i likovne kompetencije učenika; razvijanje sposobnosti i vještina u likovnom izražavanju; razvijati sposobnost oblikovanja zadane teme.</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4275">
                <a:tc>
                  <a:txBody>
                    <a:bodyPr/>
                    <a:lstStyle/>
                    <a:p>
                      <a:pPr lvl="0" rtl="0">
                        <a:lnSpc>
                          <a:spcPct val="115000"/>
                        </a:lnSpc>
                        <a:spcBef>
                          <a:spcPts val="0"/>
                        </a:spcBef>
                        <a:buNone/>
                      </a:pPr>
                      <a:r>
                        <a:rPr lang="en" sz="1600" b="1" dirty="0">
                          <a:latin typeface="Times New Roman" panose="02020603050405020304" pitchFamily="18" charset="0"/>
                          <a:cs typeface="Times New Roman" panose="02020603050405020304" pitchFamily="18" charset="0"/>
                        </a:rPr>
                        <a:t>NAMJENA AKTIVNOSTI</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600" dirty="0">
                          <a:latin typeface="Times New Roman" panose="02020603050405020304" pitchFamily="18" charset="0"/>
                          <a:cs typeface="Times New Roman" panose="02020603050405020304" pitchFamily="18" charset="0"/>
                        </a:rPr>
                        <a:t>Književno-likovno stvaralaštvo za učenike od 1.do 4.razreda</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5912">
                <a:tc>
                  <a:txBody>
                    <a:bodyPr/>
                    <a:lstStyle/>
                    <a:p>
                      <a:pPr lvl="0" rtl="0">
                        <a:lnSpc>
                          <a:spcPct val="115000"/>
                        </a:lnSpc>
                        <a:spcBef>
                          <a:spcPts val="0"/>
                        </a:spcBef>
                        <a:buNone/>
                      </a:pPr>
                      <a:r>
                        <a:rPr lang="en" sz="1600" b="1">
                          <a:latin typeface="Times New Roman" panose="02020603050405020304" pitchFamily="18" charset="0"/>
                          <a:cs typeface="Times New Roman" panose="02020603050405020304" pitchFamily="18" charset="0"/>
                        </a:rPr>
                        <a:t>NOSITELJI</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600" dirty="0">
                          <a:latin typeface="Times New Roman" panose="02020603050405020304" pitchFamily="18" charset="0"/>
                          <a:cs typeface="Times New Roman" panose="02020603050405020304" pitchFamily="18" charset="0"/>
                        </a:rPr>
                        <a:t>Ivana Vlajčić, dipl.učitelj</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5824">
                <a:tc>
                  <a:txBody>
                    <a:bodyPr/>
                    <a:lstStyle/>
                    <a:p>
                      <a:pPr lvl="0" rtl="0">
                        <a:lnSpc>
                          <a:spcPct val="115000"/>
                        </a:lnSpc>
                        <a:spcBef>
                          <a:spcPts val="0"/>
                        </a:spcBef>
                        <a:buNone/>
                      </a:pPr>
                      <a:r>
                        <a:rPr lang="en" sz="1600" b="1">
                          <a:latin typeface="Times New Roman" panose="02020603050405020304" pitchFamily="18" charset="0"/>
                          <a:cs typeface="Times New Roman" panose="02020603050405020304" pitchFamily="18" charset="0"/>
                        </a:rPr>
                        <a:t>NAČIN REALIZACIJE</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600">
                          <a:latin typeface="Times New Roman" panose="02020603050405020304" pitchFamily="18" charset="0"/>
                          <a:cs typeface="Times New Roman" panose="02020603050405020304" pitchFamily="18" charset="0"/>
                        </a:rPr>
                        <a:t> Čitanje pjesama za dijecu te prikazivanje pjesničkih slika na likovnom djelu</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5912">
                <a:tc>
                  <a:txBody>
                    <a:bodyPr/>
                    <a:lstStyle/>
                    <a:p>
                      <a:pPr lvl="0" rtl="0">
                        <a:lnSpc>
                          <a:spcPct val="115000"/>
                        </a:lnSpc>
                        <a:spcBef>
                          <a:spcPts val="0"/>
                        </a:spcBef>
                        <a:buNone/>
                      </a:pPr>
                      <a:r>
                        <a:rPr lang="en" sz="1600" b="1">
                          <a:latin typeface="Times New Roman" panose="02020603050405020304" pitchFamily="18" charset="0"/>
                          <a:cs typeface="Times New Roman" panose="02020603050405020304" pitchFamily="18" charset="0"/>
                        </a:rPr>
                        <a:t>VREMENIK</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600">
                          <a:latin typeface="Times New Roman" panose="02020603050405020304" pitchFamily="18" charset="0"/>
                          <a:cs typeface="Times New Roman" panose="02020603050405020304" pitchFamily="18" charset="0"/>
                        </a:rPr>
                        <a:t>Tijekom školske godine, 1 sat tjedno</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5912">
                <a:tc>
                  <a:txBody>
                    <a:bodyPr/>
                    <a:lstStyle/>
                    <a:p>
                      <a:pPr lvl="0" rtl="0">
                        <a:lnSpc>
                          <a:spcPct val="115000"/>
                        </a:lnSpc>
                        <a:spcBef>
                          <a:spcPts val="0"/>
                        </a:spcBef>
                        <a:buNone/>
                      </a:pPr>
                      <a:r>
                        <a:rPr lang="en" sz="1600" b="1">
                          <a:latin typeface="Times New Roman" panose="02020603050405020304" pitchFamily="18" charset="0"/>
                          <a:cs typeface="Times New Roman" panose="02020603050405020304" pitchFamily="18" charset="0"/>
                        </a:rPr>
                        <a:t>TROŠKOVNIK</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600">
                          <a:latin typeface="Times New Roman" panose="02020603050405020304" pitchFamily="18" charset="0"/>
                          <a:cs typeface="Times New Roman" panose="02020603050405020304" pitchFamily="18" charset="0"/>
                        </a:rPr>
                        <a:t>Papir i pribor za likovni ( učenici)</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31305">
                <a:tc>
                  <a:txBody>
                    <a:bodyPr/>
                    <a:lstStyle/>
                    <a:p>
                      <a:pPr lvl="0" rtl="0">
                        <a:lnSpc>
                          <a:spcPct val="115000"/>
                        </a:lnSpc>
                        <a:spcBef>
                          <a:spcPts val="0"/>
                        </a:spcBef>
                        <a:buNone/>
                      </a:pPr>
                      <a:r>
                        <a:rPr lang="en" sz="1600" b="1" dirty="0">
                          <a:latin typeface="Times New Roman" panose="02020603050405020304" pitchFamily="18" charset="0"/>
                          <a:cs typeface="Times New Roman" panose="02020603050405020304" pitchFamily="18" charset="0"/>
                        </a:rPr>
                        <a:t>VREDNOVANJE I KORIŠTENJE REZULTATA</a:t>
                      </a: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600" dirty="0">
                          <a:latin typeface="Times New Roman" panose="02020603050405020304" pitchFamily="18" charset="0"/>
                          <a:cs typeface="Times New Roman" panose="02020603050405020304" pitchFamily="18" charset="0"/>
                        </a:rPr>
                        <a:t>Kroz kulturnu djelatnost škole- školska </a:t>
                      </a:r>
                      <a:r>
                        <a:rPr lang="en" sz="1600" dirty="0" smtClean="0">
                          <a:latin typeface="Times New Roman" panose="02020603050405020304" pitchFamily="18" charset="0"/>
                          <a:cs typeface="Times New Roman" panose="02020603050405020304" pitchFamily="18" charset="0"/>
                        </a:rPr>
                        <a:t>izložba</a:t>
                      </a:r>
                      <a:r>
                        <a:rPr lang="hr-HR" sz="1600" dirty="0" smtClean="0">
                          <a:latin typeface="Times New Roman" panose="02020603050405020304" pitchFamily="18" charset="0"/>
                          <a:cs typeface="Times New Roman" panose="02020603050405020304" pitchFamily="18" charset="0"/>
                        </a:rPr>
                        <a:t>.</a:t>
                      </a:r>
                      <a:endParaRPr lang="en" sz="1600" dirty="0">
                        <a:latin typeface="Times New Roman" panose="02020603050405020304" pitchFamily="18" charset="0"/>
                        <a:cs typeface="Times New Roman" panose="02020603050405020304" pitchFamily="18" charset="0"/>
                      </a:endParaRPr>
                    </a:p>
                  </a:txBody>
                  <a:tcPr marL="68575" marR="68575" marT="91425" marB="91425">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403" name="Shape 403"/>
          <p:cNvGraphicFramePr/>
          <p:nvPr/>
        </p:nvGraphicFramePr>
        <p:xfrm>
          <a:off x="227915" y="273429"/>
          <a:ext cx="8758950" cy="6330725"/>
        </p:xfrm>
        <a:graphic>
          <a:graphicData uri="http://schemas.openxmlformats.org/drawingml/2006/table">
            <a:tbl>
              <a:tblPr>
                <a:noFill/>
                <a:tableStyleId>{147E585C-4567-4667-A078-270B42631319}</a:tableStyleId>
              </a:tblPr>
              <a:tblGrid>
                <a:gridCol w="2105600">
                  <a:extLst>
                    <a:ext uri="{9D8B030D-6E8A-4147-A177-3AD203B41FA5}">
                      <a16:colId xmlns:a16="http://schemas.microsoft.com/office/drawing/2014/main" val="20000"/>
                    </a:ext>
                  </a:extLst>
                </a:gridCol>
                <a:gridCol w="6653350">
                  <a:extLst>
                    <a:ext uri="{9D8B030D-6E8A-4147-A177-3AD203B41FA5}">
                      <a16:colId xmlns:a16="http://schemas.microsoft.com/office/drawing/2014/main" val="20001"/>
                    </a:ext>
                  </a:extLst>
                </a:gridCol>
              </a:tblGrid>
              <a:tr h="4326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600" b="1">
                          <a:solidFill>
                            <a:schemeClr val="dk1"/>
                          </a:solidFill>
                        </a:rPr>
                        <a:t>MALI PRIRODOSLOVCI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054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l" rtl="0">
                        <a:lnSpc>
                          <a:spcPct val="100000"/>
                        </a:lnSpc>
                        <a:spcBef>
                          <a:spcPts val="0"/>
                        </a:spcBef>
                        <a:spcAft>
                          <a:spcPts val="0"/>
                        </a:spcAft>
                        <a:buClr>
                          <a:schemeClr val="dk1"/>
                        </a:buClr>
                        <a:buSzPct val="68750"/>
                        <a:buFont typeface="Arial"/>
                        <a:buNone/>
                      </a:pPr>
                      <a:r>
                        <a:rPr lang="en" sz="1600">
                          <a:solidFill>
                            <a:schemeClr val="dk1"/>
                          </a:solidFill>
                          <a:latin typeface="Times New Roman"/>
                          <a:ea typeface="Times New Roman"/>
                          <a:cs typeface="Times New Roman"/>
                          <a:sym typeface="Times New Roman"/>
                        </a:rPr>
                        <a:t>Nastavne sadržaje prirode i društva utvrditi, produbiti i proširiti. Uočiti promjene u prirodi i njihov utjecaj na život. Razvijati radoznalost i zanimanje za svijet koji nas okružuje te smisao za orijentaciju u prostoru i vremenu. Obogatiti redovni program pokusima, eksperimentima i istraživačkim radom. Razvijati sposobnost samostalnosti, izgrađivanje znanstvenog stava te razvoj divergentnog mišljenja.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28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l" rtl="0">
                        <a:lnSpc>
                          <a:spcPct val="100000"/>
                        </a:lnSpc>
                        <a:spcBef>
                          <a:spcPts val="0"/>
                        </a:spcBef>
                        <a:spcAft>
                          <a:spcPts val="0"/>
                        </a:spcAft>
                        <a:buClr>
                          <a:schemeClr val="dk1"/>
                        </a:buClr>
                        <a:buSzPct val="68750"/>
                        <a:buFont typeface="Arial"/>
                        <a:buNone/>
                      </a:pPr>
                      <a:r>
                        <a:rPr lang="en" sz="1600">
                          <a:solidFill>
                            <a:schemeClr val="dk1"/>
                          </a:solidFill>
                          <a:latin typeface="Times New Roman"/>
                          <a:ea typeface="Times New Roman"/>
                          <a:cs typeface="Times New Roman"/>
                          <a:sym typeface="Times New Roman"/>
                        </a:rPr>
                        <a:t>U učenicima probuditi interes za prirodno okruženje, za načine na koji priroda i okolina funkcioniraju. Poticati suradničko učenje te timski rad.</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33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Natalija Kovač</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674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spcBef>
                          <a:spcPts val="0"/>
                        </a:spcBef>
                        <a:buClr>
                          <a:schemeClr val="dk1"/>
                        </a:buClr>
                        <a:buSzPct val="68750"/>
                        <a:buFont typeface="Arial"/>
                        <a:buNone/>
                      </a:pPr>
                      <a:r>
                        <a:rPr lang="en" sz="1600">
                          <a:solidFill>
                            <a:schemeClr val="dk1"/>
                          </a:solidFill>
                          <a:latin typeface="Times New Roman"/>
                          <a:ea typeface="Times New Roman"/>
                          <a:cs typeface="Times New Roman"/>
                          <a:sym typeface="Times New Roman"/>
                        </a:rPr>
                        <a:t>Usvajanje novih nastavnih sadržaja neposrednim motrenjem, opisivanjem, uspoređivanjem sastavnica prirodnog okruženja i izvođenjem pokusa.</a:t>
                      </a:r>
                    </a:p>
                    <a:p>
                      <a:pPr lvl="0" rtl="0">
                        <a:spcBef>
                          <a:spcPts val="0"/>
                        </a:spcBef>
                        <a:buClr>
                          <a:schemeClr val="dk1"/>
                        </a:buClr>
                        <a:buSzPct val="68750"/>
                        <a:buFont typeface="Arial"/>
                        <a:buNone/>
                      </a:pPr>
                      <a:r>
                        <a:rPr lang="en" sz="1600">
                          <a:solidFill>
                            <a:schemeClr val="dk1"/>
                          </a:solidFill>
                          <a:latin typeface="Times New Roman"/>
                          <a:ea typeface="Times New Roman"/>
                          <a:cs typeface="Times New Roman"/>
                          <a:sym typeface="Times New Roman"/>
                        </a:rPr>
                        <a:t>Upotreba nastavnih materijala iz prirode i društva, matematike i likovne kulture, korištenje časopisa vezanih uz tematiku, gledanje dokumentarnih emisija, korištenje Interneta, suradnja s eko grupama, profesorima fizike i kemije.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771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Tijekom školske godine 201</a:t>
                      </a:r>
                      <a:r>
                        <a:rPr lang="en" sz="1600">
                          <a:solidFill>
                            <a:schemeClr val="dk1"/>
                          </a:solidFill>
                          <a:latin typeface="Times New Roman"/>
                          <a:ea typeface="Times New Roman"/>
                          <a:cs typeface="Times New Roman"/>
                          <a:sym typeface="Times New Roman"/>
                        </a:rPr>
                        <a:t>7.</a:t>
                      </a:r>
                      <a:r>
                        <a:rPr lang="en" sz="1600" u="none" strike="noStrike" cap="none">
                          <a:solidFill>
                            <a:schemeClr val="dk1"/>
                          </a:solidFill>
                          <a:latin typeface="Times New Roman"/>
                          <a:ea typeface="Times New Roman"/>
                          <a:cs typeface="Times New Roman"/>
                          <a:sym typeface="Times New Roman"/>
                        </a:rPr>
                        <a:t>/201</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64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Troškovi </a:t>
                      </a:r>
                      <a:r>
                        <a:rPr lang="en" sz="1600">
                          <a:solidFill>
                            <a:schemeClr val="dk1"/>
                          </a:solidFill>
                          <a:latin typeface="Times New Roman"/>
                          <a:ea typeface="Times New Roman"/>
                          <a:cs typeface="Times New Roman"/>
                          <a:sym typeface="Times New Roman"/>
                        </a:rPr>
                        <a:t>za nabavu materijala za pokuse i plakate</a:t>
                      </a:r>
                      <a:r>
                        <a:rPr lang="en" sz="1600" u="none" strike="noStrike" cap="none">
                          <a:solidFill>
                            <a:schemeClr val="dk1"/>
                          </a:solidFill>
                          <a:latin typeface="Times New Roman"/>
                          <a:ea typeface="Times New Roman"/>
                          <a:cs typeface="Times New Roman"/>
                          <a:sym typeface="Times New Roman"/>
                        </a:rPr>
                        <a:t> – snosi škola.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154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a:solidFill>
                            <a:schemeClr val="dk1"/>
                          </a:solidFill>
                          <a:latin typeface="Times New Roman"/>
                          <a:ea typeface="Times New Roman"/>
                          <a:cs typeface="Times New Roman"/>
                          <a:sym typeface="Times New Roman"/>
                        </a:rPr>
                        <a:t>Tijekom školske godine, predstavljanjem uradaka na panou Škole, prezentacijama u razredu, prosudbom uspješnosti izvedbe naučenog programa planirat će se daljnje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410" name="Shape 410"/>
          <p:cNvGraphicFramePr/>
          <p:nvPr/>
        </p:nvGraphicFramePr>
        <p:xfrm>
          <a:off x="251515" y="548679"/>
          <a:ext cx="8640975" cy="5578540"/>
        </p:xfrm>
        <a:graphic>
          <a:graphicData uri="http://schemas.openxmlformats.org/drawingml/2006/table">
            <a:tbl>
              <a:tblPr>
                <a:noFill/>
                <a:tableStyleId>{147E585C-4567-4667-A078-270B42631319}</a:tableStyleId>
              </a:tblPr>
              <a:tblGrid>
                <a:gridCol w="2103925">
                  <a:extLst>
                    <a:ext uri="{9D8B030D-6E8A-4147-A177-3AD203B41FA5}">
                      <a16:colId xmlns:a16="http://schemas.microsoft.com/office/drawing/2014/main" val="20000"/>
                    </a:ext>
                  </a:extLst>
                </a:gridCol>
                <a:gridCol w="6537050">
                  <a:extLst>
                    <a:ext uri="{9D8B030D-6E8A-4147-A177-3AD203B41FA5}">
                      <a16:colId xmlns:a16="http://schemas.microsoft.com/office/drawing/2014/main" val="20001"/>
                    </a:ext>
                  </a:extLst>
                </a:gridCol>
              </a:tblGrid>
              <a:tr h="3751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rPr>
                        <a:t>NAZIV AKTIVNOSTI</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600" b="1">
                          <a:solidFill>
                            <a:schemeClr val="dk1"/>
                          </a:solidFill>
                        </a:rPr>
                        <a:t>ETNO GRUPA</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87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rPr>
                        <a:t>CILJ AKTIVNOSTI</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Upoznavanje s narodnom baštinom RH, nošnje, običaji, povijesna arhitektura grada. Izrada tradicijskog ručnog rada. Razvijanje i poticanje ljubavi prema pjesmi i plesu. Razvijanje osjećaja pripadnosti domovini i razvijanje osjećaja za vrijednost naše kulturne baštine.</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587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rPr>
                        <a:t>NAMJENA</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Njegovanje izvornih, narodnih ručnih radova. Razvijanje</a:t>
                      </a:r>
                    </a:p>
                    <a:p>
                      <a:pPr marL="0" marR="0" lvl="0" indent="0" algn="just"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osjećaja za ritam. Razvijanje koordinacije. Njegovanje i razvoj timskog rada, suradnje i međusobnog poštivanja. Razvijanje osjećaja ljubavi prema kulturnoj baštini i domovini.</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12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rPr>
                        <a:t>NOSITELJI </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a:t>Marija Krijan i Martina Delišimunović Čmigović</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154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rPr>
                        <a:t>NAČIN REALIZACIJE</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Učenje narodnih običaja kroz izradu ručnih radova, te plesa i pjesme.</a:t>
                      </a:r>
                    </a:p>
                    <a:p>
                      <a:pPr marL="0" marR="0" lvl="0" indent="0" algn="just"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Sudjelovanje u obilježavanju obljetnica i važnih datuma vezanih za život Škole. </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432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rPr>
                        <a:t>VREMENIK</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Tijekom školske godine 201</a:t>
                      </a:r>
                      <a:r>
                        <a:rPr lang="en" sz="1600">
                          <a:solidFill>
                            <a:schemeClr val="dk1"/>
                          </a:solidFill>
                          <a:latin typeface="Times New Roman"/>
                          <a:ea typeface="Times New Roman"/>
                          <a:cs typeface="Times New Roman"/>
                          <a:sym typeface="Times New Roman"/>
                        </a:rPr>
                        <a:t>7</a:t>
                      </a:r>
                      <a:r>
                        <a:rPr lang="en" sz="1600" u="none" strike="noStrike" cap="none">
                          <a:solidFill>
                            <a:schemeClr val="dk1"/>
                          </a:solidFill>
                          <a:latin typeface="Times New Roman"/>
                          <a:ea typeface="Times New Roman"/>
                          <a:cs typeface="Times New Roman"/>
                          <a:sym typeface="Times New Roman"/>
                        </a:rPr>
                        <a:t>./201</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12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rPr>
                        <a:t>TROŠKOVNIK</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Materijal za izradu ručnih radova (igle, konci, vuna…), te najam narodnih nošnji.</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672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600" b="1" u="none" strike="noStrike" cap="none">
                          <a:solidFill>
                            <a:schemeClr val="dk1"/>
                          </a:solidFill>
                        </a:rPr>
                        <a:t>VREDNOVANJE I KORIŠTENJE REZULTATA RADA</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ct val="25000"/>
                        <a:buFont typeface="Times New Roman"/>
                        <a:buNone/>
                      </a:pPr>
                      <a:r>
                        <a:rPr lang="en" sz="1600" u="none" strike="noStrike" cap="none">
                          <a:solidFill>
                            <a:schemeClr val="dk1"/>
                          </a:solidFill>
                          <a:latin typeface="Times New Roman"/>
                          <a:ea typeface="Times New Roman"/>
                          <a:cs typeface="Times New Roman"/>
                          <a:sym typeface="Times New Roman"/>
                        </a:rPr>
                        <a:t>Sudjelovanje na smotrama, izložba ručnih radova.</a:t>
                      </a:r>
                    </a:p>
                  </a:txBody>
                  <a:tcPr marL="56925" marR="569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578391"/>
            <a:ext cx="8229600" cy="535491"/>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2"/>
              </a:buClr>
              <a:buSzPct val="25000"/>
              <a:buFont typeface="Arial"/>
              <a:buNone/>
            </a:pPr>
            <a:r>
              <a:rPr lang="en" sz="3200" b="1" i="0" u="none" strike="noStrike" cap="none">
                <a:solidFill>
                  <a:schemeClr val="dk1"/>
                </a:solidFill>
                <a:latin typeface="Times New Roman"/>
                <a:ea typeface="Times New Roman"/>
                <a:cs typeface="Times New Roman"/>
                <a:sym typeface="Times New Roman"/>
              </a:rPr>
              <a:t>Načela nacionalnog kurikula</a:t>
            </a:r>
          </a:p>
        </p:txBody>
      </p:sp>
      <p:sp>
        <p:nvSpPr>
          <p:cNvPr id="122" name="Shape 122"/>
          <p:cNvSpPr txBox="1">
            <a:spLocks noGrp="1"/>
          </p:cNvSpPr>
          <p:nvPr>
            <p:ph idx="1"/>
          </p:nvPr>
        </p:nvSpPr>
        <p:spPr>
          <a:xfrm>
            <a:off x="1083504" y="1481008"/>
            <a:ext cx="7603199" cy="4764299"/>
          </a:xfrm>
          <a:prstGeom prst="rect">
            <a:avLst/>
          </a:prstGeom>
          <a:noFill/>
          <a:ln>
            <a:noFill/>
          </a:ln>
        </p:spPr>
        <p:txBody>
          <a:bodyPr wrap="square" lIns="91425" tIns="45700" rIns="91425" bIns="45700" anchor="ctr" anchorCtr="0">
            <a:noAutofit/>
          </a:bodyPr>
          <a:lstStyle/>
          <a:p>
            <a:pPr marL="457200" marR="0" lvl="0" indent="-419100" algn="l" rtl="0">
              <a:lnSpc>
                <a:spcPct val="115000"/>
              </a:lnSpc>
              <a:spcBef>
                <a:spcPts val="0"/>
              </a:spcBef>
              <a:spcAft>
                <a:spcPts val="0"/>
              </a:spcAft>
              <a:buClr>
                <a:schemeClr val="dk1"/>
              </a:buClr>
              <a:buSzPct val="100000"/>
              <a:buFont typeface="Times New Roman"/>
              <a:buChar char="•"/>
            </a:pPr>
            <a:r>
              <a:rPr lang="en" sz="3000" b="0" i="0" u="none" strike="noStrike" cap="none" dirty="0" smtClean="0">
                <a:solidFill>
                  <a:schemeClr val="dk1"/>
                </a:solidFill>
                <a:latin typeface="Times New Roman"/>
                <a:ea typeface="Times New Roman"/>
                <a:cs typeface="Times New Roman"/>
                <a:sym typeface="Times New Roman"/>
              </a:rPr>
              <a:t>Poštivanje ljudskih prava i prava djece</a:t>
            </a:r>
          </a:p>
          <a:p>
            <a:pPr marL="457200" marR="0" lvl="0" indent="-419100" algn="l" rtl="0">
              <a:lnSpc>
                <a:spcPct val="115000"/>
              </a:lnSpc>
              <a:spcBef>
                <a:spcPts val="0"/>
              </a:spcBef>
              <a:spcAft>
                <a:spcPts val="0"/>
              </a:spcAft>
              <a:buClr>
                <a:schemeClr val="dk1"/>
              </a:buClr>
              <a:buSzPct val="100000"/>
              <a:buFont typeface="Times New Roman"/>
              <a:buChar char="•"/>
            </a:pPr>
            <a:r>
              <a:rPr lang="en" sz="3000" b="0" i="0" u="none" strike="noStrike" cap="none" dirty="0" smtClean="0">
                <a:solidFill>
                  <a:schemeClr val="dk1"/>
                </a:solidFill>
                <a:latin typeface="Times New Roman"/>
                <a:ea typeface="Times New Roman"/>
                <a:cs typeface="Times New Roman"/>
                <a:sym typeface="Times New Roman"/>
              </a:rPr>
              <a:t>Kompetentnost i profesionalna etika</a:t>
            </a:r>
          </a:p>
          <a:p>
            <a:pPr marL="457200" marR="0" lvl="0" indent="-419100" algn="l" rtl="0">
              <a:lnSpc>
                <a:spcPct val="115000"/>
              </a:lnSpc>
              <a:spcBef>
                <a:spcPts val="0"/>
              </a:spcBef>
              <a:spcAft>
                <a:spcPts val="0"/>
              </a:spcAft>
              <a:buClr>
                <a:schemeClr val="dk1"/>
              </a:buClr>
              <a:buSzPct val="100000"/>
              <a:buFont typeface="Arial"/>
              <a:buChar char="•"/>
            </a:pPr>
            <a:r>
              <a:rPr lang="en" sz="3000" b="0" i="0" u="none" strike="noStrike" cap="none" dirty="0" smtClean="0">
                <a:solidFill>
                  <a:schemeClr val="dk1"/>
                </a:solidFill>
                <a:latin typeface="Times New Roman"/>
                <a:ea typeface="Times New Roman"/>
                <a:cs typeface="Times New Roman"/>
                <a:sym typeface="Times New Roman"/>
              </a:rPr>
              <a:t>Demokratičnost svih sudionika</a:t>
            </a:r>
          </a:p>
          <a:p>
            <a:pPr marL="457200" marR="0" lvl="0" indent="-419100" algn="l" rtl="0">
              <a:lnSpc>
                <a:spcPct val="115000"/>
              </a:lnSpc>
              <a:spcBef>
                <a:spcPts val="0"/>
              </a:spcBef>
              <a:spcAft>
                <a:spcPts val="0"/>
              </a:spcAft>
              <a:buClr>
                <a:schemeClr val="dk1"/>
              </a:buClr>
              <a:buSzPct val="100000"/>
              <a:buFont typeface="Times New Roman"/>
              <a:buChar char="•"/>
            </a:pPr>
            <a:r>
              <a:rPr lang="en" sz="3000" b="0" i="0" u="none" strike="noStrike" cap="none" dirty="0" smtClean="0">
                <a:solidFill>
                  <a:schemeClr val="dk1"/>
                </a:solidFill>
                <a:latin typeface="Times New Roman"/>
                <a:ea typeface="Times New Roman"/>
                <a:cs typeface="Times New Roman"/>
                <a:sym typeface="Times New Roman"/>
              </a:rPr>
              <a:t>Autonomija škole</a:t>
            </a:r>
          </a:p>
          <a:p>
            <a:pPr marL="457200" marR="0" lvl="0" indent="-419100" algn="l" rtl="0">
              <a:lnSpc>
                <a:spcPct val="115000"/>
              </a:lnSpc>
              <a:spcBef>
                <a:spcPts val="0"/>
              </a:spcBef>
              <a:spcAft>
                <a:spcPts val="0"/>
              </a:spcAft>
              <a:buClr>
                <a:schemeClr val="dk1"/>
              </a:buClr>
              <a:buSzPct val="100000"/>
              <a:buFont typeface="Times New Roman"/>
              <a:buChar char="•"/>
            </a:pPr>
            <a:r>
              <a:rPr lang="en" sz="3000" b="0" i="0" u="none" strike="noStrike" cap="none" dirty="0" smtClean="0">
                <a:solidFill>
                  <a:schemeClr val="dk1"/>
                </a:solidFill>
                <a:latin typeface="Times New Roman"/>
                <a:ea typeface="Times New Roman"/>
                <a:cs typeface="Times New Roman"/>
                <a:sym typeface="Times New Roman"/>
              </a:rPr>
              <a:t>Pedagoški i školski pluralizam</a:t>
            </a:r>
          </a:p>
          <a:p>
            <a:pPr marL="457200" marR="0" lvl="0" indent="-419100" algn="l" rtl="0">
              <a:lnSpc>
                <a:spcPct val="115000"/>
              </a:lnSpc>
              <a:spcBef>
                <a:spcPts val="0"/>
              </a:spcBef>
              <a:spcAft>
                <a:spcPts val="0"/>
              </a:spcAft>
              <a:buClr>
                <a:schemeClr val="dk1"/>
              </a:buClr>
              <a:buSzPct val="100000"/>
              <a:buFont typeface="Times New Roman"/>
              <a:buChar char="•"/>
            </a:pPr>
            <a:r>
              <a:rPr lang="en" sz="3000" b="0" i="0" u="none" strike="noStrike" cap="none" dirty="0" smtClean="0">
                <a:solidFill>
                  <a:schemeClr val="dk1"/>
                </a:solidFill>
                <a:latin typeface="Times New Roman"/>
                <a:ea typeface="Times New Roman"/>
                <a:cs typeface="Times New Roman"/>
                <a:sym typeface="Times New Roman"/>
              </a:rPr>
              <a:t>Europska dimenzija obrazovanja</a:t>
            </a:r>
          </a:p>
          <a:p>
            <a:pPr marL="342900" marR="0" lvl="0" indent="-152400" algn="l" rtl="0">
              <a:lnSpc>
                <a:spcPct val="100000"/>
              </a:lnSpc>
              <a:spcBef>
                <a:spcPts val="600"/>
              </a:spcBef>
              <a:spcAft>
                <a:spcPts val="0"/>
              </a:spcAft>
              <a:buClr>
                <a:srgbClr val="3F3F3F"/>
              </a:buClr>
              <a:buSzPct val="25000"/>
              <a:buFont typeface="Verdana"/>
              <a:buNone/>
            </a:pPr>
            <a:endParaRPr sz="30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417" name="Shape 417"/>
          <p:cNvGraphicFramePr/>
          <p:nvPr/>
        </p:nvGraphicFramePr>
        <p:xfrm>
          <a:off x="160366" y="435716"/>
          <a:ext cx="8640950" cy="6236730"/>
        </p:xfrm>
        <a:graphic>
          <a:graphicData uri="http://schemas.openxmlformats.org/drawingml/2006/table">
            <a:tbl>
              <a:tblPr>
                <a:noFill/>
                <a:tableStyleId>{147E585C-4567-4667-A078-270B42631319}</a:tableStyleId>
              </a:tblPr>
              <a:tblGrid>
                <a:gridCol w="2411050">
                  <a:extLst>
                    <a:ext uri="{9D8B030D-6E8A-4147-A177-3AD203B41FA5}">
                      <a16:colId xmlns:a16="http://schemas.microsoft.com/office/drawing/2014/main" val="20000"/>
                    </a:ext>
                  </a:extLst>
                </a:gridCol>
                <a:gridCol w="6229900">
                  <a:extLst>
                    <a:ext uri="{9D8B030D-6E8A-4147-A177-3AD203B41FA5}">
                      <a16:colId xmlns:a16="http://schemas.microsoft.com/office/drawing/2014/main" val="20001"/>
                    </a:ext>
                  </a:extLst>
                </a:gridCol>
              </a:tblGrid>
              <a:tr h="1000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NAZIV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a:solidFill>
                            <a:schemeClr val="dk1"/>
                          </a:solidFill>
                        </a:rPr>
                        <a:t>PISMA  KROZ POVIJEST</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411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CILJ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Upozna</a:t>
                      </a:r>
                      <a:r>
                        <a:rPr lang="en" sz="1800">
                          <a:solidFill>
                            <a:schemeClr val="dk1"/>
                          </a:solidFill>
                          <a:latin typeface="Times New Roman"/>
                          <a:ea typeface="Times New Roman"/>
                          <a:cs typeface="Times New Roman"/>
                          <a:sym typeface="Times New Roman"/>
                        </a:rPr>
                        <a:t>ti kroz radionice razvoj pisama kroz povijest</a:t>
                      </a:r>
                      <a:r>
                        <a:rPr lang="en" sz="1800" u="none" strike="noStrike" cap="none">
                          <a:solidFill>
                            <a:schemeClr val="dk1"/>
                          </a:solidFill>
                          <a:latin typeface="Times New Roman"/>
                          <a:ea typeface="Times New Roman"/>
                          <a:cs typeface="Times New Roman"/>
                          <a:sym typeface="Times New Roman"/>
                        </a:rPr>
                        <a:t>, </a:t>
                      </a:r>
                      <a:r>
                        <a:rPr lang="en" sz="1800">
                          <a:solidFill>
                            <a:schemeClr val="dk1"/>
                          </a:solidFill>
                          <a:latin typeface="Times New Roman"/>
                          <a:ea typeface="Times New Roman"/>
                          <a:cs typeface="Times New Roman"/>
                          <a:sym typeface="Times New Roman"/>
                        </a:rPr>
                        <a:t>uočiti bitna obilježja klinastog pisma, hijeroglifa te kineskog pisma; razvoj fine motorike, upornosti i krativnosti</a:t>
                      </a:r>
                    </a:p>
                    <a:p>
                      <a:pPr marL="0" marR="0" lvl="0" indent="0" algn="l" rtl="0">
                        <a:lnSpc>
                          <a:spcPct val="100000"/>
                        </a:lnSpc>
                        <a:spcBef>
                          <a:spcPts val="0"/>
                        </a:spcBef>
                        <a:spcAft>
                          <a:spcPts val="0"/>
                        </a:spcAft>
                        <a:buClr>
                          <a:srgbClr val="000000"/>
                        </a:buClr>
                        <a:buSzPct val="25000"/>
                        <a:buFont typeface="Times New Roman"/>
                        <a:buNone/>
                      </a:pPr>
                      <a:endParaRP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029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NAMJENA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Njegovanje i razvijanje timskog rada, suradnje i međusobnog poštivanja (za učeni</a:t>
                      </a:r>
                      <a:r>
                        <a:rPr lang="en" sz="1800">
                          <a:solidFill>
                            <a:schemeClr val="dk1"/>
                          </a:solidFill>
                          <a:latin typeface="Times New Roman"/>
                          <a:ea typeface="Times New Roman"/>
                          <a:cs typeface="Times New Roman"/>
                          <a:sym typeface="Times New Roman"/>
                        </a:rPr>
                        <a:t>ke</a:t>
                      </a:r>
                      <a:r>
                        <a:rPr lang="en" sz="1800" u="none" strike="noStrike" cap="none">
                          <a:solidFill>
                            <a:schemeClr val="dk1"/>
                          </a:solidFill>
                          <a:latin typeface="Times New Roman"/>
                          <a:ea typeface="Times New Roman"/>
                          <a:cs typeface="Times New Roman"/>
                          <a:sym typeface="Times New Roman"/>
                        </a:rPr>
                        <a:t> razredne nastave)</a:t>
                      </a:r>
                    </a:p>
                    <a:p>
                      <a:pPr marL="0" marR="0" lvl="0" indent="0" algn="l" rtl="0">
                        <a:lnSpc>
                          <a:spcPct val="100000"/>
                        </a:lnSpc>
                        <a:spcBef>
                          <a:spcPts val="0"/>
                        </a:spcBef>
                        <a:spcAft>
                          <a:spcPts val="0"/>
                        </a:spcAft>
                        <a:buClr>
                          <a:schemeClr val="dk1"/>
                        </a:buClr>
                        <a:buSzPct val="25000"/>
                        <a:buFont typeface="Calibri"/>
                        <a:buNone/>
                      </a:pPr>
                      <a:endParaRPr sz="1800" u="none" strike="noStrike" cap="none">
                        <a:solidFill>
                          <a:schemeClr val="dk1"/>
                        </a:solidFill>
                        <a:latin typeface="Times New Roman"/>
                        <a:ea typeface="Times New Roman"/>
                        <a:cs typeface="Times New Roman"/>
                        <a:sym typeface="Times New Roman"/>
                      </a:endParaRP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08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NOSITELJI </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a:latin typeface="Times New Roman"/>
                          <a:ea typeface="Times New Roman"/>
                          <a:cs typeface="Times New Roman"/>
                          <a:sym typeface="Times New Roman"/>
                        </a:rPr>
                        <a:t>Učiteljica Ksenija Borović</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99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NAČIN REALIZACIJE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a:solidFill>
                            <a:schemeClr val="dk1"/>
                          </a:solidFill>
                          <a:latin typeface="Times New Roman"/>
                          <a:ea typeface="Times New Roman"/>
                          <a:cs typeface="Times New Roman"/>
                          <a:sym typeface="Times New Roman"/>
                        </a:rPr>
                        <a:t>Radionice i prigodna predavanja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35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VREMENIK</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Tijekom školske godine 201</a:t>
                      </a:r>
                      <a:r>
                        <a:rPr lang="en" sz="1800">
                          <a:solidFill>
                            <a:schemeClr val="dk1"/>
                          </a:solidFill>
                          <a:latin typeface="Times New Roman"/>
                          <a:ea typeface="Times New Roman"/>
                          <a:cs typeface="Times New Roman"/>
                          <a:sym typeface="Times New Roman"/>
                        </a:rPr>
                        <a:t>7</a:t>
                      </a:r>
                      <a:r>
                        <a:rPr lang="en" sz="1800" u="none" strike="noStrike" cap="none">
                          <a:solidFill>
                            <a:schemeClr val="dk1"/>
                          </a:solidFill>
                          <a:latin typeface="Times New Roman"/>
                          <a:ea typeface="Times New Roman"/>
                          <a:cs typeface="Times New Roman"/>
                          <a:sym typeface="Times New Roman"/>
                        </a:rPr>
                        <a:t>/1</a:t>
                      </a:r>
                      <a:r>
                        <a:rPr lang="en" sz="1800">
                          <a:solidFill>
                            <a:schemeClr val="dk1"/>
                          </a:solidFill>
                          <a:latin typeface="Times New Roman"/>
                          <a:ea typeface="Times New Roman"/>
                          <a:cs typeface="Times New Roman"/>
                          <a:sym typeface="Times New Roman"/>
                        </a:rPr>
                        <a:t>8</a:t>
                      </a:r>
                      <a:r>
                        <a:rPr lang="en" sz="1800" u="none" strike="noStrike" cap="none">
                          <a:solidFill>
                            <a:schemeClr val="dk1"/>
                          </a:solidFill>
                          <a:latin typeface="Times New Roman"/>
                          <a:ea typeface="Times New Roman"/>
                          <a:cs typeface="Times New Roman"/>
                          <a:sym typeface="Times New Roman"/>
                        </a:rPr>
                        <a:t>., 1 sat tjed</a:t>
                      </a:r>
                      <a:r>
                        <a:rPr lang="en" sz="1800">
                          <a:solidFill>
                            <a:schemeClr val="dk1"/>
                          </a:solidFill>
                          <a:latin typeface="Times New Roman"/>
                          <a:ea typeface="Times New Roman"/>
                          <a:cs typeface="Times New Roman"/>
                          <a:sym typeface="Times New Roman"/>
                        </a:rPr>
                        <a:t>no</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231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TROŠKOVNIK</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Tro</a:t>
                      </a:r>
                      <a:r>
                        <a:rPr lang="en" sz="1800">
                          <a:solidFill>
                            <a:schemeClr val="dk1"/>
                          </a:solidFill>
                          <a:latin typeface="Times New Roman"/>
                          <a:ea typeface="Times New Roman"/>
                          <a:cs typeface="Times New Roman"/>
                          <a:sym typeface="Times New Roman"/>
                        </a:rPr>
                        <a:t>škovi potrebnog pribora za učenje klinastog pisma te kineske kaligrafije; organiziranje prigodnih radionica te stručnih predavanja</a:t>
                      </a:r>
                    </a:p>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(do 50 kn po učeni</a:t>
                      </a:r>
                      <a:r>
                        <a:rPr lang="en" sz="1800">
                          <a:solidFill>
                            <a:schemeClr val="dk1"/>
                          </a:solidFill>
                          <a:latin typeface="Times New Roman"/>
                          <a:ea typeface="Times New Roman"/>
                          <a:cs typeface="Times New Roman"/>
                          <a:sym typeface="Times New Roman"/>
                        </a:rPr>
                        <a:t>ku)</a:t>
                      </a:r>
                    </a:p>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Troškove snose roditelji u suradnji sa školom.</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331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VREDNOVANJE I KORIŠTENJE REZULTATA RADA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Tijekom školske godine, opisnim praćenjem i vrednovanjem na </a:t>
                      </a:r>
                      <a:r>
                        <a:rPr lang="en" sz="1800">
                          <a:solidFill>
                            <a:schemeClr val="dk1"/>
                          </a:solidFill>
                          <a:latin typeface="Times New Roman"/>
                          <a:ea typeface="Times New Roman"/>
                          <a:cs typeface="Times New Roman"/>
                          <a:sym typeface="Times New Roman"/>
                        </a:rPr>
                        <a:t>panou škole, te radionicom za Dan škole</a:t>
                      </a:r>
                    </a:p>
                    <a:p>
                      <a:pPr marL="0" marR="0" lvl="0" indent="0" algn="l" rtl="0">
                        <a:lnSpc>
                          <a:spcPct val="100000"/>
                        </a:lnSpc>
                        <a:spcBef>
                          <a:spcPts val="0"/>
                        </a:spcBef>
                        <a:spcAft>
                          <a:spcPts val="0"/>
                        </a:spcAft>
                        <a:buClr>
                          <a:srgbClr val="000000"/>
                        </a:buClr>
                        <a:buSzPct val="25000"/>
                        <a:buFont typeface="Times New Roman"/>
                        <a:buNone/>
                      </a:pPr>
                      <a:r>
                        <a:rPr lang="en" sz="1800">
                          <a:solidFill>
                            <a:schemeClr val="dk1"/>
                          </a:solidFill>
                          <a:latin typeface="Times New Roman"/>
                          <a:ea typeface="Times New Roman"/>
                          <a:cs typeface="Times New Roman"/>
                          <a:sym typeface="Times New Roman"/>
                        </a:rPr>
                        <a:t>Izrada origami ždralova za Hirošimu.</a:t>
                      </a:r>
                    </a:p>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Povećanje kvalitete izvannastavnog rada i motiviranosti učeni</a:t>
                      </a:r>
                      <a:r>
                        <a:rPr lang="en" sz="1800">
                          <a:solidFill>
                            <a:schemeClr val="dk1"/>
                          </a:solidFill>
                          <a:latin typeface="Times New Roman"/>
                          <a:ea typeface="Times New Roman"/>
                          <a:cs typeface="Times New Roman"/>
                          <a:sym typeface="Times New Roman"/>
                        </a:rPr>
                        <a:t>ka</a:t>
                      </a:r>
                    </a:p>
                    <a:p>
                      <a:pPr marL="0" marR="0" lvl="0" indent="0" algn="l" rtl="0">
                        <a:lnSpc>
                          <a:spcPct val="100000"/>
                        </a:lnSpc>
                        <a:spcBef>
                          <a:spcPts val="0"/>
                        </a:spcBef>
                        <a:spcAft>
                          <a:spcPts val="0"/>
                        </a:spcAft>
                        <a:buClr>
                          <a:schemeClr val="dk1"/>
                        </a:buClr>
                        <a:buSzPct val="25000"/>
                        <a:buFont typeface="Calibri"/>
                        <a:buNone/>
                      </a:pPr>
                      <a:endParaRPr sz="1800" u="none" strike="noStrike" cap="none">
                        <a:solidFill>
                          <a:schemeClr val="dk1"/>
                        </a:solidFill>
                        <a:latin typeface="Times New Roman"/>
                        <a:ea typeface="Times New Roman"/>
                        <a:cs typeface="Times New Roman"/>
                        <a:sym typeface="Times New Roman"/>
                      </a:endParaRP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aphicFrame>
        <p:nvGraphicFramePr>
          <p:cNvPr id="423" name="Shape 423"/>
          <p:cNvGraphicFramePr/>
          <p:nvPr>
            <p:extLst>
              <p:ext uri="{D42A27DB-BD31-4B8C-83A1-F6EECF244321}">
                <p14:modId xmlns:p14="http://schemas.microsoft.com/office/powerpoint/2010/main" val="1545880489"/>
              </p:ext>
            </p:extLst>
          </p:nvPr>
        </p:nvGraphicFramePr>
        <p:xfrm>
          <a:off x="503050" y="518372"/>
          <a:ext cx="8640950" cy="5765076"/>
        </p:xfrm>
        <a:graphic>
          <a:graphicData uri="http://schemas.openxmlformats.org/drawingml/2006/table">
            <a:tbl>
              <a:tblPr>
                <a:noFill/>
                <a:tableStyleId>{147E585C-4567-4667-A078-270B42631319}</a:tableStyleId>
              </a:tblPr>
              <a:tblGrid>
                <a:gridCol w="2390625">
                  <a:extLst>
                    <a:ext uri="{9D8B030D-6E8A-4147-A177-3AD203B41FA5}">
                      <a16:colId xmlns:a16="http://schemas.microsoft.com/office/drawing/2014/main" val="20000"/>
                    </a:ext>
                  </a:extLst>
                </a:gridCol>
                <a:gridCol w="6250325">
                  <a:extLst>
                    <a:ext uri="{9D8B030D-6E8A-4147-A177-3AD203B41FA5}">
                      <a16:colId xmlns:a16="http://schemas.microsoft.com/office/drawing/2014/main" val="20001"/>
                    </a:ext>
                  </a:extLst>
                </a:gridCol>
              </a:tblGrid>
              <a:tr h="541171">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NAZIV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GLAZBENO SCENSKA RADIONICA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411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CILJ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Poticanje učenika na umjetničko izražavanje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029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NAMJENA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Školske i izvanškolske priredbe i manifestacije (za učenike produženog boravka </a:t>
                      </a:r>
                      <a:r>
                        <a:rPr lang="en" sz="1800">
                          <a:solidFill>
                            <a:schemeClr val="dk1"/>
                          </a:solidFill>
                          <a:latin typeface="Times New Roman"/>
                          <a:ea typeface="Times New Roman"/>
                          <a:cs typeface="Times New Roman"/>
                          <a:sym typeface="Times New Roman"/>
                        </a:rPr>
                        <a:t>1.d </a:t>
                      </a:r>
                      <a:r>
                        <a:rPr lang="en" sz="1800" u="none" strike="noStrike" cap="none">
                          <a:solidFill>
                            <a:schemeClr val="dk1"/>
                          </a:solidFill>
                          <a:latin typeface="Times New Roman"/>
                          <a:ea typeface="Times New Roman"/>
                          <a:cs typeface="Times New Roman"/>
                          <a:sym typeface="Times New Roman"/>
                        </a:rPr>
                        <a:t>i 2.</a:t>
                      </a:r>
                      <a:r>
                        <a:rPr lang="en" sz="1800">
                          <a:solidFill>
                            <a:schemeClr val="dk1"/>
                          </a:solidFill>
                          <a:latin typeface="Times New Roman"/>
                          <a:ea typeface="Times New Roman"/>
                          <a:cs typeface="Times New Roman"/>
                          <a:sym typeface="Times New Roman"/>
                        </a:rPr>
                        <a:t>d</a:t>
                      </a:r>
                      <a:r>
                        <a:rPr lang="en" sz="1800" u="none" strike="noStrike" cap="none">
                          <a:solidFill>
                            <a:schemeClr val="dk1"/>
                          </a:solidFill>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Calibri"/>
                        <a:buNone/>
                      </a:pPr>
                      <a:endParaRPr sz="1800" u="none" strike="noStrike" cap="none">
                        <a:solidFill>
                          <a:schemeClr val="dk1"/>
                        </a:solidFill>
                        <a:latin typeface="Times New Roman"/>
                        <a:ea typeface="Times New Roman"/>
                        <a:cs typeface="Times New Roman"/>
                        <a:sym typeface="Times New Roman"/>
                      </a:endParaRP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08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NOSITELJI </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a:t> </a:t>
                      </a:r>
                      <a:r>
                        <a:rPr lang="en" sz="1800">
                          <a:latin typeface="Times New Roman"/>
                          <a:ea typeface="Times New Roman"/>
                          <a:cs typeface="Times New Roman"/>
                          <a:sym typeface="Times New Roman"/>
                        </a:rPr>
                        <a:t>Učiteljica Katica Gojanović</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99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NAČIN REALIZACIJE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Nastupi, izložbe, natječaji; prezentiranje umjetničkih sadržaja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35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VREMENIK</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Tijekom školske godine 201</a:t>
                      </a:r>
                      <a:r>
                        <a:rPr lang="en" sz="1800">
                          <a:solidFill>
                            <a:schemeClr val="dk1"/>
                          </a:solidFill>
                          <a:latin typeface="Times New Roman"/>
                          <a:ea typeface="Times New Roman"/>
                          <a:cs typeface="Times New Roman"/>
                          <a:sym typeface="Times New Roman"/>
                        </a:rPr>
                        <a:t>7</a:t>
                      </a:r>
                      <a:r>
                        <a:rPr lang="en" sz="1800" u="none" strike="noStrike" cap="none">
                          <a:solidFill>
                            <a:schemeClr val="dk1"/>
                          </a:solidFill>
                          <a:latin typeface="Times New Roman"/>
                          <a:ea typeface="Times New Roman"/>
                          <a:cs typeface="Times New Roman"/>
                          <a:sym typeface="Times New Roman"/>
                        </a:rPr>
                        <a:t>/1</a:t>
                      </a:r>
                      <a:r>
                        <a:rPr lang="en" sz="1800">
                          <a:solidFill>
                            <a:schemeClr val="dk1"/>
                          </a:solidFill>
                          <a:latin typeface="Times New Roman"/>
                          <a:ea typeface="Times New Roman"/>
                          <a:cs typeface="Times New Roman"/>
                          <a:sym typeface="Times New Roman"/>
                        </a:rPr>
                        <a:t>8</a:t>
                      </a:r>
                      <a:r>
                        <a:rPr lang="en" sz="1800" u="none" strike="noStrike" cap="none">
                          <a:solidFill>
                            <a:schemeClr val="dk1"/>
                          </a:solidFill>
                          <a:latin typeface="Times New Roman"/>
                          <a:ea typeface="Times New Roman"/>
                          <a:cs typeface="Times New Roman"/>
                          <a:sym typeface="Times New Roman"/>
                        </a:rPr>
                        <a:t>., u okviru organiziranog slobodnog vremena u produženom boravku</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231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TROŠKOVNIK</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a:solidFill>
                            <a:schemeClr val="dk1"/>
                          </a:solidFill>
                          <a:latin typeface="Times New Roman"/>
                          <a:ea typeface="Times New Roman"/>
                          <a:cs typeface="Times New Roman"/>
                          <a:sym typeface="Times New Roman"/>
                        </a:rPr>
                        <a:t>Kostimi i ostali didaktički materijali (300,00 kn)</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331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b="1" u="none" strike="noStrike" cap="none">
                          <a:solidFill>
                            <a:schemeClr val="dk1"/>
                          </a:solidFill>
                        </a:rPr>
                        <a:t>VREDNOVANJE I KORIŠTENJE REZULTATA RADA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dirty="0">
                          <a:solidFill>
                            <a:schemeClr val="dk1"/>
                          </a:solidFill>
                          <a:latin typeface="Times New Roman"/>
                          <a:ea typeface="Times New Roman"/>
                          <a:cs typeface="Times New Roman"/>
                          <a:sym typeface="Times New Roman"/>
                        </a:rPr>
                        <a:t>Tijekom školske godine, opisnim praćenjem i vrednovanjem na nastupima;prezentiranje uspješnih uradaka</a:t>
                      </a:r>
                    </a:p>
                    <a:p>
                      <a:pPr marL="0" marR="0" lvl="0" indent="0" algn="l" rtl="0">
                        <a:lnSpc>
                          <a:spcPct val="100000"/>
                        </a:lnSpc>
                        <a:spcBef>
                          <a:spcPts val="0"/>
                        </a:spcBef>
                        <a:spcAft>
                          <a:spcPts val="0"/>
                        </a:spcAft>
                        <a:buClr>
                          <a:srgbClr val="000000"/>
                        </a:buClr>
                        <a:buSzPct val="25000"/>
                        <a:buFont typeface="Times New Roman"/>
                        <a:buNone/>
                      </a:pPr>
                      <a:r>
                        <a:rPr lang="en" sz="1800" u="none" strike="noStrike" cap="none" dirty="0">
                          <a:solidFill>
                            <a:schemeClr val="dk1"/>
                          </a:solidFill>
                          <a:latin typeface="Times New Roman"/>
                          <a:ea typeface="Times New Roman"/>
                          <a:cs typeface="Times New Roman"/>
                          <a:sym typeface="Times New Roman"/>
                        </a:rPr>
                        <a:t>Povećanje kvalitete izvannastavnog rada i motiviranosti učenika</a:t>
                      </a:r>
                    </a:p>
                    <a:p>
                      <a:pPr marL="0" marR="0" lvl="0" indent="0" algn="l" rtl="0">
                        <a:lnSpc>
                          <a:spcPct val="100000"/>
                        </a:lnSpc>
                        <a:spcBef>
                          <a:spcPts val="0"/>
                        </a:spcBef>
                        <a:spcAft>
                          <a:spcPts val="0"/>
                        </a:spcAft>
                        <a:buClr>
                          <a:schemeClr val="dk1"/>
                        </a:buClr>
                        <a:buSzPct val="25000"/>
                        <a:buFont typeface="Calibri"/>
                        <a:buNone/>
                      </a:pPr>
                      <a:endParaRPr sz="1800" u="none" strike="noStrike" cap="none" dirty="0">
                        <a:solidFill>
                          <a:schemeClr val="dk1"/>
                        </a:solidFill>
                        <a:latin typeface="Times New Roman"/>
                        <a:ea typeface="Times New Roman"/>
                        <a:cs typeface="Times New Roman"/>
                        <a:sym typeface="Times New Roman"/>
                      </a:endParaRP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430" name="Shape 430"/>
          <p:cNvGraphicFramePr/>
          <p:nvPr/>
        </p:nvGraphicFramePr>
        <p:xfrm>
          <a:off x="251515" y="548679"/>
          <a:ext cx="8640950" cy="6007250"/>
        </p:xfrm>
        <a:graphic>
          <a:graphicData uri="http://schemas.openxmlformats.org/drawingml/2006/table">
            <a:tbl>
              <a:tblPr>
                <a:noFill/>
                <a:tableStyleId>{147E585C-4567-4667-A078-270B42631319}</a:tableStyleId>
              </a:tblPr>
              <a:tblGrid>
                <a:gridCol w="2045350">
                  <a:extLst>
                    <a:ext uri="{9D8B030D-6E8A-4147-A177-3AD203B41FA5}">
                      <a16:colId xmlns:a16="http://schemas.microsoft.com/office/drawing/2014/main" val="20000"/>
                    </a:ext>
                  </a:extLst>
                </a:gridCol>
                <a:gridCol w="6595600">
                  <a:extLst>
                    <a:ext uri="{9D8B030D-6E8A-4147-A177-3AD203B41FA5}">
                      <a16:colId xmlns:a16="http://schemas.microsoft.com/office/drawing/2014/main" val="20001"/>
                    </a:ext>
                  </a:extLst>
                </a:gridCol>
              </a:tblGrid>
              <a:tr h="4554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NAZIV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ATLETIKA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366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CILJ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 Usvajanjem i usavršavanjem </a:t>
                      </a:r>
                      <a:r>
                        <a:rPr lang="en" sz="1800">
                          <a:solidFill>
                            <a:schemeClr val="dk1"/>
                          </a:solidFill>
                          <a:latin typeface="Times New Roman"/>
                          <a:ea typeface="Times New Roman"/>
                          <a:cs typeface="Times New Roman"/>
                          <a:sym typeface="Times New Roman"/>
                        </a:rPr>
                        <a:t>atletskih aktivnosti</a:t>
                      </a:r>
                      <a:r>
                        <a:rPr lang="en" sz="1800" u="none" strike="noStrike" cap="none">
                          <a:solidFill>
                            <a:schemeClr val="dk1"/>
                          </a:solidFill>
                          <a:latin typeface="Times New Roman"/>
                          <a:ea typeface="Times New Roman"/>
                          <a:cs typeface="Times New Roman"/>
                          <a:sym typeface="Times New Roman"/>
                        </a:rPr>
                        <a:t> utjecati na kondicijsku i mentalnu pripremu</a:t>
                      </a:r>
                      <a:r>
                        <a:rPr lang="en" sz="1800">
                          <a:solidFill>
                            <a:schemeClr val="dk1"/>
                          </a:solidFill>
                          <a:latin typeface="Times New Roman"/>
                          <a:ea typeface="Times New Roman"/>
                          <a:cs typeface="Times New Roman"/>
                          <a:sym typeface="Times New Roman"/>
                        </a:rPr>
                        <a:t> učenika.</a:t>
                      </a:r>
                    </a:p>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 Utjecati na svestrani razvoj psihosomatskog statusa i na motivaciju za kretanjem i aktivnim provođenjem slobodnog vremena.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22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NAMJENA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 </a:t>
                      </a:r>
                      <a:r>
                        <a:rPr lang="en" sz="1800">
                          <a:solidFill>
                            <a:schemeClr val="dk1"/>
                          </a:solidFill>
                          <a:latin typeface="Times New Roman"/>
                          <a:ea typeface="Times New Roman"/>
                          <a:cs typeface="Times New Roman"/>
                          <a:sym typeface="Times New Roman"/>
                        </a:rPr>
                        <a:t>K</a:t>
                      </a:r>
                      <a:r>
                        <a:rPr lang="en" sz="1800" u="none" strike="noStrike" cap="none">
                          <a:solidFill>
                            <a:schemeClr val="dk1"/>
                          </a:solidFill>
                          <a:latin typeface="Times New Roman"/>
                          <a:ea typeface="Times New Roman"/>
                          <a:cs typeface="Times New Roman"/>
                          <a:sym typeface="Times New Roman"/>
                        </a:rPr>
                        <a:t>valitetna organizacija slobodnog vremena, razvijanje sportskog i natjecateljskog duha, upornosti i borbenosti.</a:t>
                      </a:r>
                    </a:p>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Prevencija nepoželjnih oblika ponašanja.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84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NOSITELJI </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 Jasmina Kostelac Pervan</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27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NAČIN REALIZACIJE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 </a:t>
                      </a:r>
                      <a:r>
                        <a:rPr lang="en" sz="1800">
                          <a:solidFill>
                            <a:schemeClr val="dk1"/>
                          </a:solidFill>
                          <a:latin typeface="Times New Roman"/>
                          <a:ea typeface="Times New Roman"/>
                          <a:cs typeface="Times New Roman"/>
                          <a:sym typeface="Times New Roman"/>
                        </a:rPr>
                        <a:t>Atletske aktivnosti u</a:t>
                      </a:r>
                      <a:r>
                        <a:rPr lang="en" sz="1800" u="none" strike="noStrike" cap="none">
                          <a:solidFill>
                            <a:schemeClr val="dk1"/>
                          </a:solidFill>
                          <a:latin typeface="Times New Roman"/>
                          <a:ea typeface="Times New Roman"/>
                          <a:cs typeface="Times New Roman"/>
                          <a:sym typeface="Times New Roman"/>
                        </a:rPr>
                        <a:t> školskoj dvorani ili na igralištu škole (ovisno o vremenskim uvjetima) </a:t>
                      </a:r>
                      <a:r>
                        <a:rPr lang="en" sz="1800">
                          <a:solidFill>
                            <a:schemeClr val="dk1"/>
                          </a:solidFill>
                          <a:latin typeface="Times New Roman"/>
                          <a:ea typeface="Times New Roman"/>
                          <a:cs typeface="Times New Roman"/>
                          <a:sym typeface="Times New Roman"/>
                        </a:rPr>
                        <a:t>, </a:t>
                      </a:r>
                      <a:r>
                        <a:rPr lang="en" sz="1800" u="none" strike="noStrike" cap="none">
                          <a:solidFill>
                            <a:schemeClr val="dk1"/>
                          </a:solidFill>
                          <a:latin typeface="Times New Roman"/>
                          <a:ea typeface="Times New Roman"/>
                          <a:cs typeface="Times New Roman"/>
                          <a:sym typeface="Times New Roman"/>
                        </a:rPr>
                        <a:t>natjecanj</a:t>
                      </a:r>
                      <a:r>
                        <a:rPr lang="en" sz="1800">
                          <a:solidFill>
                            <a:schemeClr val="dk1"/>
                          </a:solidFill>
                          <a:latin typeface="Times New Roman"/>
                          <a:ea typeface="Times New Roman"/>
                          <a:cs typeface="Times New Roman"/>
                          <a:sym typeface="Times New Roman"/>
                        </a:rPr>
                        <a:t>a</a:t>
                      </a:r>
                      <a:r>
                        <a:rPr lang="en" sz="1800" u="none" strike="noStrike" cap="none">
                          <a:solidFill>
                            <a:schemeClr val="dk1"/>
                          </a:solidFill>
                          <a:latin typeface="Times New Roman"/>
                          <a:ea typeface="Times New Roman"/>
                          <a:cs typeface="Times New Roman"/>
                          <a:sym typeface="Times New Roman"/>
                        </a:rPr>
                        <a:t>.</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787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VREMENIK</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Tijekom školske godine</a:t>
                      </a:r>
                      <a:r>
                        <a:rPr lang="en" sz="1800">
                          <a:solidFill>
                            <a:schemeClr val="dk1"/>
                          </a:solidFill>
                          <a:latin typeface="Times New Roman"/>
                          <a:ea typeface="Times New Roman"/>
                          <a:cs typeface="Times New Roman"/>
                          <a:sym typeface="Times New Roman"/>
                        </a:rPr>
                        <a:t> 2017./2018.</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7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TROŠKOVNIK</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a:solidFill>
                            <a:schemeClr val="dk1"/>
                          </a:solidFill>
                          <a:latin typeface="Times New Roman"/>
                          <a:ea typeface="Times New Roman"/>
                          <a:cs typeface="Times New Roman"/>
                          <a:sym typeface="Times New Roman"/>
                        </a:rPr>
                        <a:t>Nema troškova</a:t>
                      </a:r>
                      <a:r>
                        <a:rPr lang="en" sz="1800" u="none" strike="noStrike" cap="none">
                          <a:solidFill>
                            <a:schemeClr val="dk1"/>
                          </a:solidFill>
                          <a:latin typeface="Times New Roman"/>
                          <a:ea typeface="Times New Roman"/>
                          <a:cs typeface="Times New Roman"/>
                          <a:sym typeface="Times New Roman"/>
                        </a:rPr>
                        <a:t>.</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4302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VREDNOVANJE I KORIŠTENJE REZULTATA RADA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Analiza rezultata rada i sportske forme, praćenje aktivnosti i zalaganja učenika na treninzima i natjecanju.</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437" name="Shape 437"/>
          <p:cNvGraphicFramePr/>
          <p:nvPr>
            <p:extLst>
              <p:ext uri="{D42A27DB-BD31-4B8C-83A1-F6EECF244321}">
                <p14:modId xmlns:p14="http://schemas.microsoft.com/office/powerpoint/2010/main" val="2343264377"/>
              </p:ext>
            </p:extLst>
          </p:nvPr>
        </p:nvGraphicFramePr>
        <p:xfrm>
          <a:off x="80755" y="176179"/>
          <a:ext cx="8982500" cy="6419175"/>
        </p:xfrm>
        <a:graphic>
          <a:graphicData uri="http://schemas.openxmlformats.org/drawingml/2006/table">
            <a:tbl>
              <a:tblPr>
                <a:noFill/>
                <a:tableStyleId>{147E585C-4567-4667-A078-270B42631319}</a:tableStyleId>
              </a:tblPr>
              <a:tblGrid>
                <a:gridCol w="2231550">
                  <a:extLst>
                    <a:ext uri="{9D8B030D-6E8A-4147-A177-3AD203B41FA5}">
                      <a16:colId xmlns:a16="http://schemas.microsoft.com/office/drawing/2014/main" val="20000"/>
                    </a:ext>
                  </a:extLst>
                </a:gridCol>
                <a:gridCol w="6750950">
                  <a:extLst>
                    <a:ext uri="{9D8B030D-6E8A-4147-A177-3AD203B41FA5}">
                      <a16:colId xmlns:a16="http://schemas.microsoft.com/office/drawing/2014/main" val="20001"/>
                    </a:ext>
                  </a:extLst>
                </a:gridCol>
              </a:tblGrid>
              <a:tr h="333400">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NAZIV AKTIVNOSTI</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PODMLADAK CRVENOG KRIŽA</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39900">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CILJ AKTIVNOSTI</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700" u="none" strike="noStrike" cap="none">
                          <a:solidFill>
                            <a:schemeClr val="dk1"/>
                          </a:solidFill>
                          <a:latin typeface="Times New Roman"/>
                          <a:ea typeface="Times New Roman"/>
                          <a:cs typeface="Times New Roman"/>
                          <a:sym typeface="Times New Roman"/>
                        </a:rPr>
                        <a:t>Jačati kod učenka pozitivan dug humanosti i međusobnog pomaganja.</a:t>
                      </a:r>
                    </a:p>
                    <a:p>
                      <a:pPr marL="0" marR="0" lvl="0" indent="0" algn="l" rtl="0">
                        <a:lnSpc>
                          <a:spcPct val="100000"/>
                        </a:lnSpc>
                        <a:spcBef>
                          <a:spcPts val="0"/>
                        </a:spcBef>
                        <a:spcAft>
                          <a:spcPts val="0"/>
                        </a:spcAft>
                        <a:buClr>
                          <a:srgbClr val="000000"/>
                        </a:buClr>
                        <a:buSzPct val="25000"/>
                        <a:buFont typeface="Arial"/>
                        <a:buNone/>
                      </a:pPr>
                      <a:r>
                        <a:rPr lang="en" sz="1700" u="none" strike="noStrike" cap="none">
                          <a:solidFill>
                            <a:schemeClr val="dk1"/>
                          </a:solidFill>
                          <a:latin typeface="Times New Roman"/>
                          <a:ea typeface="Times New Roman"/>
                          <a:cs typeface="Times New Roman"/>
                          <a:sym typeface="Times New Roman"/>
                        </a:rPr>
                        <a:t>Naglašavanje potrebe za akcijama Crvenog križa. </a:t>
                      </a:r>
                    </a:p>
                    <a:p>
                      <a:pPr marL="0" marR="0" lvl="0" indent="0" algn="l" rtl="0">
                        <a:lnSpc>
                          <a:spcPct val="100000"/>
                        </a:lnSpc>
                        <a:spcBef>
                          <a:spcPts val="0"/>
                        </a:spcBef>
                        <a:spcAft>
                          <a:spcPts val="0"/>
                        </a:spcAft>
                        <a:buClr>
                          <a:srgbClr val="000000"/>
                        </a:buClr>
                        <a:buSzPct val="25000"/>
                        <a:buFont typeface="Arial"/>
                        <a:buNone/>
                      </a:pPr>
                      <a:r>
                        <a:rPr lang="en" sz="1700" u="none" strike="noStrike" cap="none">
                          <a:solidFill>
                            <a:schemeClr val="dk1"/>
                          </a:solidFill>
                          <a:latin typeface="Times New Roman"/>
                          <a:ea typeface="Times New Roman"/>
                          <a:cs typeface="Times New Roman"/>
                          <a:sym typeface="Times New Roman"/>
                        </a:rPr>
                        <a:t>Proširiti duh solidarnosti na svakog učenika u školi, razvijati emocionalnu zrelost, empatiju i altruizam.</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19055">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NAMJENA</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700" u="none" strike="noStrike" cap="none">
                          <a:solidFill>
                            <a:schemeClr val="dk1"/>
                          </a:solidFill>
                          <a:latin typeface="Times New Roman"/>
                          <a:ea typeface="Times New Roman"/>
                          <a:cs typeface="Times New Roman"/>
                          <a:sym typeface="Times New Roman"/>
                        </a:rPr>
                        <a:t>Svim učenicima koji žele sudjelovati</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7805">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dirty="0">
                          <a:solidFill>
                            <a:schemeClr val="dk1"/>
                          </a:solidFill>
                          <a:latin typeface="Times New Roman"/>
                          <a:ea typeface="Times New Roman"/>
                          <a:cs typeface="Times New Roman"/>
                          <a:sym typeface="Times New Roman"/>
                        </a:rPr>
                        <a:t>NOSITELJI </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700">
                          <a:latin typeface="Times New Roman"/>
                          <a:ea typeface="Times New Roman"/>
                          <a:cs typeface="Times New Roman"/>
                          <a:sym typeface="Times New Roman"/>
                        </a:rPr>
                        <a:t>Helena Ćurić</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6900">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NAČIN REALIZACIJE</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700" u="none" strike="noStrike" cap="none">
                          <a:solidFill>
                            <a:schemeClr val="dk1"/>
                          </a:solidFill>
                          <a:latin typeface="Times New Roman"/>
                          <a:ea typeface="Times New Roman"/>
                          <a:cs typeface="Times New Roman"/>
                          <a:sym typeface="Times New Roman"/>
                        </a:rPr>
                        <a:t>Sudjelovanje u akcijama koje organizira Crveni križ.</a:t>
                      </a:r>
                    </a:p>
                    <a:p>
                      <a:pPr marL="0" marR="0" lvl="0" indent="0" algn="l" rtl="0">
                        <a:lnSpc>
                          <a:spcPct val="100000"/>
                        </a:lnSpc>
                        <a:spcBef>
                          <a:spcPts val="0"/>
                        </a:spcBef>
                        <a:spcAft>
                          <a:spcPts val="0"/>
                        </a:spcAft>
                        <a:buClr>
                          <a:srgbClr val="000000"/>
                        </a:buClr>
                        <a:buSzPct val="25000"/>
                        <a:buFont typeface="Arial"/>
                        <a:buNone/>
                      </a:pPr>
                      <a:r>
                        <a:rPr lang="en" sz="1700" u="none" strike="noStrike" cap="none">
                          <a:solidFill>
                            <a:schemeClr val="dk1"/>
                          </a:solidFill>
                          <a:latin typeface="Times New Roman"/>
                          <a:ea typeface="Times New Roman"/>
                          <a:cs typeface="Times New Roman"/>
                          <a:sym typeface="Times New Roman"/>
                        </a:rPr>
                        <a:t>Obrađivanje teme na satu razrednika o ,,humanosti''.</a:t>
                      </a:r>
                    </a:p>
                    <a:p>
                      <a:pPr marL="0" marR="0" lvl="0" indent="0" algn="l" rtl="0">
                        <a:lnSpc>
                          <a:spcPct val="100000"/>
                        </a:lnSpc>
                        <a:spcBef>
                          <a:spcPts val="0"/>
                        </a:spcBef>
                        <a:spcAft>
                          <a:spcPts val="0"/>
                        </a:spcAft>
                        <a:buClr>
                          <a:srgbClr val="000000"/>
                        </a:buClr>
                        <a:buSzPct val="25000"/>
                        <a:buFont typeface="Arial"/>
                        <a:buNone/>
                      </a:pPr>
                      <a:r>
                        <a:rPr lang="en" sz="1700" u="none" strike="noStrike" cap="none">
                          <a:solidFill>
                            <a:schemeClr val="dk1"/>
                          </a:solidFill>
                          <a:latin typeface="Times New Roman"/>
                          <a:ea typeface="Times New Roman"/>
                          <a:cs typeface="Times New Roman"/>
                          <a:sym typeface="Times New Roman"/>
                        </a:rPr>
                        <a:t>Uključivanje u aktivnosti drugih organizacija koje su u skladu s ciljevima i zadacima HCK. Samostalni radovi učenika: čestitke, plakati, promidžbeni materijal, letci, uporabni predmeti i sl.</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2750">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VREMENIK</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700" u="none" strike="noStrike" cap="none">
                          <a:solidFill>
                            <a:schemeClr val="dk1"/>
                          </a:solidFill>
                          <a:latin typeface="Times New Roman"/>
                          <a:ea typeface="Times New Roman"/>
                          <a:cs typeface="Times New Roman"/>
                          <a:sym typeface="Times New Roman"/>
                        </a:rPr>
                        <a:t>Tijekom šk. god. 201</a:t>
                      </a:r>
                      <a:r>
                        <a:rPr lang="en" sz="1700">
                          <a:solidFill>
                            <a:schemeClr val="dk1"/>
                          </a:solidFill>
                          <a:latin typeface="Times New Roman"/>
                          <a:ea typeface="Times New Roman"/>
                          <a:cs typeface="Times New Roman"/>
                          <a:sym typeface="Times New Roman"/>
                        </a:rPr>
                        <a:t>7</a:t>
                      </a:r>
                      <a:r>
                        <a:rPr lang="en" sz="1700" u="none" strike="noStrike" cap="none">
                          <a:solidFill>
                            <a:schemeClr val="dk1"/>
                          </a:solidFill>
                          <a:latin typeface="Times New Roman"/>
                          <a:ea typeface="Times New Roman"/>
                          <a:cs typeface="Times New Roman"/>
                          <a:sym typeface="Times New Roman"/>
                        </a:rPr>
                        <a:t>./201</a:t>
                      </a:r>
                      <a:r>
                        <a:rPr lang="en" sz="1700">
                          <a:solidFill>
                            <a:schemeClr val="dk1"/>
                          </a:solidFill>
                          <a:latin typeface="Times New Roman"/>
                          <a:ea typeface="Times New Roman"/>
                          <a:cs typeface="Times New Roman"/>
                          <a:sym typeface="Times New Roman"/>
                        </a:rPr>
                        <a:t>8</a:t>
                      </a:r>
                      <a:r>
                        <a:rPr lang="en" sz="1700" u="none" strike="noStrike" cap="none">
                          <a:solidFill>
                            <a:schemeClr val="dk1"/>
                          </a:solidFill>
                          <a:latin typeface="Times New Roman"/>
                          <a:ea typeface="Times New Roman"/>
                          <a:cs typeface="Times New Roman"/>
                          <a:sym typeface="Times New Roman"/>
                        </a:rPr>
                        <a:t>.</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6125">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TROŠKOVNIK</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700" u="none" strike="noStrike" cap="none">
                          <a:solidFill>
                            <a:schemeClr val="dk1"/>
                          </a:solidFill>
                          <a:latin typeface="Times New Roman"/>
                          <a:ea typeface="Times New Roman"/>
                          <a:cs typeface="Times New Roman"/>
                          <a:sym typeface="Times New Roman"/>
                        </a:rPr>
                        <a:t>Samostalno financiranje</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93975">
                <a:tc>
                  <a:txBody>
                    <a:bodyPr/>
                    <a:lstStyle/>
                    <a:p>
                      <a:pPr marL="0" marR="0" lvl="0" indent="0" algn="l" rtl="0">
                        <a:lnSpc>
                          <a:spcPct val="100000"/>
                        </a:lnSpc>
                        <a:spcBef>
                          <a:spcPts val="0"/>
                        </a:spcBef>
                        <a:spcAft>
                          <a:spcPts val="0"/>
                        </a:spcAft>
                        <a:buClr>
                          <a:srgbClr val="000000"/>
                        </a:buClr>
                        <a:buSzPct val="25000"/>
                        <a:buFont typeface="Arial"/>
                        <a:buNone/>
                      </a:pPr>
                      <a:r>
                        <a:rPr lang="en" sz="1700" b="1" u="none" strike="noStrike" cap="none">
                          <a:solidFill>
                            <a:schemeClr val="dk1"/>
                          </a:solidFill>
                          <a:latin typeface="Times New Roman"/>
                          <a:ea typeface="Times New Roman"/>
                          <a:cs typeface="Times New Roman"/>
                          <a:sym typeface="Times New Roman"/>
                        </a:rPr>
                        <a:t>VREDNOVANJE I KORIŠTENJE REZULTATA RADA</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700" u="none" strike="noStrike" cap="none" dirty="0">
                          <a:solidFill>
                            <a:schemeClr val="dk1"/>
                          </a:solidFill>
                          <a:latin typeface="Times New Roman"/>
                          <a:ea typeface="Times New Roman"/>
                          <a:cs typeface="Times New Roman"/>
                          <a:sym typeface="Times New Roman"/>
                        </a:rPr>
                        <a:t>Jačanje  humanitarnog duha, provođenje humanitarnih akcija, povećanje kvalitete života svih članova društva. Učenik će moći prepoznati i imenovati vlastite osjećaje kao i osjećaje druge osobe, </a:t>
                      </a:r>
                    </a:p>
                    <a:p>
                      <a:pPr marL="0" marR="0" lvl="0" indent="0" algn="l" rtl="0">
                        <a:lnSpc>
                          <a:spcPct val="100000"/>
                        </a:lnSpc>
                        <a:spcBef>
                          <a:spcPts val="0"/>
                        </a:spcBef>
                        <a:spcAft>
                          <a:spcPts val="0"/>
                        </a:spcAft>
                        <a:buClr>
                          <a:srgbClr val="000000"/>
                        </a:buClr>
                        <a:buSzPct val="25000"/>
                        <a:buFont typeface="Arial"/>
                        <a:buNone/>
                      </a:pPr>
                      <a:r>
                        <a:rPr lang="en" sz="1700" u="none" strike="noStrike" cap="none" dirty="0">
                          <a:solidFill>
                            <a:schemeClr val="dk1"/>
                          </a:solidFill>
                          <a:latin typeface="Times New Roman"/>
                          <a:ea typeface="Times New Roman"/>
                          <a:cs typeface="Times New Roman"/>
                          <a:sym typeface="Times New Roman"/>
                        </a:rPr>
                        <a:t>učenik će se moći uživjeti u položaj druge osobe kako bi je bolje razumio,  bit će sposoban suosjećati s njom.</a:t>
                      </a:r>
                    </a:p>
                    <a:p>
                      <a:pPr marL="0" marR="0" lvl="0" indent="0" algn="l" rtl="0">
                        <a:lnSpc>
                          <a:spcPct val="100000"/>
                        </a:lnSpc>
                        <a:spcBef>
                          <a:spcPts val="0"/>
                        </a:spcBef>
                        <a:spcAft>
                          <a:spcPts val="0"/>
                        </a:spcAft>
                        <a:buClr>
                          <a:srgbClr val="000000"/>
                        </a:buClr>
                        <a:buSzPct val="25000"/>
                        <a:buFont typeface="Arial"/>
                        <a:buNone/>
                      </a:pPr>
                      <a:r>
                        <a:rPr lang="en" sz="1700" u="none" strike="noStrike" cap="none" dirty="0">
                          <a:solidFill>
                            <a:schemeClr val="dk1"/>
                          </a:solidFill>
                          <a:latin typeface="Times New Roman"/>
                          <a:ea typeface="Times New Roman"/>
                          <a:cs typeface="Times New Roman"/>
                          <a:sym typeface="Times New Roman"/>
                        </a:rPr>
                        <a:t> Učenikovo ponašanje bit  će dobrovoljno i nesebično s namjerom da pomogne drugoj osobi.</a:t>
                      </a:r>
                    </a:p>
                  </a:txBody>
                  <a:tcPr marL="52075" marR="520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graphicFrame>
        <p:nvGraphicFramePr>
          <p:cNvPr id="443" name="Shape 443"/>
          <p:cNvGraphicFramePr/>
          <p:nvPr/>
        </p:nvGraphicFramePr>
        <p:xfrm>
          <a:off x="197187" y="133425"/>
          <a:ext cx="8749625" cy="6582900"/>
        </p:xfrm>
        <a:graphic>
          <a:graphicData uri="http://schemas.openxmlformats.org/drawingml/2006/table">
            <a:tbl>
              <a:tblPr>
                <a:noFill/>
                <a:tableStyleId>{80CC5A1F-29C0-4DAD-A7B2-0726FEEF8378}</a:tableStyleId>
              </a:tblPr>
              <a:tblGrid>
                <a:gridCol w="2469800">
                  <a:extLst>
                    <a:ext uri="{9D8B030D-6E8A-4147-A177-3AD203B41FA5}">
                      <a16:colId xmlns:a16="http://schemas.microsoft.com/office/drawing/2014/main" val="20000"/>
                    </a:ext>
                  </a:extLst>
                </a:gridCol>
                <a:gridCol w="6279825">
                  <a:extLst>
                    <a:ext uri="{9D8B030D-6E8A-4147-A177-3AD203B41FA5}">
                      <a16:colId xmlns:a16="http://schemas.microsoft.com/office/drawing/2014/main" val="20001"/>
                    </a:ext>
                  </a:extLst>
                </a:gridCol>
              </a:tblGrid>
              <a:tr h="55210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NAZIV AKTIVNOSTI</a:t>
                      </a:r>
                    </a:p>
                  </a:txBody>
                  <a:tcPr marL="91425" marR="91425" marT="91425" marB="91425"/>
                </a:tc>
                <a:tc>
                  <a:txBody>
                    <a:bodyPr/>
                    <a:lstStyle/>
                    <a:p>
                      <a:pPr marL="0" marR="0" lvl="0" indent="0" algn="ctr" rtl="0">
                        <a:lnSpc>
                          <a:spcPct val="100000"/>
                        </a:lnSpc>
                        <a:spcBef>
                          <a:spcPts val="0"/>
                        </a:spcBef>
                        <a:spcAft>
                          <a:spcPts val="0"/>
                        </a:spcAft>
                        <a:buClr>
                          <a:schemeClr val="dk1"/>
                        </a:buClr>
                        <a:buSzPct val="25000"/>
                        <a:buFont typeface="Calibri"/>
                        <a:buNone/>
                      </a:pPr>
                      <a:r>
                        <a:rPr lang="en" sz="1600" b="1"/>
                        <a:t>MALI TEČAJ ZNAKOVNOG JEZIKA </a:t>
                      </a:r>
                    </a:p>
                  </a:txBody>
                  <a:tcPr marL="91425" marR="91425" marT="91425" marB="91425"/>
                </a:tc>
                <a:extLst>
                  <a:ext uri="{0D108BD9-81ED-4DB2-BD59-A6C34878D82A}">
                    <a16:rowId xmlns:a16="http://schemas.microsoft.com/office/drawing/2014/main" val="10000"/>
                  </a:ext>
                </a:extLst>
              </a:tr>
              <a:tr h="1320425">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CILJ AKTIVNOSTI</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600">
                          <a:latin typeface="Times New Roman"/>
                          <a:ea typeface="Times New Roman"/>
                          <a:cs typeface="Times New Roman"/>
                          <a:sym typeface="Times New Roman"/>
                        </a:rPr>
                        <a:t>Upoznavanje učenika sa znakovnim jezikom, kulturom i zajednicom gluhih i gluhoslijepih osoba. Prepoznavanje i pokazivanje osnovnih znakova koji se koriste u svakodnevnoj komunikaciji. Senzibilizacija učenika za život djece i odraslih s posebnim potrebama. </a:t>
                      </a:r>
                    </a:p>
                  </a:txBody>
                  <a:tcPr marL="91425" marR="91425" marT="91425" marB="91425"/>
                </a:tc>
                <a:extLst>
                  <a:ext uri="{0D108BD9-81ED-4DB2-BD59-A6C34878D82A}">
                    <a16:rowId xmlns:a16="http://schemas.microsoft.com/office/drawing/2014/main" val="10001"/>
                  </a:ext>
                </a:extLst>
              </a:tr>
              <a:tr h="726225">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NAMJENA</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600">
                          <a:latin typeface="Times New Roman"/>
                          <a:ea typeface="Times New Roman"/>
                          <a:cs typeface="Times New Roman"/>
                          <a:sym typeface="Times New Roman"/>
                        </a:rPr>
                        <a:t>Razvijati nove komunikacijske kompetencije te ostvariti povezanost sa kulturom i zajednicom nečujućih osoba.</a:t>
                      </a:r>
                    </a:p>
                  </a:txBody>
                  <a:tcPr marL="91425" marR="91425" marT="91425" marB="91425"/>
                </a:tc>
                <a:extLst>
                  <a:ext uri="{0D108BD9-81ED-4DB2-BD59-A6C34878D82A}">
                    <a16:rowId xmlns:a16="http://schemas.microsoft.com/office/drawing/2014/main" val="10002"/>
                  </a:ext>
                </a:extLst>
              </a:tr>
              <a:tr h="55210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NOSITELJI</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600">
                          <a:latin typeface="Times New Roman"/>
                          <a:ea typeface="Times New Roman"/>
                          <a:cs typeface="Times New Roman"/>
                          <a:sym typeface="Times New Roman"/>
                        </a:rPr>
                        <a:t>Iva Penava</a:t>
                      </a:r>
                    </a:p>
                  </a:txBody>
                  <a:tcPr marL="91425" marR="91425" marT="91425" marB="91425"/>
                </a:tc>
                <a:extLst>
                  <a:ext uri="{0D108BD9-81ED-4DB2-BD59-A6C34878D82A}">
                    <a16:rowId xmlns:a16="http://schemas.microsoft.com/office/drawing/2014/main" val="10003"/>
                  </a:ext>
                </a:extLst>
              </a:tr>
              <a:tr h="844875">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NAČIN REALIZACIJE</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600" u="none" strike="noStrike" cap="none">
                          <a:latin typeface="Times New Roman"/>
                          <a:ea typeface="Times New Roman"/>
                          <a:cs typeface="Times New Roman"/>
                          <a:sym typeface="Times New Roman"/>
                        </a:rPr>
                        <a:t>Kroz igru, učenje i praktičan rad, učenici </a:t>
                      </a:r>
                      <a:r>
                        <a:rPr lang="en" sz="1600">
                          <a:latin typeface="Times New Roman"/>
                          <a:ea typeface="Times New Roman"/>
                          <a:cs typeface="Times New Roman"/>
                          <a:sym typeface="Times New Roman"/>
                        </a:rPr>
                        <a:t>usvajaju </a:t>
                      </a:r>
                      <a:r>
                        <a:rPr lang="en" sz="1600" u="none" strike="noStrike" cap="none">
                          <a:latin typeface="Times New Roman"/>
                          <a:ea typeface="Times New Roman"/>
                          <a:cs typeface="Times New Roman"/>
                          <a:sym typeface="Times New Roman"/>
                        </a:rPr>
                        <a:t>osnovna </a:t>
                      </a:r>
                      <a:r>
                        <a:rPr lang="en" sz="1600">
                          <a:latin typeface="Times New Roman"/>
                          <a:ea typeface="Times New Roman"/>
                          <a:cs typeface="Times New Roman"/>
                          <a:sym typeface="Times New Roman"/>
                        </a:rPr>
                        <a:t>znanja znakovnog jezika.</a:t>
                      </a:r>
                    </a:p>
                  </a:txBody>
                  <a:tcPr marL="91425" marR="91425" marT="91425" marB="91425"/>
                </a:tc>
                <a:extLst>
                  <a:ext uri="{0D108BD9-81ED-4DB2-BD59-A6C34878D82A}">
                    <a16:rowId xmlns:a16="http://schemas.microsoft.com/office/drawing/2014/main" val="10004"/>
                  </a:ext>
                </a:extLst>
              </a:tr>
              <a:tr h="55210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VREMENIK</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600" u="none" strike="noStrike" cap="none">
                          <a:latin typeface="Times New Roman"/>
                          <a:ea typeface="Times New Roman"/>
                          <a:cs typeface="Times New Roman"/>
                          <a:sym typeface="Times New Roman"/>
                        </a:rPr>
                        <a:t>Tijekom školske godine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./2018. (1 sat tjedno)</a:t>
                      </a:r>
                    </a:p>
                  </a:txBody>
                  <a:tcPr marL="91425" marR="91425" marT="91425" marB="91425"/>
                </a:tc>
                <a:extLst>
                  <a:ext uri="{0D108BD9-81ED-4DB2-BD59-A6C34878D82A}">
                    <a16:rowId xmlns:a16="http://schemas.microsoft.com/office/drawing/2014/main" val="10005"/>
                  </a:ext>
                </a:extLst>
              </a:tr>
              <a:tr h="778425">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TROŠKOVNIK</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600">
                          <a:latin typeface="Times New Roman"/>
                          <a:ea typeface="Times New Roman"/>
                          <a:cs typeface="Times New Roman"/>
                          <a:sym typeface="Times New Roman"/>
                        </a:rPr>
                        <a:t>Nema troškova.</a:t>
                      </a:r>
                    </a:p>
                  </a:txBody>
                  <a:tcPr marL="91425" marR="91425" marT="91425" marB="91425"/>
                </a:tc>
                <a:extLst>
                  <a:ext uri="{0D108BD9-81ED-4DB2-BD59-A6C34878D82A}">
                    <a16:rowId xmlns:a16="http://schemas.microsoft.com/office/drawing/2014/main" val="10006"/>
                  </a:ext>
                </a:extLst>
              </a:tr>
              <a:tr h="125665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VREDNOVANJE I KORIŠTENJE REZULTATA RADA</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600">
                          <a:latin typeface="Times New Roman"/>
                          <a:ea typeface="Times New Roman"/>
                          <a:cs typeface="Times New Roman"/>
                          <a:sym typeface="Times New Roman"/>
                        </a:rPr>
                        <a:t>Individualno praćenje uspješnosti u usvajanju osnovnih znanja i komunikacijskih vještina HZJ. Unaprijeđenje i korištenje znakovnog jezika u slobodno vrijeme učenika. Osobno zadovoljstvo učenika, roditelja i djelatnika škole. Pokazivanje naučenog na školskoj priredbi. </a:t>
                      </a: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49" name="Shape 449"/>
          <p:cNvGrpSpPr/>
          <p:nvPr/>
        </p:nvGrpSpPr>
        <p:grpSpPr>
          <a:xfrm>
            <a:off x="1779583" y="1736725"/>
            <a:ext cx="5657848" cy="1712911"/>
            <a:chOff x="1779583" y="1736725"/>
            <a:chExt cx="5657848" cy="1712911"/>
          </a:xfrm>
        </p:grpSpPr>
        <p:sp>
          <p:nvSpPr>
            <p:cNvPr id="450" name="Shape 450"/>
            <p:cNvSpPr/>
            <p:nvPr/>
          </p:nvSpPr>
          <p:spPr>
            <a:xfrm>
              <a:off x="1779583" y="1736725"/>
              <a:ext cx="5657848" cy="1712911"/>
            </a:xfrm>
            <a:prstGeom prst="rect">
              <a:avLst/>
            </a:prstGeom>
            <a:blipFill rotWithShape="1">
              <a:blip r:embed="rId3">
                <a:alphaModFix/>
              </a:blip>
              <a:stretch>
                <a:fillRect/>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1" name="Shape 451"/>
            <p:cNvSpPr txBox="1"/>
            <p:nvPr/>
          </p:nvSpPr>
          <p:spPr>
            <a:xfrm>
              <a:off x="1835150" y="1773233"/>
              <a:ext cx="5545137" cy="1606550"/>
            </a:xfrm>
            <a:prstGeom prst="rect">
              <a:avLst/>
            </a:prstGeom>
            <a:noFill/>
            <a:ln>
              <a:noFill/>
            </a:ln>
          </p:spPr>
          <p:txBody>
            <a:bodyPr wrap="square" lIns="69900" tIns="69900" rIns="69900" bIns="69900"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 sz="3600" b="0" i="0" u="none" strike="noStrike" cap="none">
                  <a:solidFill>
                    <a:srgbClr val="000000"/>
                  </a:solidFill>
                  <a:latin typeface="Arial"/>
                  <a:ea typeface="Arial"/>
                  <a:cs typeface="Arial"/>
                  <a:sym typeface="Arial"/>
                </a:rPr>
                <a:t>IZVANNASTAVNE AKTIVNOSTI</a:t>
              </a:r>
            </a:p>
          </p:txBody>
        </p:sp>
      </p:grpSp>
      <p:grpSp>
        <p:nvGrpSpPr>
          <p:cNvPr id="452" name="Shape 452"/>
          <p:cNvGrpSpPr/>
          <p:nvPr/>
        </p:nvGrpSpPr>
        <p:grpSpPr>
          <a:xfrm>
            <a:off x="3028950" y="3895725"/>
            <a:ext cx="3322631" cy="1719260"/>
            <a:chOff x="3028950" y="3895725"/>
            <a:chExt cx="3322631" cy="1719260"/>
          </a:xfrm>
        </p:grpSpPr>
        <p:sp>
          <p:nvSpPr>
            <p:cNvPr id="453" name="Shape 453"/>
            <p:cNvSpPr/>
            <p:nvPr/>
          </p:nvSpPr>
          <p:spPr>
            <a:xfrm>
              <a:off x="3028950" y="3895725"/>
              <a:ext cx="3322631" cy="1719260"/>
            </a:xfrm>
            <a:prstGeom prst="rect">
              <a:avLst/>
            </a:prstGeom>
            <a:blipFill rotWithShape="1">
              <a:blip r:embed="rId4">
                <a:alphaModFix/>
              </a:blip>
              <a:stretch>
                <a:fillRect/>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4" name="Shape 454"/>
            <p:cNvSpPr txBox="1"/>
            <p:nvPr/>
          </p:nvSpPr>
          <p:spPr>
            <a:xfrm>
              <a:off x="3087683" y="3933825"/>
              <a:ext cx="3213100" cy="1604960"/>
            </a:xfrm>
            <a:prstGeom prst="rect">
              <a:avLst/>
            </a:prstGeom>
            <a:noFill/>
            <a:ln>
              <a:noFill/>
            </a:ln>
          </p:spPr>
          <p:txBody>
            <a:bodyPr wrap="square" lIns="57200" tIns="57200" rIns="57200" bIns="57200"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 sz="1600" b="1" i="0" u="none" strike="noStrike" cap="none">
                  <a:solidFill>
                    <a:srgbClr val="000000"/>
                  </a:solidFill>
                  <a:latin typeface="Arial"/>
                  <a:ea typeface="Arial"/>
                  <a:cs typeface="Arial"/>
                  <a:sym typeface="Arial"/>
                </a:rPr>
                <a:t>PREDMETNA NASTAVA</a:t>
              </a:r>
            </a:p>
          </p:txBody>
        </p:sp>
      </p:grpSp>
      <p:sp>
        <p:nvSpPr>
          <p:cNvPr id="455" name="Shape 455"/>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462" name="Shape 462"/>
          <p:cNvGraphicFramePr/>
          <p:nvPr>
            <p:extLst>
              <p:ext uri="{D42A27DB-BD31-4B8C-83A1-F6EECF244321}">
                <p14:modId xmlns:p14="http://schemas.microsoft.com/office/powerpoint/2010/main" val="3081196470"/>
              </p:ext>
            </p:extLst>
          </p:nvPr>
        </p:nvGraphicFramePr>
        <p:xfrm>
          <a:off x="188685" y="218408"/>
          <a:ext cx="8766629" cy="6421184"/>
        </p:xfrm>
        <a:graphic>
          <a:graphicData uri="http://schemas.openxmlformats.org/drawingml/2006/table">
            <a:tbl>
              <a:tblPr>
                <a:noFill/>
                <a:tableStyleId>{147E585C-4567-4667-A078-270B42631319}</a:tableStyleId>
              </a:tblPr>
              <a:tblGrid>
                <a:gridCol w="2027609">
                  <a:extLst>
                    <a:ext uri="{9D8B030D-6E8A-4147-A177-3AD203B41FA5}">
                      <a16:colId xmlns:a16="http://schemas.microsoft.com/office/drawing/2014/main" val="20000"/>
                    </a:ext>
                  </a:extLst>
                </a:gridCol>
                <a:gridCol w="6739020">
                  <a:extLst>
                    <a:ext uri="{9D8B030D-6E8A-4147-A177-3AD203B41FA5}">
                      <a16:colId xmlns:a16="http://schemas.microsoft.com/office/drawing/2014/main" val="20001"/>
                    </a:ext>
                  </a:extLst>
                </a:gridCol>
              </a:tblGrid>
              <a:tr h="341132">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dirty="0">
                          <a:solidFill>
                            <a:schemeClr val="dk1"/>
                          </a:solidFill>
                          <a:latin typeface="Times New Roman"/>
                          <a:ea typeface="Times New Roman"/>
                          <a:cs typeface="Times New Roman"/>
                          <a:sym typeface="Times New Roman"/>
                        </a:rPr>
                        <a:t>NAZIV AKTIVNOSTI</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500" b="1" u="none" strike="noStrike" cap="none">
                          <a:solidFill>
                            <a:schemeClr val="dk1"/>
                          </a:solidFill>
                          <a:latin typeface="Times New Roman"/>
                          <a:ea typeface="Times New Roman"/>
                          <a:cs typeface="Times New Roman"/>
                          <a:sym typeface="Times New Roman"/>
                        </a:rPr>
                        <a:t>PJEVAČKI ZBOR</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9201">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dirty="0">
                          <a:solidFill>
                            <a:schemeClr val="dk1"/>
                          </a:solidFill>
                          <a:latin typeface="Times New Roman"/>
                          <a:ea typeface="Times New Roman"/>
                          <a:cs typeface="Times New Roman"/>
                          <a:sym typeface="Times New Roman"/>
                        </a:rPr>
                        <a:t>CILJ AKTIVNOSTI</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500" u="none" strike="noStrike" cap="none" dirty="0">
                          <a:solidFill>
                            <a:schemeClr val="dk1"/>
                          </a:solidFill>
                          <a:latin typeface="Times New Roman"/>
                          <a:ea typeface="Times New Roman"/>
                          <a:cs typeface="Times New Roman"/>
                          <a:sym typeface="Times New Roman"/>
                        </a:rPr>
                        <a:t>Učenici od 4. – 8. razreda koji su zadovoljili na audiciji uključeni su tijekom cijele nastavne godine u višeglasni  pjevački zbor. </a:t>
                      </a:r>
                    </a:p>
                    <a:p>
                      <a:pPr marL="0" marR="0" lvl="0" indent="0" algn="l" rtl="0">
                        <a:lnSpc>
                          <a:spcPct val="100000"/>
                        </a:lnSpc>
                        <a:spcBef>
                          <a:spcPts val="0"/>
                        </a:spcBef>
                        <a:spcAft>
                          <a:spcPts val="0"/>
                        </a:spcAft>
                        <a:buClr>
                          <a:srgbClr val="000000"/>
                        </a:buClr>
                        <a:buSzPct val="25000"/>
                        <a:buFont typeface="Arial"/>
                        <a:buNone/>
                      </a:pPr>
                      <a:r>
                        <a:rPr lang="en" sz="1500" u="none" strike="noStrike" cap="none" dirty="0">
                          <a:solidFill>
                            <a:schemeClr val="dk1"/>
                          </a:solidFill>
                          <a:latin typeface="Times New Roman"/>
                          <a:ea typeface="Times New Roman"/>
                          <a:cs typeface="Times New Roman"/>
                          <a:sym typeface="Times New Roman"/>
                        </a:rPr>
                        <a:t>Zborno pjevanje u osnovnoj školi za cilj ima njegovati pravilnu vokalnu tehniku dječjeg glasa, planom obuhvatiti što širi  izbor različitih skladbi, kako umjetničkih tako izvornih narodnih pjesama, ponajprije regionalnog karaktera. Pažljivim odabirom skladbi te pravilnim vođenjem školskog pjevačkog zbora, za jedan od glavnih  ciljeva se postavlja kultura lijepe interpretacije vokalne glazbe te njegovanje narodnih pjesama i običaja.</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0961">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solidFill>
                            <a:schemeClr val="dk1"/>
                          </a:solidFill>
                          <a:latin typeface="Times New Roman"/>
                          <a:ea typeface="Times New Roman"/>
                          <a:cs typeface="Times New Roman"/>
                          <a:sym typeface="Times New Roman"/>
                        </a:rPr>
                        <a:t>NAMJENA</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500" u="none" strike="noStrike" cap="none" dirty="0">
                          <a:solidFill>
                            <a:schemeClr val="dk1"/>
                          </a:solidFill>
                          <a:latin typeface="Times New Roman"/>
                          <a:ea typeface="Times New Roman"/>
                          <a:cs typeface="Times New Roman"/>
                          <a:sym typeface="Times New Roman"/>
                        </a:rPr>
                        <a:t>Školski pjevački zbor treba biti kulturno – glazbeno ogledalo škole na kojoj djeluje te se uključiti u obilježavanja značajnijih događaja kao što su  blagdani, početak i završetak školske godine te Dan škole.</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7560">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solidFill>
                            <a:schemeClr val="dk1"/>
                          </a:solidFill>
                          <a:latin typeface="Times New Roman"/>
                          <a:ea typeface="Times New Roman"/>
                          <a:cs typeface="Times New Roman"/>
                          <a:sym typeface="Times New Roman"/>
                        </a:rPr>
                        <a:t>NOSITELJI </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500" u="none" strike="noStrike" cap="none" dirty="0">
                          <a:solidFill>
                            <a:schemeClr val="dk1"/>
                          </a:solidFill>
                          <a:latin typeface="Times New Roman"/>
                          <a:ea typeface="Times New Roman"/>
                          <a:cs typeface="Times New Roman"/>
                          <a:sym typeface="Times New Roman"/>
                        </a:rPr>
                        <a:t>Tomislav Habulin, mag. mus.</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15959">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solidFill>
                            <a:schemeClr val="dk1"/>
                          </a:solidFill>
                          <a:latin typeface="Times New Roman"/>
                          <a:ea typeface="Times New Roman"/>
                          <a:cs typeface="Times New Roman"/>
                          <a:sym typeface="Times New Roman"/>
                        </a:rPr>
                        <a:t>NAČIN REALIZACIJE</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500" u="none" strike="noStrike" cap="none" dirty="0">
                          <a:solidFill>
                            <a:schemeClr val="dk1"/>
                          </a:solidFill>
                          <a:latin typeface="Times New Roman"/>
                          <a:ea typeface="Times New Roman"/>
                          <a:cs typeface="Times New Roman"/>
                          <a:sym typeface="Times New Roman"/>
                        </a:rPr>
                        <a:t>Tjedne probe zbora u trajanju dva školska sata, generalne probe uoči nastupa, Božićni koncert, priredba za Dana škole te svečana podjela svjedodžbi učenicima 8. razreda.</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93265">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solidFill>
                            <a:schemeClr val="dk1"/>
                          </a:solidFill>
                          <a:latin typeface="Times New Roman"/>
                          <a:ea typeface="Times New Roman"/>
                          <a:cs typeface="Times New Roman"/>
                          <a:sym typeface="Times New Roman"/>
                        </a:rPr>
                        <a:t>VREMENIK</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500" u="none" strike="noStrike" cap="none" dirty="0">
                          <a:solidFill>
                            <a:schemeClr val="dk1"/>
                          </a:solidFill>
                          <a:latin typeface="Times New Roman"/>
                          <a:ea typeface="Times New Roman"/>
                          <a:cs typeface="Times New Roman"/>
                          <a:sym typeface="Times New Roman"/>
                        </a:rPr>
                        <a:t>Probe zbora: </a:t>
                      </a:r>
                      <a:r>
                        <a:rPr lang="en" sz="1500" dirty="0">
                          <a:solidFill>
                            <a:schemeClr val="dk1"/>
                          </a:solidFill>
                          <a:latin typeface="Times New Roman"/>
                          <a:ea typeface="Times New Roman"/>
                          <a:cs typeface="Times New Roman"/>
                          <a:sym typeface="Times New Roman"/>
                        </a:rPr>
                        <a:t>utorak</a:t>
                      </a:r>
                      <a:r>
                        <a:rPr lang="en" sz="1500" u="none" strike="noStrike" cap="none" dirty="0">
                          <a:solidFill>
                            <a:schemeClr val="dk1"/>
                          </a:solidFill>
                          <a:latin typeface="Times New Roman"/>
                          <a:ea typeface="Times New Roman"/>
                          <a:cs typeface="Times New Roman"/>
                          <a:sym typeface="Times New Roman"/>
                        </a:rPr>
                        <a:t>13:10 – 13:55 sati, </a:t>
                      </a:r>
                      <a:r>
                        <a:rPr lang="en" sz="1500" dirty="0">
                          <a:solidFill>
                            <a:schemeClr val="dk1"/>
                          </a:solidFill>
                          <a:latin typeface="Times New Roman"/>
                          <a:ea typeface="Times New Roman"/>
                          <a:cs typeface="Times New Roman"/>
                          <a:sym typeface="Times New Roman"/>
                        </a:rPr>
                        <a:t>petak</a:t>
                      </a:r>
                      <a:r>
                        <a:rPr lang="en" sz="1500" u="none" strike="noStrike" cap="none" dirty="0">
                          <a:solidFill>
                            <a:schemeClr val="dk1"/>
                          </a:solidFill>
                          <a:latin typeface="Times New Roman"/>
                          <a:ea typeface="Times New Roman"/>
                          <a:cs typeface="Times New Roman"/>
                          <a:sym typeface="Times New Roman"/>
                        </a:rPr>
                        <a:t> 13:10 - 13:55</a:t>
                      </a:r>
                    </a:p>
                    <a:p>
                      <a:pPr marL="0" marR="0" lvl="0" indent="0" algn="l" rtl="0">
                        <a:lnSpc>
                          <a:spcPct val="100000"/>
                        </a:lnSpc>
                        <a:spcBef>
                          <a:spcPts val="0"/>
                        </a:spcBef>
                        <a:spcAft>
                          <a:spcPts val="0"/>
                        </a:spcAft>
                        <a:buClr>
                          <a:srgbClr val="000000"/>
                        </a:buClr>
                        <a:buSzPct val="25000"/>
                        <a:buFont typeface="Arial"/>
                        <a:buNone/>
                      </a:pPr>
                      <a:r>
                        <a:rPr lang="en" sz="1500" u="none" strike="noStrike" cap="none" dirty="0">
                          <a:solidFill>
                            <a:schemeClr val="dk1"/>
                          </a:solidFill>
                          <a:latin typeface="Times New Roman"/>
                          <a:ea typeface="Times New Roman"/>
                          <a:cs typeface="Times New Roman"/>
                          <a:sym typeface="Times New Roman"/>
                        </a:rPr>
                        <a:t>Božićni koncert 14.12.2017. u 19:00 sati</a:t>
                      </a:r>
                    </a:p>
                    <a:p>
                      <a:pPr marL="0" marR="0" lvl="0" indent="0" algn="l" rtl="0">
                        <a:lnSpc>
                          <a:spcPct val="100000"/>
                        </a:lnSpc>
                        <a:spcBef>
                          <a:spcPts val="0"/>
                        </a:spcBef>
                        <a:spcAft>
                          <a:spcPts val="0"/>
                        </a:spcAft>
                        <a:buClr>
                          <a:srgbClr val="000000"/>
                        </a:buClr>
                        <a:buSzPct val="25000"/>
                        <a:buFont typeface="Verdana"/>
                        <a:buNone/>
                      </a:pPr>
                      <a:r>
                        <a:rPr lang="en" sz="1500" u="none" strike="noStrike" cap="none" dirty="0">
                          <a:solidFill>
                            <a:schemeClr val="dk1"/>
                          </a:solidFill>
                          <a:latin typeface="Times New Roman"/>
                          <a:ea typeface="Times New Roman"/>
                          <a:cs typeface="Times New Roman"/>
                          <a:sym typeface="Times New Roman"/>
                        </a:rPr>
                        <a:t>Božićna priredba 2</a:t>
                      </a:r>
                      <a:r>
                        <a:rPr lang="en" sz="1500" dirty="0">
                          <a:solidFill>
                            <a:schemeClr val="dk1"/>
                          </a:solidFill>
                          <a:latin typeface="Times New Roman"/>
                          <a:ea typeface="Times New Roman"/>
                          <a:cs typeface="Times New Roman"/>
                          <a:sym typeface="Times New Roman"/>
                        </a:rPr>
                        <a:t>1</a:t>
                      </a:r>
                      <a:r>
                        <a:rPr lang="en" sz="1500" u="none" strike="noStrike" cap="none" dirty="0">
                          <a:solidFill>
                            <a:schemeClr val="dk1"/>
                          </a:solidFill>
                          <a:latin typeface="Times New Roman"/>
                          <a:ea typeface="Times New Roman"/>
                          <a:cs typeface="Times New Roman"/>
                          <a:sym typeface="Times New Roman"/>
                        </a:rPr>
                        <a:t>.12.2017 u 1</a:t>
                      </a:r>
                      <a:r>
                        <a:rPr lang="en" sz="1500" dirty="0">
                          <a:solidFill>
                            <a:schemeClr val="dk1"/>
                          </a:solidFill>
                          <a:latin typeface="Times New Roman"/>
                          <a:ea typeface="Times New Roman"/>
                          <a:cs typeface="Times New Roman"/>
                          <a:sym typeface="Times New Roman"/>
                        </a:rPr>
                        <a:t>8</a:t>
                      </a:r>
                      <a:r>
                        <a:rPr lang="en" sz="1500" u="none" strike="noStrike" cap="none" dirty="0">
                          <a:solidFill>
                            <a:schemeClr val="dk1"/>
                          </a:solidFill>
                          <a:latin typeface="Times New Roman"/>
                          <a:ea typeface="Times New Roman"/>
                          <a:cs typeface="Times New Roman"/>
                          <a:sym typeface="Times New Roman"/>
                        </a:rPr>
                        <a:t>:00 sati</a:t>
                      </a:r>
                    </a:p>
                    <a:p>
                      <a:pPr marL="0" marR="0" lvl="0" indent="0" algn="l" rtl="0">
                        <a:lnSpc>
                          <a:spcPct val="100000"/>
                        </a:lnSpc>
                        <a:spcBef>
                          <a:spcPts val="0"/>
                        </a:spcBef>
                        <a:spcAft>
                          <a:spcPts val="0"/>
                        </a:spcAft>
                        <a:buClr>
                          <a:srgbClr val="000000"/>
                        </a:buClr>
                        <a:buSzPct val="25000"/>
                        <a:buFont typeface="Arial"/>
                        <a:buNone/>
                      </a:pPr>
                      <a:r>
                        <a:rPr lang="en" sz="1500" u="none" strike="noStrike" cap="none" dirty="0">
                          <a:solidFill>
                            <a:schemeClr val="dk1"/>
                          </a:solidFill>
                          <a:latin typeface="Times New Roman"/>
                          <a:ea typeface="Times New Roman"/>
                          <a:cs typeface="Times New Roman"/>
                          <a:sym typeface="Times New Roman"/>
                        </a:rPr>
                        <a:t>Priredba za Dan škole 17.05.2017. u 18:30 sati.</a:t>
                      </a:r>
                    </a:p>
                    <a:p>
                      <a:pPr marL="0" marR="0" lvl="0" indent="0" algn="l" rtl="0">
                        <a:lnSpc>
                          <a:spcPct val="100000"/>
                        </a:lnSpc>
                        <a:spcBef>
                          <a:spcPts val="0"/>
                        </a:spcBef>
                        <a:spcAft>
                          <a:spcPts val="0"/>
                        </a:spcAft>
                        <a:buClr>
                          <a:srgbClr val="000000"/>
                        </a:buClr>
                        <a:buSzPct val="25000"/>
                        <a:buFont typeface="Arial"/>
                        <a:buNone/>
                      </a:pPr>
                      <a:r>
                        <a:rPr lang="en" sz="1500" u="none" strike="noStrike" cap="none" dirty="0">
                          <a:solidFill>
                            <a:schemeClr val="dk1"/>
                          </a:solidFill>
                          <a:latin typeface="Times New Roman"/>
                          <a:ea typeface="Times New Roman"/>
                          <a:cs typeface="Times New Roman"/>
                          <a:sym typeface="Times New Roman"/>
                        </a:rPr>
                        <a:t>Podjela svjedodžbi učenicima 8. razreda </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7306">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solidFill>
                            <a:schemeClr val="dk1"/>
                          </a:solidFill>
                          <a:latin typeface="Times New Roman"/>
                          <a:ea typeface="Times New Roman"/>
                          <a:cs typeface="Times New Roman"/>
                          <a:sym typeface="Times New Roman"/>
                        </a:rPr>
                        <a:t>TROŠKOVNIK</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500" u="none" strike="noStrike" cap="none" dirty="0">
                          <a:solidFill>
                            <a:schemeClr val="dk1"/>
                          </a:solidFill>
                          <a:latin typeface="Times New Roman"/>
                          <a:ea typeface="Times New Roman"/>
                          <a:cs typeface="Times New Roman"/>
                          <a:sym typeface="Times New Roman"/>
                        </a:rPr>
                        <a:t>Fotokopiranje notnim primjera, nabava notnog materijala ( pjesmarice )</a:t>
                      </a:r>
                    </a:p>
                    <a:p>
                      <a:pPr marL="0" marR="0" lvl="0" indent="0" algn="l" rtl="0">
                        <a:lnSpc>
                          <a:spcPct val="100000"/>
                        </a:lnSpc>
                        <a:spcBef>
                          <a:spcPts val="0"/>
                        </a:spcBef>
                        <a:spcAft>
                          <a:spcPts val="0"/>
                        </a:spcAft>
                        <a:buClr>
                          <a:srgbClr val="000000"/>
                        </a:buClr>
                        <a:buSzPct val="25000"/>
                        <a:buFont typeface="Arial"/>
                        <a:buNone/>
                      </a:pPr>
                      <a:r>
                        <a:rPr lang="en" sz="1500" u="none" strike="noStrike" cap="none" dirty="0">
                          <a:solidFill>
                            <a:schemeClr val="dk1"/>
                          </a:solidFill>
                          <a:latin typeface="Times New Roman"/>
                          <a:ea typeface="Times New Roman"/>
                          <a:cs typeface="Times New Roman"/>
                          <a:sym typeface="Times New Roman"/>
                        </a:rPr>
                        <a:t>U iznosu do 300,00 kn.</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63752">
                <a:tc>
                  <a:txBody>
                    <a:bodyPr/>
                    <a:lstStyle/>
                    <a:p>
                      <a:pPr marL="0" marR="0" lvl="0" indent="0" algn="l" rtl="0">
                        <a:lnSpc>
                          <a:spcPct val="100000"/>
                        </a:lnSpc>
                        <a:spcBef>
                          <a:spcPts val="0"/>
                        </a:spcBef>
                        <a:spcAft>
                          <a:spcPts val="0"/>
                        </a:spcAft>
                        <a:buClr>
                          <a:srgbClr val="000000"/>
                        </a:buClr>
                        <a:buSzPct val="25000"/>
                        <a:buFont typeface="Arial"/>
                        <a:buNone/>
                      </a:pPr>
                      <a:r>
                        <a:rPr lang="en" sz="1500" b="1" u="none" strike="noStrike" cap="none">
                          <a:solidFill>
                            <a:schemeClr val="dk1"/>
                          </a:solidFill>
                          <a:latin typeface="Times New Roman"/>
                          <a:ea typeface="Times New Roman"/>
                          <a:cs typeface="Times New Roman"/>
                          <a:sym typeface="Times New Roman"/>
                        </a:rPr>
                        <a:t>VREDNOVANJE I KORIŠTENJE REZULTATA RADA</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500" u="none" strike="noStrike" cap="none" dirty="0">
                          <a:solidFill>
                            <a:schemeClr val="dk1"/>
                          </a:solidFill>
                          <a:latin typeface="Times New Roman"/>
                          <a:ea typeface="Times New Roman"/>
                          <a:cs typeface="Times New Roman"/>
                          <a:sym typeface="Times New Roman"/>
                        </a:rPr>
                        <a:t>Vrednovanje kao takvo nije predviđeno, već je pravi pokazatelj rada ove izvannastavne aktivnosti kvaliteta izvedenog programa na spomenutim priredbama.</a:t>
                      </a:r>
                    </a:p>
                  </a:txBody>
                  <a:tcPr marL="51200" marR="51200"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469" name="Shape 469"/>
          <p:cNvGraphicFramePr/>
          <p:nvPr>
            <p:extLst>
              <p:ext uri="{D42A27DB-BD31-4B8C-83A1-F6EECF244321}">
                <p14:modId xmlns:p14="http://schemas.microsoft.com/office/powerpoint/2010/main" val="3252889293"/>
              </p:ext>
            </p:extLst>
          </p:nvPr>
        </p:nvGraphicFramePr>
        <p:xfrm>
          <a:off x="355607" y="276224"/>
          <a:ext cx="8642325" cy="6295415"/>
        </p:xfrm>
        <a:graphic>
          <a:graphicData uri="http://schemas.openxmlformats.org/drawingml/2006/table">
            <a:tbl>
              <a:tblPr>
                <a:noFill/>
                <a:tableStyleId>{147E585C-4567-4667-A078-270B42631319}</a:tableStyleId>
              </a:tblPr>
              <a:tblGrid>
                <a:gridCol w="2160575">
                  <a:extLst>
                    <a:ext uri="{9D8B030D-6E8A-4147-A177-3AD203B41FA5}">
                      <a16:colId xmlns:a16="http://schemas.microsoft.com/office/drawing/2014/main" val="20000"/>
                    </a:ext>
                  </a:extLst>
                </a:gridCol>
                <a:gridCol w="6481750">
                  <a:extLst>
                    <a:ext uri="{9D8B030D-6E8A-4147-A177-3AD203B41FA5}">
                      <a16:colId xmlns:a16="http://schemas.microsoft.com/office/drawing/2014/main" val="20001"/>
                    </a:ext>
                  </a:extLst>
                </a:gridCol>
              </a:tblGrid>
              <a:tr h="3921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19050" marR="0" lvl="0" indent="-6350" algn="ctr"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DRAMSKA SKUPINA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843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razvijanje ljubavi prema scenskom izričaju, glumi i krasnoslovlju</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razvijanje kreativnosti, pozitivnog odnosa prema sebi i originalnosti u izražavanju </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njegovanje ljepote scenskog pokreta te vježbe dikcije</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sigurno kretanje po sceni i interakcija s publikom</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jačanje samopouzdanja i individualnosti</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razvijanje talenta glume i ljubavi prema kazalištu</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94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priprema za sudjelovanje na školskim priredbama i manifestacijama izvan škole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51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NOSITELJI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Olg</a:t>
                      </a:r>
                      <a:r>
                        <a:rPr lang="en" sz="1600">
                          <a:solidFill>
                            <a:schemeClr val="dk1"/>
                          </a:solidFill>
                          <a:latin typeface="Times New Roman"/>
                          <a:ea typeface="Times New Roman"/>
                          <a:cs typeface="Times New Roman"/>
                          <a:sym typeface="Times New Roman"/>
                        </a:rPr>
                        <a:t>ica Pavičić-Čović, prof.</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001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aktivnost, inicijativa, samostalnost, suradnja, timski rad</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samostalno oblikovanje scenskog djela glasom i pokretom</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priprema i realizacija te izvođenje dramske predstave na školskim priredbama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70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po potrebi (u prosjeku 1 sat tjedno tijekom školske godine)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349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TRO</a:t>
                      </a:r>
                      <a:r>
                        <a:rPr lang="en" sz="1600" b="1" u="none" strike="noStrike" cap="none">
                          <a:solidFill>
                            <a:schemeClr val="dk1"/>
                          </a:solidFill>
                        </a:rPr>
                        <a:t>Š</a:t>
                      </a:r>
                      <a:r>
                        <a:rPr lang="en" sz="1600" b="1" u="none" strike="noStrike" cap="none">
                          <a:solidFill>
                            <a:schemeClr val="dk1"/>
                          </a:solidFill>
                          <a:latin typeface="Arial"/>
                          <a:ea typeface="Arial"/>
                          <a:cs typeface="Arial"/>
                          <a:sym typeface="Arial"/>
                        </a:rPr>
                        <a:t>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- 100 do 200  kn (za troškove uređenja scene i kostima)</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troškove snosi škola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318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VREDNOVANJE I KORI</a:t>
                      </a:r>
                      <a:r>
                        <a:rPr lang="en" sz="1600" b="1" u="none" strike="noStrike" cap="none">
                          <a:solidFill>
                            <a:schemeClr val="dk1"/>
                          </a:solidFill>
                        </a:rPr>
                        <a:t>Š</a:t>
                      </a:r>
                      <a:r>
                        <a:rPr lang="en" sz="1600" b="1" u="none" strike="noStrike" cap="none">
                          <a:solidFill>
                            <a:schemeClr val="dk1"/>
                          </a:solidFill>
                          <a:latin typeface="Arial"/>
                          <a:ea typeface="Arial"/>
                          <a:cs typeface="Arial"/>
                          <a:sym typeface="Arial"/>
                        </a:rPr>
                        <a:t>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dirty="0">
                          <a:solidFill>
                            <a:schemeClr val="dk1"/>
                          </a:solidFill>
                          <a:latin typeface="Times New Roman"/>
                          <a:ea typeface="Times New Roman"/>
                          <a:cs typeface="Times New Roman"/>
                          <a:sym typeface="Times New Roman"/>
                        </a:rPr>
                        <a:t>- pratiti rad učenika u skupini</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dirty="0">
                          <a:solidFill>
                            <a:schemeClr val="dk1"/>
                          </a:solidFill>
                          <a:latin typeface="Times New Roman"/>
                          <a:ea typeface="Times New Roman"/>
                          <a:cs typeface="Times New Roman"/>
                          <a:sym typeface="Times New Roman"/>
                        </a:rPr>
                        <a:t>- samovrjednovanje zajedničkog nastupa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p:nvPr/>
        </p:nvSpPr>
        <p:spPr>
          <a:xfrm>
            <a:off x="7078660" y="0"/>
            <a:ext cx="2065200"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476" name="Shape 476"/>
          <p:cNvGraphicFramePr/>
          <p:nvPr>
            <p:extLst>
              <p:ext uri="{D42A27DB-BD31-4B8C-83A1-F6EECF244321}">
                <p14:modId xmlns:p14="http://schemas.microsoft.com/office/powerpoint/2010/main" val="3950035808"/>
              </p:ext>
            </p:extLst>
          </p:nvPr>
        </p:nvGraphicFramePr>
        <p:xfrm>
          <a:off x="297550" y="348348"/>
          <a:ext cx="8642325" cy="6058540"/>
        </p:xfrm>
        <a:graphic>
          <a:graphicData uri="http://schemas.openxmlformats.org/drawingml/2006/table">
            <a:tbl>
              <a:tblPr>
                <a:noFill/>
                <a:tableStyleId>{147E585C-4567-4667-A078-270B42631319}</a:tableStyleId>
              </a:tblPr>
              <a:tblGrid>
                <a:gridCol w="2160575">
                  <a:extLst>
                    <a:ext uri="{9D8B030D-6E8A-4147-A177-3AD203B41FA5}">
                      <a16:colId xmlns:a16="http://schemas.microsoft.com/office/drawing/2014/main" val="20000"/>
                    </a:ext>
                  </a:extLst>
                </a:gridCol>
                <a:gridCol w="6481750">
                  <a:extLst>
                    <a:ext uri="{9D8B030D-6E8A-4147-A177-3AD203B41FA5}">
                      <a16:colId xmlns:a16="http://schemas.microsoft.com/office/drawing/2014/main" val="20001"/>
                    </a:ext>
                  </a:extLst>
                </a:gridCol>
              </a:tblGrid>
              <a:tr h="3921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19050" marR="0" lvl="0" indent="-6350" algn="ctr" rtl="0">
                        <a:lnSpc>
                          <a:spcPct val="100000"/>
                        </a:lnSpc>
                        <a:spcBef>
                          <a:spcPts val="0"/>
                        </a:spcBef>
                        <a:spcAft>
                          <a:spcPts val="0"/>
                        </a:spcAft>
                        <a:buClr>
                          <a:srgbClr val="000000"/>
                        </a:buClr>
                        <a:buSzPct val="25000"/>
                        <a:buFont typeface="Arial"/>
                        <a:buNone/>
                      </a:pPr>
                      <a:r>
                        <a:rPr lang="en" sz="1600" b="1">
                          <a:solidFill>
                            <a:schemeClr val="dk1"/>
                          </a:solidFill>
                        </a:rPr>
                        <a:t>LITERARNA</a:t>
                      </a:r>
                      <a:r>
                        <a:rPr lang="en" sz="1600" b="1" u="none" strike="noStrike" cap="none">
                          <a:solidFill>
                            <a:schemeClr val="dk1"/>
                          </a:solidFill>
                          <a:latin typeface="Arial"/>
                          <a:ea typeface="Arial"/>
                          <a:cs typeface="Arial"/>
                          <a:sym typeface="Arial"/>
                        </a:rPr>
                        <a:t> SKUPINA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843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razvijanje ljubavi prema </a:t>
                      </a:r>
                      <a:r>
                        <a:rPr lang="en" sz="1600">
                          <a:solidFill>
                            <a:schemeClr val="dk1"/>
                          </a:solidFill>
                          <a:latin typeface="Times New Roman"/>
                          <a:ea typeface="Times New Roman"/>
                          <a:cs typeface="Times New Roman"/>
                          <a:sym typeface="Times New Roman"/>
                        </a:rPr>
                        <a:t>pisanju i čitanju, literarnom izričaju</a:t>
                      </a:r>
                      <a:r>
                        <a:rPr lang="en" sz="1600" u="none" strike="noStrike" cap="none">
                          <a:solidFill>
                            <a:schemeClr val="dk1"/>
                          </a:solidFill>
                          <a:latin typeface="Times New Roman"/>
                          <a:ea typeface="Times New Roman"/>
                          <a:cs typeface="Times New Roman"/>
                          <a:sym typeface="Times New Roman"/>
                        </a:rPr>
                        <a:t> i krasnoslovlju</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razvijanje kreativnosti, pozitivnog odnosa prema sebi i originalnosti u izražavanju </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njegovanje lj</a:t>
                      </a:r>
                      <a:r>
                        <a:rPr lang="en" sz="1600">
                          <a:solidFill>
                            <a:schemeClr val="dk1"/>
                          </a:solidFill>
                          <a:latin typeface="Times New Roman"/>
                          <a:ea typeface="Times New Roman"/>
                          <a:cs typeface="Times New Roman"/>
                          <a:sym typeface="Times New Roman"/>
                        </a:rPr>
                        <a:t>ubavi prema pisanoj riječi</a:t>
                      </a:r>
                    </a:p>
                    <a:p>
                      <a:pPr marL="0" marR="0" lvl="0" indent="0" algn="l" rtl="0">
                        <a:lnSpc>
                          <a:spcPct val="100000"/>
                        </a:lnSpc>
                        <a:spcBef>
                          <a:spcPts val="0"/>
                        </a:spcBef>
                        <a:spcAft>
                          <a:spcPts val="0"/>
                        </a:spcAft>
                        <a:buClr>
                          <a:srgbClr val="000000"/>
                        </a:buClr>
                        <a:buSzPct val="25000"/>
                        <a:buFont typeface="Arial"/>
                        <a:buNone/>
                      </a:pPr>
                      <a:endParaRP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94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priprema za sudjelovanje na </a:t>
                      </a:r>
                      <a:r>
                        <a:rPr lang="en" sz="1600">
                          <a:solidFill>
                            <a:schemeClr val="dk1"/>
                          </a:solidFill>
                          <a:latin typeface="Times New Roman"/>
                          <a:ea typeface="Times New Roman"/>
                          <a:cs typeface="Times New Roman"/>
                          <a:sym typeface="Times New Roman"/>
                        </a:rPr>
                        <a:t>literarnim natjecanjima i smotrama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51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NOSITELJI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a:t>
                      </a:r>
                      <a:r>
                        <a:rPr lang="en" sz="1600">
                          <a:solidFill>
                            <a:schemeClr val="dk1"/>
                          </a:solidFill>
                          <a:latin typeface="Times New Roman"/>
                          <a:ea typeface="Times New Roman"/>
                          <a:cs typeface="Times New Roman"/>
                          <a:sym typeface="Times New Roman"/>
                        </a:rPr>
                        <a:t>Željka Vranaričić, prof.</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001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samostalno oblikovanje </a:t>
                      </a:r>
                      <a:r>
                        <a:rPr lang="en" sz="1600">
                          <a:solidFill>
                            <a:schemeClr val="dk1"/>
                          </a:solidFill>
                          <a:latin typeface="Times New Roman"/>
                          <a:ea typeface="Times New Roman"/>
                          <a:cs typeface="Times New Roman"/>
                          <a:sym typeface="Times New Roman"/>
                        </a:rPr>
                        <a:t>literarnih tekstova</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priprema</a:t>
                      </a:r>
                      <a:r>
                        <a:rPr lang="en" sz="1600">
                          <a:solidFill>
                            <a:schemeClr val="dk1"/>
                          </a:solidFill>
                          <a:latin typeface="Times New Roman"/>
                          <a:ea typeface="Times New Roman"/>
                          <a:cs typeface="Times New Roman"/>
                          <a:sym typeface="Times New Roman"/>
                        </a:rPr>
                        <a:t>, </a:t>
                      </a:r>
                      <a:r>
                        <a:rPr lang="en" sz="1600" u="none" strike="noStrike" cap="none">
                          <a:solidFill>
                            <a:schemeClr val="dk1"/>
                          </a:solidFill>
                          <a:latin typeface="Times New Roman"/>
                          <a:ea typeface="Times New Roman"/>
                          <a:cs typeface="Times New Roman"/>
                          <a:sym typeface="Times New Roman"/>
                        </a:rPr>
                        <a:t>realizacija </a:t>
                      </a:r>
                      <a:r>
                        <a:rPr lang="en" sz="1600">
                          <a:solidFill>
                            <a:schemeClr val="dk1"/>
                          </a:solidFill>
                          <a:latin typeface="Times New Roman"/>
                          <a:ea typeface="Times New Roman"/>
                          <a:cs typeface="Times New Roman"/>
                          <a:sym typeface="Times New Roman"/>
                        </a:rPr>
                        <a:t>i čitanje</a:t>
                      </a:r>
                      <a:r>
                        <a:rPr lang="en" sz="1600" u="none" strike="noStrike" cap="none">
                          <a:solidFill>
                            <a:schemeClr val="dk1"/>
                          </a:solidFill>
                          <a:latin typeface="Times New Roman"/>
                          <a:ea typeface="Times New Roman"/>
                          <a:cs typeface="Times New Roman"/>
                          <a:sym typeface="Times New Roman"/>
                        </a:rPr>
                        <a:t> </a:t>
                      </a:r>
                      <a:r>
                        <a:rPr lang="en" sz="1600">
                          <a:solidFill>
                            <a:schemeClr val="dk1"/>
                          </a:solidFill>
                          <a:latin typeface="Times New Roman"/>
                          <a:ea typeface="Times New Roman"/>
                          <a:cs typeface="Times New Roman"/>
                          <a:sym typeface="Times New Roman"/>
                        </a:rPr>
                        <a:t>literarnih tekstova</a:t>
                      </a:r>
                      <a:r>
                        <a:rPr lang="en" sz="1600" u="none" strike="noStrike" cap="none">
                          <a:solidFill>
                            <a:schemeClr val="dk1"/>
                          </a:solidFill>
                          <a:latin typeface="Times New Roman"/>
                          <a:ea typeface="Times New Roman"/>
                          <a:cs typeface="Times New Roman"/>
                          <a:sym typeface="Times New Roman"/>
                        </a:rPr>
                        <a:t>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70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po potrebi (u prosjeku 1 sat tjedno tijekom školske godine)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349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TRO</a:t>
                      </a:r>
                      <a:r>
                        <a:rPr lang="en" sz="1600" b="1" u="none" strike="noStrike" cap="none">
                          <a:solidFill>
                            <a:schemeClr val="dk1"/>
                          </a:solidFill>
                        </a:rPr>
                        <a:t>Š</a:t>
                      </a:r>
                      <a:r>
                        <a:rPr lang="en" sz="1600" b="1" u="none" strike="noStrike" cap="none">
                          <a:solidFill>
                            <a:schemeClr val="dk1"/>
                          </a:solidFill>
                          <a:latin typeface="Arial"/>
                          <a:ea typeface="Arial"/>
                          <a:cs typeface="Arial"/>
                          <a:sym typeface="Arial"/>
                        </a:rPr>
                        <a:t>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- 100  kn (za troškove </a:t>
                      </a:r>
                      <a:r>
                        <a:rPr lang="en" sz="1600">
                          <a:solidFill>
                            <a:schemeClr val="dk1"/>
                          </a:solidFill>
                          <a:latin typeface="Times New Roman"/>
                          <a:ea typeface="Times New Roman"/>
                          <a:cs typeface="Times New Roman"/>
                          <a:sym typeface="Times New Roman"/>
                        </a:rPr>
                        <a:t>papira</a:t>
                      </a:r>
                      <a:r>
                        <a:rPr lang="en" sz="1600" u="none" strike="noStrike" cap="none">
                          <a:solidFill>
                            <a:schemeClr val="dk1"/>
                          </a:solidFill>
                          <a:latin typeface="Times New Roman"/>
                          <a:ea typeface="Times New Roman"/>
                          <a:cs typeface="Times New Roman"/>
                          <a:sym typeface="Times New Roman"/>
                        </a:rPr>
                        <a:t>)</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troškove snosi škola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318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VREDNOVANJE I KORI</a:t>
                      </a:r>
                      <a:r>
                        <a:rPr lang="en" sz="1600" b="1" u="none" strike="noStrike" cap="none">
                          <a:solidFill>
                            <a:schemeClr val="dk1"/>
                          </a:solidFill>
                        </a:rPr>
                        <a:t>Š</a:t>
                      </a:r>
                      <a:r>
                        <a:rPr lang="en" sz="1600" b="1" u="none" strike="noStrike" cap="none">
                          <a:solidFill>
                            <a:schemeClr val="dk1"/>
                          </a:solidFill>
                          <a:latin typeface="Arial"/>
                          <a:ea typeface="Arial"/>
                          <a:cs typeface="Arial"/>
                          <a:sym typeface="Arial"/>
                        </a:rPr>
                        <a:t>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dirty="0">
                          <a:solidFill>
                            <a:schemeClr val="dk1"/>
                          </a:solidFill>
                          <a:latin typeface="Times New Roman"/>
                          <a:ea typeface="Times New Roman"/>
                          <a:cs typeface="Times New Roman"/>
                          <a:sym typeface="Times New Roman"/>
                        </a:rPr>
                        <a:t>- pratiti rad učenika u skupini</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dirty="0">
                          <a:solidFill>
                            <a:schemeClr val="dk1"/>
                          </a:solidFill>
                          <a:latin typeface="Times New Roman"/>
                          <a:ea typeface="Times New Roman"/>
                          <a:cs typeface="Times New Roman"/>
                          <a:sym typeface="Times New Roman"/>
                        </a:rPr>
                        <a:t>- samovrednovanje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graphicFrame>
        <p:nvGraphicFramePr>
          <p:cNvPr id="482" name="Shape 482"/>
          <p:cNvGraphicFramePr/>
          <p:nvPr>
            <p:extLst>
              <p:ext uri="{D42A27DB-BD31-4B8C-83A1-F6EECF244321}">
                <p14:modId xmlns:p14="http://schemas.microsoft.com/office/powerpoint/2010/main" val="4096490625"/>
              </p:ext>
            </p:extLst>
          </p:nvPr>
        </p:nvGraphicFramePr>
        <p:xfrm>
          <a:off x="250837" y="281292"/>
          <a:ext cx="8642325" cy="6295415"/>
        </p:xfrm>
        <a:graphic>
          <a:graphicData uri="http://schemas.openxmlformats.org/drawingml/2006/table">
            <a:tbl>
              <a:tblPr>
                <a:noFill/>
                <a:tableStyleId>{147E585C-4567-4667-A078-270B42631319}</a:tableStyleId>
              </a:tblPr>
              <a:tblGrid>
                <a:gridCol w="2160575">
                  <a:extLst>
                    <a:ext uri="{9D8B030D-6E8A-4147-A177-3AD203B41FA5}">
                      <a16:colId xmlns:a16="http://schemas.microsoft.com/office/drawing/2014/main" val="20000"/>
                    </a:ext>
                  </a:extLst>
                </a:gridCol>
                <a:gridCol w="6481750">
                  <a:extLst>
                    <a:ext uri="{9D8B030D-6E8A-4147-A177-3AD203B41FA5}">
                      <a16:colId xmlns:a16="http://schemas.microsoft.com/office/drawing/2014/main" val="20001"/>
                    </a:ext>
                  </a:extLst>
                </a:gridCol>
              </a:tblGrid>
              <a:tr h="3921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19050" marR="0" lvl="0" indent="-6350" algn="ctr" rtl="0">
                        <a:lnSpc>
                          <a:spcPct val="100000"/>
                        </a:lnSpc>
                        <a:spcBef>
                          <a:spcPts val="0"/>
                        </a:spcBef>
                        <a:spcAft>
                          <a:spcPts val="0"/>
                        </a:spcAft>
                        <a:buClr>
                          <a:srgbClr val="000000"/>
                        </a:buClr>
                        <a:buSzPct val="25000"/>
                        <a:buFont typeface="Arial"/>
                        <a:buNone/>
                      </a:pPr>
                      <a:r>
                        <a:rPr lang="en" sz="1600" b="1">
                          <a:solidFill>
                            <a:schemeClr val="dk1"/>
                          </a:solidFill>
                        </a:rPr>
                        <a:t>FILMSKA GRUPA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843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razvijanje ljubavi prema </a:t>
                      </a:r>
                      <a:r>
                        <a:rPr lang="en" sz="1600">
                          <a:solidFill>
                            <a:schemeClr val="dk1"/>
                          </a:solidFill>
                          <a:latin typeface="Times New Roman"/>
                          <a:ea typeface="Times New Roman"/>
                          <a:cs typeface="Times New Roman"/>
                          <a:sym typeface="Times New Roman"/>
                        </a:rPr>
                        <a:t>filmskoj kulturi i filmu općenito</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razvijanje kreativnosti, pozitivnog odnosa prema sebi i originalnosti u izražavanju </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njegovanje ljepote </a:t>
                      </a:r>
                      <a:r>
                        <a:rPr lang="en" sz="1600">
                          <a:solidFill>
                            <a:schemeClr val="dk1"/>
                          </a:solidFill>
                          <a:latin typeface="Times New Roman"/>
                          <a:ea typeface="Times New Roman"/>
                          <a:cs typeface="Times New Roman"/>
                          <a:sym typeface="Times New Roman"/>
                        </a:rPr>
                        <a:t>filmske umjetnosti</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sigurno kretanje po sceni i interakcija s publikom</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jačanje samopouzdanja i individualnosti</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razvijanje talenta glume i ljubavi prema </a:t>
                      </a:r>
                      <a:r>
                        <a:rPr lang="en" sz="1600">
                          <a:solidFill>
                            <a:schemeClr val="dk1"/>
                          </a:solidFill>
                          <a:latin typeface="Times New Roman"/>
                          <a:ea typeface="Times New Roman"/>
                          <a:cs typeface="Times New Roman"/>
                          <a:sym typeface="Times New Roman"/>
                        </a:rPr>
                        <a:t>filmu</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94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priprema za sudjelovanje na </a:t>
                      </a:r>
                      <a:r>
                        <a:rPr lang="en" sz="1600">
                          <a:solidFill>
                            <a:schemeClr val="dk1"/>
                          </a:solidFill>
                          <a:latin typeface="Times New Roman"/>
                          <a:ea typeface="Times New Roman"/>
                          <a:cs typeface="Times New Roman"/>
                          <a:sym typeface="Times New Roman"/>
                        </a:rPr>
                        <a:t>smotrama dječjeg filma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51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NOSITELJI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 </a:t>
                      </a:r>
                      <a:r>
                        <a:rPr lang="en" sz="1600">
                          <a:solidFill>
                            <a:schemeClr val="dk1"/>
                          </a:solidFill>
                          <a:latin typeface="Times New Roman"/>
                          <a:ea typeface="Times New Roman"/>
                          <a:cs typeface="Times New Roman"/>
                          <a:sym typeface="Times New Roman"/>
                        </a:rPr>
                        <a:t>Paola Čubra, mag. prim. educ.</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001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aktivnost, inicijativa, samostalnost, suradnja, timski rad</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samostalno oblikovanje scenskog djela glasom i pokretom te snimanje</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a:t>
                      </a:r>
                      <a:r>
                        <a:rPr lang="en" sz="1600">
                          <a:solidFill>
                            <a:schemeClr val="dk1"/>
                          </a:solidFill>
                          <a:latin typeface="Times New Roman"/>
                          <a:ea typeface="Times New Roman"/>
                          <a:cs typeface="Times New Roman"/>
                          <a:sym typeface="Times New Roman"/>
                        </a:rPr>
                        <a:t>obrada filma</a:t>
                      </a:r>
                      <a:r>
                        <a:rPr lang="en" sz="1600" u="none" strike="noStrike" cap="none">
                          <a:solidFill>
                            <a:schemeClr val="dk1"/>
                          </a:solidFill>
                          <a:latin typeface="Times New Roman"/>
                          <a:ea typeface="Times New Roman"/>
                          <a:cs typeface="Times New Roman"/>
                          <a:sym typeface="Times New Roman"/>
                        </a:rPr>
                        <a:t>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70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po potrebi (u prosjeku 1 sat tjedno tijekom školske godine)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349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TRO</a:t>
                      </a:r>
                      <a:r>
                        <a:rPr lang="en" sz="1600" b="1" u="none" strike="noStrike" cap="none">
                          <a:solidFill>
                            <a:schemeClr val="dk1"/>
                          </a:solidFill>
                        </a:rPr>
                        <a:t>Š</a:t>
                      </a:r>
                      <a:r>
                        <a:rPr lang="en" sz="1600" b="1" u="none" strike="noStrike" cap="none">
                          <a:solidFill>
                            <a:schemeClr val="dk1"/>
                          </a:solidFill>
                          <a:latin typeface="Arial"/>
                          <a:ea typeface="Arial"/>
                          <a:cs typeface="Arial"/>
                          <a:sym typeface="Arial"/>
                        </a:rPr>
                        <a:t>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- 100 do 200  kn (za troškove uređenja scene i kostima)</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troškove snosi škola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318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dirty="0">
                          <a:solidFill>
                            <a:schemeClr val="dk1"/>
                          </a:solidFill>
                          <a:latin typeface="Arial"/>
                          <a:ea typeface="Arial"/>
                          <a:cs typeface="Arial"/>
                          <a:sym typeface="Arial"/>
                        </a:rPr>
                        <a:t>VREDNOVANJE I KORI</a:t>
                      </a:r>
                      <a:r>
                        <a:rPr lang="en" sz="1600" b="1" u="none" strike="noStrike" cap="none" dirty="0">
                          <a:solidFill>
                            <a:schemeClr val="dk1"/>
                          </a:solidFill>
                        </a:rPr>
                        <a:t>Š</a:t>
                      </a:r>
                      <a:r>
                        <a:rPr lang="en" sz="1600" b="1" u="none" strike="noStrike" cap="none" dirty="0">
                          <a:solidFill>
                            <a:schemeClr val="dk1"/>
                          </a:solidFill>
                          <a:latin typeface="Arial"/>
                          <a:ea typeface="Arial"/>
                          <a:cs typeface="Arial"/>
                          <a:sym typeface="Arial"/>
                        </a:rPr>
                        <a:t>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dirty="0">
                          <a:solidFill>
                            <a:schemeClr val="dk1"/>
                          </a:solidFill>
                          <a:latin typeface="Times New Roman"/>
                          <a:ea typeface="Times New Roman"/>
                          <a:cs typeface="Times New Roman"/>
                          <a:sym typeface="Times New Roman"/>
                        </a:rPr>
                        <a:t>- pratiti rad učenika u skupini</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dirty="0">
                          <a:solidFill>
                            <a:schemeClr val="dk1"/>
                          </a:solidFill>
                          <a:latin typeface="Times New Roman"/>
                          <a:ea typeface="Times New Roman"/>
                          <a:cs typeface="Times New Roman"/>
                          <a:sym typeface="Times New Roman"/>
                        </a:rPr>
                        <a:t>- samovrjednovanje zajedničkog nastupa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457200" y="356787"/>
            <a:ext cx="8229600" cy="978688"/>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2"/>
              </a:buClr>
              <a:buSzPct val="25000"/>
              <a:buFont typeface="Arial"/>
              <a:buNone/>
            </a:pPr>
            <a:r>
              <a:rPr lang="en" sz="3200" b="1" i="0" u="none" strike="noStrike" cap="none">
                <a:solidFill>
                  <a:schemeClr val="dk1"/>
                </a:solidFill>
                <a:latin typeface="Times New Roman"/>
                <a:ea typeface="Times New Roman"/>
                <a:cs typeface="Times New Roman"/>
                <a:sym typeface="Times New Roman"/>
              </a:rPr>
              <a:t>Opći odgojno-obrazovni ciljevi</a:t>
            </a:r>
            <a:br>
              <a:rPr lang="en" sz="3200" b="1" i="0" u="none" strike="noStrike" cap="none">
                <a:solidFill>
                  <a:schemeClr val="dk1"/>
                </a:solidFill>
                <a:latin typeface="Times New Roman"/>
                <a:ea typeface="Times New Roman"/>
                <a:cs typeface="Times New Roman"/>
                <a:sym typeface="Times New Roman"/>
              </a:rPr>
            </a:br>
            <a:r>
              <a:rPr lang="en" sz="3200" b="1" i="0" u="none" strike="noStrike" cap="none">
                <a:solidFill>
                  <a:schemeClr val="dk1"/>
                </a:solidFill>
                <a:latin typeface="Times New Roman"/>
                <a:ea typeface="Times New Roman"/>
                <a:cs typeface="Times New Roman"/>
                <a:sym typeface="Times New Roman"/>
              </a:rPr>
              <a:t>Nacionalnog okvirnog kurikula</a:t>
            </a:r>
          </a:p>
        </p:txBody>
      </p:sp>
      <p:sp>
        <p:nvSpPr>
          <p:cNvPr id="130" name="Shape 130"/>
          <p:cNvSpPr txBox="1">
            <a:spLocks noGrp="1"/>
          </p:cNvSpPr>
          <p:nvPr>
            <p:ph idx="1"/>
          </p:nvPr>
        </p:nvSpPr>
        <p:spPr>
          <a:xfrm>
            <a:off x="723381" y="1600200"/>
            <a:ext cx="7963500" cy="4526100"/>
          </a:xfrm>
          <a:prstGeom prst="rect">
            <a:avLst/>
          </a:prstGeom>
          <a:noFill/>
          <a:ln>
            <a:noFill/>
          </a:ln>
        </p:spPr>
        <p:txBody>
          <a:bodyPr wrap="square" lIns="91425" tIns="45700" rIns="91425" bIns="45700" anchor="ctr" anchorCtr="0">
            <a:noAutofit/>
          </a:bodyPr>
          <a:lstStyle/>
          <a:p>
            <a:pPr marL="457200" marR="0" lvl="0" indent="-317500" algn="l" rtl="0">
              <a:lnSpc>
                <a:spcPct val="90000"/>
              </a:lnSpc>
              <a:spcBef>
                <a:spcPts val="0"/>
              </a:spcBef>
              <a:spcAft>
                <a:spcPts val="0"/>
              </a:spcAft>
              <a:buClr>
                <a:schemeClr val="dk1"/>
              </a:buClr>
              <a:buSzPct val="97222"/>
              <a:buFont typeface="Times New Roman"/>
              <a:buChar char="•"/>
            </a:pPr>
            <a:r>
              <a:rPr lang="en" sz="2400" b="0" i="0" u="none" strike="noStrike" cap="none" dirty="0" smtClean="0">
                <a:solidFill>
                  <a:schemeClr val="dk1"/>
                </a:solidFill>
                <a:latin typeface="Times New Roman"/>
                <a:ea typeface="Times New Roman"/>
                <a:cs typeface="Times New Roman"/>
                <a:sym typeface="Times New Roman"/>
              </a:rPr>
              <a:t>Osigurati sustavan način poučavanja učenika, poticati i unapređivati njihov intelektualni, tjelesni, estetski, društveni, moralni i duhovni razvoj u skladu s djetetovim sposobnostima i sklonostima</a:t>
            </a:r>
            <a:r>
              <a:rPr lang="hr-HR" sz="2400" b="0" i="0" u="none" strike="noStrike" cap="none" dirty="0" smtClean="0">
                <a:solidFill>
                  <a:schemeClr val="dk1"/>
                </a:solidFill>
                <a:latin typeface="Times New Roman"/>
                <a:ea typeface="Times New Roman"/>
                <a:cs typeface="Times New Roman"/>
                <a:sym typeface="Times New Roman"/>
              </a:rPr>
              <a:t>.</a:t>
            </a:r>
            <a:endParaRPr lang="en" sz="2400" b="0" i="0" u="none" strike="noStrike" cap="none" dirty="0" smtClean="0">
              <a:solidFill>
                <a:schemeClr val="dk1"/>
              </a:solidFill>
              <a:latin typeface="Times New Roman"/>
              <a:ea typeface="Times New Roman"/>
              <a:cs typeface="Times New Roman"/>
              <a:sym typeface="Times New Roman"/>
            </a:endParaRPr>
          </a:p>
          <a:p>
            <a:pPr marL="457200" marR="0" lvl="0" indent="-317500" algn="l" rtl="0">
              <a:lnSpc>
                <a:spcPct val="90000"/>
              </a:lnSpc>
              <a:spcBef>
                <a:spcPts val="0"/>
              </a:spcBef>
              <a:spcAft>
                <a:spcPts val="0"/>
              </a:spcAft>
              <a:buClr>
                <a:schemeClr val="dk1"/>
              </a:buClr>
              <a:buSzPct val="97222"/>
              <a:buFont typeface="Times New Roman"/>
              <a:buChar char="•"/>
            </a:pPr>
            <a:r>
              <a:rPr lang="en" sz="2400" b="0" i="0" u="none" strike="noStrike" cap="none" dirty="0" smtClean="0">
                <a:solidFill>
                  <a:schemeClr val="dk1"/>
                </a:solidFill>
                <a:latin typeface="Times New Roman"/>
                <a:ea typeface="Times New Roman"/>
                <a:cs typeface="Times New Roman"/>
                <a:sym typeface="Times New Roman"/>
              </a:rPr>
              <a:t>Razvijati kod učenika svijest o očuvanju materijalne i duhovne povijesno-kulturne baštine republike hrvatske i nacionalnog identiteta</a:t>
            </a:r>
            <a:r>
              <a:rPr lang="hr-HR" sz="2400" b="0" i="0" u="none" strike="noStrike" cap="none" dirty="0" smtClean="0">
                <a:solidFill>
                  <a:schemeClr val="dk1"/>
                </a:solidFill>
                <a:latin typeface="Times New Roman"/>
                <a:ea typeface="Times New Roman"/>
                <a:cs typeface="Times New Roman"/>
                <a:sym typeface="Times New Roman"/>
              </a:rPr>
              <a:t>.</a:t>
            </a:r>
            <a:endParaRPr lang="en" sz="2400" b="0" i="0" u="none" strike="noStrike" cap="none" dirty="0" smtClean="0">
              <a:solidFill>
                <a:schemeClr val="dk1"/>
              </a:solidFill>
              <a:latin typeface="Times New Roman"/>
              <a:ea typeface="Times New Roman"/>
              <a:cs typeface="Times New Roman"/>
              <a:sym typeface="Times New Roman"/>
            </a:endParaRPr>
          </a:p>
          <a:p>
            <a:pPr marL="457200" marR="0" lvl="0" indent="-317500" algn="l" rtl="0">
              <a:lnSpc>
                <a:spcPct val="90000"/>
              </a:lnSpc>
              <a:spcBef>
                <a:spcPts val="0"/>
              </a:spcBef>
              <a:spcAft>
                <a:spcPts val="0"/>
              </a:spcAft>
              <a:buClr>
                <a:schemeClr val="dk1"/>
              </a:buClr>
              <a:buSzPct val="97222"/>
              <a:buFont typeface="Times New Roman"/>
              <a:buChar char="•"/>
            </a:pPr>
            <a:r>
              <a:rPr lang="en" sz="2400" b="0" i="0" u="none" strike="noStrike" cap="none" dirty="0" smtClean="0">
                <a:solidFill>
                  <a:schemeClr val="dk1"/>
                </a:solidFill>
                <a:latin typeface="Times New Roman"/>
                <a:ea typeface="Times New Roman"/>
                <a:cs typeface="Times New Roman"/>
                <a:sym typeface="Times New Roman"/>
              </a:rPr>
              <a:t>Odgajati i obrazovati učenike u skladu s općim kulturnim i civilizacijskim vrijednostima, ljudskim pravima i pravima djece, osposobiti ih za življenje u multikulturalnom svijetu, za poštivanje različitosti i snošljivosti, te za djelatno i odgovorno sudjelovanje u demokratskom razvoju društva</a:t>
            </a:r>
            <a:r>
              <a:rPr lang="hr-HR" sz="2400" b="0" i="0" u="none" strike="noStrike" cap="none" dirty="0" smtClean="0">
                <a:solidFill>
                  <a:schemeClr val="dk1"/>
                </a:solidFill>
                <a:latin typeface="Times New Roman"/>
                <a:ea typeface="Times New Roman"/>
                <a:cs typeface="Times New Roman"/>
                <a:sym typeface="Times New Roman"/>
              </a:rPr>
              <a:t>.</a:t>
            </a:r>
            <a:endParaRPr lang="en" sz="2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489" name="Shape 489"/>
          <p:cNvGraphicFramePr/>
          <p:nvPr>
            <p:extLst>
              <p:ext uri="{D42A27DB-BD31-4B8C-83A1-F6EECF244321}">
                <p14:modId xmlns:p14="http://schemas.microsoft.com/office/powerpoint/2010/main" val="2724583988"/>
              </p:ext>
            </p:extLst>
          </p:nvPr>
        </p:nvGraphicFramePr>
        <p:xfrm>
          <a:off x="251512" y="403536"/>
          <a:ext cx="8640975" cy="5688550"/>
        </p:xfrm>
        <a:graphic>
          <a:graphicData uri="http://schemas.openxmlformats.org/drawingml/2006/table">
            <a:tbl>
              <a:tblPr>
                <a:noFill/>
                <a:tableStyleId>{147E585C-4567-4667-A078-270B42631319}</a:tableStyleId>
              </a:tblPr>
              <a:tblGrid>
                <a:gridCol w="2259456">
                  <a:extLst>
                    <a:ext uri="{9D8B030D-6E8A-4147-A177-3AD203B41FA5}">
                      <a16:colId xmlns:a16="http://schemas.microsoft.com/office/drawing/2014/main" val="20000"/>
                    </a:ext>
                  </a:extLst>
                </a:gridCol>
                <a:gridCol w="6381519">
                  <a:extLst>
                    <a:ext uri="{9D8B030D-6E8A-4147-A177-3AD203B41FA5}">
                      <a16:colId xmlns:a16="http://schemas.microsoft.com/office/drawing/2014/main" val="20001"/>
                    </a:ext>
                  </a:extLst>
                </a:gridCol>
              </a:tblGrid>
              <a:tr h="4921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NAZIV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dirty="0">
                          <a:solidFill>
                            <a:schemeClr val="dk1"/>
                          </a:solidFill>
                          <a:latin typeface="Arial"/>
                          <a:ea typeface="Arial"/>
                          <a:cs typeface="Arial"/>
                          <a:sym typeface="Arial"/>
                        </a:rPr>
                        <a:t> KERAMIČARSKA GRUPA </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192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CILJ AKTIVNOSTI</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Razvijati kod učenika senzibilitet ka likovnoj umjetnosti i kulturnoj baštini našega kraja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192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NAMJENA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Predmete izrađene unašoj radionici prezentiramo i prodajemo u skolopu naše školske učeničke zadruge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128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NOSITELJI </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Zrinka Jurić- Avmedoski, prof.</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192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NAČIN REALIZACIJE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Svakoga tjedna učenici pohađaju dva školska sata keramičarske radionice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06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TROŠKOVNIK</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Cca 1000 kn tijekom školske godine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192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VREDNOVANJE I KORIŠTENJE REZULTATA RADA</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Radovi se tijekom školske godine izlažu te prodaju u sklopu školske učeničke zadruge</a:t>
                      </a:r>
                    </a:p>
                  </a:txBody>
                  <a:tcPr marL="0" marR="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graphicFrame>
        <p:nvGraphicFramePr>
          <p:cNvPr id="495" name="Shape 495"/>
          <p:cNvGraphicFramePr/>
          <p:nvPr>
            <p:extLst>
              <p:ext uri="{D42A27DB-BD31-4B8C-83A1-F6EECF244321}">
                <p14:modId xmlns:p14="http://schemas.microsoft.com/office/powerpoint/2010/main" val="62201504"/>
              </p:ext>
            </p:extLst>
          </p:nvPr>
        </p:nvGraphicFramePr>
        <p:xfrm>
          <a:off x="163775" y="215452"/>
          <a:ext cx="8749625" cy="6359520"/>
        </p:xfrm>
        <a:graphic>
          <a:graphicData uri="http://schemas.openxmlformats.org/drawingml/2006/table">
            <a:tbl>
              <a:tblPr>
                <a:noFill/>
                <a:tableStyleId>{80CC5A1F-29C0-4DAD-A7B2-0726FEEF8378}</a:tableStyleId>
              </a:tblPr>
              <a:tblGrid>
                <a:gridCol w="2469800">
                  <a:extLst>
                    <a:ext uri="{9D8B030D-6E8A-4147-A177-3AD203B41FA5}">
                      <a16:colId xmlns:a16="http://schemas.microsoft.com/office/drawing/2014/main" val="20000"/>
                    </a:ext>
                  </a:extLst>
                </a:gridCol>
                <a:gridCol w="6279825">
                  <a:extLst>
                    <a:ext uri="{9D8B030D-6E8A-4147-A177-3AD203B41FA5}">
                      <a16:colId xmlns:a16="http://schemas.microsoft.com/office/drawing/2014/main" val="20001"/>
                    </a:ext>
                  </a:extLst>
                </a:gridCol>
              </a:tblGrid>
              <a:tr h="51555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dirty="0"/>
                        <a:t>NAZIV AKTIVNOSTI</a:t>
                      </a:r>
                    </a:p>
                  </a:txBody>
                  <a:tcPr marL="91425" marR="91425" marT="91425" marB="91425"/>
                </a:tc>
                <a:tc>
                  <a:txBody>
                    <a:bodyPr/>
                    <a:lstStyle/>
                    <a:p>
                      <a:pPr marL="0" marR="0" lvl="0" indent="0" algn="ctr" rtl="0">
                        <a:lnSpc>
                          <a:spcPct val="100000"/>
                        </a:lnSpc>
                        <a:spcBef>
                          <a:spcPts val="0"/>
                        </a:spcBef>
                        <a:spcAft>
                          <a:spcPts val="0"/>
                        </a:spcAft>
                        <a:buClr>
                          <a:schemeClr val="dk1"/>
                        </a:buClr>
                        <a:buSzPct val="25000"/>
                        <a:buFont typeface="Calibri"/>
                        <a:buNone/>
                      </a:pPr>
                      <a:r>
                        <a:rPr lang="en" sz="1600" b="1" u="none" strike="noStrike" cap="none"/>
                        <a:t>ENGLESKA RADIONICA - </a:t>
                      </a:r>
                      <a:r>
                        <a:rPr lang="en" sz="1600" b="1"/>
                        <a:t>5. razred</a:t>
                      </a:r>
                    </a:p>
                  </a:txBody>
                  <a:tcPr marL="91425" marR="91425" marT="91425" marB="91425"/>
                </a:tc>
                <a:extLst>
                  <a:ext uri="{0D108BD9-81ED-4DB2-BD59-A6C34878D82A}">
                    <a16:rowId xmlns:a16="http://schemas.microsoft.com/office/drawing/2014/main" val="10000"/>
                  </a:ext>
                </a:extLst>
              </a:tr>
              <a:tr h="123300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CILJ AKTIVNOSTI</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800" u="none" strike="noStrike" cap="none">
                          <a:latin typeface="Times New Roman"/>
                          <a:ea typeface="Times New Roman"/>
                          <a:cs typeface="Times New Roman"/>
                          <a:sym typeface="Times New Roman"/>
                        </a:rPr>
                        <a:t>Proširivanje poznatih i usvanjanje novih pojmova u engleskom jeziku kroz rad i igru. Stvaranje pozitivnog pogleda na učenje stranog jezika.</a:t>
                      </a:r>
                    </a:p>
                  </a:txBody>
                  <a:tcPr marL="91425" marR="91425" marT="91425" marB="91425"/>
                </a:tc>
                <a:extLst>
                  <a:ext uri="{0D108BD9-81ED-4DB2-BD59-A6C34878D82A}">
                    <a16:rowId xmlns:a16="http://schemas.microsoft.com/office/drawing/2014/main" val="10001"/>
                  </a:ext>
                </a:extLst>
              </a:tr>
              <a:tr h="51555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NAMJENA</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800" u="none" strike="noStrike" cap="none">
                          <a:latin typeface="Times New Roman"/>
                          <a:ea typeface="Times New Roman"/>
                          <a:cs typeface="Times New Roman"/>
                          <a:sym typeface="Times New Roman"/>
                        </a:rPr>
                        <a:t>Učenici u kreativnoj igri i radu uče engleski jezik</a:t>
                      </a:r>
                      <a:r>
                        <a:rPr lang="en" sz="1600" u="none" strike="noStrike" cap="none">
                          <a:latin typeface="Times New Roman"/>
                          <a:ea typeface="Times New Roman"/>
                          <a:cs typeface="Times New Roman"/>
                          <a:sym typeface="Times New Roman"/>
                        </a:rPr>
                        <a:t>.</a:t>
                      </a:r>
                    </a:p>
                  </a:txBody>
                  <a:tcPr marL="91425" marR="91425" marT="91425" marB="91425"/>
                </a:tc>
                <a:extLst>
                  <a:ext uri="{0D108BD9-81ED-4DB2-BD59-A6C34878D82A}">
                    <a16:rowId xmlns:a16="http://schemas.microsoft.com/office/drawing/2014/main" val="10002"/>
                  </a:ext>
                </a:extLst>
              </a:tr>
              <a:tr h="51555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NOSITELJI</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800" dirty="0">
                          <a:latin typeface="Times New Roman"/>
                          <a:ea typeface="Times New Roman"/>
                          <a:cs typeface="Times New Roman"/>
                          <a:sym typeface="Times New Roman"/>
                        </a:rPr>
                        <a:t>Valentina Ćosić, prof.</a:t>
                      </a:r>
                    </a:p>
                  </a:txBody>
                  <a:tcPr marL="91425" marR="91425" marT="91425" marB="91425"/>
                </a:tc>
                <a:extLst>
                  <a:ext uri="{0D108BD9-81ED-4DB2-BD59-A6C34878D82A}">
                    <a16:rowId xmlns:a16="http://schemas.microsoft.com/office/drawing/2014/main" val="10003"/>
                  </a:ext>
                </a:extLst>
              </a:tr>
              <a:tr h="123300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NAČIN REALIZACIJE</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800" u="none" strike="noStrike" cap="none">
                          <a:latin typeface="Times New Roman"/>
                          <a:ea typeface="Times New Roman"/>
                          <a:cs typeface="Times New Roman"/>
                          <a:sym typeface="Times New Roman"/>
                        </a:rPr>
                        <a:t>Kroz igru, učenje i praktičan rad učenici dobiju dodatna znanja vezana uz engleski jezik - crtanje, lijepljenje, pisanje, pjevanje, bojanje, radni listići</a:t>
                      </a:r>
                      <a:r>
                        <a:rPr lang="en" sz="1600" u="none" strike="noStrike" cap="none">
                          <a:latin typeface="Times New Roman"/>
                          <a:ea typeface="Times New Roman"/>
                          <a:cs typeface="Times New Roman"/>
                          <a:sym typeface="Times New Roman"/>
                        </a:rPr>
                        <a:t>.</a:t>
                      </a:r>
                    </a:p>
                  </a:txBody>
                  <a:tcPr marL="91425" marR="91425" marT="91425" marB="91425"/>
                </a:tc>
                <a:extLst>
                  <a:ext uri="{0D108BD9-81ED-4DB2-BD59-A6C34878D82A}">
                    <a16:rowId xmlns:a16="http://schemas.microsoft.com/office/drawing/2014/main" val="10004"/>
                  </a:ext>
                </a:extLst>
              </a:tr>
              <a:tr h="51555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VREMENIK</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800" u="none" strike="noStrike" cap="none" dirty="0">
                          <a:solidFill>
                            <a:schemeClr val="dk1"/>
                          </a:solidFill>
                          <a:latin typeface="Times New Roman"/>
                          <a:ea typeface="Times New Roman"/>
                          <a:cs typeface="Times New Roman"/>
                          <a:sym typeface="Times New Roman"/>
                        </a:rPr>
                        <a:t>Tijekom školske godine </a:t>
                      </a:r>
                      <a:r>
                        <a:rPr lang="en" sz="1800" u="none" strike="noStrike" cap="none" dirty="0" smtClean="0">
                          <a:solidFill>
                            <a:schemeClr val="dk1"/>
                          </a:solidFill>
                          <a:latin typeface="Times New Roman"/>
                          <a:ea typeface="Times New Roman"/>
                          <a:cs typeface="Times New Roman"/>
                          <a:sym typeface="Times New Roman"/>
                        </a:rPr>
                        <a:t>201</a:t>
                      </a:r>
                      <a:r>
                        <a:rPr lang="hr-HR" sz="1800" u="none" strike="noStrike" cap="none" dirty="0" smtClean="0">
                          <a:solidFill>
                            <a:schemeClr val="dk1"/>
                          </a:solidFill>
                          <a:latin typeface="Times New Roman"/>
                          <a:ea typeface="Times New Roman"/>
                          <a:cs typeface="Times New Roman"/>
                          <a:sym typeface="Times New Roman"/>
                        </a:rPr>
                        <a:t>7</a:t>
                      </a:r>
                      <a:r>
                        <a:rPr lang="en" sz="1800" u="none" strike="noStrike" cap="none" dirty="0" smtClean="0">
                          <a:solidFill>
                            <a:schemeClr val="dk1"/>
                          </a:solidFill>
                          <a:latin typeface="Times New Roman"/>
                          <a:ea typeface="Times New Roman"/>
                          <a:cs typeface="Times New Roman"/>
                          <a:sym typeface="Times New Roman"/>
                        </a:rPr>
                        <a:t>./1</a:t>
                      </a:r>
                      <a:r>
                        <a:rPr lang="hr-HR" sz="1800" u="none" strike="noStrike" cap="none" dirty="0" smtClean="0">
                          <a:solidFill>
                            <a:schemeClr val="dk1"/>
                          </a:solidFill>
                          <a:latin typeface="Times New Roman"/>
                          <a:ea typeface="Times New Roman"/>
                          <a:cs typeface="Times New Roman"/>
                          <a:sym typeface="Times New Roman"/>
                        </a:rPr>
                        <a:t>8</a:t>
                      </a:r>
                      <a:r>
                        <a:rPr lang="en" sz="1800" u="none" strike="noStrike" cap="none" dirty="0" smtClean="0">
                          <a:solidFill>
                            <a:schemeClr val="dk1"/>
                          </a:solidFill>
                          <a:latin typeface="Times New Roman"/>
                          <a:ea typeface="Times New Roman"/>
                          <a:cs typeface="Times New Roman"/>
                          <a:sym typeface="Times New Roman"/>
                        </a:rPr>
                        <a:t>. </a:t>
                      </a:r>
                      <a:r>
                        <a:rPr lang="en" sz="1800" u="none" strike="noStrike" cap="none" dirty="0">
                          <a:solidFill>
                            <a:schemeClr val="dk1"/>
                          </a:solidFill>
                          <a:latin typeface="Times New Roman"/>
                          <a:ea typeface="Times New Roman"/>
                          <a:cs typeface="Times New Roman"/>
                          <a:sym typeface="Times New Roman"/>
                        </a:rPr>
                        <a:t>(blok sat svaki drugi tjedan)</a:t>
                      </a:r>
                    </a:p>
                    <a:p>
                      <a:pPr marL="0" marR="0" lvl="0" indent="0" algn="l" rtl="0">
                        <a:lnSpc>
                          <a:spcPct val="100000"/>
                        </a:lnSpc>
                        <a:spcBef>
                          <a:spcPts val="0"/>
                        </a:spcBef>
                        <a:spcAft>
                          <a:spcPts val="0"/>
                        </a:spcAft>
                        <a:buClr>
                          <a:schemeClr val="dk1"/>
                        </a:buClr>
                        <a:buSzPct val="25000"/>
                        <a:buFont typeface="Calibri"/>
                        <a:buNone/>
                      </a:pPr>
                      <a:endParaRPr sz="1600" u="none" strike="noStrike" cap="none" dirty="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5"/>
                  </a:ext>
                </a:extLst>
              </a:tr>
              <a:tr h="726900">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TROŠKOVNIK</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800" u="none" strike="noStrike" cap="none">
                          <a:latin typeface="Times New Roman"/>
                          <a:ea typeface="Times New Roman"/>
                          <a:cs typeface="Times New Roman"/>
                          <a:sym typeface="Times New Roman"/>
                        </a:rPr>
                        <a:t>Kolaž papiri, šareni papiri, hameri, flomasteri, vodene bojice, drvene bojice, papiri za kopiranje i printanje.</a:t>
                      </a:r>
                    </a:p>
                  </a:txBody>
                  <a:tcPr marL="91425" marR="91425" marT="91425" marB="91425"/>
                </a:tc>
                <a:extLst>
                  <a:ext uri="{0D108BD9-81ED-4DB2-BD59-A6C34878D82A}">
                    <a16:rowId xmlns:a16="http://schemas.microsoft.com/office/drawing/2014/main" val="10006"/>
                  </a:ext>
                </a:extLst>
              </a:tr>
              <a:tr h="785621">
                <a:tc>
                  <a:txBody>
                    <a:bodyPr/>
                    <a:lstStyle/>
                    <a:p>
                      <a:pPr marL="0" marR="0" lvl="0" indent="0" algn="l" rtl="0">
                        <a:lnSpc>
                          <a:spcPct val="100000"/>
                        </a:lnSpc>
                        <a:spcBef>
                          <a:spcPts val="0"/>
                        </a:spcBef>
                        <a:spcAft>
                          <a:spcPts val="0"/>
                        </a:spcAft>
                        <a:buClr>
                          <a:schemeClr val="dk1"/>
                        </a:buClr>
                        <a:buSzPct val="25000"/>
                        <a:buFont typeface="Calibri"/>
                        <a:buNone/>
                      </a:pPr>
                      <a:r>
                        <a:rPr lang="en" sz="1600" b="1" u="none" strike="noStrike" cap="none"/>
                        <a:t>VREDNOVANJE I KORIŠTENJE REZULTATA RADA</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600" u="none" strike="noStrike" cap="none" dirty="0">
                          <a:solidFill>
                            <a:schemeClr val="dk1"/>
                          </a:solidFill>
                          <a:latin typeface="Times New Roman"/>
                          <a:ea typeface="Times New Roman"/>
                          <a:cs typeface="Times New Roman"/>
                          <a:sym typeface="Times New Roman"/>
                        </a:rPr>
                        <a:t>I</a:t>
                      </a:r>
                      <a:r>
                        <a:rPr lang="en" sz="1800" u="none" strike="noStrike" cap="none" dirty="0">
                          <a:solidFill>
                            <a:schemeClr val="dk1"/>
                          </a:solidFill>
                          <a:latin typeface="Times New Roman"/>
                          <a:ea typeface="Times New Roman"/>
                          <a:cs typeface="Times New Roman"/>
                          <a:sym typeface="Times New Roman"/>
                        </a:rPr>
                        <a:t>zrada panoa i plakata na zadane teme. Učenici sakupljajući svoje radove izrađuju portfelj svog rada. </a:t>
                      </a: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aphicFrame>
        <p:nvGraphicFramePr>
          <p:cNvPr id="501" name="Shape 501"/>
          <p:cNvGraphicFramePr/>
          <p:nvPr>
            <p:extLst>
              <p:ext uri="{D42A27DB-BD31-4B8C-83A1-F6EECF244321}">
                <p14:modId xmlns:p14="http://schemas.microsoft.com/office/powerpoint/2010/main" val="1250469623"/>
              </p:ext>
            </p:extLst>
          </p:nvPr>
        </p:nvGraphicFramePr>
        <p:xfrm>
          <a:off x="365379" y="499982"/>
          <a:ext cx="8372221" cy="5828247"/>
        </p:xfrm>
        <a:graphic>
          <a:graphicData uri="http://schemas.openxmlformats.org/drawingml/2006/table">
            <a:tbl>
              <a:tblPr>
                <a:noFill/>
                <a:tableStyleId>{147E585C-4567-4667-A078-270B42631319}</a:tableStyleId>
              </a:tblPr>
              <a:tblGrid>
                <a:gridCol w="2434517">
                  <a:extLst>
                    <a:ext uri="{9D8B030D-6E8A-4147-A177-3AD203B41FA5}">
                      <a16:colId xmlns:a16="http://schemas.microsoft.com/office/drawing/2014/main" val="20000"/>
                    </a:ext>
                  </a:extLst>
                </a:gridCol>
                <a:gridCol w="5937704">
                  <a:extLst>
                    <a:ext uri="{9D8B030D-6E8A-4147-A177-3AD203B41FA5}">
                      <a16:colId xmlns:a16="http://schemas.microsoft.com/office/drawing/2014/main" val="20001"/>
                    </a:ext>
                  </a:extLst>
                </a:gridCol>
              </a:tblGrid>
              <a:tr h="793853">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dirty="0">
                          <a:latin typeface="Times New Roman" panose="02020603050405020304" pitchFamily="18" charset="0"/>
                          <a:cs typeface="Times New Roman" panose="02020603050405020304" pitchFamily="18" charset="0"/>
                        </a:rPr>
                        <a:t>NAZIV AKTIVNOSTI</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1800" b="1" u="none" strike="noStrike" cap="none">
                          <a:latin typeface="Times New Roman" panose="02020603050405020304" pitchFamily="18" charset="0"/>
                          <a:cs typeface="Times New Roman" panose="02020603050405020304" pitchFamily="18" charset="0"/>
                        </a:rPr>
                        <a:t>ŠKOLSKI RADIO</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1560">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dirty="0">
                          <a:latin typeface="Times New Roman" panose="02020603050405020304" pitchFamily="18" charset="0"/>
                          <a:cs typeface="Times New Roman" panose="02020603050405020304" pitchFamily="18" charset="0"/>
                        </a:rPr>
                        <a:t>CILJ AKTIVNOSTI</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dirty="0">
                          <a:latin typeface="Times New Roman" panose="02020603050405020304" pitchFamily="18" charset="0"/>
                          <a:ea typeface="Times New Roman"/>
                          <a:cs typeface="Times New Roman" panose="02020603050405020304" pitchFamily="18" charset="0"/>
                          <a:sym typeface="Times New Roman"/>
                        </a:rPr>
                        <a:t>- obogatiti školski život učenika</a:t>
                      </a:r>
                    </a:p>
                    <a:p>
                      <a:pPr marL="0" marR="0" lvl="0" indent="0" algn="l" rtl="0">
                        <a:lnSpc>
                          <a:spcPct val="100000"/>
                        </a:lnSpc>
                        <a:spcBef>
                          <a:spcPts val="0"/>
                        </a:spcBef>
                        <a:spcAft>
                          <a:spcPts val="0"/>
                        </a:spcAft>
                        <a:buClr>
                          <a:schemeClr val="dk1"/>
                        </a:buClr>
                        <a:buSzPct val="25000"/>
                        <a:buFont typeface="Verdana"/>
                        <a:buNone/>
                      </a:pPr>
                      <a:r>
                        <a:rPr lang="en" sz="1800" u="none" strike="noStrike" cap="none" dirty="0">
                          <a:latin typeface="Times New Roman" panose="02020603050405020304" pitchFamily="18" charset="0"/>
                          <a:ea typeface="Times New Roman"/>
                          <a:cs typeface="Times New Roman" panose="02020603050405020304" pitchFamily="18" charset="0"/>
                          <a:sym typeface="Times New Roman"/>
                        </a:rPr>
                        <a:t>- razvijanje samopouzdanja i govora</a:t>
                      </a:r>
                    </a:p>
                    <a:p>
                      <a:pPr marL="0" marR="0" lvl="0" indent="0" algn="l" rtl="0">
                        <a:lnSpc>
                          <a:spcPct val="100000"/>
                        </a:lnSpc>
                        <a:spcBef>
                          <a:spcPts val="0"/>
                        </a:spcBef>
                        <a:spcAft>
                          <a:spcPts val="0"/>
                        </a:spcAft>
                        <a:buClr>
                          <a:schemeClr val="dk1"/>
                        </a:buClr>
                        <a:buSzPct val="25000"/>
                        <a:buFont typeface="Verdana"/>
                        <a:buNone/>
                      </a:pPr>
                      <a:r>
                        <a:rPr lang="en" sz="1800" u="none" strike="noStrike" cap="none" dirty="0">
                          <a:latin typeface="Times New Roman" panose="02020603050405020304" pitchFamily="18" charset="0"/>
                          <a:ea typeface="Times New Roman"/>
                          <a:cs typeface="Times New Roman" panose="02020603050405020304" pitchFamily="18" charset="0"/>
                          <a:sym typeface="Times New Roman"/>
                        </a:rPr>
                        <a:t>- razvijanje osjećaja za timski rad</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6146">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latin typeface="Times New Roman" panose="02020603050405020304" pitchFamily="18" charset="0"/>
                          <a:cs typeface="Times New Roman" panose="02020603050405020304" pitchFamily="18" charset="0"/>
                        </a:rPr>
                        <a:t>NAMJENA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dirty="0">
                          <a:latin typeface="Times New Roman" panose="02020603050405020304" pitchFamily="18" charset="0"/>
                          <a:ea typeface="Times New Roman"/>
                          <a:cs typeface="Times New Roman" panose="02020603050405020304" pitchFamily="18" charset="0"/>
                          <a:sym typeface="Times New Roman"/>
                        </a:rPr>
                        <a:t>- pratiti život škole kroz školsku godinu</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6146">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latin typeface="Times New Roman" panose="02020603050405020304" pitchFamily="18" charset="0"/>
                          <a:cs typeface="Times New Roman" panose="02020603050405020304" pitchFamily="18" charset="0"/>
                        </a:rPr>
                        <a:t>NOSITELJ</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dirty="0">
                          <a:latin typeface="Times New Roman" panose="02020603050405020304" pitchFamily="18" charset="0"/>
                          <a:ea typeface="Times New Roman"/>
                          <a:cs typeface="Times New Roman" panose="02020603050405020304" pitchFamily="18" charset="0"/>
                          <a:sym typeface="Times New Roman"/>
                        </a:rPr>
                        <a:t>Valentina Ćosić, prof.</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93853">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latin typeface="Times New Roman" panose="02020603050405020304" pitchFamily="18" charset="0"/>
                          <a:cs typeface="Times New Roman" panose="02020603050405020304" pitchFamily="18" charset="0"/>
                        </a:rPr>
                        <a:t>NAČIN REALIZACIJE</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dirty="0">
                          <a:latin typeface="Times New Roman" panose="02020603050405020304" pitchFamily="18" charset="0"/>
                          <a:ea typeface="Times New Roman"/>
                          <a:cs typeface="Times New Roman" panose="02020603050405020304" pitchFamily="18" charset="0"/>
                          <a:sym typeface="Times New Roman"/>
                        </a:rPr>
                        <a:t>- inicijativa, samostalnost, suradnja, timski rad, oblikovanje emisije</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6146">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latin typeface="Times New Roman" panose="02020603050405020304" pitchFamily="18" charset="0"/>
                          <a:cs typeface="Times New Roman" panose="02020603050405020304" pitchFamily="18" charset="0"/>
                        </a:rPr>
                        <a:t>VREMENIK</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dirty="0">
                          <a:latin typeface="Times New Roman" panose="02020603050405020304" pitchFamily="18" charset="0"/>
                          <a:ea typeface="Times New Roman"/>
                          <a:cs typeface="Times New Roman" panose="02020603050405020304" pitchFamily="18" charset="0"/>
                          <a:sym typeface="Times New Roman"/>
                        </a:rPr>
                        <a:t>- članovi se sastaju po potrebi (u prosjeku jednom tjedno)</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96146">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latin typeface="Times New Roman" panose="02020603050405020304" pitchFamily="18" charset="0"/>
                          <a:cs typeface="Times New Roman" panose="02020603050405020304" pitchFamily="18" charset="0"/>
                        </a:rPr>
                        <a:t>TROŠKOVNIK</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dirty="0">
                          <a:latin typeface="Times New Roman" panose="02020603050405020304" pitchFamily="18" charset="0"/>
                          <a:ea typeface="Times New Roman"/>
                          <a:cs typeface="Times New Roman" panose="02020603050405020304" pitchFamily="18" charset="0"/>
                          <a:sym typeface="Times New Roman"/>
                        </a:rPr>
                        <a:t>- eventualne troškove snosi škola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64397">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latin typeface="Times New Roman" panose="02020603050405020304" pitchFamily="18" charset="0"/>
                          <a:cs typeface="Times New Roman" panose="02020603050405020304" pitchFamily="18" charset="0"/>
                        </a:rPr>
                        <a:t>VREDNOVANJE I KORIŠTENJE REZULTATA RADA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dirty="0">
                          <a:latin typeface="Times New Roman" panose="02020603050405020304" pitchFamily="18" charset="0"/>
                          <a:ea typeface="Times New Roman"/>
                          <a:cs typeface="Times New Roman" panose="02020603050405020304" pitchFamily="18" charset="0"/>
                          <a:sym typeface="Times New Roman"/>
                        </a:rPr>
                        <a:t>- pratiti rad učenika u skupini i samostalno</a:t>
                      </a:r>
                    </a:p>
                    <a:p>
                      <a:pPr marL="0" marR="0" lvl="0" indent="0" algn="l" rtl="0">
                        <a:lnSpc>
                          <a:spcPct val="100000"/>
                        </a:lnSpc>
                        <a:spcBef>
                          <a:spcPts val="0"/>
                        </a:spcBef>
                        <a:spcAft>
                          <a:spcPts val="0"/>
                        </a:spcAft>
                        <a:buClr>
                          <a:schemeClr val="dk1"/>
                        </a:buClr>
                        <a:buSzPct val="25000"/>
                        <a:buFont typeface="Verdana"/>
                        <a:buNone/>
                      </a:pPr>
                      <a:r>
                        <a:rPr lang="en" sz="1800" u="none" strike="noStrike" cap="none" dirty="0">
                          <a:latin typeface="Times New Roman" panose="02020603050405020304" pitchFamily="18" charset="0"/>
                          <a:ea typeface="Times New Roman"/>
                          <a:cs typeface="Times New Roman" panose="02020603050405020304" pitchFamily="18" charset="0"/>
                          <a:sym typeface="Times New Roman"/>
                        </a:rPr>
                        <a:t>- samovrednovanje i osjećaj postignuća</a:t>
                      </a:r>
                    </a:p>
                    <a:p>
                      <a:pPr marL="0" marR="0" lvl="0" indent="0" algn="l" rtl="0">
                        <a:lnSpc>
                          <a:spcPct val="100000"/>
                        </a:lnSpc>
                        <a:spcBef>
                          <a:spcPts val="0"/>
                        </a:spcBef>
                        <a:spcAft>
                          <a:spcPts val="0"/>
                        </a:spcAft>
                        <a:buClr>
                          <a:schemeClr val="dk1"/>
                        </a:buClr>
                        <a:buSzPct val="25000"/>
                        <a:buFont typeface="Verdana"/>
                        <a:buNone/>
                      </a:pPr>
                      <a:r>
                        <a:rPr lang="en" sz="1800" u="none" strike="noStrike" cap="none" dirty="0">
                          <a:latin typeface="Times New Roman" panose="02020603050405020304" pitchFamily="18" charset="0"/>
                          <a:ea typeface="Times New Roman"/>
                          <a:cs typeface="Times New Roman" panose="02020603050405020304" pitchFamily="18" charset="0"/>
                          <a:sym typeface="Times New Roman"/>
                        </a:rPr>
                        <a:t>- velika emisija za Dan škole</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graphicFrame>
        <p:nvGraphicFramePr>
          <p:cNvPr id="507" name="Shape 507"/>
          <p:cNvGraphicFramePr/>
          <p:nvPr>
            <p:extLst>
              <p:ext uri="{D42A27DB-BD31-4B8C-83A1-F6EECF244321}">
                <p14:modId xmlns:p14="http://schemas.microsoft.com/office/powerpoint/2010/main" val="3764398951"/>
              </p:ext>
            </p:extLst>
          </p:nvPr>
        </p:nvGraphicFramePr>
        <p:xfrm>
          <a:off x="266150" y="272950"/>
          <a:ext cx="8182675" cy="6287335"/>
        </p:xfrm>
        <a:graphic>
          <a:graphicData uri="http://schemas.openxmlformats.org/drawingml/2006/table">
            <a:tbl>
              <a:tblPr>
                <a:noFill/>
                <a:tableStyleId>{147E585C-4567-4667-A078-270B42631319}</a:tableStyleId>
              </a:tblPr>
              <a:tblGrid>
                <a:gridCol w="2379400">
                  <a:extLst>
                    <a:ext uri="{9D8B030D-6E8A-4147-A177-3AD203B41FA5}">
                      <a16:colId xmlns:a16="http://schemas.microsoft.com/office/drawing/2014/main" val="20000"/>
                    </a:ext>
                  </a:extLst>
                </a:gridCol>
                <a:gridCol w="5803275">
                  <a:extLst>
                    <a:ext uri="{9D8B030D-6E8A-4147-A177-3AD203B41FA5}">
                      <a16:colId xmlns:a16="http://schemas.microsoft.com/office/drawing/2014/main" val="20001"/>
                    </a:ext>
                  </a:extLst>
                </a:gridCol>
              </a:tblGrid>
              <a:tr h="551150">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t>NAZIV AKTIVNOSTI</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15000"/>
                        </a:lnSpc>
                        <a:spcBef>
                          <a:spcPts val="0"/>
                        </a:spcBef>
                        <a:spcAft>
                          <a:spcPts val="0"/>
                        </a:spcAft>
                        <a:buClr>
                          <a:schemeClr val="dk1"/>
                        </a:buClr>
                        <a:buSzPct val="25000"/>
                        <a:buFont typeface="Verdana"/>
                        <a:buNone/>
                      </a:pPr>
                      <a:r>
                        <a:rPr lang="en" sz="2000" b="1" u="none" strike="noStrike" cap="none" dirty="0"/>
                        <a:t>NOVINARSKA SKUPINA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85825">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t>CILJ AKTIVNOSTI</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  usvojiti teoretske i praktične sadržaje o novinarstvu i o medijima s elementima građanskog odgoja (pravo na informacije, etika u novinarstvu)</a:t>
                      </a:r>
                    </a:p>
                    <a:p>
                      <a:pPr marL="0" marR="0" lvl="0" indent="0" algn="l" rtl="0">
                        <a:lnSpc>
                          <a:spcPct val="100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 poticati učeničko novinarsko stvaralaštvo</a:t>
                      </a:r>
                    </a:p>
                    <a:p>
                      <a:pPr marL="0" marR="0" lvl="0" indent="0" algn="l" rtl="0">
                        <a:lnSpc>
                          <a:spcPct val="100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 razvijanje osjećaja za timski rad</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8600">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t>NAMJENA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 pratiti život škole kroz školsku godinu</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8600">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t>NOSITELJ</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 Božica Ruganec, prof.</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8600">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t>NAČIN REALIZACIJE</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 donošenje plana realizacije programa novinarske skupine za školsku godinu (formiranje skupine, podjela zaduženja)</a:t>
                      </a:r>
                    </a:p>
                    <a:p>
                      <a:pPr marL="0" marR="0" lvl="0" indent="0" algn="l" rtl="0">
                        <a:lnSpc>
                          <a:spcPct val="100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 inicijativa, samostalnost, suradnja, timski rad,  </a:t>
                      </a:r>
                    </a:p>
                    <a:p>
                      <a:pPr marL="0" marR="0" lvl="0" indent="0" algn="l" rtl="0">
                        <a:lnSpc>
                          <a:spcPct val="100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odabir i obrada odgovarajućeg sadržaja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8600">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t>VREMENIK</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 članovi se sastaju po potrebi (u prosjeku jednom tjedno)</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8600">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t>TROŠKOVNIK</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a:latin typeface="Times New Roman"/>
                          <a:ea typeface="Times New Roman"/>
                          <a:cs typeface="Times New Roman"/>
                          <a:sym typeface="Times New Roman"/>
                        </a:rPr>
                        <a:t>- eventualne troškove snosi škola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72925">
                <a:tc>
                  <a:txBody>
                    <a:bodyPr/>
                    <a:lstStyle/>
                    <a:p>
                      <a:pPr marL="0" marR="0" lvl="0" indent="0" algn="l" rtl="0">
                        <a:lnSpc>
                          <a:spcPct val="100000"/>
                        </a:lnSpc>
                        <a:spcBef>
                          <a:spcPts val="0"/>
                        </a:spcBef>
                        <a:spcAft>
                          <a:spcPts val="0"/>
                        </a:spcAft>
                        <a:buClr>
                          <a:schemeClr val="dk1"/>
                        </a:buClr>
                        <a:buSzPct val="25000"/>
                        <a:buFont typeface="Verdana"/>
                        <a:buNone/>
                      </a:pPr>
                      <a:r>
                        <a:rPr lang="en" sz="1800" b="1" u="none" strike="noStrike" cap="none"/>
                        <a:t>VREDNOVANJE I KORIŠTENJE REZULTATA RADA</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Verdana"/>
                        <a:buNone/>
                      </a:pPr>
                      <a:r>
                        <a:rPr lang="en" sz="1800" u="none" strike="noStrike" cap="none" dirty="0">
                          <a:latin typeface="Times New Roman"/>
                          <a:ea typeface="Times New Roman"/>
                          <a:cs typeface="Times New Roman"/>
                          <a:sym typeface="Times New Roman"/>
                        </a:rPr>
                        <a:t>- pratiti rad učenika u skupini i samostalno</a:t>
                      </a:r>
                    </a:p>
                    <a:p>
                      <a:pPr marL="0" marR="0" lvl="0" indent="0" algn="l" rtl="0">
                        <a:lnSpc>
                          <a:spcPct val="100000"/>
                        </a:lnSpc>
                        <a:spcBef>
                          <a:spcPts val="0"/>
                        </a:spcBef>
                        <a:spcAft>
                          <a:spcPts val="0"/>
                        </a:spcAft>
                        <a:buClr>
                          <a:schemeClr val="dk1"/>
                        </a:buClr>
                        <a:buSzPct val="25000"/>
                        <a:buFont typeface="Verdana"/>
                        <a:buNone/>
                      </a:pPr>
                      <a:r>
                        <a:rPr lang="en" sz="1800" u="none" strike="noStrike" cap="none" dirty="0">
                          <a:latin typeface="Times New Roman"/>
                          <a:ea typeface="Times New Roman"/>
                          <a:cs typeface="Times New Roman"/>
                          <a:sym typeface="Times New Roman"/>
                        </a:rPr>
                        <a:t>- samovrednovanje i osjećaj postignuća</a:t>
                      </a:r>
                    </a:p>
                    <a:p>
                      <a:pPr marL="0" marR="0" lvl="0" indent="0" algn="l" rtl="0">
                        <a:lnSpc>
                          <a:spcPct val="100000"/>
                        </a:lnSpc>
                        <a:spcBef>
                          <a:spcPts val="0"/>
                        </a:spcBef>
                        <a:spcAft>
                          <a:spcPts val="0"/>
                        </a:spcAft>
                        <a:buClr>
                          <a:schemeClr val="dk1"/>
                        </a:buClr>
                        <a:buSzPct val="25000"/>
                        <a:buFont typeface="Verdana"/>
                        <a:buNone/>
                      </a:pPr>
                      <a:r>
                        <a:rPr lang="en" sz="1800" u="none" strike="noStrike" cap="none" dirty="0">
                          <a:latin typeface="Times New Roman"/>
                          <a:ea typeface="Times New Roman"/>
                          <a:cs typeface="Times New Roman"/>
                          <a:sym typeface="Times New Roman"/>
                        </a:rPr>
                        <a:t> - izdavanje digitalnog školskog lista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514" name="Shape 514"/>
          <p:cNvGraphicFramePr/>
          <p:nvPr/>
        </p:nvGraphicFramePr>
        <p:xfrm>
          <a:off x="413466" y="548679"/>
          <a:ext cx="8288875" cy="4308340"/>
        </p:xfrm>
        <a:graphic>
          <a:graphicData uri="http://schemas.openxmlformats.org/drawingml/2006/table">
            <a:tbl>
              <a:tblPr>
                <a:noFill/>
                <a:tableStyleId>{147E585C-4567-4667-A078-270B42631319}</a:tableStyleId>
              </a:tblPr>
              <a:tblGrid>
                <a:gridCol w="2392375">
                  <a:extLst>
                    <a:ext uri="{9D8B030D-6E8A-4147-A177-3AD203B41FA5}">
                      <a16:colId xmlns:a16="http://schemas.microsoft.com/office/drawing/2014/main" val="20000"/>
                    </a:ext>
                  </a:extLst>
                </a:gridCol>
                <a:gridCol w="5896500">
                  <a:extLst>
                    <a:ext uri="{9D8B030D-6E8A-4147-A177-3AD203B41FA5}">
                      <a16:colId xmlns:a16="http://schemas.microsoft.com/office/drawing/2014/main" val="20001"/>
                    </a:ext>
                  </a:extLst>
                </a:gridCol>
              </a:tblGrid>
              <a:tr h="458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MODELARI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493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Osposobiti učenike za samostalnu izradu složenijih modela - od zamisli, crteža do modela.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8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Razvijanje tehničkog razmišljanja.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8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NOSITELJI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Branko Latas</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8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Praktično u učionici.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8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Tijekom godine.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88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10000 kn potrošni materijal.</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161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VREDNOVANJE I KORIŠTENJE</a:t>
                      </a:r>
                    </a:p>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Ocjena crteža i modela.</a:t>
                      </a:r>
                    </a:p>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a:ea typeface="Times New Roman"/>
                          <a:cs typeface="Times New Roman"/>
                          <a:sym typeface="Times New Roman"/>
                        </a:rPr>
                        <a:t>Natjecanja.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graphicFrame>
        <p:nvGraphicFramePr>
          <p:cNvPr id="519" name="Shape 519"/>
          <p:cNvGraphicFramePr/>
          <p:nvPr/>
        </p:nvGraphicFramePr>
        <p:xfrm>
          <a:off x="277762" y="549275"/>
          <a:ext cx="8697350" cy="5327700"/>
        </p:xfrm>
        <a:graphic>
          <a:graphicData uri="http://schemas.openxmlformats.org/drawingml/2006/table">
            <a:tbl>
              <a:tblPr>
                <a:noFill/>
                <a:tableStyleId>{147E585C-4567-4667-A078-270B42631319}</a:tableStyleId>
              </a:tblPr>
              <a:tblGrid>
                <a:gridCol w="2467275">
                  <a:extLst>
                    <a:ext uri="{9D8B030D-6E8A-4147-A177-3AD203B41FA5}">
                      <a16:colId xmlns:a16="http://schemas.microsoft.com/office/drawing/2014/main" val="20000"/>
                    </a:ext>
                  </a:extLst>
                </a:gridCol>
                <a:gridCol w="6230075">
                  <a:extLst>
                    <a:ext uri="{9D8B030D-6E8A-4147-A177-3AD203B41FA5}">
                      <a16:colId xmlns:a16="http://schemas.microsoft.com/office/drawing/2014/main" val="20001"/>
                    </a:ext>
                  </a:extLst>
                </a:gridCol>
              </a:tblGrid>
              <a:tr h="427050">
                <a:tc>
                  <a:txBody>
                    <a:bodyPr/>
                    <a:lstStyle/>
                    <a:p>
                      <a:pPr marL="0" marR="0" lvl="0" indent="0" algn="l" rtl="0">
                        <a:lnSpc>
                          <a:spcPct val="100000"/>
                        </a:lnSpc>
                        <a:spcBef>
                          <a:spcPts val="0"/>
                        </a:spcBef>
                        <a:spcAft>
                          <a:spcPts val="0"/>
                        </a:spcAft>
                        <a:buClr>
                          <a:schemeClr val="dk1"/>
                        </a:buClr>
                        <a:buSzPct val="25000"/>
                        <a:buFont typeface="Times New Roman"/>
                        <a:buNone/>
                      </a:pPr>
                      <a:r>
                        <a:rPr lang="en" sz="2000" b="1" i="0" u="none" strike="noStrike" cap="none">
                          <a:solidFill>
                            <a:schemeClr val="dk1"/>
                          </a:solidFill>
                          <a:latin typeface="Times New Roman"/>
                          <a:ea typeface="Times New Roman"/>
                          <a:cs typeface="Times New Roman"/>
                          <a:sym typeface="Times New Roman"/>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Times New Roman"/>
                        <a:buNone/>
                      </a:pPr>
                      <a:r>
                        <a:rPr lang="en" sz="2000" b="1" i="0" u="none" strike="noStrike" cap="none">
                          <a:solidFill>
                            <a:schemeClr val="dk1"/>
                          </a:solidFill>
                          <a:latin typeface="Times New Roman"/>
                          <a:ea typeface="Times New Roman"/>
                          <a:cs typeface="Times New Roman"/>
                          <a:sym typeface="Times New Roman"/>
                        </a:rPr>
                        <a:t>PROMETNA KULTURA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00100">
                <a:tc>
                  <a:txBody>
                    <a:bodyPr/>
                    <a:lstStyle/>
                    <a:p>
                      <a:pPr marL="0" marR="0" lvl="0" indent="0" algn="l" rtl="0">
                        <a:lnSpc>
                          <a:spcPct val="100000"/>
                        </a:lnSpc>
                        <a:spcBef>
                          <a:spcPts val="0"/>
                        </a:spcBef>
                        <a:spcAft>
                          <a:spcPts val="0"/>
                        </a:spcAft>
                        <a:buClr>
                          <a:schemeClr val="dk1"/>
                        </a:buClr>
                        <a:buSzPct val="25000"/>
                        <a:buFont typeface="Times New Roman"/>
                        <a:buNone/>
                      </a:pPr>
                      <a:r>
                        <a:rPr lang="en" sz="2000" b="1" i="0" u="none" strike="noStrike" cap="none">
                          <a:solidFill>
                            <a:schemeClr val="dk1"/>
                          </a:solidFill>
                          <a:latin typeface="Times New Roman"/>
                          <a:ea typeface="Times New Roman"/>
                          <a:cs typeface="Times New Roman"/>
                          <a:sym typeface="Times New Roman"/>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800" b="0" i="0" u="none" strike="noStrike" cap="none">
                          <a:solidFill>
                            <a:schemeClr val="dk1"/>
                          </a:solidFill>
                          <a:latin typeface="Times New Roman"/>
                          <a:ea typeface="Times New Roman"/>
                          <a:cs typeface="Times New Roman"/>
                          <a:sym typeface="Times New Roman"/>
                        </a:rPr>
                        <a:t>Sigurno sudjelovanje u prometu mladeži - vožnja bicikla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00100">
                <a:tc>
                  <a:txBody>
                    <a:bodyPr/>
                    <a:lstStyle/>
                    <a:p>
                      <a:pPr marL="0" marR="0" lvl="0" indent="0" algn="l" rtl="0">
                        <a:lnSpc>
                          <a:spcPct val="100000"/>
                        </a:lnSpc>
                        <a:spcBef>
                          <a:spcPts val="0"/>
                        </a:spcBef>
                        <a:spcAft>
                          <a:spcPts val="0"/>
                        </a:spcAft>
                        <a:buClr>
                          <a:schemeClr val="dk1"/>
                        </a:buClr>
                        <a:buSzPct val="25000"/>
                        <a:buFont typeface="Times New Roman"/>
                        <a:buNone/>
                      </a:pPr>
                      <a:r>
                        <a:rPr lang="en" sz="2000" b="1" i="0" u="none" strike="noStrike" cap="none">
                          <a:solidFill>
                            <a:schemeClr val="dk1"/>
                          </a:solidFill>
                          <a:latin typeface="Times New Roman"/>
                          <a:ea typeface="Times New Roman"/>
                          <a:cs typeface="Times New Roman"/>
                          <a:sym typeface="Times New Roman"/>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800" b="0" i="0" u="none" strike="noStrike" cap="none">
                          <a:solidFill>
                            <a:schemeClr val="dk1"/>
                          </a:solidFill>
                          <a:latin typeface="Times New Roman"/>
                          <a:ea typeface="Times New Roman"/>
                          <a:cs typeface="Times New Roman"/>
                          <a:sym typeface="Times New Roman"/>
                        </a:rPr>
                        <a:t>Obrazovanje petih razreda – ponašanje u prometu</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9250">
                <a:tc>
                  <a:txBody>
                    <a:bodyPr/>
                    <a:lstStyle/>
                    <a:p>
                      <a:pPr marL="0" marR="0" lvl="0" indent="0" algn="l" rtl="0">
                        <a:lnSpc>
                          <a:spcPct val="100000"/>
                        </a:lnSpc>
                        <a:spcBef>
                          <a:spcPts val="0"/>
                        </a:spcBef>
                        <a:spcAft>
                          <a:spcPts val="0"/>
                        </a:spcAft>
                        <a:buClr>
                          <a:schemeClr val="dk1"/>
                        </a:buClr>
                        <a:buSzPct val="25000"/>
                        <a:buFont typeface="Times New Roman"/>
                        <a:buNone/>
                      </a:pPr>
                      <a:r>
                        <a:rPr lang="en" sz="2000" b="1" i="0" u="none" strike="noStrike" cap="none">
                          <a:solidFill>
                            <a:schemeClr val="dk1"/>
                          </a:solidFill>
                          <a:latin typeface="Times New Roman"/>
                          <a:ea typeface="Times New Roman"/>
                          <a:cs typeface="Times New Roman"/>
                          <a:sym typeface="Times New Roman"/>
                        </a:rPr>
                        <a:t>NOSITELJI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800" b="0" i="0" u="none" strike="noStrike" cap="none">
                          <a:solidFill>
                            <a:schemeClr val="dk1"/>
                          </a:solidFill>
                          <a:latin typeface="Times New Roman"/>
                          <a:ea typeface="Times New Roman"/>
                          <a:cs typeface="Times New Roman"/>
                          <a:sym typeface="Times New Roman"/>
                        </a:rPr>
                        <a:t>Vlatka Pavić</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00100">
                <a:tc>
                  <a:txBody>
                    <a:bodyPr/>
                    <a:lstStyle/>
                    <a:p>
                      <a:pPr marL="0" marR="0" lvl="0" indent="0" algn="l" rtl="0">
                        <a:lnSpc>
                          <a:spcPct val="100000"/>
                        </a:lnSpc>
                        <a:spcBef>
                          <a:spcPts val="0"/>
                        </a:spcBef>
                        <a:spcAft>
                          <a:spcPts val="0"/>
                        </a:spcAft>
                        <a:buClr>
                          <a:schemeClr val="dk1"/>
                        </a:buClr>
                        <a:buSzPct val="25000"/>
                        <a:buFont typeface="Times New Roman"/>
                        <a:buNone/>
                      </a:pPr>
                      <a:r>
                        <a:rPr lang="en" sz="2000" b="1" i="0" u="none" strike="noStrike" cap="none">
                          <a:solidFill>
                            <a:schemeClr val="dk1"/>
                          </a:solidFill>
                          <a:latin typeface="Times New Roman"/>
                          <a:ea typeface="Times New Roman"/>
                          <a:cs typeface="Times New Roman"/>
                          <a:sym typeface="Times New Roman"/>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800" b="0" i="0" u="none" strike="noStrike" cap="none">
                          <a:solidFill>
                            <a:schemeClr val="dk1"/>
                          </a:solidFill>
                          <a:latin typeface="Times New Roman"/>
                          <a:ea typeface="Times New Roman"/>
                          <a:cs typeface="Times New Roman"/>
                          <a:sym typeface="Times New Roman"/>
                        </a:rPr>
                        <a:t>Testovi prometnih propisa</a:t>
                      </a:r>
                    </a:p>
                    <a:p>
                      <a:pPr marL="0" marR="0" lvl="0" indent="0" algn="l" rtl="0">
                        <a:lnSpc>
                          <a:spcPct val="100000"/>
                        </a:lnSpc>
                        <a:spcBef>
                          <a:spcPts val="0"/>
                        </a:spcBef>
                        <a:spcAft>
                          <a:spcPts val="0"/>
                        </a:spcAft>
                        <a:buClr>
                          <a:schemeClr val="dk1"/>
                        </a:buClr>
                        <a:buSzPct val="25000"/>
                        <a:buFont typeface="Times New Roman"/>
                        <a:buNone/>
                      </a:pPr>
                      <a:r>
                        <a:rPr lang="en" sz="1800" b="0" i="0" u="none" strike="noStrike" cap="none">
                          <a:solidFill>
                            <a:schemeClr val="dk1"/>
                          </a:solidFill>
                          <a:latin typeface="Times New Roman"/>
                          <a:ea typeface="Times New Roman"/>
                          <a:cs typeface="Times New Roman"/>
                          <a:sym typeface="Times New Roman"/>
                        </a:rPr>
                        <a:t>Praktična vožnja na poligonu</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9250">
                <a:tc>
                  <a:txBody>
                    <a:bodyPr/>
                    <a:lstStyle/>
                    <a:p>
                      <a:pPr marL="0" marR="0" lvl="0" indent="0" algn="l" rtl="0">
                        <a:lnSpc>
                          <a:spcPct val="100000"/>
                        </a:lnSpc>
                        <a:spcBef>
                          <a:spcPts val="0"/>
                        </a:spcBef>
                        <a:spcAft>
                          <a:spcPts val="0"/>
                        </a:spcAft>
                        <a:buClr>
                          <a:schemeClr val="dk1"/>
                        </a:buClr>
                        <a:buSzPct val="25000"/>
                        <a:buFont typeface="Times New Roman"/>
                        <a:buNone/>
                      </a:pPr>
                      <a:r>
                        <a:rPr lang="en" sz="2000" b="1" i="0" u="none" strike="noStrike" cap="none">
                          <a:solidFill>
                            <a:schemeClr val="dk1"/>
                          </a:solidFill>
                          <a:latin typeface="Times New Roman"/>
                          <a:ea typeface="Times New Roman"/>
                          <a:cs typeface="Times New Roman"/>
                          <a:sym typeface="Times New Roman"/>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800" b="0" i="0" u="none" strike="noStrike" cap="none">
                          <a:solidFill>
                            <a:schemeClr val="dk1"/>
                          </a:solidFill>
                          <a:latin typeface="Times New Roman"/>
                          <a:ea typeface="Times New Roman"/>
                          <a:cs typeface="Times New Roman"/>
                          <a:sym typeface="Times New Roman"/>
                        </a:rPr>
                        <a:t>Tijekom godine - srijeda i petak </a:t>
                      </a:r>
                      <a:r>
                        <a:rPr lang="en" sz="1800">
                          <a:solidFill>
                            <a:schemeClr val="dk1"/>
                          </a:solidFill>
                          <a:latin typeface="Times New Roman"/>
                          <a:ea typeface="Times New Roman"/>
                          <a:cs typeface="Times New Roman"/>
                          <a:sym typeface="Times New Roman"/>
                        </a:rPr>
                        <a:t>te </a:t>
                      </a:r>
                      <a:r>
                        <a:rPr lang="en" sz="1800" b="0" i="0" u="none" strike="noStrike" cap="none">
                          <a:solidFill>
                            <a:schemeClr val="dk1"/>
                          </a:solidFill>
                          <a:latin typeface="Times New Roman"/>
                          <a:ea typeface="Times New Roman"/>
                          <a:cs typeface="Times New Roman"/>
                          <a:sym typeface="Times New Roman"/>
                        </a:rPr>
                        <a:t>u dogovoru s </a:t>
                      </a:r>
                      <a:r>
                        <a:rPr lang="en" sz="1800">
                          <a:solidFill>
                            <a:schemeClr val="dk1"/>
                          </a:solidFill>
                          <a:latin typeface="Times New Roman"/>
                          <a:ea typeface="Times New Roman"/>
                          <a:cs typeface="Times New Roman"/>
                          <a:sym typeface="Times New Roman"/>
                        </a:rPr>
                        <a:t>učenicima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00100">
                <a:tc>
                  <a:txBody>
                    <a:bodyPr/>
                    <a:lstStyle/>
                    <a:p>
                      <a:pPr marL="0" marR="0" lvl="0" indent="0" algn="l" rtl="0">
                        <a:lnSpc>
                          <a:spcPct val="100000"/>
                        </a:lnSpc>
                        <a:spcBef>
                          <a:spcPts val="0"/>
                        </a:spcBef>
                        <a:spcAft>
                          <a:spcPts val="0"/>
                        </a:spcAft>
                        <a:buClr>
                          <a:schemeClr val="dk1"/>
                        </a:buClr>
                        <a:buSzPct val="25000"/>
                        <a:buFont typeface="Times New Roman"/>
                        <a:buNone/>
                      </a:pPr>
                      <a:r>
                        <a:rPr lang="en" sz="2000" b="1" i="0" u="none" strike="noStrike" cap="none">
                          <a:solidFill>
                            <a:schemeClr val="dk1"/>
                          </a:solidFill>
                          <a:latin typeface="Times New Roman"/>
                          <a:ea typeface="Times New Roman"/>
                          <a:cs typeface="Times New Roman"/>
                          <a:sym typeface="Times New Roman"/>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800" b="0" i="0" u="none" strike="noStrike" cap="none">
                          <a:solidFill>
                            <a:schemeClr val="dk1"/>
                          </a:solidFill>
                          <a:latin typeface="Times New Roman"/>
                          <a:ea typeface="Times New Roman"/>
                          <a:cs typeface="Times New Roman"/>
                          <a:sym typeface="Times New Roman"/>
                        </a:rPr>
                        <a:t>Troškovi prijevoza na natjecanja i praktične nastave na poligonu. Bicikli.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49325">
                <a:tc>
                  <a:txBody>
                    <a:bodyPr/>
                    <a:lstStyle/>
                    <a:p>
                      <a:pPr marL="0" marR="0" lvl="0" indent="0" algn="l" rtl="0">
                        <a:lnSpc>
                          <a:spcPct val="100000"/>
                        </a:lnSpc>
                        <a:spcBef>
                          <a:spcPts val="0"/>
                        </a:spcBef>
                        <a:spcAft>
                          <a:spcPts val="0"/>
                        </a:spcAft>
                        <a:buClr>
                          <a:schemeClr val="dk1"/>
                        </a:buClr>
                        <a:buSzPct val="25000"/>
                        <a:buFont typeface="Times New Roman"/>
                        <a:buNone/>
                      </a:pPr>
                      <a:r>
                        <a:rPr lang="en" sz="2000" b="1" i="0" u="none" strike="noStrike" cap="none">
                          <a:solidFill>
                            <a:schemeClr val="dk1"/>
                          </a:solidFill>
                          <a:latin typeface="Times New Roman"/>
                          <a:ea typeface="Times New Roman"/>
                          <a:cs typeface="Times New Roman"/>
                          <a:sym typeface="Times New Roman"/>
                        </a:rPr>
                        <a:t>VREDNOVANJE I KORIŠTENJE</a:t>
                      </a:r>
                    </a:p>
                    <a:p>
                      <a:pPr marL="0" marR="0" lvl="0" indent="0" algn="l" rtl="0">
                        <a:lnSpc>
                          <a:spcPct val="100000"/>
                        </a:lnSpc>
                        <a:spcBef>
                          <a:spcPts val="0"/>
                        </a:spcBef>
                        <a:spcAft>
                          <a:spcPts val="0"/>
                        </a:spcAft>
                        <a:buClr>
                          <a:schemeClr val="dk1"/>
                        </a:buClr>
                        <a:buSzPct val="25000"/>
                        <a:buFont typeface="Times New Roman"/>
                        <a:buNone/>
                      </a:pPr>
                      <a:r>
                        <a:rPr lang="en" sz="2000" b="1" i="0" u="none" strike="noStrike" cap="none">
                          <a:solidFill>
                            <a:schemeClr val="dk1"/>
                          </a:solidFill>
                          <a:latin typeface="Times New Roman"/>
                          <a:ea typeface="Times New Roman"/>
                          <a:cs typeface="Times New Roman"/>
                          <a:sym typeface="Times New Roman"/>
                        </a:rPr>
                        <a:t>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 sz="1800" b="0" i="0" u="none" strike="noStrike" cap="none">
                          <a:solidFill>
                            <a:schemeClr val="dk1"/>
                          </a:solidFill>
                          <a:latin typeface="Times New Roman"/>
                          <a:ea typeface="Times New Roman"/>
                          <a:cs typeface="Times New Roman"/>
                          <a:sym typeface="Times New Roman"/>
                        </a:rPr>
                        <a:t>Kroz pisane ispite</a:t>
                      </a:r>
                    </a:p>
                    <a:p>
                      <a:pPr marL="0" marR="0" lvl="0" indent="0" algn="l" rtl="0">
                        <a:lnSpc>
                          <a:spcPct val="100000"/>
                        </a:lnSpc>
                        <a:spcBef>
                          <a:spcPts val="0"/>
                        </a:spcBef>
                        <a:spcAft>
                          <a:spcPts val="0"/>
                        </a:spcAft>
                        <a:buClr>
                          <a:schemeClr val="dk1"/>
                        </a:buClr>
                        <a:buSzPct val="25000"/>
                        <a:buFont typeface="Times New Roman"/>
                        <a:buNone/>
                      </a:pPr>
                      <a:r>
                        <a:rPr lang="en" sz="1800" b="0" i="0" u="none" strike="noStrike" cap="none">
                          <a:solidFill>
                            <a:schemeClr val="dk1"/>
                          </a:solidFill>
                          <a:latin typeface="Times New Roman"/>
                          <a:ea typeface="Times New Roman"/>
                          <a:cs typeface="Times New Roman"/>
                          <a:sym typeface="Times New Roman"/>
                        </a:rPr>
                        <a:t>Vožnja spretnosti</a:t>
                      </a:r>
                    </a:p>
                    <a:p>
                      <a:pPr marL="0" marR="0" lvl="0" indent="0" algn="l" rtl="0">
                        <a:lnSpc>
                          <a:spcPct val="100000"/>
                        </a:lnSpc>
                        <a:spcBef>
                          <a:spcPts val="0"/>
                        </a:spcBef>
                        <a:spcAft>
                          <a:spcPts val="0"/>
                        </a:spcAft>
                        <a:buClr>
                          <a:schemeClr val="dk1"/>
                        </a:buClr>
                        <a:buSzPct val="25000"/>
                        <a:buFont typeface="Times New Roman"/>
                        <a:buNone/>
                      </a:pPr>
                      <a:r>
                        <a:rPr lang="en" sz="1800" b="0" i="0" u="none" strike="noStrike" cap="none">
                          <a:solidFill>
                            <a:schemeClr val="dk1"/>
                          </a:solidFill>
                          <a:latin typeface="Times New Roman"/>
                          <a:ea typeface="Times New Roman"/>
                          <a:cs typeface="Times New Roman"/>
                          <a:sym typeface="Times New Roman"/>
                        </a:rPr>
                        <a:t>Natjecanja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526" name="Shape 526"/>
          <p:cNvGraphicFramePr/>
          <p:nvPr/>
        </p:nvGraphicFramePr>
        <p:xfrm>
          <a:off x="396875" y="168208"/>
          <a:ext cx="8351825" cy="6509475"/>
        </p:xfrm>
        <a:graphic>
          <a:graphicData uri="http://schemas.openxmlformats.org/drawingml/2006/table">
            <a:tbl>
              <a:tblPr>
                <a:noFill/>
                <a:tableStyleId>{147E585C-4567-4667-A078-270B42631319}</a:tableStyleId>
              </a:tblPr>
              <a:tblGrid>
                <a:gridCol w="2014525">
                  <a:extLst>
                    <a:ext uri="{9D8B030D-6E8A-4147-A177-3AD203B41FA5}">
                      <a16:colId xmlns:a16="http://schemas.microsoft.com/office/drawing/2014/main" val="20000"/>
                    </a:ext>
                  </a:extLst>
                </a:gridCol>
                <a:gridCol w="6337300">
                  <a:extLst>
                    <a:ext uri="{9D8B030D-6E8A-4147-A177-3AD203B41FA5}">
                      <a16:colId xmlns:a16="http://schemas.microsoft.com/office/drawing/2014/main" val="20001"/>
                    </a:ext>
                  </a:extLst>
                </a:gridCol>
              </a:tblGrid>
              <a:tr h="68812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NAZIV AKTIVNOSTI</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400" b="1" u="none" strike="noStrike" cap="none">
                          <a:solidFill>
                            <a:schemeClr val="dk1"/>
                          </a:solidFill>
                        </a:rPr>
                        <a:t>GRAĐANSKI ODGOJ I OBRAZOVANJE </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160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CILJ AKTIVNOSTI</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Razvoj demokratske svijesti učenika, ali i poticanje njihova aktivnog i učinkovitog sudjelovanja u školi, lokalnoj zajednici i društvu u cjelini s osloncem na načela ljudskog dostojanstva, demokracije, pravde i mirotvorstva.</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37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NAMJENA</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Razvijanje sposobnosti konstruktivnog komuniciranja u raznim društvenim situacijama, spremnost da se prevladaju stereotipi i predrasude</a:t>
                      </a:r>
                      <a:r>
                        <a:rPr lang="en" sz="1600">
                          <a:latin typeface="Times New Roman"/>
                          <a:ea typeface="Times New Roman"/>
                          <a:cs typeface="Times New Roman"/>
                          <a:sym typeface="Times New Roman"/>
                        </a:rPr>
                        <a:t>, prihvaćanje uloge pojedinca i civilnog društva u osiguranju održivog razvoja, te odgovorno upravljanje energijom.</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007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NOSITELJI </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Michaela Lulić, prof.</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68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NAČIN REALIZACIJE</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Na satovima Građanskog odgoja i obrazovanja kroz  razgovor  i radionice obradit ćemo planirane teme ili teme za koje učenici tijekom školske godine pokažu posebno zanimanje, posjetit ćemo Tehnički muzej u Zagrebu, te solarne kuće.  Obilje</a:t>
                      </a:r>
                      <a:r>
                        <a:rPr lang="en" sz="1600">
                          <a:latin typeface="Times New Roman"/>
                          <a:ea typeface="Times New Roman"/>
                          <a:cs typeface="Times New Roman"/>
                          <a:sym typeface="Times New Roman"/>
                        </a:rPr>
                        <a:t>žit ćemo</a:t>
                      </a:r>
                      <a:r>
                        <a:rPr lang="en" sz="1600" u="none" strike="noStrike" cap="none">
                          <a:latin typeface="Times New Roman"/>
                          <a:ea typeface="Times New Roman"/>
                          <a:cs typeface="Times New Roman"/>
                          <a:sym typeface="Times New Roman"/>
                        </a:rPr>
                        <a:t> posebne dane( Dan sje</a:t>
                      </a:r>
                      <a:r>
                        <a:rPr lang="en" sz="1600">
                          <a:latin typeface="Times New Roman"/>
                          <a:ea typeface="Times New Roman"/>
                          <a:cs typeface="Times New Roman"/>
                          <a:sym typeface="Times New Roman"/>
                        </a:rPr>
                        <a:t>ć</a:t>
                      </a:r>
                      <a:r>
                        <a:rPr lang="en" sz="1600" u="none" strike="noStrike" cap="none">
                          <a:latin typeface="Times New Roman"/>
                          <a:ea typeface="Times New Roman"/>
                          <a:cs typeface="Times New Roman"/>
                          <a:sym typeface="Times New Roman"/>
                        </a:rPr>
                        <a:t>anja na Vukovar,Mjesec borbe protiv ovisnosti, Sjećanje na žrtve Holokausta</a:t>
                      </a:r>
                      <a:r>
                        <a:rPr lang="en" sz="1600">
                          <a:latin typeface="Times New Roman"/>
                          <a:ea typeface="Times New Roman"/>
                          <a:cs typeface="Times New Roman"/>
                          <a:sym typeface="Times New Roman"/>
                        </a:rPr>
                        <a:t>…</a:t>
                      </a:r>
                      <a:r>
                        <a:rPr lang="en" sz="1600" u="none" strike="noStrike" cap="none">
                          <a:latin typeface="Times New Roman"/>
                          <a:ea typeface="Times New Roman"/>
                          <a:cs typeface="Times New Roman"/>
                          <a:sym typeface="Times New Roman"/>
                        </a:rPr>
                        <a:t>)  Učenici imaju pravo i mogućnost odabrati neke od ponuđenih područja ili tema kojima ćemo se baviti tijekom nastavne godine.</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52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VREMENIK</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solidFill>
                            <a:schemeClr val="dk1"/>
                          </a:solidFill>
                          <a:latin typeface="Times New Roman"/>
                          <a:ea typeface="Times New Roman"/>
                          <a:cs typeface="Times New Roman"/>
                          <a:sym typeface="Times New Roman"/>
                        </a:rPr>
                        <a:t>Tijekom nastavne godine 201</a:t>
                      </a:r>
                      <a:r>
                        <a:rPr lang="en" sz="1600">
                          <a:solidFill>
                            <a:schemeClr val="dk1"/>
                          </a:solidFill>
                          <a:latin typeface="Times New Roman"/>
                          <a:ea typeface="Times New Roman"/>
                          <a:cs typeface="Times New Roman"/>
                          <a:sym typeface="Times New Roman"/>
                        </a:rPr>
                        <a:t>7</a:t>
                      </a:r>
                      <a:r>
                        <a:rPr lang="en" sz="1600" u="none" strike="noStrike" cap="none">
                          <a:solidFill>
                            <a:schemeClr val="dk1"/>
                          </a:solidFill>
                          <a:latin typeface="Times New Roman"/>
                          <a:ea typeface="Times New Roman"/>
                          <a:cs typeface="Times New Roman"/>
                          <a:sym typeface="Times New Roman"/>
                        </a:rPr>
                        <a:t>./2017</a:t>
                      </a:r>
                      <a:r>
                        <a:rPr lang="en" sz="1600">
                          <a:solidFill>
                            <a:schemeClr val="dk1"/>
                          </a:solidFill>
                          <a:latin typeface="Times New Roman"/>
                          <a:ea typeface="Times New Roman"/>
                          <a:cs typeface="Times New Roman"/>
                          <a:sym typeface="Times New Roman"/>
                        </a:rPr>
                        <a:t>8</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147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TROŠKOVNIK</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Troškove potrošnog materijala financira škola, a prijevoz javnim prijevozom i ulaznice financiraju roditelji.</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397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VREDNOVANJE I KORIŠTENJE REZULTATA RADA</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Komunikacija s učenicima, uspoređivanje i analiza rezultata rada, praćenje i bilježenje aktivnosti, samovrednovanje rada, ankete.</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p:nvPr/>
        </p:nvSpPr>
        <p:spPr>
          <a:xfrm>
            <a:off x="7078660" y="0"/>
            <a:ext cx="2046300" cy="2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533" name="Shape 533"/>
          <p:cNvGraphicFramePr/>
          <p:nvPr/>
        </p:nvGraphicFramePr>
        <p:xfrm>
          <a:off x="396875" y="168208"/>
          <a:ext cx="8351825" cy="5963209"/>
        </p:xfrm>
        <a:graphic>
          <a:graphicData uri="http://schemas.openxmlformats.org/drawingml/2006/table">
            <a:tbl>
              <a:tblPr>
                <a:noFill/>
                <a:tableStyleId>{147E585C-4567-4667-A078-270B42631319}</a:tableStyleId>
              </a:tblPr>
              <a:tblGrid>
                <a:gridCol w="1983425">
                  <a:extLst>
                    <a:ext uri="{9D8B030D-6E8A-4147-A177-3AD203B41FA5}">
                      <a16:colId xmlns:a16="http://schemas.microsoft.com/office/drawing/2014/main" val="20000"/>
                    </a:ext>
                  </a:extLst>
                </a:gridCol>
                <a:gridCol w="6368400">
                  <a:extLst>
                    <a:ext uri="{9D8B030D-6E8A-4147-A177-3AD203B41FA5}">
                      <a16:colId xmlns:a16="http://schemas.microsoft.com/office/drawing/2014/main" val="20001"/>
                    </a:ext>
                  </a:extLst>
                </a:gridCol>
              </a:tblGrid>
              <a:tr h="68812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NAZIV AKTIVNOSTI</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b="1">
                          <a:solidFill>
                            <a:schemeClr val="dk1"/>
                          </a:solidFill>
                        </a:rPr>
                        <a:t>MALI MEDIJATORI</a:t>
                      </a:r>
                    </a:p>
                  </a:txBody>
                  <a:tcPr marL="59650" marR="59650"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160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CILJ AKTIVNOSTI</a:t>
                      </a:r>
                    </a:p>
                  </a:txBody>
                  <a:tcPr marL="59650" marR="59650" marT="0" marB="0" anchor="ctr">
                    <a:lnL w="12700"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a:t>Promovirati kulturu nenasilnog rješavanja sukoba, te usvajanje kulture nenasilne i konstruktivne komunikacije. Promicati postupak vršnjačke medijacije i stvarati sigurnije i ugodnije ozračje u školi i izvan nje.</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37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NAMJENA</a:t>
                      </a:r>
                    </a:p>
                  </a:txBody>
                  <a:tcPr marL="59650" marR="59650" marT="0" marB="0" anchor="ctr">
                    <a:lnL w="12700"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a:t>Unapređenje odgojno-obrazovnog rada, te poticanje na razvijanje kulture demokratske komunikacije. Postupak je namijenjen učenicima</a:t>
                      </a:r>
                      <a:r>
                        <a:rPr lang="en"/>
                        <a:t> škole da uoče pozitivne osobine kod drugih, te prihvaćaju različitosti.</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007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NOSITELJI </a:t>
                      </a:r>
                    </a:p>
                  </a:txBody>
                  <a:tcPr marL="59650" marR="59650" marT="0" marB="0" anchor="ctr">
                    <a:lnL w="12700"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800">
                          <a:latin typeface="Times New Roman"/>
                          <a:ea typeface="Times New Roman"/>
                          <a:cs typeface="Times New Roman"/>
                          <a:sym typeface="Times New Roman"/>
                        </a:rPr>
                        <a:t>Michaela Lulić,prof.</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68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NAČIN REALIZACIJE</a:t>
                      </a:r>
                    </a:p>
                  </a:txBody>
                  <a:tcPr marL="59650" marR="59650" marT="0" marB="0" anchor="ctr">
                    <a:lnL w="12700"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a:t>Provođenje medijacije po potrebi. Promocija medijacije među učenicima</a:t>
                      </a:r>
                      <a:r>
                        <a:rPr lang="en"/>
                        <a:t>.</a:t>
                      </a:r>
                      <a:r>
                        <a:rPr lang="en" sz="1400" u="none" strike="noStrike" cap="none"/>
                        <a:t> Predavanja, radionice, demonstracija medijacije na satovima razrednih odjela, Učiteljskim vijećima u obliku informiranja i treninga komunikacijskih vještina.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52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VREMENIK</a:t>
                      </a:r>
                    </a:p>
                  </a:txBody>
                  <a:tcPr marL="59650" marR="59650" marT="0" marB="0" anchor="ctr">
                    <a:lnL w="12700"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a:t>Tijekom školske godine 201</a:t>
                      </a:r>
                      <a:r>
                        <a:rPr lang="en"/>
                        <a:t>7.</a:t>
                      </a:r>
                      <a:r>
                        <a:rPr lang="en" sz="1400" u="none" strike="noStrike" cap="none"/>
                        <a:t>/201</a:t>
                      </a:r>
                      <a:r>
                        <a:rPr lang="en"/>
                        <a:t>8</a:t>
                      </a:r>
                      <a:r>
                        <a:rPr lang="en" sz="1400" u="none" strike="noStrike" cap="none"/>
                        <a:t>. </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147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TROŠKOVNIK</a:t>
                      </a:r>
                    </a:p>
                  </a:txBody>
                  <a:tcPr marL="59650" marR="59650" marT="0" marB="0" anchor="ctr">
                    <a:lnL w="12700"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a:t>Troškovi potrošnog materijala.</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397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VREDNOVANJE I KORIŠTENJE REZULTATA RADA</a:t>
                      </a:r>
                    </a:p>
                  </a:txBody>
                  <a:tcPr marL="59650" marR="59650" marT="0" marB="0" anchor="ctr">
                    <a:lnL w="12700"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a:t>Povratna informacija učenika kroz anketu nakon provođenja procesa medijacije</a:t>
                      </a:r>
                      <a:r>
                        <a:rPr lang="en"/>
                        <a: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graphicFrame>
        <p:nvGraphicFramePr>
          <p:cNvPr id="539" name="Shape 539"/>
          <p:cNvGraphicFramePr/>
          <p:nvPr/>
        </p:nvGraphicFramePr>
        <p:xfrm>
          <a:off x="395287" y="552450"/>
          <a:ext cx="8353425" cy="5734685"/>
        </p:xfrm>
        <a:graphic>
          <a:graphicData uri="http://schemas.openxmlformats.org/drawingml/2006/table">
            <a:tbl>
              <a:tblPr>
                <a:noFill/>
                <a:tableStyleId>{147E585C-4567-4667-A078-270B42631319}</a:tableStyleId>
              </a:tblPr>
              <a:tblGrid>
                <a:gridCol w="2598825">
                  <a:extLst>
                    <a:ext uri="{9D8B030D-6E8A-4147-A177-3AD203B41FA5}">
                      <a16:colId xmlns:a16="http://schemas.microsoft.com/office/drawing/2014/main" val="20000"/>
                    </a:ext>
                  </a:extLst>
                </a:gridCol>
                <a:gridCol w="5754600">
                  <a:extLst>
                    <a:ext uri="{9D8B030D-6E8A-4147-A177-3AD203B41FA5}">
                      <a16:colId xmlns:a16="http://schemas.microsoft.com/office/drawing/2014/main" val="20001"/>
                    </a:ext>
                  </a:extLst>
                </a:gridCol>
              </a:tblGrid>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rPr>
                        <a:t>Školski sportski klub - SOKOLI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Upoznavanje učenika sa igrama i pravilima sporta, organizacija i provođenje natjecanja u školi i van nje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Za sve učenike predmetne nastave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a:t>J</a:t>
                      </a:r>
                      <a:r>
                        <a:rPr lang="en" sz="1800">
                          <a:latin typeface="Times New Roman"/>
                          <a:ea typeface="Times New Roman"/>
                          <a:cs typeface="Times New Roman"/>
                          <a:sym typeface="Times New Roman"/>
                        </a:rPr>
                        <a:t>osip Jularić,prof. i svi učenici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U školskoj dvorani, igralištu pod nadzorom prof. TZK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Tijekom šk.godine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Nema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U svrhu unapređenja sporta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graphicFrame>
        <p:nvGraphicFramePr>
          <p:cNvPr id="545" name="Shape 545"/>
          <p:cNvGraphicFramePr/>
          <p:nvPr>
            <p:extLst>
              <p:ext uri="{D42A27DB-BD31-4B8C-83A1-F6EECF244321}">
                <p14:modId xmlns:p14="http://schemas.microsoft.com/office/powerpoint/2010/main" val="3511164986"/>
              </p:ext>
            </p:extLst>
          </p:nvPr>
        </p:nvGraphicFramePr>
        <p:xfrm>
          <a:off x="395287" y="552450"/>
          <a:ext cx="8353425" cy="5734685"/>
        </p:xfrm>
        <a:graphic>
          <a:graphicData uri="http://schemas.openxmlformats.org/drawingml/2006/table">
            <a:tbl>
              <a:tblPr>
                <a:noFill/>
                <a:tableStyleId>{147E585C-4567-4667-A078-270B42631319}</a:tableStyleId>
              </a:tblPr>
              <a:tblGrid>
                <a:gridCol w="2598825">
                  <a:extLst>
                    <a:ext uri="{9D8B030D-6E8A-4147-A177-3AD203B41FA5}">
                      <a16:colId xmlns:a16="http://schemas.microsoft.com/office/drawing/2014/main" val="20000"/>
                    </a:ext>
                  </a:extLst>
                </a:gridCol>
                <a:gridCol w="5754600">
                  <a:extLst>
                    <a:ext uri="{9D8B030D-6E8A-4147-A177-3AD203B41FA5}">
                      <a16:colId xmlns:a16="http://schemas.microsoft.com/office/drawing/2014/main" val="20001"/>
                    </a:ext>
                  </a:extLst>
                </a:gridCol>
              </a:tblGrid>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NOGOMET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Upoznavanje učenika sa igrom i pravilima nogometa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Za sve učenike predmetne nastave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panose="02020603050405020304" pitchFamily="18" charset="0"/>
                          <a:cs typeface="Times New Roman" panose="02020603050405020304" pitchFamily="18" charset="0"/>
                        </a:rPr>
                        <a:t>Josip Jularić, prof. i učenici 5. - 8.r</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U školskoj dvorani, pod nadzorom prof. TZK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Dva sata tjedno.</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dirty="0">
                          <a:solidFill>
                            <a:schemeClr val="dk1"/>
                          </a:solidFill>
                          <a:latin typeface="Times New Roman" panose="02020603050405020304" pitchFamily="18" charset="0"/>
                          <a:ea typeface="Arial"/>
                          <a:cs typeface="Times New Roman" panose="02020603050405020304" pitchFamily="18" charset="0"/>
                          <a:sym typeface="Arial"/>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Nema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016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U svrhu unapređenja nogometne igre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idx="4294967295"/>
          </p:nvPr>
        </p:nvSpPr>
        <p:spPr>
          <a:xfrm>
            <a:off x="0" y="477838"/>
            <a:ext cx="8229600" cy="977900"/>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2"/>
              </a:buClr>
              <a:buSzPct val="25000"/>
              <a:buFont typeface="Arial"/>
              <a:buNone/>
            </a:pPr>
            <a:r>
              <a:rPr lang="en" sz="4000" b="1" i="0" u="none" strike="noStrike" cap="none" dirty="0">
                <a:solidFill>
                  <a:schemeClr val="dk1"/>
                </a:solidFill>
                <a:latin typeface="Times New Roman"/>
                <a:ea typeface="Times New Roman"/>
                <a:cs typeface="Times New Roman"/>
                <a:sym typeface="Times New Roman"/>
              </a:rPr>
              <a:t>Opći odgojno-obrazovni ciljevi</a:t>
            </a:r>
            <a:br>
              <a:rPr lang="en" sz="4000" b="1" i="0" u="none" strike="noStrike" cap="none" dirty="0">
                <a:solidFill>
                  <a:schemeClr val="dk1"/>
                </a:solidFill>
                <a:latin typeface="Times New Roman"/>
                <a:ea typeface="Times New Roman"/>
                <a:cs typeface="Times New Roman"/>
                <a:sym typeface="Times New Roman"/>
              </a:rPr>
            </a:br>
            <a:r>
              <a:rPr lang="en" sz="4000" b="1" i="0" u="none" strike="noStrike" cap="none" dirty="0">
                <a:solidFill>
                  <a:schemeClr val="dk1"/>
                </a:solidFill>
                <a:latin typeface="Times New Roman"/>
                <a:ea typeface="Times New Roman"/>
                <a:cs typeface="Times New Roman"/>
                <a:sym typeface="Times New Roman"/>
              </a:rPr>
              <a:t>Nacionalnog okvirnog kurikula</a:t>
            </a:r>
          </a:p>
        </p:txBody>
      </p:sp>
      <p:sp>
        <p:nvSpPr>
          <p:cNvPr id="137" name="Shape 137"/>
          <p:cNvSpPr txBox="1">
            <a:spLocks noGrp="1"/>
          </p:cNvSpPr>
          <p:nvPr>
            <p:ph type="body" idx="4294967295"/>
          </p:nvPr>
        </p:nvSpPr>
        <p:spPr>
          <a:xfrm>
            <a:off x="885825" y="1936750"/>
            <a:ext cx="8258175" cy="4681538"/>
          </a:xfrm>
          <a:prstGeom prst="rect">
            <a:avLst/>
          </a:prstGeom>
          <a:noFill/>
          <a:ln>
            <a:noFill/>
          </a:ln>
        </p:spPr>
        <p:txBody>
          <a:bodyPr wrap="square" lIns="91425" tIns="45700" rIns="91425" bIns="45700" anchor="ctr" anchorCtr="0">
            <a:noAutofit/>
          </a:bodyPr>
          <a:lstStyle/>
          <a:p>
            <a:pPr marL="457200" marR="0" lvl="0" indent="-381000" algn="l" rtl="0">
              <a:lnSpc>
                <a:spcPct val="115000"/>
              </a:lnSpc>
              <a:spcBef>
                <a:spcPts val="0"/>
              </a:spcBef>
              <a:spcAft>
                <a:spcPts val="0"/>
              </a:spcAft>
              <a:buClr>
                <a:schemeClr val="dk1"/>
              </a:buClr>
              <a:buSzPct val="121000"/>
              <a:buFont typeface="Arial" panose="020B0604020202020204" pitchFamily="34" charset="0"/>
              <a:buChar char="•"/>
            </a:pPr>
            <a:r>
              <a:rPr lang="en" sz="3200" b="0" i="0" u="none" strike="noStrike" cap="none" dirty="0" smtClean="0">
                <a:solidFill>
                  <a:schemeClr val="dk1"/>
                </a:solidFill>
                <a:latin typeface="Times New Roman"/>
                <a:ea typeface="Times New Roman"/>
                <a:cs typeface="Times New Roman"/>
                <a:sym typeface="Times New Roman"/>
              </a:rPr>
              <a:t>Osigurati učenicima stjecanje temeljnih i stručnih kompetencija, osposobiti ih za život i rad u promjenjivom društveno-kulturnom kontekstu prema zahtjevima tržišnog gospodarstva, suvremenih informacijsko-komunikacijskih tehnologija i znanstvenih spoznaja te dostignuća</a:t>
            </a:r>
            <a:r>
              <a:rPr lang="hr-HR" sz="3200" b="0" i="0" u="none" strike="noStrike" cap="none" dirty="0" smtClean="0">
                <a:solidFill>
                  <a:schemeClr val="dk1"/>
                </a:solidFill>
                <a:latin typeface="Times New Roman"/>
                <a:ea typeface="Times New Roman"/>
                <a:cs typeface="Times New Roman"/>
                <a:sym typeface="Times New Roman"/>
              </a:rPr>
              <a:t>.</a:t>
            </a:r>
            <a:endParaRPr lang="en" sz="3200" b="0" i="0" u="none" strike="noStrike" cap="none" dirty="0" smtClean="0">
              <a:solidFill>
                <a:schemeClr val="dk1"/>
              </a:solidFill>
              <a:latin typeface="Times New Roman"/>
              <a:ea typeface="Times New Roman"/>
              <a:cs typeface="Times New Roman"/>
              <a:sym typeface="Times New Roman"/>
            </a:endParaRPr>
          </a:p>
          <a:p>
            <a:pPr marL="457200" marR="0" lvl="0" indent="-381000" algn="l" rtl="0">
              <a:lnSpc>
                <a:spcPct val="115000"/>
              </a:lnSpc>
              <a:spcBef>
                <a:spcPts val="0"/>
              </a:spcBef>
              <a:spcAft>
                <a:spcPts val="0"/>
              </a:spcAft>
              <a:buClr>
                <a:schemeClr val="dk1"/>
              </a:buClr>
              <a:buSzPct val="121000"/>
              <a:buFont typeface="Arial" panose="020B0604020202020204" pitchFamily="34" charset="0"/>
              <a:buChar char="•"/>
            </a:pPr>
            <a:r>
              <a:rPr lang="en" sz="3200" b="0" i="0" u="none" strike="noStrike" cap="none" dirty="0" smtClean="0">
                <a:solidFill>
                  <a:schemeClr val="dk1"/>
                </a:solidFill>
                <a:latin typeface="Times New Roman"/>
                <a:ea typeface="Times New Roman"/>
                <a:cs typeface="Times New Roman"/>
                <a:sym typeface="Times New Roman"/>
              </a:rPr>
              <a:t>Osposobiti učenike za cjeloživotno učenje</a:t>
            </a:r>
            <a:r>
              <a:rPr lang="hr-HR" sz="3200" b="0" i="0" u="none" strike="noStrike" cap="none" dirty="0" smtClean="0">
                <a:solidFill>
                  <a:schemeClr val="dk1"/>
                </a:solidFill>
                <a:latin typeface="Times New Roman"/>
                <a:ea typeface="Times New Roman"/>
                <a:cs typeface="Times New Roman"/>
                <a:sym typeface="Times New Roman"/>
              </a:rPr>
              <a:t>.</a:t>
            </a:r>
            <a:endParaRPr lang="en" sz="3200" b="0" i="0" u="none" strike="noStrike" cap="none" dirty="0" smtClean="0">
              <a:solidFill>
                <a:schemeClr val="dk1"/>
              </a:solidFill>
              <a:latin typeface="Times New Roman"/>
              <a:ea typeface="Times New Roman"/>
              <a:cs typeface="Times New Roman"/>
              <a:sym typeface="Times New Roman"/>
            </a:endParaRPr>
          </a:p>
          <a:p>
            <a:pPr marL="342900" marR="0" lvl="0" indent="-190500" algn="l" rtl="0">
              <a:lnSpc>
                <a:spcPct val="100000"/>
              </a:lnSpc>
              <a:spcBef>
                <a:spcPts val="480"/>
              </a:spcBef>
              <a:spcAft>
                <a:spcPts val="0"/>
              </a:spcAft>
              <a:buClr>
                <a:srgbClr val="3F3F3F"/>
              </a:buClr>
              <a:buSzPct val="25000"/>
              <a:buFont typeface="Verdana"/>
              <a:buNone/>
            </a:pPr>
            <a:endParaRPr sz="2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aphicFrame>
        <p:nvGraphicFramePr>
          <p:cNvPr id="551" name="Shape 551"/>
          <p:cNvGraphicFramePr/>
          <p:nvPr>
            <p:extLst>
              <p:ext uri="{D42A27DB-BD31-4B8C-83A1-F6EECF244321}">
                <p14:modId xmlns:p14="http://schemas.microsoft.com/office/powerpoint/2010/main" val="4135206424"/>
              </p:ext>
            </p:extLst>
          </p:nvPr>
        </p:nvGraphicFramePr>
        <p:xfrm>
          <a:off x="468312" y="584200"/>
          <a:ext cx="8280400" cy="5612360"/>
        </p:xfrm>
        <a:graphic>
          <a:graphicData uri="http://schemas.openxmlformats.org/drawingml/2006/table">
            <a:tbl>
              <a:tblPr>
                <a:noFill/>
                <a:tableStyleId>{147E585C-4567-4667-A078-270B42631319}</a:tableStyleId>
              </a:tblPr>
              <a:tblGrid>
                <a:gridCol w="2324100">
                  <a:extLst>
                    <a:ext uri="{9D8B030D-6E8A-4147-A177-3AD203B41FA5}">
                      <a16:colId xmlns:a16="http://schemas.microsoft.com/office/drawing/2014/main" val="20000"/>
                    </a:ext>
                  </a:extLst>
                </a:gridCol>
                <a:gridCol w="5956300">
                  <a:extLst>
                    <a:ext uri="{9D8B030D-6E8A-4147-A177-3AD203B41FA5}">
                      <a16:colId xmlns:a16="http://schemas.microsoft.com/office/drawing/2014/main" val="20001"/>
                    </a:ext>
                  </a:extLst>
                </a:gridCol>
              </a:tblGrid>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ODBOJKA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Upoznavanje učenika sa igrom i pravilima odbojke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Za sve učenike predmetne nastave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panose="02020603050405020304" pitchFamily="18" charset="0"/>
                          <a:cs typeface="Times New Roman" panose="02020603050405020304" pitchFamily="18" charset="0"/>
                        </a:rPr>
                        <a:t>Renato Blažeković, prof.</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U školskoj dvorani, pod nadzorom prof. TZK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Dva sata tjedno.</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panose="02020603050405020304" pitchFamily="18" charset="0"/>
                          <a:ea typeface="Times New Roman"/>
                          <a:cs typeface="Times New Roman" panose="02020603050405020304" pitchFamily="18" charset="0"/>
                          <a:sym typeface="Times New Roman"/>
                        </a:rPr>
                        <a:t>Nema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panose="02020603050405020304" pitchFamily="18" charset="0"/>
                          <a:ea typeface="Arial"/>
                          <a:cs typeface="Times New Roman" panose="02020603050405020304" pitchFamily="18" charset="0"/>
                          <a:sym typeface="Arial"/>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U svrhu unapređenja odbojkaške igre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graphicFrame>
        <p:nvGraphicFramePr>
          <p:cNvPr id="557" name="Shape 557"/>
          <p:cNvGraphicFramePr/>
          <p:nvPr/>
        </p:nvGraphicFramePr>
        <p:xfrm>
          <a:off x="468312" y="584200"/>
          <a:ext cx="8280400" cy="5612360"/>
        </p:xfrm>
        <a:graphic>
          <a:graphicData uri="http://schemas.openxmlformats.org/drawingml/2006/table">
            <a:tbl>
              <a:tblPr>
                <a:noFill/>
                <a:tableStyleId>{147E585C-4567-4667-A078-270B42631319}</a:tableStyleId>
              </a:tblPr>
              <a:tblGrid>
                <a:gridCol w="2324100">
                  <a:extLst>
                    <a:ext uri="{9D8B030D-6E8A-4147-A177-3AD203B41FA5}">
                      <a16:colId xmlns:a16="http://schemas.microsoft.com/office/drawing/2014/main" val="20000"/>
                    </a:ext>
                  </a:extLst>
                </a:gridCol>
                <a:gridCol w="5956300">
                  <a:extLst>
                    <a:ext uri="{9D8B030D-6E8A-4147-A177-3AD203B41FA5}">
                      <a16:colId xmlns:a16="http://schemas.microsoft.com/office/drawing/2014/main" val="20001"/>
                    </a:ext>
                  </a:extLst>
                </a:gridCol>
              </a:tblGrid>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rPr>
                        <a:t>KOŠARKA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Upoznavanje učenika sa igrom i pravilima košarke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Za sve učenike predmetne nastave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spcBef>
                          <a:spcPts val="0"/>
                        </a:spcBef>
                        <a:buClr>
                          <a:schemeClr val="dk1"/>
                        </a:buClr>
                        <a:buSzPct val="25000"/>
                        <a:buFont typeface="Verdana"/>
                        <a:buNone/>
                      </a:pPr>
                      <a:r>
                        <a:rPr lang="en" sz="1800">
                          <a:solidFill>
                            <a:schemeClr val="dk1"/>
                          </a:solidFill>
                        </a:rPr>
                        <a:t>Renato Blažeković,prof.</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U školskoj dvorani, pod nadzorom prof. TZK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latin typeface="Times New Roman"/>
                          <a:ea typeface="Times New Roman"/>
                          <a:cs typeface="Times New Roman"/>
                          <a:sym typeface="Times New Roman"/>
                        </a:rPr>
                        <a:t>Jedan sat tjedno</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Nema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U svrhu unapređenja košarkaške igre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graphicFrame>
        <p:nvGraphicFramePr>
          <p:cNvPr id="563" name="Shape 563"/>
          <p:cNvGraphicFramePr/>
          <p:nvPr/>
        </p:nvGraphicFramePr>
        <p:xfrm>
          <a:off x="468312" y="584200"/>
          <a:ext cx="8280400" cy="5612360"/>
        </p:xfrm>
        <a:graphic>
          <a:graphicData uri="http://schemas.openxmlformats.org/drawingml/2006/table">
            <a:tbl>
              <a:tblPr>
                <a:noFill/>
                <a:tableStyleId>{147E585C-4567-4667-A078-270B42631319}</a:tableStyleId>
              </a:tblPr>
              <a:tblGrid>
                <a:gridCol w="2324100">
                  <a:extLst>
                    <a:ext uri="{9D8B030D-6E8A-4147-A177-3AD203B41FA5}">
                      <a16:colId xmlns:a16="http://schemas.microsoft.com/office/drawing/2014/main" val="20000"/>
                    </a:ext>
                  </a:extLst>
                </a:gridCol>
                <a:gridCol w="5956300">
                  <a:extLst>
                    <a:ext uri="{9D8B030D-6E8A-4147-A177-3AD203B41FA5}">
                      <a16:colId xmlns:a16="http://schemas.microsoft.com/office/drawing/2014/main" val="20001"/>
                    </a:ext>
                  </a:extLst>
                </a:gridCol>
              </a:tblGrid>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rPr>
                        <a:t>STOLNI TENIS</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Upoznavanje učenika sa igrom i pravilima stolnog tenisa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Za sve učenike predmetne nastave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spcBef>
                          <a:spcPts val="0"/>
                        </a:spcBef>
                        <a:buClr>
                          <a:schemeClr val="dk1"/>
                        </a:buClr>
                        <a:buSzPct val="25000"/>
                        <a:buFont typeface="Verdana"/>
                        <a:buNone/>
                      </a:pPr>
                      <a:r>
                        <a:rPr lang="en" sz="1800">
                          <a:solidFill>
                            <a:schemeClr val="dk1"/>
                          </a:solidFill>
                          <a:latin typeface="Times New Roman"/>
                          <a:ea typeface="Times New Roman"/>
                          <a:cs typeface="Times New Roman"/>
                          <a:sym typeface="Times New Roman"/>
                        </a:rPr>
                        <a:t>Renato Blažeković, prof.</a:t>
                      </a:r>
                    </a:p>
                    <a:p>
                      <a:pPr marL="0" marR="0" lvl="0" indent="0" algn="l" rtl="0">
                        <a:lnSpc>
                          <a:spcPct val="100000"/>
                        </a:lnSpc>
                        <a:spcBef>
                          <a:spcPts val="0"/>
                        </a:spcBef>
                        <a:spcAft>
                          <a:spcPts val="0"/>
                        </a:spcAft>
                        <a:buClr>
                          <a:srgbClr val="000000"/>
                        </a:buClr>
                        <a:buSzPct val="25000"/>
                        <a:buFont typeface="Verdana"/>
                        <a:buNone/>
                      </a:pPr>
                      <a:endParaRP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U školskom prostoru pod nadzorom prof. TZK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latin typeface="Times New Roman"/>
                          <a:ea typeface="Times New Roman"/>
                          <a:cs typeface="Times New Roman"/>
                          <a:sym typeface="Times New Roman"/>
                        </a:rPr>
                        <a:t>Jedan sat tjedno</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Nema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U svrhu unapređenja stolnoteniske igre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graphicFrame>
        <p:nvGraphicFramePr>
          <p:cNvPr id="569" name="Shape 569"/>
          <p:cNvGraphicFramePr/>
          <p:nvPr>
            <p:extLst>
              <p:ext uri="{D42A27DB-BD31-4B8C-83A1-F6EECF244321}">
                <p14:modId xmlns:p14="http://schemas.microsoft.com/office/powerpoint/2010/main" val="1747276286"/>
              </p:ext>
            </p:extLst>
          </p:nvPr>
        </p:nvGraphicFramePr>
        <p:xfrm>
          <a:off x="431800" y="392620"/>
          <a:ext cx="8280400" cy="6072760"/>
        </p:xfrm>
        <a:graphic>
          <a:graphicData uri="http://schemas.openxmlformats.org/drawingml/2006/table">
            <a:tbl>
              <a:tblPr>
                <a:noFill/>
                <a:tableStyleId>{147E585C-4567-4667-A078-270B42631319}</a:tableStyleId>
              </a:tblPr>
              <a:tblGrid>
                <a:gridCol w="2391350">
                  <a:extLst>
                    <a:ext uri="{9D8B030D-6E8A-4147-A177-3AD203B41FA5}">
                      <a16:colId xmlns:a16="http://schemas.microsoft.com/office/drawing/2014/main" val="20000"/>
                    </a:ext>
                  </a:extLst>
                </a:gridCol>
                <a:gridCol w="5889050">
                  <a:extLst>
                    <a:ext uri="{9D8B030D-6E8A-4147-A177-3AD203B41FA5}">
                      <a16:colId xmlns:a16="http://schemas.microsoft.com/office/drawing/2014/main" val="20001"/>
                    </a:ext>
                  </a:extLst>
                </a:gridCol>
              </a:tblGrid>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rPr>
                        <a:t>ZIDNE NOVINE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poticanje na samostalno istraživanje i praćenje aktualnih događaja</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informiranje</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sažimanje tema u zadanoj formi</a:t>
                      </a:r>
                    </a:p>
                    <a:p>
                      <a:pPr marL="0" marR="0" lvl="0" indent="0" algn="l" rtl="0">
                        <a:lnSpc>
                          <a:spcPct val="100000"/>
                        </a:lnSpc>
                        <a:spcBef>
                          <a:spcPts val="0"/>
                        </a:spcBef>
                        <a:spcAft>
                          <a:spcPts val="0"/>
                        </a:spcAft>
                        <a:buClr>
                          <a:srgbClr val="000000"/>
                        </a:buClr>
                        <a:buSzPct val="25000"/>
                        <a:buFont typeface="Arial"/>
                        <a:buNone/>
                      </a:pPr>
                      <a:endParaRP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razvijanje kreativnosti</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razvijanje navike praćenja aktualnih događaja</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razvijanje jezične sposobnosti učenika</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poticanje na pravilnu upotrebu hrvatskog standardnog jezika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a:t>Sanela Cifer, prof.</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inicijativa, aktivnost, samostalnost, timski rad</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 </a:t>
                      </a:r>
                      <a:r>
                        <a:rPr lang="en" sz="1600">
                          <a:solidFill>
                            <a:schemeClr val="dk1"/>
                          </a:solidFill>
                          <a:latin typeface="Times New Roman"/>
                          <a:ea typeface="Times New Roman"/>
                          <a:cs typeface="Times New Roman"/>
                          <a:sym typeface="Times New Roman"/>
                        </a:rPr>
                        <a:t>jedan sat </a:t>
                      </a:r>
                      <a:r>
                        <a:rPr lang="en" sz="1600" u="none" strike="noStrike" cap="none">
                          <a:solidFill>
                            <a:schemeClr val="dk1"/>
                          </a:solidFill>
                          <a:latin typeface="Times New Roman"/>
                          <a:ea typeface="Times New Roman"/>
                          <a:cs typeface="Times New Roman"/>
                          <a:sym typeface="Times New Roman"/>
                        </a:rPr>
                        <a:t>tjedno tijekom školske godine 201</a:t>
                      </a:r>
                      <a:r>
                        <a:rPr lang="en" sz="1600">
                          <a:solidFill>
                            <a:schemeClr val="dk1"/>
                          </a:solidFill>
                          <a:latin typeface="Times New Roman"/>
                          <a:ea typeface="Times New Roman"/>
                          <a:cs typeface="Times New Roman"/>
                          <a:sym typeface="Times New Roman"/>
                        </a:rPr>
                        <a:t>7</a:t>
                      </a:r>
                      <a:r>
                        <a:rPr lang="en" sz="1600" u="none" strike="noStrike" cap="none">
                          <a:solidFill>
                            <a:schemeClr val="dk1"/>
                          </a:solidFill>
                          <a:latin typeface="Times New Roman"/>
                          <a:ea typeface="Times New Roman"/>
                          <a:cs typeface="Times New Roman"/>
                          <a:sym typeface="Times New Roman"/>
                        </a:rPr>
                        <a:t>./201</a:t>
                      </a:r>
                      <a:r>
                        <a:rPr lang="en" sz="1600">
                          <a:solidFill>
                            <a:schemeClr val="dk1"/>
                          </a:solidFill>
                          <a:latin typeface="Times New Roman"/>
                          <a:ea typeface="Times New Roman"/>
                          <a:cs typeface="Times New Roman"/>
                          <a:sym typeface="Times New Roman"/>
                        </a:rPr>
                        <a:t>8</a:t>
                      </a:r>
                      <a:r>
                        <a:rPr lang="en" sz="1600" u="none" strike="noStrike" cap="none">
                          <a:solidFill>
                            <a:schemeClr val="dk1"/>
                          </a:solidFill>
                          <a:latin typeface="Times New Roman"/>
                          <a:ea typeface="Times New Roman"/>
                          <a:cs typeface="Times New Roman"/>
                          <a:sym typeface="Times New Roman"/>
                        </a:rPr>
                        <a:t>.</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latin typeface="Times New Roman"/>
                          <a:ea typeface="Times New Roman"/>
                          <a:cs typeface="Times New Roman"/>
                          <a:sym typeface="Times New Roman"/>
                        </a:rPr>
                        <a:t>- fotokopirni papir (bijeli i u boji), hamer papir, kolaž papir, krep papir, toner, markeri, flomasteri, ljepilo, špage/vrpce, čavlići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dirty="0">
                          <a:latin typeface="Times New Roman"/>
                          <a:ea typeface="Times New Roman"/>
                          <a:cs typeface="Times New Roman"/>
                          <a:sym typeface="Times New Roman"/>
                        </a:rPr>
                        <a:t>- prezentacija radova na školskom panou</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dirty="0">
                          <a:latin typeface="Times New Roman"/>
                          <a:ea typeface="Times New Roman"/>
                          <a:cs typeface="Times New Roman"/>
                          <a:sym typeface="Times New Roman"/>
                        </a:rPr>
                        <a:t>- samovrednovanje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graphicFrame>
        <p:nvGraphicFramePr>
          <p:cNvPr id="575" name="Shape 575"/>
          <p:cNvGraphicFramePr/>
          <p:nvPr>
            <p:extLst>
              <p:ext uri="{D42A27DB-BD31-4B8C-83A1-F6EECF244321}">
                <p14:modId xmlns:p14="http://schemas.microsoft.com/office/powerpoint/2010/main" val="3831067360"/>
              </p:ext>
            </p:extLst>
          </p:nvPr>
        </p:nvGraphicFramePr>
        <p:xfrm>
          <a:off x="431800" y="443025"/>
          <a:ext cx="8280400" cy="5971950"/>
        </p:xfrm>
        <a:graphic>
          <a:graphicData uri="http://schemas.openxmlformats.org/drawingml/2006/table">
            <a:tbl>
              <a:tblPr>
                <a:noFill/>
                <a:tableStyleId>{147E585C-4567-4667-A078-270B42631319}</a:tableStyleId>
              </a:tblPr>
              <a:tblGrid>
                <a:gridCol w="2391350">
                  <a:extLst>
                    <a:ext uri="{9D8B030D-6E8A-4147-A177-3AD203B41FA5}">
                      <a16:colId xmlns:a16="http://schemas.microsoft.com/office/drawing/2014/main" val="20000"/>
                    </a:ext>
                  </a:extLst>
                </a:gridCol>
                <a:gridCol w="5889050">
                  <a:extLst>
                    <a:ext uri="{9D8B030D-6E8A-4147-A177-3AD203B41FA5}">
                      <a16:colId xmlns:a16="http://schemas.microsoft.com/office/drawing/2014/main" val="20001"/>
                    </a:ext>
                  </a:extLst>
                </a:gridCol>
              </a:tblGrid>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NAZIV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 sz="2000" b="1" strike="noStrike" cap="none">
                          <a:solidFill>
                            <a:schemeClr val="dk1"/>
                          </a:solidFill>
                        </a:rPr>
                        <a:t>KARITATIVNA  GRUPA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18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CILJ AKTIVNOSTI</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600" u="none" strike="noStrike" cap="none">
                          <a:solidFill>
                            <a:schemeClr val="dk1"/>
                          </a:solidFill>
                          <a:latin typeface="Times New Roman"/>
                          <a:ea typeface="Times New Roman"/>
                          <a:cs typeface="Times New Roman"/>
                          <a:sym typeface="Times New Roman"/>
                        </a:rPr>
                        <a:t>Senzibilizirati učenike za ljepotu i korisnost humanitarnog rada. Razvijanje empatije i njegovanje kulture ophođenja prema onima koji su drugačiji ili imaju drugačije potrebe. Humanitarne akcije.</a:t>
                      </a:r>
                    </a:p>
                    <a:p>
                      <a:pPr marL="0" marR="0" lvl="0" indent="0" algn="l" rtl="0">
                        <a:lnSpc>
                          <a:spcPct val="100000"/>
                        </a:lnSpc>
                        <a:spcBef>
                          <a:spcPts val="0"/>
                        </a:spcBef>
                        <a:spcAft>
                          <a:spcPts val="0"/>
                        </a:spcAft>
                        <a:buClr>
                          <a:srgbClr val="000000"/>
                        </a:buClr>
                        <a:buSzPct val="25000"/>
                        <a:buFont typeface="Arial"/>
                        <a:buNone/>
                      </a:pPr>
                      <a:endParaRPr sz="16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17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NAMJENA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600" u="none" strike="noStrike" cap="none">
                          <a:solidFill>
                            <a:schemeClr val="dk1"/>
                          </a:solidFill>
                          <a:latin typeface="Times New Roman"/>
                          <a:ea typeface="Times New Roman"/>
                          <a:cs typeface="Times New Roman"/>
                          <a:sym typeface="Times New Roman"/>
                        </a:rPr>
                        <a:t>Za učenike od 4. do 8. razreda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NOSITELJI </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dirty="0"/>
                        <a:t>Marija, s. Mariangela Todorić, vjeroučiteljica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NAČIN REALIZACIJE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600" u="none" strike="noStrike" cap="none">
                          <a:solidFill>
                            <a:schemeClr val="dk1"/>
                          </a:solidFill>
                          <a:latin typeface="Times New Roman"/>
                          <a:ea typeface="Times New Roman"/>
                          <a:cs typeface="Times New Roman"/>
                          <a:sym typeface="Times New Roman"/>
                        </a:rPr>
                        <a:t>Aktivnosti će se provoditi u vidu izvannastavne aktivnosti. Kreativne radionice u učionič</a:t>
                      </a:r>
                      <a:r>
                        <a:rPr lang="en" sz="1600">
                          <a:solidFill>
                            <a:schemeClr val="dk1"/>
                          </a:solidFill>
                          <a:latin typeface="Times New Roman"/>
                          <a:ea typeface="Times New Roman"/>
                          <a:cs typeface="Times New Roman"/>
                          <a:sym typeface="Times New Roman"/>
                        </a:rPr>
                        <a:t>k</a:t>
                      </a:r>
                      <a:r>
                        <a:rPr lang="en" sz="1600" u="none" strike="noStrike" cap="none">
                          <a:solidFill>
                            <a:schemeClr val="dk1"/>
                          </a:solidFill>
                          <a:latin typeface="Times New Roman"/>
                          <a:ea typeface="Times New Roman"/>
                          <a:cs typeface="Times New Roman"/>
                          <a:sym typeface="Times New Roman"/>
                        </a:rPr>
                        <a:t>om prostoru škole</a:t>
                      </a:r>
                      <a:r>
                        <a:rPr lang="en" sz="1600">
                          <a:solidFill>
                            <a:schemeClr val="dk1"/>
                          </a:solidFill>
                          <a:latin typeface="Times New Roman"/>
                          <a:ea typeface="Times New Roman"/>
                          <a:cs typeface="Times New Roman"/>
                          <a:sym typeface="Times New Roman"/>
                        </a:rPr>
                        <a:t>, </a:t>
                      </a:r>
                      <a:r>
                        <a:rPr lang="en" sz="1600" u="none" strike="noStrike" cap="none">
                          <a:solidFill>
                            <a:schemeClr val="dk1"/>
                          </a:solidFill>
                          <a:latin typeface="Times New Roman"/>
                          <a:ea typeface="Times New Roman"/>
                          <a:cs typeface="Times New Roman"/>
                          <a:sym typeface="Times New Roman"/>
                        </a:rPr>
                        <a:t>posjeta potrebitih, sudjelovanje u humanitarnim akcijama škole.</a:t>
                      </a:r>
                    </a:p>
                    <a:p>
                      <a:pPr marL="0" marR="0" lvl="0" indent="0" algn="l" rtl="0">
                        <a:lnSpc>
                          <a:spcPct val="100000"/>
                        </a:lnSpc>
                        <a:spcBef>
                          <a:spcPts val="0"/>
                        </a:spcBef>
                        <a:spcAft>
                          <a:spcPts val="0"/>
                        </a:spcAft>
                        <a:buClr>
                          <a:srgbClr val="000000"/>
                        </a:buClr>
                        <a:buSzPct val="25000"/>
                        <a:buFont typeface="Arial"/>
                        <a:buNone/>
                      </a:pPr>
                      <a:endParaRPr sz="16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VREMENIK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a:solidFill>
                            <a:schemeClr val="dk1"/>
                          </a:solidFill>
                          <a:latin typeface="Times New Roman"/>
                          <a:ea typeface="Times New Roman"/>
                          <a:cs typeface="Times New Roman"/>
                          <a:sym typeface="Times New Roman"/>
                        </a:rPr>
                        <a:t>2 sata t</a:t>
                      </a:r>
                      <a:r>
                        <a:rPr lang="en" sz="1600" u="none" strike="noStrike" cap="none">
                          <a:solidFill>
                            <a:schemeClr val="dk1"/>
                          </a:solidFill>
                          <a:latin typeface="Times New Roman"/>
                          <a:ea typeface="Times New Roman"/>
                          <a:cs typeface="Times New Roman"/>
                          <a:sym typeface="Times New Roman"/>
                        </a:rPr>
                        <a:t>ijekom školske godine</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712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TROŠKOVNIK</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600" u="none" strike="noStrike" cap="none">
                          <a:solidFill>
                            <a:schemeClr val="dk1"/>
                          </a:solidFill>
                          <a:latin typeface="Times New Roman"/>
                          <a:ea typeface="Times New Roman"/>
                          <a:cs typeface="Times New Roman"/>
                          <a:sym typeface="Times New Roman"/>
                        </a:rPr>
                        <a:t>Nije potrebno dodatno financiranje, samofinanciranje od prigodnih prodajnih izložbi.</a:t>
                      </a:r>
                    </a:p>
                    <a:p>
                      <a:pPr marL="0" marR="0" lvl="0" indent="0" algn="l" rtl="0">
                        <a:lnSpc>
                          <a:spcPct val="100000"/>
                        </a:lnSpc>
                        <a:spcBef>
                          <a:spcPts val="0"/>
                        </a:spcBef>
                        <a:spcAft>
                          <a:spcPts val="0"/>
                        </a:spcAft>
                        <a:buClr>
                          <a:srgbClr val="000000"/>
                        </a:buClr>
                        <a:buSzPct val="25000"/>
                        <a:buFont typeface="Arial"/>
                        <a:buNone/>
                      </a:pPr>
                      <a:endParaRPr sz="16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420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VREDNOVANJE I KORIŠTENJE REZULTATA RADA</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 sz="1600" u="none" strike="noStrike" cap="none" dirty="0">
                          <a:solidFill>
                            <a:schemeClr val="dk1"/>
                          </a:solidFill>
                          <a:latin typeface="Times New Roman"/>
                          <a:ea typeface="Times New Roman"/>
                          <a:cs typeface="Times New Roman"/>
                          <a:sym typeface="Times New Roman"/>
                        </a:rPr>
                        <a:t>Individualno opisno praćenje uspješnosti učenika. Samovrednovanje sudionika radionice.  Vrednovanje učitelja i roditelja preko sudjelovanja u humanitarnim akcijama.</a:t>
                      </a:r>
                    </a:p>
                    <a:p>
                      <a:pPr marL="0" marR="0" lvl="0" indent="0" algn="l" rtl="0">
                        <a:lnSpc>
                          <a:spcPct val="100000"/>
                        </a:lnSpc>
                        <a:spcBef>
                          <a:spcPts val="0"/>
                        </a:spcBef>
                        <a:spcAft>
                          <a:spcPts val="0"/>
                        </a:spcAft>
                        <a:buClr>
                          <a:srgbClr val="000000"/>
                        </a:buClr>
                        <a:buSzPct val="25000"/>
                        <a:buFont typeface="Arial"/>
                        <a:buNone/>
                      </a:pPr>
                      <a:endParaRPr sz="1600" u="none" strike="noStrike" cap="none" dirty="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Shape 581"/>
          <p:cNvSpPr txBox="1"/>
          <p:nvPr/>
        </p:nvSpPr>
        <p:spPr>
          <a:xfrm>
            <a:off x="653150" y="373225"/>
            <a:ext cx="8195400" cy="6298200"/>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t" anchorCtr="0">
            <a:noAutofit/>
          </a:bodyPr>
          <a:lstStyle/>
          <a:p>
            <a:pPr lvl="0" rtl="0">
              <a:lnSpc>
                <a:spcPct val="115000"/>
              </a:lnSpc>
              <a:spcBef>
                <a:spcPts val="0"/>
              </a:spcBef>
              <a:buClr>
                <a:schemeClr val="dk1"/>
              </a:buClr>
              <a:buSzPct val="45833"/>
              <a:buFont typeface="Arial"/>
              <a:buNone/>
            </a:pPr>
            <a:r>
              <a:rPr lang="en" sz="2400" b="1" u="sng">
                <a:solidFill>
                  <a:schemeClr val="dk1"/>
                </a:solidFill>
                <a:latin typeface="Times New Roman"/>
                <a:ea typeface="Times New Roman"/>
                <a:cs typeface="Times New Roman"/>
                <a:sym typeface="Times New Roman"/>
              </a:rPr>
              <a:t>BIBLIJSKA  GRUPA</a:t>
            </a:r>
          </a:p>
          <a:p>
            <a:pPr lvl="0" rtl="0">
              <a:lnSpc>
                <a:spcPct val="115000"/>
              </a:lnSpc>
              <a:spcBef>
                <a:spcPts val="0"/>
              </a:spcBef>
              <a:buClr>
                <a:schemeClr val="dk1"/>
              </a:buClr>
              <a:buSzPct val="45833"/>
              <a:buFont typeface="Arial"/>
              <a:buNone/>
            </a:pPr>
            <a:r>
              <a:rPr lang="en" sz="2400" b="1">
                <a:solidFill>
                  <a:schemeClr val="dk1"/>
                </a:solidFill>
                <a:latin typeface="Times New Roman"/>
                <a:ea typeface="Times New Roman"/>
                <a:cs typeface="Times New Roman"/>
                <a:sym typeface="Times New Roman"/>
              </a:rPr>
              <a:t>Cilj:</a:t>
            </a:r>
            <a:r>
              <a:rPr lang="en" sz="2400">
                <a:solidFill>
                  <a:schemeClr val="dk1"/>
                </a:solidFill>
                <a:latin typeface="Times New Roman"/>
                <a:ea typeface="Times New Roman"/>
                <a:cs typeface="Times New Roman"/>
                <a:sym typeface="Times New Roman"/>
              </a:rPr>
              <a:t>   Upoznati učenike s nekim likovima iz Biblije. Aktualizacija biblijskih likova u svakodnevnici,učiti od njih kako se odnositi prema Bogu,čovjeku i svemu stvorenom.</a:t>
            </a:r>
          </a:p>
          <a:p>
            <a:pPr lvl="0" rtl="0">
              <a:lnSpc>
                <a:spcPct val="115000"/>
              </a:lnSpc>
              <a:spcBef>
                <a:spcPts val="0"/>
              </a:spcBef>
              <a:buClr>
                <a:schemeClr val="dk1"/>
              </a:buClr>
              <a:buSzPct val="45833"/>
              <a:buFont typeface="Arial"/>
              <a:buNone/>
            </a:pPr>
            <a:r>
              <a:rPr lang="en" sz="2400" b="1">
                <a:solidFill>
                  <a:schemeClr val="dk1"/>
                </a:solidFill>
                <a:latin typeface="Times New Roman"/>
                <a:ea typeface="Times New Roman"/>
                <a:cs typeface="Times New Roman"/>
                <a:sym typeface="Times New Roman"/>
              </a:rPr>
              <a:t>Namjena</a:t>
            </a:r>
            <a:r>
              <a:rPr lang="en" sz="2400">
                <a:solidFill>
                  <a:schemeClr val="dk1"/>
                </a:solidFill>
                <a:latin typeface="Times New Roman"/>
                <a:ea typeface="Times New Roman"/>
                <a:cs typeface="Times New Roman"/>
                <a:sym typeface="Times New Roman"/>
              </a:rPr>
              <a:t>: Za učenike od 4. do 8. razreda</a:t>
            </a:r>
          </a:p>
          <a:p>
            <a:pPr lvl="0" rtl="0">
              <a:lnSpc>
                <a:spcPct val="115000"/>
              </a:lnSpc>
              <a:spcBef>
                <a:spcPts val="0"/>
              </a:spcBef>
              <a:buClr>
                <a:schemeClr val="dk1"/>
              </a:buClr>
              <a:buSzPct val="45833"/>
              <a:buFont typeface="Arial"/>
              <a:buNone/>
            </a:pPr>
            <a:r>
              <a:rPr lang="en" sz="2400" b="1">
                <a:solidFill>
                  <a:schemeClr val="dk1"/>
                </a:solidFill>
                <a:latin typeface="Times New Roman"/>
                <a:ea typeface="Times New Roman"/>
                <a:cs typeface="Times New Roman"/>
                <a:sym typeface="Times New Roman"/>
              </a:rPr>
              <a:t>Nositelj:</a:t>
            </a:r>
            <a:r>
              <a:rPr lang="en" sz="2400">
                <a:solidFill>
                  <a:schemeClr val="dk1"/>
                </a:solidFill>
                <a:latin typeface="Times New Roman"/>
                <a:ea typeface="Times New Roman"/>
                <a:cs typeface="Times New Roman"/>
                <a:sym typeface="Times New Roman"/>
              </a:rPr>
              <a:t> Marija, s. Mariangela Todorić vjeroučiteljica</a:t>
            </a:r>
          </a:p>
          <a:p>
            <a:pPr lvl="0" rtl="0">
              <a:lnSpc>
                <a:spcPct val="115000"/>
              </a:lnSpc>
              <a:spcBef>
                <a:spcPts val="0"/>
              </a:spcBef>
              <a:buClr>
                <a:schemeClr val="dk1"/>
              </a:buClr>
              <a:buSzPct val="45833"/>
              <a:buFont typeface="Arial"/>
              <a:buNone/>
            </a:pPr>
            <a:r>
              <a:rPr lang="en" sz="2400" b="1">
                <a:solidFill>
                  <a:schemeClr val="dk1"/>
                </a:solidFill>
                <a:latin typeface="Times New Roman"/>
                <a:ea typeface="Times New Roman"/>
                <a:cs typeface="Times New Roman"/>
                <a:sym typeface="Times New Roman"/>
              </a:rPr>
              <a:t>Način realizacije:</a:t>
            </a:r>
            <a:r>
              <a:rPr lang="en" sz="2400">
                <a:solidFill>
                  <a:schemeClr val="dk1"/>
                </a:solidFill>
                <a:latin typeface="Times New Roman"/>
                <a:ea typeface="Times New Roman"/>
                <a:cs typeface="Times New Roman"/>
                <a:sym typeface="Times New Roman"/>
              </a:rPr>
              <a:t> Kreativne radionice u učioničkom prostoru škole,prigodno ćemo gledati biblijske filmove;  literarno, scensko i likovno predstavljanje biblijskih likova.</a:t>
            </a:r>
          </a:p>
          <a:p>
            <a:pPr lvl="0" rtl="0">
              <a:lnSpc>
                <a:spcPct val="115000"/>
              </a:lnSpc>
              <a:spcBef>
                <a:spcPts val="0"/>
              </a:spcBef>
              <a:buClr>
                <a:schemeClr val="dk1"/>
              </a:buClr>
              <a:buSzPct val="45833"/>
              <a:buFont typeface="Arial"/>
              <a:buNone/>
            </a:pPr>
            <a:r>
              <a:rPr lang="en" sz="2400" b="1">
                <a:solidFill>
                  <a:schemeClr val="dk1"/>
                </a:solidFill>
                <a:latin typeface="Times New Roman"/>
                <a:ea typeface="Times New Roman"/>
                <a:cs typeface="Times New Roman"/>
                <a:sym typeface="Times New Roman"/>
              </a:rPr>
              <a:t>Vremenik:</a:t>
            </a:r>
            <a:r>
              <a:rPr lang="en" sz="2400">
                <a:solidFill>
                  <a:schemeClr val="dk1"/>
                </a:solidFill>
                <a:latin typeface="Times New Roman"/>
                <a:ea typeface="Times New Roman"/>
                <a:cs typeface="Times New Roman"/>
                <a:sym typeface="Times New Roman"/>
              </a:rPr>
              <a:t> 2 sata tjedno tijekom školske godine</a:t>
            </a:r>
          </a:p>
          <a:p>
            <a:pPr lvl="0" rtl="0">
              <a:lnSpc>
                <a:spcPct val="115000"/>
              </a:lnSpc>
              <a:spcBef>
                <a:spcPts val="0"/>
              </a:spcBef>
              <a:buClr>
                <a:schemeClr val="dk1"/>
              </a:buClr>
              <a:buSzPct val="45833"/>
              <a:buFont typeface="Arial"/>
              <a:buNone/>
            </a:pPr>
            <a:r>
              <a:rPr lang="en" sz="2400" b="1">
                <a:solidFill>
                  <a:schemeClr val="dk1"/>
                </a:solidFill>
                <a:latin typeface="Times New Roman"/>
                <a:ea typeface="Times New Roman"/>
                <a:cs typeface="Times New Roman"/>
                <a:sym typeface="Times New Roman"/>
              </a:rPr>
              <a:t>Troškovnik:</a:t>
            </a:r>
            <a:r>
              <a:rPr lang="en" sz="2400">
                <a:solidFill>
                  <a:schemeClr val="dk1"/>
                </a:solidFill>
                <a:latin typeface="Times New Roman"/>
                <a:ea typeface="Times New Roman"/>
                <a:cs typeface="Times New Roman"/>
                <a:sym typeface="Times New Roman"/>
              </a:rPr>
              <a:t> Nisu potrebna dodatna sredstva financiranja</a:t>
            </a:r>
          </a:p>
          <a:p>
            <a:pPr lvl="0" rtl="0">
              <a:lnSpc>
                <a:spcPct val="115000"/>
              </a:lnSpc>
              <a:spcBef>
                <a:spcPts val="0"/>
              </a:spcBef>
              <a:buNone/>
            </a:pPr>
            <a:r>
              <a:rPr lang="en" sz="2400" b="1">
                <a:solidFill>
                  <a:schemeClr val="dk1"/>
                </a:solidFill>
                <a:latin typeface="Times New Roman"/>
                <a:ea typeface="Times New Roman"/>
                <a:cs typeface="Times New Roman"/>
                <a:sym typeface="Times New Roman"/>
              </a:rPr>
              <a:t>Vrednovanje: </a:t>
            </a:r>
            <a:r>
              <a:rPr lang="en" sz="2400">
                <a:solidFill>
                  <a:schemeClr val="dk1"/>
                </a:solidFill>
                <a:latin typeface="Times New Roman"/>
                <a:ea typeface="Times New Roman"/>
                <a:cs typeface="Times New Roman"/>
                <a:sym typeface="Times New Roman"/>
              </a:rPr>
              <a:t>Individualno opisno praćenje uspješnosti učenika. Samovrednovanje sudionika radionice.  Prigodno prikazivanje naših rezultata u razrednim odjelima.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graphicFrame>
        <p:nvGraphicFramePr>
          <p:cNvPr id="587" name="Shape 587"/>
          <p:cNvGraphicFramePr/>
          <p:nvPr>
            <p:extLst>
              <p:ext uri="{D42A27DB-BD31-4B8C-83A1-F6EECF244321}">
                <p14:modId xmlns:p14="http://schemas.microsoft.com/office/powerpoint/2010/main" val="587370165"/>
              </p:ext>
            </p:extLst>
          </p:nvPr>
        </p:nvGraphicFramePr>
        <p:xfrm>
          <a:off x="232229" y="188640"/>
          <a:ext cx="8694057" cy="6508255"/>
        </p:xfrm>
        <a:graphic>
          <a:graphicData uri="http://schemas.openxmlformats.org/drawingml/2006/table">
            <a:tbl>
              <a:tblPr>
                <a:noFill/>
                <a:tableStyleId>{147E585C-4567-4667-A078-270B42631319}</a:tableStyleId>
              </a:tblPr>
              <a:tblGrid>
                <a:gridCol w="2197584">
                  <a:extLst>
                    <a:ext uri="{9D8B030D-6E8A-4147-A177-3AD203B41FA5}">
                      <a16:colId xmlns:a16="http://schemas.microsoft.com/office/drawing/2014/main" val="20000"/>
                    </a:ext>
                  </a:extLst>
                </a:gridCol>
                <a:gridCol w="6496473">
                  <a:extLst>
                    <a:ext uri="{9D8B030D-6E8A-4147-A177-3AD203B41FA5}">
                      <a16:colId xmlns:a16="http://schemas.microsoft.com/office/drawing/2014/main" val="20001"/>
                    </a:ext>
                  </a:extLst>
                </a:gridCol>
              </a:tblGrid>
              <a:tr h="396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MLADI GEOGRAFI </a:t>
                      </a:r>
                      <a:r>
                        <a:rPr lang="en" sz="1800" b="1">
                          <a:solidFill>
                            <a:schemeClr val="dk1"/>
                          </a:solidFill>
                          <a:latin typeface="Times New Roman"/>
                          <a:ea typeface="Times New Roman"/>
                          <a:cs typeface="Times New Roman"/>
                          <a:sym typeface="Times New Roman"/>
                        </a:rPr>
                        <a:t>6</a:t>
                      </a:r>
                      <a:r>
                        <a:rPr lang="en" sz="1800" b="1" u="none" strike="noStrike" cap="none">
                          <a:solidFill>
                            <a:schemeClr val="dk1"/>
                          </a:solidFill>
                          <a:latin typeface="Times New Roman"/>
                          <a:ea typeface="Times New Roman"/>
                          <a:cs typeface="Times New Roman"/>
                          <a:sym typeface="Times New Roman"/>
                        </a:rPr>
                        <a:t>. RAZRED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10081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Proširiti sadržaje obveznog nastavnog programa, razvijati interes za predmet, poticati veći interes učenika za samostalan i timski rad, primjenjivati usvojena znanja iz drugih predmeta</a:t>
                      </a:r>
                      <a:r>
                        <a:rPr lang="en" sz="1800" u="none" strike="noStrike" cap="none">
                          <a:solidFill>
                            <a:schemeClr val="dk1"/>
                          </a:solidFill>
                          <a:latin typeface="Times New Roman"/>
                          <a:ea typeface="Times New Roman"/>
                          <a:cs typeface="Times New Roman"/>
                          <a:sym typeface="Times New Roman"/>
                        </a:rPr>
                        <a:t> i</a:t>
                      </a:r>
                      <a:r>
                        <a:rPr lang="en" sz="1800" b="0" u="none" strike="noStrike" cap="none">
                          <a:solidFill>
                            <a:schemeClr val="dk1"/>
                          </a:solidFill>
                          <a:latin typeface="Times New Roman"/>
                          <a:ea typeface="Times New Roman"/>
                          <a:cs typeface="Times New Roman"/>
                          <a:sym typeface="Times New Roman"/>
                        </a:rPr>
                        <a:t> usmjeravati učenike na istraživački rad.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8281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Potaknuti interes, objasniti i prilagoditi sadržaje te učenike pripremati za natjecanje iz geografije. </a:t>
                      </a:r>
                      <a:r>
                        <a:rPr lang="en" sz="1800" u="none" strike="noStrike" cap="none">
                          <a:solidFill>
                            <a:schemeClr val="dk1"/>
                          </a:solidFill>
                          <a:latin typeface="Times New Roman"/>
                          <a:ea typeface="Times New Roman"/>
                          <a:cs typeface="Times New Roman"/>
                          <a:sym typeface="Times New Roman"/>
                        </a:rPr>
                        <a:t>Motivirati učenike za stjecanje novih znanja i vještina. Poticati učenike na samostalan rad i istraživanje. Upoznati učenike s dodatnim izvorima znanja.</a:t>
                      </a:r>
                    </a:p>
                    <a:p>
                      <a:pPr marL="0" marR="0" lvl="0" indent="0" algn="l" rtl="0">
                        <a:lnSpc>
                          <a:spcPct val="100000"/>
                        </a:lnSpc>
                        <a:spcBef>
                          <a:spcPts val="0"/>
                        </a:spcBef>
                        <a:spcAft>
                          <a:spcPts val="0"/>
                        </a:spcAft>
                        <a:buClr>
                          <a:schemeClr val="dk1"/>
                        </a:buClr>
                        <a:buSzPct val="25000"/>
                        <a:buFont typeface="Arial"/>
                        <a:buNone/>
                      </a:pPr>
                      <a:r>
                        <a:rPr lang="en" sz="1800" u="none" strike="noStrike" cap="none">
                          <a:solidFill>
                            <a:schemeClr val="dk1"/>
                          </a:solidFill>
                          <a:latin typeface="Times New Roman"/>
                          <a:ea typeface="Times New Roman"/>
                          <a:cs typeface="Times New Roman"/>
                          <a:sym typeface="Times New Roman"/>
                        </a:rPr>
                        <a:t>Razvijati timski rad i suradnju.</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5760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Tanja Pavelić, prof.</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individualni rad, rad u parovima, grupni rad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jedan sat tjedno tijekom školske godine</a:t>
                      </a:r>
                      <a:r>
                        <a:rPr lang="en" sz="1800" b="0" u="none" strike="noStrike" cap="none">
                          <a:solidFill>
                            <a:schemeClr val="dk1"/>
                          </a:solidFill>
                          <a:latin typeface="Times New Roman"/>
                          <a:ea typeface="Times New Roman"/>
                          <a:cs typeface="Times New Roman"/>
                          <a:sym typeface="Times New Roman"/>
                        </a:rPr>
                        <a:t> 201</a:t>
                      </a:r>
                      <a:r>
                        <a:rPr lang="en" sz="1800">
                          <a:solidFill>
                            <a:schemeClr val="dk1"/>
                          </a:solidFill>
                          <a:latin typeface="Times New Roman"/>
                          <a:ea typeface="Times New Roman"/>
                          <a:cs typeface="Times New Roman"/>
                          <a:sym typeface="Times New Roman"/>
                        </a:rPr>
                        <a:t>7</a:t>
                      </a:r>
                      <a:r>
                        <a:rPr lang="en" sz="1800" b="0" u="none" strike="noStrike" cap="none">
                          <a:solidFill>
                            <a:schemeClr val="dk1"/>
                          </a:solidFill>
                          <a:latin typeface="Times New Roman"/>
                          <a:ea typeface="Times New Roman"/>
                          <a:cs typeface="Times New Roman"/>
                          <a:sym typeface="Times New Roman"/>
                        </a:rPr>
                        <a:t>./201</a:t>
                      </a:r>
                      <a:r>
                        <a:rPr lang="en" sz="1800">
                          <a:solidFill>
                            <a:schemeClr val="dk1"/>
                          </a:solidFill>
                          <a:latin typeface="Times New Roman"/>
                          <a:ea typeface="Times New Roman"/>
                          <a:cs typeface="Times New Roman"/>
                          <a:sym typeface="Times New Roman"/>
                        </a:rPr>
                        <a:t>8</a:t>
                      </a:r>
                      <a:r>
                        <a:rPr lang="en" sz="1800" b="0" u="none" strike="noStrike" cap="none">
                          <a:solidFill>
                            <a:schemeClr val="dk1"/>
                          </a:solidFill>
                          <a:latin typeface="Times New Roman"/>
                          <a:ea typeface="Times New Roman"/>
                          <a:cs typeface="Times New Roman"/>
                          <a:sym typeface="Times New Roman"/>
                        </a:rPr>
                        <a:t>.</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potrošni materijal za rad učenika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1265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u="none" strike="noStrike" cap="none" dirty="0">
                          <a:solidFill>
                            <a:schemeClr val="dk1"/>
                          </a:solidFill>
                          <a:latin typeface="Times New Roman"/>
                          <a:ea typeface="Times New Roman"/>
                          <a:cs typeface="Times New Roman"/>
                          <a:sym typeface="Times New Roman"/>
                        </a:rPr>
                        <a:t>I</a:t>
                      </a:r>
                      <a:r>
                        <a:rPr lang="en" sz="1800" b="0" u="none" strike="noStrike" cap="none" dirty="0">
                          <a:solidFill>
                            <a:schemeClr val="dk1"/>
                          </a:solidFill>
                          <a:latin typeface="Times New Roman"/>
                          <a:ea typeface="Times New Roman"/>
                          <a:cs typeface="Times New Roman"/>
                          <a:sym typeface="Times New Roman"/>
                        </a:rPr>
                        <a:t>ndividualno praćenje uspješnosti usvajanja planiranih i dodatnih sadržaja.</a:t>
                      </a:r>
                    </a:p>
                    <a:p>
                      <a:pPr marL="0" marR="0" lvl="0" indent="0" algn="l" rtl="0">
                        <a:lnSpc>
                          <a:spcPct val="100000"/>
                        </a:lnSpc>
                        <a:spcBef>
                          <a:spcPts val="0"/>
                        </a:spcBef>
                        <a:spcAft>
                          <a:spcPts val="0"/>
                        </a:spcAft>
                        <a:buClr>
                          <a:schemeClr val="dk1"/>
                        </a:buClr>
                        <a:buSzPct val="25000"/>
                        <a:buFont typeface="Calibri"/>
                        <a:buNone/>
                      </a:pPr>
                      <a:r>
                        <a:rPr lang="en" sz="1800" u="none" strike="noStrike" cap="none" dirty="0">
                          <a:solidFill>
                            <a:schemeClr val="dk1"/>
                          </a:solidFill>
                          <a:latin typeface="Times New Roman"/>
                          <a:ea typeface="Times New Roman"/>
                          <a:cs typeface="Times New Roman"/>
                          <a:sym typeface="Times New Roman"/>
                        </a:rPr>
                        <a:t>K</a:t>
                      </a:r>
                      <a:r>
                        <a:rPr lang="en" sz="1800" b="0" u="none" strike="noStrike" cap="none" dirty="0">
                          <a:solidFill>
                            <a:schemeClr val="dk1"/>
                          </a:solidFill>
                          <a:latin typeface="Times New Roman"/>
                          <a:ea typeface="Times New Roman"/>
                          <a:cs typeface="Times New Roman"/>
                          <a:sym typeface="Times New Roman"/>
                        </a:rPr>
                        <a:t>orištenje rezultata u svrhu postizanja što boljih rezultata u nastavi geografije.</a:t>
                      </a:r>
                    </a:p>
                    <a:p>
                      <a:pPr marL="0" marR="0" lvl="0" indent="0" algn="l" rtl="0">
                        <a:lnSpc>
                          <a:spcPct val="100000"/>
                        </a:lnSpc>
                        <a:spcBef>
                          <a:spcPts val="0"/>
                        </a:spcBef>
                        <a:spcAft>
                          <a:spcPts val="0"/>
                        </a:spcAft>
                        <a:buClr>
                          <a:schemeClr val="dk1"/>
                        </a:buClr>
                        <a:buSzPct val="25000"/>
                        <a:buFont typeface="Calibri"/>
                        <a:buNone/>
                      </a:pPr>
                      <a:r>
                        <a:rPr lang="en" sz="1800" u="none" strike="noStrike" cap="none" dirty="0">
                          <a:solidFill>
                            <a:schemeClr val="dk1"/>
                          </a:solidFill>
                          <a:latin typeface="Times New Roman"/>
                          <a:ea typeface="Times New Roman"/>
                          <a:cs typeface="Times New Roman"/>
                          <a:sym typeface="Times New Roman"/>
                        </a:rPr>
                        <a:t>K</a:t>
                      </a:r>
                      <a:r>
                        <a:rPr lang="en" sz="1800" b="0" u="none" strike="noStrike" cap="none" dirty="0">
                          <a:solidFill>
                            <a:schemeClr val="dk1"/>
                          </a:solidFill>
                          <a:latin typeface="Times New Roman"/>
                          <a:ea typeface="Times New Roman"/>
                          <a:cs typeface="Times New Roman"/>
                          <a:sym typeface="Times New Roman"/>
                        </a:rPr>
                        <a:t>roz rad adekvatno valorizirati zalaganja i interes  te ga sukladno tome primijeniti i u samoj nastavi geografije.</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graphicFrame>
        <p:nvGraphicFramePr>
          <p:cNvPr id="593" name="Shape 593"/>
          <p:cNvGraphicFramePr/>
          <p:nvPr>
            <p:extLst>
              <p:ext uri="{D42A27DB-BD31-4B8C-83A1-F6EECF244321}">
                <p14:modId xmlns:p14="http://schemas.microsoft.com/office/powerpoint/2010/main" val="3969518779"/>
              </p:ext>
            </p:extLst>
          </p:nvPr>
        </p:nvGraphicFramePr>
        <p:xfrm>
          <a:off x="246743" y="188640"/>
          <a:ext cx="8636000" cy="6590745"/>
        </p:xfrm>
        <a:graphic>
          <a:graphicData uri="http://schemas.openxmlformats.org/drawingml/2006/table">
            <a:tbl>
              <a:tblPr>
                <a:noFill/>
                <a:tableStyleId>{147E585C-4567-4667-A078-270B42631319}</a:tableStyleId>
              </a:tblPr>
              <a:tblGrid>
                <a:gridCol w="2191202">
                  <a:extLst>
                    <a:ext uri="{9D8B030D-6E8A-4147-A177-3AD203B41FA5}">
                      <a16:colId xmlns:a16="http://schemas.microsoft.com/office/drawing/2014/main" val="20000"/>
                    </a:ext>
                  </a:extLst>
                </a:gridCol>
                <a:gridCol w="6444798">
                  <a:extLst>
                    <a:ext uri="{9D8B030D-6E8A-4147-A177-3AD203B41FA5}">
                      <a16:colId xmlns:a16="http://schemas.microsoft.com/office/drawing/2014/main" val="20001"/>
                    </a:ext>
                  </a:extLst>
                </a:gridCol>
              </a:tblGrid>
              <a:tr h="396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MLADI </a:t>
                      </a:r>
                      <a:r>
                        <a:rPr lang="en" sz="1800" b="1">
                          <a:solidFill>
                            <a:schemeClr val="dk1"/>
                          </a:solidFill>
                          <a:latin typeface="Times New Roman"/>
                          <a:ea typeface="Times New Roman"/>
                          <a:cs typeface="Times New Roman"/>
                          <a:sym typeface="Times New Roman"/>
                        </a:rPr>
                        <a:t>ASTRONOMI 5. RAZRED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10081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Proširiti sadržaje obveznog nastavnog programa, razvijati interes za </a:t>
                      </a:r>
                      <a:r>
                        <a:rPr lang="en" sz="1800">
                          <a:solidFill>
                            <a:schemeClr val="dk1"/>
                          </a:solidFill>
                          <a:latin typeface="Times New Roman"/>
                          <a:ea typeface="Times New Roman"/>
                          <a:cs typeface="Times New Roman"/>
                          <a:sym typeface="Times New Roman"/>
                        </a:rPr>
                        <a:t>astronomiju</a:t>
                      </a:r>
                      <a:r>
                        <a:rPr lang="en" sz="1800" b="0" u="none" strike="noStrike" cap="none">
                          <a:solidFill>
                            <a:schemeClr val="dk1"/>
                          </a:solidFill>
                          <a:latin typeface="Times New Roman"/>
                          <a:ea typeface="Times New Roman"/>
                          <a:cs typeface="Times New Roman"/>
                          <a:sym typeface="Times New Roman"/>
                        </a:rPr>
                        <a:t>, poticati veći interes učenika za samostalan i timski rad, primjenjivati usvojena znanja iz drugih predmeta</a:t>
                      </a:r>
                      <a:r>
                        <a:rPr lang="en" sz="1800" u="none" strike="noStrike" cap="none">
                          <a:solidFill>
                            <a:schemeClr val="dk1"/>
                          </a:solidFill>
                          <a:latin typeface="Times New Roman"/>
                          <a:ea typeface="Times New Roman"/>
                          <a:cs typeface="Times New Roman"/>
                          <a:sym typeface="Times New Roman"/>
                        </a:rPr>
                        <a:t> i</a:t>
                      </a:r>
                      <a:r>
                        <a:rPr lang="en" sz="1800" b="0" u="none" strike="noStrike" cap="none">
                          <a:solidFill>
                            <a:schemeClr val="dk1"/>
                          </a:solidFill>
                          <a:latin typeface="Times New Roman"/>
                          <a:ea typeface="Times New Roman"/>
                          <a:cs typeface="Times New Roman"/>
                          <a:sym typeface="Times New Roman"/>
                        </a:rPr>
                        <a:t> usmjeravati učenike na istraživački rad.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8281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Potaknuti interes, objasniti i prilagoditi sadržaje</a:t>
                      </a:r>
                      <a:r>
                        <a:rPr lang="en" sz="1800">
                          <a:solidFill>
                            <a:schemeClr val="dk1"/>
                          </a:solidFill>
                          <a:latin typeface="Times New Roman"/>
                          <a:ea typeface="Times New Roman"/>
                          <a:cs typeface="Times New Roman"/>
                          <a:sym typeface="Times New Roman"/>
                        </a:rPr>
                        <a:t>. </a:t>
                      </a:r>
                      <a:r>
                        <a:rPr lang="en" sz="1800" u="none" strike="noStrike" cap="none">
                          <a:solidFill>
                            <a:schemeClr val="dk1"/>
                          </a:solidFill>
                          <a:latin typeface="Times New Roman"/>
                          <a:ea typeface="Times New Roman"/>
                          <a:cs typeface="Times New Roman"/>
                          <a:sym typeface="Times New Roman"/>
                        </a:rPr>
                        <a:t>Motivirati učenike za stjecanje novih znanja i vještina. Poticati učenike na samostalan rad i istraživanje. Upoznati učenike s dodatnim izvorima znanja kroz posjete zvjezdarnici.</a:t>
                      </a:r>
                    </a:p>
                    <a:p>
                      <a:pPr marL="0" marR="0" lvl="0" indent="0" algn="l" rtl="0">
                        <a:lnSpc>
                          <a:spcPct val="100000"/>
                        </a:lnSpc>
                        <a:spcBef>
                          <a:spcPts val="0"/>
                        </a:spcBef>
                        <a:spcAft>
                          <a:spcPts val="0"/>
                        </a:spcAft>
                        <a:buClr>
                          <a:schemeClr val="dk1"/>
                        </a:buClr>
                        <a:buSzPct val="25000"/>
                        <a:buFont typeface="Arial"/>
                        <a:buNone/>
                      </a:pPr>
                      <a:r>
                        <a:rPr lang="en" sz="1800" u="none" strike="noStrike" cap="none">
                          <a:solidFill>
                            <a:schemeClr val="dk1"/>
                          </a:solidFill>
                          <a:latin typeface="Times New Roman"/>
                          <a:ea typeface="Times New Roman"/>
                          <a:cs typeface="Times New Roman"/>
                          <a:sym typeface="Times New Roman"/>
                        </a:rPr>
                        <a:t>Razvijati timski rad i suradnju kroz sudjelovanje u radionicama vezanim za svemir.</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5760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Katarina Komljenović, mag. educ. geog. et. hist.</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individualni rad, rad u parovima, grupni rad, posjeti zvjezdarnici u Zagrebu.</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jedan sat tjedno tijekom školske godine</a:t>
                      </a:r>
                      <a:r>
                        <a:rPr lang="en" sz="1800" b="0" u="none" strike="noStrike" cap="none">
                          <a:solidFill>
                            <a:schemeClr val="dk1"/>
                          </a:solidFill>
                          <a:latin typeface="Times New Roman"/>
                          <a:ea typeface="Times New Roman"/>
                          <a:cs typeface="Times New Roman"/>
                          <a:sym typeface="Times New Roman"/>
                        </a:rPr>
                        <a:t> 201</a:t>
                      </a:r>
                      <a:r>
                        <a:rPr lang="en" sz="1800">
                          <a:solidFill>
                            <a:schemeClr val="dk1"/>
                          </a:solidFill>
                          <a:latin typeface="Times New Roman"/>
                          <a:ea typeface="Times New Roman"/>
                          <a:cs typeface="Times New Roman"/>
                          <a:sym typeface="Times New Roman"/>
                        </a:rPr>
                        <a:t>7</a:t>
                      </a:r>
                      <a:r>
                        <a:rPr lang="en" sz="1800" b="0" u="none" strike="noStrike" cap="none">
                          <a:solidFill>
                            <a:schemeClr val="dk1"/>
                          </a:solidFill>
                          <a:latin typeface="Times New Roman"/>
                          <a:ea typeface="Times New Roman"/>
                          <a:cs typeface="Times New Roman"/>
                          <a:sym typeface="Times New Roman"/>
                        </a:rPr>
                        <a:t>./201</a:t>
                      </a:r>
                      <a:r>
                        <a:rPr lang="en" sz="1800">
                          <a:solidFill>
                            <a:schemeClr val="dk1"/>
                          </a:solidFill>
                          <a:latin typeface="Times New Roman"/>
                          <a:ea typeface="Times New Roman"/>
                          <a:cs typeface="Times New Roman"/>
                          <a:sym typeface="Times New Roman"/>
                        </a:rPr>
                        <a:t>8</a:t>
                      </a:r>
                      <a:r>
                        <a:rPr lang="en" sz="1800" b="0" u="none" strike="noStrike" cap="none">
                          <a:solidFill>
                            <a:schemeClr val="dk1"/>
                          </a:solidFill>
                          <a:latin typeface="Times New Roman"/>
                          <a:ea typeface="Times New Roman"/>
                          <a:cs typeface="Times New Roman"/>
                          <a:sym typeface="Times New Roman"/>
                        </a:rPr>
                        <a:t>.</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potrošni materijal za rad učenika, ostale troškove npr. </a:t>
                      </a:r>
                      <a:r>
                        <a:rPr lang="en" sz="1800">
                          <a:solidFill>
                            <a:schemeClr val="dk1"/>
                          </a:solidFill>
                          <a:latin typeface="Times New Roman"/>
                          <a:ea typeface="Times New Roman"/>
                          <a:cs typeface="Times New Roman"/>
                          <a:sym typeface="Times New Roman"/>
                        </a:rPr>
                        <a:t>p</a:t>
                      </a:r>
                      <a:r>
                        <a:rPr lang="en" sz="1800" b="0" u="none" strike="noStrike" cap="none">
                          <a:solidFill>
                            <a:schemeClr val="dk1"/>
                          </a:solidFill>
                          <a:latin typeface="Times New Roman"/>
                          <a:ea typeface="Times New Roman"/>
                          <a:cs typeface="Times New Roman"/>
                          <a:sym typeface="Times New Roman"/>
                        </a:rPr>
                        <a:t>osjet</a:t>
                      </a:r>
                      <a:r>
                        <a:rPr lang="en" sz="1800">
                          <a:solidFill>
                            <a:schemeClr val="dk1"/>
                          </a:solidFill>
                          <a:latin typeface="Times New Roman"/>
                          <a:ea typeface="Times New Roman"/>
                          <a:cs typeface="Times New Roman"/>
                          <a:sym typeface="Times New Roman"/>
                        </a:rPr>
                        <a:t>e </a:t>
                      </a:r>
                      <a:r>
                        <a:rPr lang="en" sz="1800" b="0" u="none" strike="noStrike" cap="none">
                          <a:solidFill>
                            <a:schemeClr val="dk1"/>
                          </a:solidFill>
                          <a:latin typeface="Times New Roman"/>
                          <a:ea typeface="Times New Roman"/>
                          <a:cs typeface="Times New Roman"/>
                          <a:sym typeface="Times New Roman"/>
                        </a:rPr>
                        <a:t>zvjezdarnici s</a:t>
                      </a:r>
                      <a:r>
                        <a:rPr lang="en" sz="1800">
                          <a:solidFill>
                            <a:schemeClr val="dk1"/>
                          </a:solidFill>
                          <a:latin typeface="Times New Roman"/>
                          <a:ea typeface="Times New Roman"/>
                          <a:cs typeface="Times New Roman"/>
                          <a:sym typeface="Times New Roman"/>
                        </a:rPr>
                        <a:t>nose roditelji učenika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1265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dirty="0">
                          <a:solidFill>
                            <a:schemeClr val="dk1"/>
                          </a:solidFill>
                          <a:latin typeface="Times New Roman"/>
                          <a:ea typeface="Times New Roman"/>
                          <a:cs typeface="Times New Roman"/>
                          <a:sym typeface="Times New Roman"/>
                        </a:rPr>
                        <a:t>VREDNOVANJE I KORIŠTENJE REZULTATA RADA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u="none" strike="noStrike" cap="none" dirty="0">
                          <a:solidFill>
                            <a:schemeClr val="dk1"/>
                          </a:solidFill>
                          <a:latin typeface="Times New Roman"/>
                          <a:ea typeface="Times New Roman"/>
                          <a:cs typeface="Times New Roman"/>
                          <a:sym typeface="Times New Roman"/>
                        </a:rPr>
                        <a:t>I</a:t>
                      </a:r>
                      <a:r>
                        <a:rPr lang="en" sz="1800" b="0" u="none" strike="noStrike" cap="none" dirty="0">
                          <a:solidFill>
                            <a:schemeClr val="dk1"/>
                          </a:solidFill>
                          <a:latin typeface="Times New Roman"/>
                          <a:ea typeface="Times New Roman"/>
                          <a:cs typeface="Times New Roman"/>
                          <a:sym typeface="Times New Roman"/>
                        </a:rPr>
                        <a:t>ndividualno praćenje uspješnosti usvajanja planiranih i dodatnih sadržaja. </a:t>
                      </a:r>
                      <a:r>
                        <a:rPr lang="en" sz="1800" dirty="0">
                          <a:solidFill>
                            <a:schemeClr val="dk1"/>
                          </a:solidFill>
                          <a:latin typeface="Times New Roman"/>
                          <a:ea typeface="Times New Roman"/>
                          <a:cs typeface="Times New Roman"/>
                          <a:sym typeface="Times New Roman"/>
                        </a:rPr>
                        <a:t>S</a:t>
                      </a:r>
                      <a:r>
                        <a:rPr lang="en" sz="1800" b="0" u="none" strike="noStrike" cap="none" dirty="0">
                          <a:solidFill>
                            <a:schemeClr val="dk1"/>
                          </a:solidFill>
                          <a:latin typeface="Times New Roman"/>
                          <a:ea typeface="Times New Roman"/>
                          <a:cs typeface="Times New Roman"/>
                          <a:sym typeface="Times New Roman"/>
                        </a:rPr>
                        <a:t>amovr</a:t>
                      </a:r>
                      <a:r>
                        <a:rPr lang="en" sz="1800" dirty="0">
                          <a:solidFill>
                            <a:schemeClr val="dk1"/>
                          </a:solidFill>
                          <a:latin typeface="Times New Roman"/>
                          <a:ea typeface="Times New Roman"/>
                          <a:cs typeface="Times New Roman"/>
                          <a:sym typeface="Times New Roman"/>
                        </a:rPr>
                        <a:t>ednovanje sudionika nastave i osjećaj postignuća.</a:t>
                      </a:r>
                    </a:p>
                    <a:p>
                      <a:pPr marL="0" marR="0" lvl="0" indent="0" algn="l" rtl="0">
                        <a:lnSpc>
                          <a:spcPct val="100000"/>
                        </a:lnSpc>
                        <a:spcBef>
                          <a:spcPts val="0"/>
                        </a:spcBef>
                        <a:spcAft>
                          <a:spcPts val="0"/>
                        </a:spcAft>
                        <a:buClr>
                          <a:schemeClr val="dk1"/>
                        </a:buClr>
                        <a:buSzPct val="25000"/>
                        <a:buFont typeface="Calibri"/>
                        <a:buNone/>
                      </a:pPr>
                      <a:endParaRPr dirty="0"/>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graphicFrame>
        <p:nvGraphicFramePr>
          <p:cNvPr id="599" name="Shape 599"/>
          <p:cNvGraphicFramePr/>
          <p:nvPr>
            <p:extLst>
              <p:ext uri="{D42A27DB-BD31-4B8C-83A1-F6EECF244321}">
                <p14:modId xmlns:p14="http://schemas.microsoft.com/office/powerpoint/2010/main" val="517248906"/>
              </p:ext>
            </p:extLst>
          </p:nvPr>
        </p:nvGraphicFramePr>
        <p:xfrm>
          <a:off x="261257" y="188640"/>
          <a:ext cx="8694057" cy="6590745"/>
        </p:xfrm>
        <a:graphic>
          <a:graphicData uri="http://schemas.openxmlformats.org/drawingml/2006/table">
            <a:tbl>
              <a:tblPr>
                <a:noFill/>
                <a:tableStyleId>{147E585C-4567-4667-A078-270B42631319}</a:tableStyleId>
              </a:tblPr>
              <a:tblGrid>
                <a:gridCol w="2235200">
                  <a:extLst>
                    <a:ext uri="{9D8B030D-6E8A-4147-A177-3AD203B41FA5}">
                      <a16:colId xmlns:a16="http://schemas.microsoft.com/office/drawing/2014/main" val="20000"/>
                    </a:ext>
                  </a:extLst>
                </a:gridCol>
                <a:gridCol w="6458857">
                  <a:extLst>
                    <a:ext uri="{9D8B030D-6E8A-4147-A177-3AD203B41FA5}">
                      <a16:colId xmlns:a16="http://schemas.microsoft.com/office/drawing/2014/main" val="20001"/>
                    </a:ext>
                  </a:extLst>
                </a:gridCol>
              </a:tblGrid>
              <a:tr h="396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M</a:t>
                      </a:r>
                      <a:r>
                        <a:rPr lang="en" sz="1800" b="1">
                          <a:solidFill>
                            <a:schemeClr val="dk1"/>
                          </a:solidFill>
                          <a:latin typeface="Times New Roman"/>
                          <a:ea typeface="Times New Roman"/>
                          <a:cs typeface="Times New Roman"/>
                          <a:sym typeface="Times New Roman"/>
                        </a:rPr>
                        <a:t>ALI ISTRAŽIVAČI 6</a:t>
                      </a:r>
                      <a:r>
                        <a:rPr lang="en" sz="1800" b="1" u="none" strike="noStrike" cap="none">
                          <a:solidFill>
                            <a:schemeClr val="dk1"/>
                          </a:solidFill>
                          <a:latin typeface="Times New Roman"/>
                          <a:ea typeface="Times New Roman"/>
                          <a:cs typeface="Times New Roman"/>
                          <a:sym typeface="Times New Roman"/>
                        </a:rPr>
                        <a:t>. RAZRED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10081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Proširiti sadržaje obveznog nastavnog programa, razvijati interes za predmet, poticati veći interes učenika za samostalan i timski rad, primjenjivati usvojena znanja iz drugih predmeta</a:t>
                      </a:r>
                      <a:r>
                        <a:rPr lang="en" sz="1800" u="none" strike="noStrike" cap="none">
                          <a:solidFill>
                            <a:schemeClr val="dk1"/>
                          </a:solidFill>
                          <a:latin typeface="Times New Roman"/>
                          <a:ea typeface="Times New Roman"/>
                          <a:cs typeface="Times New Roman"/>
                          <a:sym typeface="Times New Roman"/>
                        </a:rPr>
                        <a:t> i</a:t>
                      </a:r>
                      <a:r>
                        <a:rPr lang="en" sz="1800" b="0" u="none" strike="noStrike" cap="none">
                          <a:solidFill>
                            <a:schemeClr val="dk1"/>
                          </a:solidFill>
                          <a:latin typeface="Times New Roman"/>
                          <a:ea typeface="Times New Roman"/>
                          <a:cs typeface="Times New Roman"/>
                          <a:sym typeface="Times New Roman"/>
                        </a:rPr>
                        <a:t> usmjeravati učenike na istraživački rad.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8281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Potaknuti interes, objasniti i prilagoditi sadržaje te učenike pripremati za </a:t>
                      </a:r>
                      <a:r>
                        <a:rPr lang="en" sz="1800">
                          <a:solidFill>
                            <a:schemeClr val="dk1"/>
                          </a:solidFill>
                          <a:latin typeface="Times New Roman"/>
                          <a:ea typeface="Times New Roman"/>
                          <a:cs typeface="Times New Roman"/>
                          <a:sym typeface="Times New Roman"/>
                        </a:rPr>
                        <a:t>kritički odnos prema povijesnim zbivanjima i sadašnjosti</a:t>
                      </a:r>
                      <a:r>
                        <a:rPr lang="en" sz="1800" b="0" u="none" strike="noStrike" cap="none">
                          <a:solidFill>
                            <a:schemeClr val="dk1"/>
                          </a:solidFill>
                          <a:latin typeface="Times New Roman"/>
                          <a:ea typeface="Times New Roman"/>
                          <a:cs typeface="Times New Roman"/>
                          <a:sym typeface="Times New Roman"/>
                        </a:rPr>
                        <a:t>. </a:t>
                      </a:r>
                      <a:r>
                        <a:rPr lang="en" sz="1800" u="none" strike="noStrike" cap="none">
                          <a:solidFill>
                            <a:schemeClr val="dk1"/>
                          </a:solidFill>
                          <a:latin typeface="Times New Roman"/>
                          <a:ea typeface="Times New Roman"/>
                          <a:cs typeface="Times New Roman"/>
                          <a:sym typeface="Times New Roman"/>
                        </a:rPr>
                        <a:t>Motivirati učenike za stjecanje novih znanja i vještina. Poticati učenike na samostalan rad i istraživanje,</a:t>
                      </a:r>
                      <a:r>
                        <a:rPr lang="en" sz="1800">
                          <a:solidFill>
                            <a:schemeClr val="dk1"/>
                          </a:solidFill>
                          <a:latin typeface="Times New Roman"/>
                          <a:ea typeface="Times New Roman"/>
                          <a:cs typeface="Times New Roman"/>
                          <a:sym typeface="Times New Roman"/>
                        </a:rPr>
                        <a:t>up</a:t>
                      </a:r>
                      <a:r>
                        <a:rPr lang="en" sz="1800" u="none" strike="noStrike" cap="none">
                          <a:solidFill>
                            <a:schemeClr val="dk1"/>
                          </a:solidFill>
                          <a:latin typeface="Times New Roman"/>
                          <a:ea typeface="Times New Roman"/>
                          <a:cs typeface="Times New Roman"/>
                          <a:sym typeface="Times New Roman"/>
                        </a:rPr>
                        <a:t>oznati učenike s dodatnim izvorima znanja te p</a:t>
                      </a:r>
                      <a:r>
                        <a:rPr lang="en" sz="1800">
                          <a:solidFill>
                            <a:schemeClr val="dk1"/>
                          </a:solidFill>
                          <a:latin typeface="Times New Roman"/>
                          <a:ea typeface="Times New Roman"/>
                          <a:cs typeface="Times New Roman"/>
                          <a:sym typeface="Times New Roman"/>
                        </a:rPr>
                        <a:t>oviješću </a:t>
                      </a:r>
                      <a:r>
                        <a:rPr lang="en" sz="1800" u="none" strike="noStrike" cap="none">
                          <a:solidFill>
                            <a:schemeClr val="dk1"/>
                          </a:solidFill>
                          <a:latin typeface="Times New Roman"/>
                          <a:ea typeface="Times New Roman"/>
                          <a:cs typeface="Times New Roman"/>
                          <a:sym typeface="Times New Roman"/>
                        </a:rPr>
                        <a:t>njihove okolice.</a:t>
                      </a:r>
                    </a:p>
                    <a:p>
                      <a:pPr marL="0" marR="0" lvl="0" indent="0" algn="l" rtl="0">
                        <a:lnSpc>
                          <a:spcPct val="100000"/>
                        </a:lnSpc>
                        <a:spcBef>
                          <a:spcPts val="0"/>
                        </a:spcBef>
                        <a:spcAft>
                          <a:spcPts val="0"/>
                        </a:spcAft>
                        <a:buClr>
                          <a:schemeClr val="dk1"/>
                        </a:buClr>
                        <a:buSzPct val="25000"/>
                        <a:buFont typeface="Arial"/>
                        <a:buNone/>
                      </a:pPr>
                      <a:r>
                        <a:rPr lang="en" sz="1800" u="none" strike="noStrike" cap="none">
                          <a:solidFill>
                            <a:schemeClr val="dk1"/>
                          </a:solidFill>
                          <a:latin typeface="Times New Roman"/>
                          <a:ea typeface="Times New Roman"/>
                          <a:cs typeface="Times New Roman"/>
                          <a:sym typeface="Times New Roman"/>
                        </a:rPr>
                        <a:t>Razvijati timski rad i suradnju.</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576075">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Danijela Horvat Škunca, prof </a:t>
                      </a:r>
                      <a:r>
                        <a:rPr lang="en" sz="1800"/>
                        <a:t>.</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NAČIN REALIZACIJE</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individualni rad, rad u parovima, grupni rad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tijekom školske godine</a:t>
                      </a:r>
                      <a:r>
                        <a:rPr lang="en" sz="1800" b="0" u="none" strike="noStrike" cap="none">
                          <a:solidFill>
                            <a:schemeClr val="dk1"/>
                          </a:solidFill>
                          <a:latin typeface="Times New Roman"/>
                          <a:ea typeface="Times New Roman"/>
                          <a:cs typeface="Times New Roman"/>
                          <a:sym typeface="Times New Roman"/>
                        </a:rPr>
                        <a:t> 201</a:t>
                      </a:r>
                      <a:r>
                        <a:rPr lang="en" sz="1800">
                          <a:solidFill>
                            <a:schemeClr val="dk1"/>
                          </a:solidFill>
                          <a:latin typeface="Times New Roman"/>
                          <a:ea typeface="Times New Roman"/>
                          <a:cs typeface="Times New Roman"/>
                          <a:sym typeface="Times New Roman"/>
                        </a:rPr>
                        <a:t>7</a:t>
                      </a:r>
                      <a:r>
                        <a:rPr lang="en" sz="1800" b="0" u="none" strike="noStrike" cap="none">
                          <a:solidFill>
                            <a:schemeClr val="dk1"/>
                          </a:solidFill>
                          <a:latin typeface="Times New Roman"/>
                          <a:ea typeface="Times New Roman"/>
                          <a:cs typeface="Times New Roman"/>
                          <a:sym typeface="Times New Roman"/>
                        </a:rPr>
                        <a:t>./201</a:t>
                      </a:r>
                      <a:r>
                        <a:rPr lang="en" sz="1800">
                          <a:solidFill>
                            <a:schemeClr val="dk1"/>
                          </a:solidFill>
                          <a:latin typeface="Times New Roman"/>
                          <a:ea typeface="Times New Roman"/>
                          <a:cs typeface="Times New Roman"/>
                          <a:sym typeface="Times New Roman"/>
                        </a:rPr>
                        <a:t>8</a:t>
                      </a:r>
                      <a:r>
                        <a:rPr lang="en" sz="1800" b="0" u="none" strike="noStrike" cap="none">
                          <a:solidFill>
                            <a:schemeClr val="dk1"/>
                          </a:solidFill>
                          <a:latin typeface="Times New Roman"/>
                          <a:ea typeface="Times New Roman"/>
                          <a:cs typeface="Times New Roman"/>
                          <a:sym typeface="Times New Roman"/>
                        </a:rPr>
                        <a:t>. (u dogovoru sa učenicima)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36005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potrošni materijal za rad učenika, troškove posjeta muzejima i pov.ustanovama te prijevoza snose roditelji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1265500">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u="none" strike="noStrike" cap="none" dirty="0">
                          <a:solidFill>
                            <a:schemeClr val="dk1"/>
                          </a:solidFill>
                          <a:latin typeface="Times New Roman"/>
                          <a:ea typeface="Times New Roman"/>
                          <a:cs typeface="Times New Roman"/>
                          <a:sym typeface="Times New Roman"/>
                        </a:rPr>
                        <a:t>I</a:t>
                      </a:r>
                      <a:r>
                        <a:rPr lang="en" sz="1800" b="0" u="none" strike="noStrike" cap="none" dirty="0">
                          <a:solidFill>
                            <a:schemeClr val="dk1"/>
                          </a:solidFill>
                          <a:latin typeface="Times New Roman"/>
                          <a:ea typeface="Times New Roman"/>
                          <a:cs typeface="Times New Roman"/>
                          <a:sym typeface="Times New Roman"/>
                        </a:rPr>
                        <a:t>ndividualno praćenje uspješnosti usvajanja planiranih i dodatnih sadržaja</a:t>
                      </a:r>
                      <a:r>
                        <a:rPr lang="en" sz="1800" dirty="0">
                          <a:solidFill>
                            <a:schemeClr val="dk1"/>
                          </a:solidFill>
                          <a:latin typeface="Times New Roman"/>
                          <a:ea typeface="Times New Roman"/>
                          <a:cs typeface="Times New Roman"/>
                          <a:sym typeface="Times New Roman"/>
                        </a:rPr>
                        <a:t> i</a:t>
                      </a:r>
                      <a:r>
                        <a:rPr lang="en" sz="1800" b="0" u="none" strike="noStrike" cap="none" dirty="0">
                          <a:solidFill>
                            <a:schemeClr val="dk1"/>
                          </a:solidFill>
                          <a:latin typeface="Times New Roman"/>
                          <a:ea typeface="Times New Roman"/>
                          <a:cs typeface="Times New Roman"/>
                          <a:sym typeface="Times New Roman"/>
                        </a:rPr>
                        <a:t> razvijanja kritičko</a:t>
                      </a:r>
                      <a:r>
                        <a:rPr lang="en" sz="1800" dirty="0">
                          <a:solidFill>
                            <a:schemeClr val="dk1"/>
                          </a:solidFill>
                          <a:latin typeface="Times New Roman"/>
                          <a:ea typeface="Times New Roman"/>
                          <a:cs typeface="Times New Roman"/>
                          <a:sym typeface="Times New Roman"/>
                        </a:rPr>
                        <a:t>g i povijesnog mišljenja</a:t>
                      </a:r>
                      <a:r>
                        <a:rPr lang="en" sz="1800" b="0" u="none" strike="noStrike" cap="none" dirty="0">
                          <a:solidFill>
                            <a:schemeClr val="dk1"/>
                          </a:solidFill>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Calibri"/>
                        <a:buNone/>
                      </a:pPr>
                      <a:endParaRPr dirty="0"/>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aphicFrame>
        <p:nvGraphicFramePr>
          <p:cNvPr id="605" name="Shape 605"/>
          <p:cNvGraphicFramePr/>
          <p:nvPr>
            <p:extLst>
              <p:ext uri="{D42A27DB-BD31-4B8C-83A1-F6EECF244321}">
                <p14:modId xmlns:p14="http://schemas.microsoft.com/office/powerpoint/2010/main" val="2322853726"/>
              </p:ext>
            </p:extLst>
          </p:nvPr>
        </p:nvGraphicFramePr>
        <p:xfrm>
          <a:off x="261257" y="188640"/>
          <a:ext cx="8650514" cy="6183132"/>
        </p:xfrm>
        <a:graphic>
          <a:graphicData uri="http://schemas.openxmlformats.org/drawingml/2006/table">
            <a:tbl>
              <a:tblPr>
                <a:noFill/>
                <a:tableStyleId>{147E585C-4567-4667-A078-270B42631319}</a:tableStyleId>
              </a:tblPr>
              <a:tblGrid>
                <a:gridCol w="2206172">
                  <a:extLst>
                    <a:ext uri="{9D8B030D-6E8A-4147-A177-3AD203B41FA5}">
                      <a16:colId xmlns:a16="http://schemas.microsoft.com/office/drawing/2014/main" val="20000"/>
                    </a:ext>
                  </a:extLst>
                </a:gridCol>
                <a:gridCol w="6444342">
                  <a:extLst>
                    <a:ext uri="{9D8B030D-6E8A-4147-A177-3AD203B41FA5}">
                      <a16:colId xmlns:a16="http://schemas.microsoft.com/office/drawing/2014/main" val="20001"/>
                    </a:ext>
                  </a:extLst>
                </a:gridCol>
              </a:tblGrid>
              <a:tr h="568726">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NAZIV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GRUPA BIOZNALAC</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1137453">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CILJ AKTIVNOSTI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Spoznati važnost pravilne prehrane na zdravlje. Shvatiti što se događa u organizmu pri nedostatku pojedinih mineralnih tvari i vitamina. Naučiti kako se pravilno hraniti da bi se izbjegli nedostatci koji mogu biti uzrokom nekih zdravstvenih problema.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858418">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NAMJENA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a:solidFill>
                            <a:schemeClr val="dk1"/>
                          </a:solidFill>
                          <a:latin typeface="Times New Roman"/>
                          <a:ea typeface="Times New Roman"/>
                          <a:cs typeface="Times New Roman"/>
                          <a:sym typeface="Times New Roman"/>
                        </a:rPr>
                        <a:t>Učenici 7. i 8. razreda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597166">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NOSITELJI</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Gordana Pintar</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568726">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dirty="0">
                          <a:solidFill>
                            <a:schemeClr val="dk1"/>
                          </a:solidFill>
                          <a:latin typeface="Times New Roman"/>
                          <a:ea typeface="Times New Roman"/>
                          <a:cs typeface="Times New Roman"/>
                          <a:sym typeface="Times New Roman"/>
                        </a:rPr>
                        <a:t>NAČIN REALIZACIJE</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dirty="0">
                          <a:solidFill>
                            <a:schemeClr val="dk1"/>
                          </a:solidFill>
                          <a:latin typeface="Times New Roman"/>
                          <a:ea typeface="Times New Roman"/>
                          <a:cs typeface="Times New Roman"/>
                          <a:sym typeface="Times New Roman"/>
                        </a:rPr>
                        <a:t>individualni rad, rad u parovima, grupni rad</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373232">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VREMENIK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u="none" strike="noStrike" cap="none">
                          <a:solidFill>
                            <a:schemeClr val="dk1"/>
                          </a:solidFill>
                          <a:latin typeface="Times New Roman"/>
                          <a:ea typeface="Times New Roman"/>
                          <a:cs typeface="Times New Roman"/>
                          <a:sym typeface="Times New Roman"/>
                        </a:rPr>
                        <a:t>jedan sat tjedno tijekom školske godine</a:t>
                      </a:r>
                      <a:r>
                        <a:rPr lang="en" sz="1800" b="0" u="none" strike="noStrike" cap="none">
                          <a:solidFill>
                            <a:schemeClr val="dk1"/>
                          </a:solidFill>
                          <a:latin typeface="Times New Roman"/>
                          <a:ea typeface="Times New Roman"/>
                          <a:cs typeface="Times New Roman"/>
                          <a:sym typeface="Times New Roman"/>
                        </a:rPr>
                        <a:t> 201</a:t>
                      </a:r>
                      <a:r>
                        <a:rPr lang="en" sz="1800">
                          <a:solidFill>
                            <a:schemeClr val="dk1"/>
                          </a:solidFill>
                          <a:latin typeface="Times New Roman"/>
                          <a:ea typeface="Times New Roman"/>
                          <a:cs typeface="Times New Roman"/>
                          <a:sym typeface="Times New Roman"/>
                        </a:rPr>
                        <a:t>7</a:t>
                      </a:r>
                      <a:r>
                        <a:rPr lang="en" sz="1800" b="0" u="none" strike="noStrike" cap="none">
                          <a:solidFill>
                            <a:schemeClr val="dk1"/>
                          </a:solidFill>
                          <a:latin typeface="Times New Roman"/>
                          <a:ea typeface="Times New Roman"/>
                          <a:cs typeface="Times New Roman"/>
                          <a:sym typeface="Times New Roman"/>
                        </a:rPr>
                        <a:t>./201</a:t>
                      </a:r>
                      <a:r>
                        <a:rPr lang="en" sz="1800">
                          <a:solidFill>
                            <a:schemeClr val="dk1"/>
                          </a:solidFill>
                          <a:latin typeface="Times New Roman"/>
                          <a:ea typeface="Times New Roman"/>
                          <a:cs typeface="Times New Roman"/>
                          <a:sym typeface="Times New Roman"/>
                        </a:rPr>
                        <a:t>8</a:t>
                      </a:r>
                      <a:r>
                        <a:rPr lang="en" sz="1800" b="0" u="none" strike="noStrike" cap="none">
                          <a:solidFill>
                            <a:schemeClr val="dk1"/>
                          </a:solidFill>
                          <a:latin typeface="Times New Roman"/>
                          <a:ea typeface="Times New Roman"/>
                          <a:cs typeface="Times New Roman"/>
                          <a:sym typeface="Times New Roman"/>
                        </a:rPr>
                        <a:t>.</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373232">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TROŠKOVNIK</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u="none" strike="noStrike" cap="none">
                          <a:solidFill>
                            <a:schemeClr val="dk1"/>
                          </a:solidFill>
                          <a:latin typeface="Times New Roman"/>
                          <a:ea typeface="Times New Roman"/>
                          <a:cs typeface="Times New Roman"/>
                          <a:sym typeface="Times New Roman"/>
                        </a:rPr>
                        <a:t>potrošni materijal za rad učenika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1706179">
                <a:tc>
                  <a:txBody>
                    <a:bodyPr/>
                    <a:lstStyle/>
                    <a:p>
                      <a:pPr marL="0" marR="0" lvl="0" indent="0" algn="l"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Times New Roman"/>
                          <a:ea typeface="Times New Roman"/>
                          <a:cs typeface="Times New Roman"/>
                          <a:sym typeface="Times New Roman"/>
                        </a:rPr>
                        <a:t>VREDNOVANJE I KORIŠTENJE REZULTATA RADA</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 sz="1800" u="none" strike="noStrike" cap="none" dirty="0">
                          <a:solidFill>
                            <a:schemeClr val="dk1"/>
                          </a:solidFill>
                          <a:latin typeface="Times New Roman"/>
                          <a:ea typeface="Times New Roman"/>
                          <a:cs typeface="Times New Roman"/>
                          <a:sym typeface="Times New Roman"/>
                        </a:rPr>
                        <a:t>I</a:t>
                      </a:r>
                      <a:r>
                        <a:rPr lang="en" sz="1800" b="0" u="none" strike="noStrike" cap="none" dirty="0">
                          <a:solidFill>
                            <a:schemeClr val="dk1"/>
                          </a:solidFill>
                          <a:latin typeface="Times New Roman"/>
                          <a:ea typeface="Times New Roman"/>
                          <a:cs typeface="Times New Roman"/>
                          <a:sym typeface="Times New Roman"/>
                        </a:rPr>
                        <a:t>ndividualno praćenje uspješnosti usvajanja planiranih i dodatnih sadržaja.</a:t>
                      </a:r>
                    </a:p>
                    <a:p>
                      <a:pPr marL="0" marR="0" lvl="0" indent="0" algn="l" rtl="0">
                        <a:lnSpc>
                          <a:spcPct val="100000"/>
                        </a:lnSpc>
                        <a:spcBef>
                          <a:spcPts val="0"/>
                        </a:spcBef>
                        <a:spcAft>
                          <a:spcPts val="0"/>
                        </a:spcAft>
                        <a:buClr>
                          <a:schemeClr val="dk1"/>
                        </a:buClr>
                        <a:buSzPct val="25000"/>
                        <a:buFont typeface="Calibri"/>
                        <a:buNone/>
                      </a:pPr>
                      <a:r>
                        <a:rPr lang="en" sz="1800" u="none" strike="noStrike" cap="none" dirty="0">
                          <a:solidFill>
                            <a:schemeClr val="dk1"/>
                          </a:solidFill>
                          <a:latin typeface="Times New Roman"/>
                          <a:ea typeface="Times New Roman"/>
                          <a:cs typeface="Times New Roman"/>
                          <a:sym typeface="Times New Roman"/>
                        </a:rPr>
                        <a:t>K</a:t>
                      </a:r>
                      <a:r>
                        <a:rPr lang="en" sz="1800" b="0" u="none" strike="noStrike" cap="none" dirty="0">
                          <a:solidFill>
                            <a:schemeClr val="dk1"/>
                          </a:solidFill>
                          <a:latin typeface="Times New Roman"/>
                          <a:ea typeface="Times New Roman"/>
                          <a:cs typeface="Times New Roman"/>
                          <a:sym typeface="Times New Roman"/>
                        </a:rPr>
                        <a:t>orištenje rezultata u svrhu postizanja što boljih rezultata u nastavi </a:t>
                      </a:r>
                      <a:r>
                        <a:rPr lang="en" sz="1800" u="none" strike="noStrike" cap="none" dirty="0">
                          <a:solidFill>
                            <a:schemeClr val="dk1"/>
                          </a:solidFill>
                          <a:latin typeface="Times New Roman"/>
                          <a:ea typeface="Times New Roman"/>
                          <a:cs typeface="Times New Roman"/>
                          <a:sym typeface="Times New Roman"/>
                        </a:rPr>
                        <a:t>biologije</a:t>
                      </a:r>
                      <a:r>
                        <a:rPr lang="en" sz="1800" b="0" u="none" strike="noStrike" cap="none" dirty="0">
                          <a:solidFill>
                            <a:schemeClr val="dk1"/>
                          </a:solidFill>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Calibri"/>
                        <a:buNone/>
                      </a:pPr>
                      <a:r>
                        <a:rPr lang="en" sz="1800" u="none" strike="noStrike" cap="none" dirty="0">
                          <a:solidFill>
                            <a:schemeClr val="dk1"/>
                          </a:solidFill>
                          <a:latin typeface="Times New Roman"/>
                          <a:ea typeface="Times New Roman"/>
                          <a:cs typeface="Times New Roman"/>
                          <a:sym typeface="Times New Roman"/>
                        </a:rPr>
                        <a:t>K</a:t>
                      </a:r>
                      <a:r>
                        <a:rPr lang="en" sz="1800" b="0" u="none" strike="noStrike" cap="none" dirty="0">
                          <a:solidFill>
                            <a:schemeClr val="dk1"/>
                          </a:solidFill>
                          <a:latin typeface="Times New Roman"/>
                          <a:ea typeface="Times New Roman"/>
                          <a:cs typeface="Times New Roman"/>
                          <a:sym typeface="Times New Roman"/>
                        </a:rPr>
                        <a:t>roz rad adekvatno valorizirati zalaganja i interes  te ga sukladno tome primijeniti i u samoj nastavi </a:t>
                      </a:r>
                      <a:r>
                        <a:rPr lang="en" sz="1800" u="none" strike="noStrike" cap="none" dirty="0">
                          <a:solidFill>
                            <a:schemeClr val="dk1"/>
                          </a:solidFill>
                          <a:latin typeface="Times New Roman"/>
                          <a:ea typeface="Times New Roman"/>
                          <a:cs typeface="Times New Roman"/>
                          <a:sym typeface="Times New Roman"/>
                        </a:rPr>
                        <a:t>biologije</a:t>
                      </a:r>
                      <a:r>
                        <a:rPr lang="en" sz="1800" b="0" u="none" strike="noStrike" cap="none" dirty="0">
                          <a:solidFill>
                            <a:schemeClr val="dk1"/>
                          </a:solidFill>
                          <a:latin typeface="Times New Roman"/>
                          <a:ea typeface="Times New Roman"/>
                          <a:cs typeface="Times New Roman"/>
                          <a:sym typeface="Times New Roman"/>
                        </a:rPr>
                        <a:t>.</a:t>
                      </a:r>
                    </a:p>
                  </a:txBody>
                  <a:tcPr marL="18925" marR="1892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1001486" y="559987"/>
            <a:ext cx="7300686" cy="978688"/>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2"/>
              </a:buClr>
              <a:buSzPct val="25000"/>
              <a:buFont typeface="Arial"/>
              <a:buNone/>
            </a:pPr>
            <a:r>
              <a:rPr lang="en" sz="3600" b="1" i="0" u="none" strike="noStrike" cap="none" dirty="0">
                <a:solidFill>
                  <a:schemeClr val="dk1"/>
                </a:solidFill>
                <a:latin typeface="Times New Roman"/>
                <a:ea typeface="Times New Roman"/>
                <a:cs typeface="Times New Roman"/>
                <a:sym typeface="Times New Roman"/>
              </a:rPr>
              <a:t>Temeljne kompetencije za cjeloživotno obrazovanje:</a:t>
            </a:r>
          </a:p>
        </p:txBody>
      </p:sp>
      <p:sp>
        <p:nvSpPr>
          <p:cNvPr id="145" name="Shape 145"/>
          <p:cNvSpPr txBox="1">
            <a:spLocks noGrp="1"/>
          </p:cNvSpPr>
          <p:nvPr>
            <p:ph idx="1"/>
          </p:nvPr>
        </p:nvSpPr>
        <p:spPr>
          <a:xfrm>
            <a:off x="739031" y="1787741"/>
            <a:ext cx="7947900" cy="4772716"/>
          </a:xfrm>
          <a:prstGeom prst="rect">
            <a:avLst/>
          </a:prstGeom>
          <a:noFill/>
          <a:ln>
            <a:noFill/>
          </a:ln>
        </p:spPr>
        <p:txBody>
          <a:bodyPr wrap="square" lIns="91425" tIns="45700" rIns="91425" bIns="45700" anchor="ctr" anchorCtr="0">
            <a:noAutofit/>
          </a:bodyPr>
          <a:lstStyle/>
          <a:p>
            <a:pPr marL="457200" marR="0" lvl="0" indent="-317500" algn="l" rtl="0">
              <a:lnSpc>
                <a:spcPct val="90000"/>
              </a:lnSpc>
              <a:spcBef>
                <a:spcPts val="0"/>
              </a:spcBef>
              <a:spcAft>
                <a:spcPts val="0"/>
              </a:spcAft>
              <a:buClr>
                <a:schemeClr val="dk1"/>
              </a:buClr>
              <a:buSzPct val="97222"/>
              <a:buFont typeface="Times New Roman"/>
              <a:buChar char="•"/>
            </a:pPr>
            <a:r>
              <a:rPr lang="en" sz="3200" b="0" i="0" u="none" strike="noStrike" cap="none" dirty="0">
                <a:solidFill>
                  <a:schemeClr val="dk1"/>
                </a:solidFill>
                <a:latin typeface="Times New Roman"/>
                <a:ea typeface="Times New Roman"/>
                <a:cs typeface="Times New Roman"/>
                <a:sym typeface="Times New Roman"/>
              </a:rPr>
              <a:t>sporazumijevanje na materinskom </a:t>
            </a:r>
            <a:r>
              <a:rPr lang="en" sz="3200" b="0" i="0" u="none" strike="noStrike" cap="none" dirty="0" smtClean="0">
                <a:solidFill>
                  <a:schemeClr val="dk1"/>
                </a:solidFill>
                <a:latin typeface="Times New Roman"/>
                <a:ea typeface="Times New Roman"/>
                <a:cs typeface="Times New Roman"/>
                <a:sym typeface="Times New Roman"/>
              </a:rPr>
              <a:t>jeziku</a:t>
            </a:r>
            <a:r>
              <a:rPr lang="hr-HR" sz="3200" b="0" i="0" u="none" strike="noStrike" cap="none" dirty="0" smtClean="0">
                <a:solidFill>
                  <a:schemeClr val="dk1"/>
                </a:solidFill>
                <a:latin typeface="Times New Roman"/>
                <a:ea typeface="Times New Roman"/>
                <a:cs typeface="Times New Roman"/>
                <a:sym typeface="Times New Roman"/>
              </a:rPr>
              <a:t>,</a:t>
            </a:r>
            <a:endParaRPr lang="en" sz="3200" b="0" i="0" u="none" strike="noStrike" cap="none" dirty="0">
              <a:solidFill>
                <a:schemeClr val="dk1"/>
              </a:solidFill>
              <a:latin typeface="Times New Roman"/>
              <a:ea typeface="Times New Roman"/>
              <a:cs typeface="Times New Roman"/>
              <a:sym typeface="Times New Roman"/>
            </a:endParaRPr>
          </a:p>
          <a:p>
            <a:pPr marL="457200" marR="0" lvl="0" indent="-317500" algn="l" rtl="0">
              <a:lnSpc>
                <a:spcPct val="90000"/>
              </a:lnSpc>
              <a:spcBef>
                <a:spcPts val="0"/>
              </a:spcBef>
              <a:spcAft>
                <a:spcPts val="0"/>
              </a:spcAft>
              <a:buClr>
                <a:schemeClr val="dk1"/>
              </a:buClr>
              <a:buSzPct val="97222"/>
              <a:buFont typeface="Times New Roman"/>
              <a:buChar char="•"/>
            </a:pPr>
            <a:r>
              <a:rPr lang="en" sz="3200" b="0" i="0" u="none" strike="noStrike" cap="none" dirty="0">
                <a:solidFill>
                  <a:schemeClr val="dk1"/>
                </a:solidFill>
                <a:latin typeface="Times New Roman"/>
                <a:ea typeface="Times New Roman"/>
                <a:cs typeface="Times New Roman"/>
                <a:sym typeface="Times New Roman"/>
              </a:rPr>
              <a:t>sporazumijevanje na stranim </a:t>
            </a:r>
            <a:r>
              <a:rPr lang="en" sz="3200" b="0" i="0" u="none" strike="noStrike" cap="none" dirty="0" smtClean="0">
                <a:solidFill>
                  <a:schemeClr val="dk1"/>
                </a:solidFill>
                <a:latin typeface="Times New Roman"/>
                <a:ea typeface="Times New Roman"/>
                <a:cs typeface="Times New Roman"/>
                <a:sym typeface="Times New Roman"/>
              </a:rPr>
              <a:t>jezicima</a:t>
            </a:r>
            <a:r>
              <a:rPr lang="hr-HR" sz="3200" b="0" i="0" u="none" strike="noStrike" cap="none" dirty="0" smtClean="0">
                <a:solidFill>
                  <a:schemeClr val="dk1"/>
                </a:solidFill>
                <a:latin typeface="Times New Roman"/>
                <a:ea typeface="Times New Roman"/>
                <a:cs typeface="Times New Roman"/>
                <a:sym typeface="Times New Roman"/>
              </a:rPr>
              <a:t>,</a:t>
            </a:r>
            <a:endParaRPr lang="en" sz="3200" b="0" i="0" u="none" strike="noStrike" cap="none" dirty="0">
              <a:solidFill>
                <a:schemeClr val="dk1"/>
              </a:solidFill>
              <a:latin typeface="Times New Roman"/>
              <a:ea typeface="Times New Roman"/>
              <a:cs typeface="Times New Roman"/>
              <a:sym typeface="Times New Roman"/>
            </a:endParaRPr>
          </a:p>
          <a:p>
            <a:pPr marL="457200" marR="0" lvl="0" indent="-317500" algn="l" rtl="0">
              <a:lnSpc>
                <a:spcPct val="90000"/>
              </a:lnSpc>
              <a:spcBef>
                <a:spcPts val="0"/>
              </a:spcBef>
              <a:spcAft>
                <a:spcPts val="0"/>
              </a:spcAft>
              <a:buClr>
                <a:schemeClr val="dk1"/>
              </a:buClr>
              <a:buSzPct val="97222"/>
              <a:buFont typeface="Times New Roman"/>
              <a:buChar char="•"/>
            </a:pPr>
            <a:r>
              <a:rPr lang="en" sz="3200" b="0" i="0" u="none" strike="noStrike" cap="none" dirty="0">
                <a:solidFill>
                  <a:schemeClr val="dk1"/>
                </a:solidFill>
                <a:latin typeface="Times New Roman"/>
                <a:ea typeface="Times New Roman"/>
                <a:cs typeface="Times New Roman"/>
                <a:sym typeface="Times New Roman"/>
              </a:rPr>
              <a:t>matematička kompetencija i osnovne kompetencije u znanosti i </a:t>
            </a:r>
            <a:r>
              <a:rPr lang="en" sz="3200" b="0" i="0" u="none" strike="noStrike" cap="none" dirty="0" smtClean="0">
                <a:solidFill>
                  <a:schemeClr val="dk1"/>
                </a:solidFill>
                <a:latin typeface="Times New Roman"/>
                <a:ea typeface="Times New Roman"/>
                <a:cs typeface="Times New Roman"/>
                <a:sym typeface="Times New Roman"/>
              </a:rPr>
              <a:t>tehnologiji</a:t>
            </a:r>
            <a:r>
              <a:rPr lang="hr-HR" sz="3200" b="0" i="0" u="none" strike="noStrike" cap="none" dirty="0" smtClean="0">
                <a:solidFill>
                  <a:schemeClr val="dk1"/>
                </a:solidFill>
                <a:latin typeface="Times New Roman"/>
                <a:ea typeface="Times New Roman"/>
                <a:cs typeface="Times New Roman"/>
                <a:sym typeface="Times New Roman"/>
              </a:rPr>
              <a:t>,</a:t>
            </a:r>
            <a:endParaRPr lang="en" sz="3200" b="0" i="0" u="none" strike="noStrike" cap="none" dirty="0">
              <a:solidFill>
                <a:schemeClr val="dk1"/>
              </a:solidFill>
              <a:latin typeface="Times New Roman"/>
              <a:ea typeface="Times New Roman"/>
              <a:cs typeface="Times New Roman"/>
              <a:sym typeface="Times New Roman"/>
            </a:endParaRPr>
          </a:p>
          <a:p>
            <a:pPr marL="457200" marR="0" lvl="0" indent="-317500" algn="l" rtl="0">
              <a:lnSpc>
                <a:spcPct val="90000"/>
              </a:lnSpc>
              <a:spcBef>
                <a:spcPts val="0"/>
              </a:spcBef>
              <a:spcAft>
                <a:spcPts val="0"/>
              </a:spcAft>
              <a:buClr>
                <a:schemeClr val="dk1"/>
              </a:buClr>
              <a:buSzPct val="97222"/>
              <a:buFont typeface="Times New Roman"/>
              <a:buChar char="•"/>
            </a:pPr>
            <a:r>
              <a:rPr lang="en" sz="3200" b="0" i="0" u="none" strike="noStrike" cap="none" dirty="0">
                <a:solidFill>
                  <a:schemeClr val="dk1"/>
                </a:solidFill>
                <a:latin typeface="Times New Roman"/>
                <a:ea typeface="Times New Roman"/>
                <a:cs typeface="Times New Roman"/>
                <a:sym typeface="Times New Roman"/>
              </a:rPr>
              <a:t>digitalna </a:t>
            </a:r>
            <a:r>
              <a:rPr lang="en" sz="3200" b="0" i="0" u="none" strike="noStrike" cap="none" dirty="0" smtClean="0">
                <a:solidFill>
                  <a:schemeClr val="dk1"/>
                </a:solidFill>
                <a:latin typeface="Times New Roman"/>
                <a:ea typeface="Times New Roman"/>
                <a:cs typeface="Times New Roman"/>
                <a:sym typeface="Times New Roman"/>
              </a:rPr>
              <a:t>kompetencija</a:t>
            </a:r>
            <a:r>
              <a:rPr lang="hr-HR" sz="3200" b="0" i="0" u="none" strike="noStrike" cap="none" dirty="0" smtClean="0">
                <a:solidFill>
                  <a:schemeClr val="dk1"/>
                </a:solidFill>
                <a:latin typeface="Times New Roman"/>
                <a:ea typeface="Times New Roman"/>
                <a:cs typeface="Times New Roman"/>
                <a:sym typeface="Times New Roman"/>
              </a:rPr>
              <a:t>,</a:t>
            </a:r>
            <a:endParaRPr lang="en" sz="3200" b="0" i="0" u="none" strike="noStrike" cap="none" dirty="0">
              <a:solidFill>
                <a:schemeClr val="dk1"/>
              </a:solidFill>
              <a:latin typeface="Times New Roman"/>
              <a:ea typeface="Times New Roman"/>
              <a:cs typeface="Times New Roman"/>
              <a:sym typeface="Times New Roman"/>
            </a:endParaRPr>
          </a:p>
          <a:p>
            <a:pPr marL="457200" marR="0" lvl="0" indent="-317500" algn="l" rtl="0">
              <a:lnSpc>
                <a:spcPct val="90000"/>
              </a:lnSpc>
              <a:spcBef>
                <a:spcPts val="0"/>
              </a:spcBef>
              <a:spcAft>
                <a:spcPts val="0"/>
              </a:spcAft>
              <a:buClr>
                <a:schemeClr val="dk1"/>
              </a:buClr>
              <a:buSzPct val="97222"/>
              <a:buFont typeface="Times New Roman"/>
              <a:buChar char="•"/>
            </a:pPr>
            <a:r>
              <a:rPr lang="en" sz="3200" b="0" i="0" u="none" strike="noStrike" cap="none" dirty="0">
                <a:solidFill>
                  <a:schemeClr val="dk1"/>
                </a:solidFill>
                <a:latin typeface="Times New Roman"/>
                <a:ea typeface="Times New Roman"/>
                <a:cs typeface="Times New Roman"/>
                <a:sym typeface="Times New Roman"/>
              </a:rPr>
              <a:t>kompetencija samostalnog učenja (učiti kako učiti</a:t>
            </a:r>
            <a:r>
              <a:rPr lang="en" sz="3200" b="0" i="0" u="none" strike="noStrike" cap="none" dirty="0" smtClean="0">
                <a:solidFill>
                  <a:schemeClr val="dk1"/>
                </a:solidFill>
                <a:latin typeface="Times New Roman"/>
                <a:ea typeface="Times New Roman"/>
                <a:cs typeface="Times New Roman"/>
                <a:sym typeface="Times New Roman"/>
              </a:rPr>
              <a:t>)</a:t>
            </a:r>
            <a:r>
              <a:rPr lang="hr-HR" sz="3200" b="0" i="0" u="none" strike="noStrike" cap="none" dirty="0" smtClean="0">
                <a:solidFill>
                  <a:schemeClr val="dk1"/>
                </a:solidFill>
                <a:latin typeface="Times New Roman"/>
                <a:ea typeface="Times New Roman"/>
                <a:cs typeface="Times New Roman"/>
                <a:sym typeface="Times New Roman"/>
              </a:rPr>
              <a:t>,</a:t>
            </a:r>
            <a:endParaRPr lang="en" sz="3200" b="0" i="0" u="none" strike="noStrike" cap="none" dirty="0">
              <a:solidFill>
                <a:schemeClr val="dk1"/>
              </a:solidFill>
              <a:latin typeface="Times New Roman"/>
              <a:ea typeface="Times New Roman"/>
              <a:cs typeface="Times New Roman"/>
              <a:sym typeface="Times New Roman"/>
            </a:endParaRPr>
          </a:p>
          <a:p>
            <a:pPr marL="457200" marR="0" lvl="0" indent="-317500" algn="l" rtl="0">
              <a:lnSpc>
                <a:spcPct val="90000"/>
              </a:lnSpc>
              <a:spcBef>
                <a:spcPts val="0"/>
              </a:spcBef>
              <a:spcAft>
                <a:spcPts val="0"/>
              </a:spcAft>
              <a:buClr>
                <a:schemeClr val="dk1"/>
              </a:buClr>
              <a:buSzPct val="97222"/>
              <a:buFont typeface="Times New Roman"/>
              <a:buChar char="•"/>
            </a:pPr>
            <a:r>
              <a:rPr lang="en" sz="3200" b="0" i="0" u="none" strike="noStrike" cap="none" dirty="0">
                <a:solidFill>
                  <a:schemeClr val="dk1"/>
                </a:solidFill>
                <a:latin typeface="Times New Roman"/>
                <a:ea typeface="Times New Roman"/>
                <a:cs typeface="Times New Roman"/>
                <a:sym typeface="Times New Roman"/>
              </a:rPr>
              <a:t>socijalna i građanska </a:t>
            </a:r>
            <a:r>
              <a:rPr lang="en" sz="3200" b="0" i="0" u="none" strike="noStrike" cap="none" dirty="0" smtClean="0">
                <a:solidFill>
                  <a:schemeClr val="dk1"/>
                </a:solidFill>
                <a:latin typeface="Times New Roman"/>
                <a:ea typeface="Times New Roman"/>
                <a:cs typeface="Times New Roman"/>
                <a:sym typeface="Times New Roman"/>
              </a:rPr>
              <a:t>kompetencija</a:t>
            </a:r>
            <a:r>
              <a:rPr lang="hr-HR" sz="3200" b="0" i="0" u="none" strike="noStrike" cap="none" dirty="0" smtClean="0">
                <a:solidFill>
                  <a:schemeClr val="dk1"/>
                </a:solidFill>
                <a:latin typeface="Times New Roman"/>
                <a:ea typeface="Times New Roman"/>
                <a:cs typeface="Times New Roman"/>
                <a:sym typeface="Times New Roman"/>
              </a:rPr>
              <a:t>,</a:t>
            </a:r>
            <a:endParaRPr lang="en" sz="3200" b="0" i="0" u="none" strike="noStrike" cap="none" dirty="0">
              <a:solidFill>
                <a:schemeClr val="dk1"/>
              </a:solidFill>
              <a:latin typeface="Times New Roman"/>
              <a:ea typeface="Times New Roman"/>
              <a:cs typeface="Times New Roman"/>
              <a:sym typeface="Times New Roman"/>
            </a:endParaRPr>
          </a:p>
          <a:p>
            <a:pPr marL="457200" marR="0" lvl="0" indent="-317500" algn="l" rtl="0">
              <a:lnSpc>
                <a:spcPct val="90000"/>
              </a:lnSpc>
              <a:spcBef>
                <a:spcPts val="0"/>
              </a:spcBef>
              <a:spcAft>
                <a:spcPts val="0"/>
              </a:spcAft>
              <a:buClr>
                <a:schemeClr val="dk1"/>
              </a:buClr>
              <a:buSzPct val="97222"/>
              <a:buFont typeface="Times New Roman"/>
              <a:buChar char="•"/>
            </a:pPr>
            <a:r>
              <a:rPr lang="en" sz="3200" b="0" i="0" u="none" strike="noStrike" cap="none" dirty="0">
                <a:solidFill>
                  <a:schemeClr val="dk1"/>
                </a:solidFill>
                <a:latin typeface="Times New Roman"/>
                <a:ea typeface="Times New Roman"/>
                <a:cs typeface="Times New Roman"/>
                <a:sym typeface="Times New Roman"/>
              </a:rPr>
              <a:t>inicijativnost i </a:t>
            </a:r>
            <a:r>
              <a:rPr lang="en" sz="3200" b="0" i="0" u="none" strike="noStrike" cap="none" dirty="0" smtClean="0">
                <a:solidFill>
                  <a:schemeClr val="dk1"/>
                </a:solidFill>
                <a:latin typeface="Times New Roman"/>
                <a:ea typeface="Times New Roman"/>
                <a:cs typeface="Times New Roman"/>
                <a:sym typeface="Times New Roman"/>
              </a:rPr>
              <a:t>poduzetnost</a:t>
            </a:r>
            <a:r>
              <a:rPr lang="hr-HR" sz="3200" b="0" i="0" u="none" strike="noStrike" cap="none" dirty="0" smtClean="0">
                <a:solidFill>
                  <a:schemeClr val="dk1"/>
                </a:solidFill>
                <a:latin typeface="Times New Roman"/>
                <a:ea typeface="Times New Roman"/>
                <a:cs typeface="Times New Roman"/>
                <a:sym typeface="Times New Roman"/>
              </a:rPr>
              <a:t>,</a:t>
            </a:r>
            <a:endParaRPr lang="en" sz="3200" b="0" i="0" u="none" strike="noStrike" cap="none" dirty="0">
              <a:solidFill>
                <a:schemeClr val="dk1"/>
              </a:solidFill>
              <a:latin typeface="Times New Roman"/>
              <a:ea typeface="Times New Roman"/>
              <a:cs typeface="Times New Roman"/>
              <a:sym typeface="Times New Roman"/>
            </a:endParaRPr>
          </a:p>
          <a:p>
            <a:pPr marL="457200" marR="0" lvl="0" indent="-317500" algn="l" rtl="0">
              <a:lnSpc>
                <a:spcPct val="90000"/>
              </a:lnSpc>
              <a:spcBef>
                <a:spcPts val="0"/>
              </a:spcBef>
              <a:spcAft>
                <a:spcPts val="0"/>
              </a:spcAft>
              <a:buClr>
                <a:schemeClr val="dk1"/>
              </a:buClr>
              <a:buSzPct val="97222"/>
              <a:buFont typeface="Times New Roman"/>
              <a:buChar char="•"/>
            </a:pPr>
            <a:r>
              <a:rPr lang="en" sz="3200" b="0" i="0" u="none" strike="noStrike" cap="none" dirty="0">
                <a:solidFill>
                  <a:schemeClr val="dk1"/>
                </a:solidFill>
                <a:latin typeface="Times New Roman"/>
                <a:ea typeface="Times New Roman"/>
                <a:cs typeface="Times New Roman"/>
                <a:sym typeface="Times New Roman"/>
              </a:rPr>
              <a:t>kulturna svijest i </a:t>
            </a:r>
            <a:r>
              <a:rPr lang="en" sz="3200" b="0" i="0" u="none" strike="noStrike" cap="none" dirty="0" smtClean="0">
                <a:solidFill>
                  <a:schemeClr val="dk1"/>
                </a:solidFill>
                <a:latin typeface="Times New Roman"/>
                <a:ea typeface="Times New Roman"/>
                <a:cs typeface="Times New Roman"/>
                <a:sym typeface="Times New Roman"/>
              </a:rPr>
              <a:t>izražavanje</a:t>
            </a:r>
            <a:r>
              <a:rPr lang="hr-HR" sz="3200" b="0" i="0" u="none" strike="noStrike" cap="none" dirty="0" smtClean="0">
                <a:solidFill>
                  <a:schemeClr val="dk1"/>
                </a:solidFill>
                <a:latin typeface="Times New Roman"/>
                <a:ea typeface="Times New Roman"/>
                <a:cs typeface="Times New Roman"/>
                <a:sym typeface="Times New Roman"/>
              </a:rPr>
              <a:t>.</a:t>
            </a:r>
            <a:endParaRPr lang="en" sz="3200" b="0" i="0" u="none" strike="noStrike" cap="none" dirty="0">
              <a:solidFill>
                <a:schemeClr val="dk1"/>
              </a:solidFill>
              <a:latin typeface="Times New Roman"/>
              <a:ea typeface="Times New Roman"/>
              <a:cs typeface="Times New Roman"/>
              <a:sym typeface="Times New Roman"/>
            </a:endParaRPr>
          </a:p>
          <a:p>
            <a:pPr marL="342900" marR="0" lvl="0" indent="-190500" algn="l" rtl="0">
              <a:lnSpc>
                <a:spcPct val="100000"/>
              </a:lnSpc>
              <a:spcBef>
                <a:spcPts val="480"/>
              </a:spcBef>
              <a:spcAft>
                <a:spcPts val="0"/>
              </a:spcAft>
              <a:buClr>
                <a:srgbClr val="3F3F3F"/>
              </a:buClr>
              <a:buSzPct val="25000"/>
              <a:buFont typeface="Verdana"/>
              <a:buNone/>
            </a:pPr>
            <a:endParaRPr sz="2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p:nvPr/>
        </p:nvSpPr>
        <p:spPr>
          <a:xfrm>
            <a:off x="2219675" y="581775"/>
            <a:ext cx="5260800" cy="1021500"/>
          </a:xfrm>
          <a:prstGeom prst="roundRect">
            <a:avLst>
              <a:gd name="adj" fmla="val 16667"/>
            </a:avLst>
          </a:prstGeom>
          <a:solidFill>
            <a:schemeClr val="lt1"/>
          </a:solidFill>
          <a:ln w="19050"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12" name="Shape 612"/>
          <p:cNvSpPr txBox="1"/>
          <p:nvPr/>
        </p:nvSpPr>
        <p:spPr>
          <a:xfrm>
            <a:off x="2536625" y="909725"/>
            <a:ext cx="4626900" cy="8922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2400" b="0" i="0" u="none" strike="noStrike" cap="none">
                <a:solidFill>
                  <a:srgbClr val="000000"/>
                </a:solidFill>
                <a:latin typeface="Arial"/>
                <a:ea typeface="Arial"/>
                <a:cs typeface="Arial"/>
                <a:sym typeface="Arial"/>
              </a:rPr>
              <a:t>I</a:t>
            </a:r>
            <a:r>
              <a:rPr lang="en" sz="2400" b="1" i="0" u="none" strike="noStrike" cap="none">
                <a:solidFill>
                  <a:srgbClr val="000000"/>
                </a:solidFill>
              </a:rPr>
              <a:t>II. PRODUŽENI BORAVAK</a:t>
            </a:r>
          </a:p>
        </p:txBody>
      </p:sp>
      <p:sp>
        <p:nvSpPr>
          <p:cNvPr id="613" name="Shape 613"/>
          <p:cNvSpPr txBox="1"/>
          <p:nvPr/>
        </p:nvSpPr>
        <p:spPr>
          <a:xfrm>
            <a:off x="647750" y="1960950"/>
            <a:ext cx="8088000" cy="31284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2400" i="0" u="none" strike="noStrike" cap="none">
                <a:solidFill>
                  <a:srgbClr val="000000"/>
                </a:solidFill>
                <a:latin typeface="Times New Roman"/>
                <a:ea typeface="Times New Roman"/>
                <a:cs typeface="Times New Roman"/>
                <a:sym typeface="Times New Roman"/>
              </a:rPr>
              <a:t>Produženi boravak namijenjen je učenicima 1. i 2. razreda. Organiziran je neposredno prije (od 7.00 sati) te nakon redovne nastave (do 17.00 sati). Učenicima je omogućeno kvalitetno cjelodnevno provođenje vremena u školi. Organizirano je vrijeme za odmor i igru, obroke, odmor na zraku, kreativno provođenje organiziranog vremena, učenje i ponavljanje te rad na zadaći pod stalnim nadzorom učitelja.</a:t>
            </a:r>
          </a:p>
          <a:p>
            <a:pPr marL="0" marR="0" lvl="0" indent="0" algn="l" rtl="0">
              <a:lnSpc>
                <a:spcPct val="100000"/>
              </a:lnSpc>
              <a:spcBef>
                <a:spcPts val="0"/>
              </a:spcBef>
              <a:spcAft>
                <a:spcPts val="0"/>
              </a:spcAft>
              <a:buClr>
                <a:srgbClr val="000000"/>
              </a:buClr>
              <a:buFont typeface="Arial"/>
              <a:buNone/>
            </a:pPr>
            <a:endParaRPr sz="240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r>
              <a:rPr lang="en" sz="2400" i="0" u="none" strike="noStrike" cap="none">
                <a:solidFill>
                  <a:srgbClr val="000000"/>
                </a:solidFill>
                <a:latin typeface="Times New Roman"/>
                <a:ea typeface="Times New Roman"/>
                <a:cs typeface="Times New Roman"/>
                <a:sym typeface="Times New Roman"/>
              </a:rPr>
              <a:t>Grupe učenika, polaznika produženog boravka, organizirane su na dva načina: kao homogene skupine učenika istog razednog odjela (1. razred) te kao heterogene skupine sastavljene od dvaju razrednih odjela (2. razred).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aphicFrame>
        <p:nvGraphicFramePr>
          <p:cNvPr id="619" name="Shape 619"/>
          <p:cNvGraphicFramePr/>
          <p:nvPr>
            <p:extLst>
              <p:ext uri="{D42A27DB-BD31-4B8C-83A1-F6EECF244321}">
                <p14:modId xmlns:p14="http://schemas.microsoft.com/office/powerpoint/2010/main" val="1487657944"/>
              </p:ext>
            </p:extLst>
          </p:nvPr>
        </p:nvGraphicFramePr>
        <p:xfrm>
          <a:off x="227076" y="251049"/>
          <a:ext cx="8670182" cy="6338795"/>
        </p:xfrm>
        <a:graphic>
          <a:graphicData uri="http://schemas.openxmlformats.org/drawingml/2006/table">
            <a:tbl>
              <a:tblPr>
                <a:noFill/>
                <a:tableStyleId>{80CC5A1F-29C0-4DAD-A7B2-0726FEEF8378}</a:tableStyleId>
              </a:tblPr>
              <a:tblGrid>
                <a:gridCol w="1817404">
                  <a:extLst>
                    <a:ext uri="{9D8B030D-6E8A-4147-A177-3AD203B41FA5}">
                      <a16:colId xmlns:a16="http://schemas.microsoft.com/office/drawing/2014/main" val="20000"/>
                    </a:ext>
                  </a:extLst>
                </a:gridCol>
                <a:gridCol w="6852778">
                  <a:extLst>
                    <a:ext uri="{9D8B030D-6E8A-4147-A177-3AD203B41FA5}">
                      <a16:colId xmlns:a16="http://schemas.microsoft.com/office/drawing/2014/main" val="20001"/>
                    </a:ext>
                  </a:extLst>
                </a:gridCol>
              </a:tblGrid>
              <a:tr h="497225">
                <a:tc>
                  <a:txBody>
                    <a:bodyPr/>
                    <a:lstStyle/>
                    <a:p>
                      <a:pPr marL="0" marR="0" lvl="0" indent="0" algn="l" rtl="0">
                        <a:lnSpc>
                          <a:spcPct val="100000"/>
                        </a:lnSpc>
                        <a:spcBef>
                          <a:spcPts val="0"/>
                        </a:spcBef>
                        <a:spcAft>
                          <a:spcPts val="0"/>
                        </a:spcAft>
                        <a:buClr>
                          <a:schemeClr val="dk1"/>
                        </a:buClr>
                        <a:buSzPct val="25000"/>
                        <a:buFont typeface="Calibri"/>
                        <a:buNone/>
                      </a:pPr>
                      <a:r>
                        <a:rPr lang="en" sz="1300" b="1" u="none" strike="noStrike" cap="none" dirty="0">
                          <a:latin typeface="Times New Roman"/>
                          <a:ea typeface="Times New Roman"/>
                          <a:cs typeface="Times New Roman"/>
                          <a:sym typeface="Times New Roman"/>
                        </a:rPr>
                        <a:t>NAZIV AKTIVNOSTI</a:t>
                      </a:r>
                    </a:p>
                  </a:txBody>
                  <a:tcPr marL="91425" marR="91425" marT="91425" marB="91425"/>
                </a:tc>
                <a:tc>
                  <a:txBody>
                    <a:bodyPr/>
                    <a:lstStyle/>
                    <a:p>
                      <a:pPr marL="0" marR="0" lvl="0" indent="0" algn="ctr" rtl="0">
                        <a:lnSpc>
                          <a:spcPct val="100000"/>
                        </a:lnSpc>
                        <a:spcBef>
                          <a:spcPts val="0"/>
                        </a:spcBef>
                        <a:spcAft>
                          <a:spcPts val="0"/>
                        </a:spcAft>
                        <a:buClr>
                          <a:schemeClr val="dk1"/>
                        </a:buClr>
                        <a:buSzPct val="25000"/>
                        <a:buFont typeface="Calibri"/>
                        <a:buNone/>
                      </a:pPr>
                      <a:r>
                        <a:rPr lang="en" sz="1300" b="1" u="none" strike="noStrike" cap="none">
                          <a:latin typeface="Times New Roman"/>
                          <a:ea typeface="Times New Roman"/>
                          <a:cs typeface="Times New Roman"/>
                          <a:sym typeface="Times New Roman"/>
                        </a:rPr>
                        <a:t>PRODUŽENI BORAVAK</a:t>
                      </a:r>
                    </a:p>
                  </a:txBody>
                  <a:tcPr marL="91425" marR="91425" marT="91425" marB="91425"/>
                </a:tc>
                <a:extLst>
                  <a:ext uri="{0D108BD9-81ED-4DB2-BD59-A6C34878D82A}">
                    <a16:rowId xmlns:a16="http://schemas.microsoft.com/office/drawing/2014/main" val="10000"/>
                  </a:ext>
                </a:extLst>
              </a:tr>
              <a:tr h="1470225">
                <a:tc>
                  <a:txBody>
                    <a:bodyPr/>
                    <a:lstStyle/>
                    <a:p>
                      <a:pPr marL="0" marR="0" lvl="0" indent="0" algn="l" rtl="0">
                        <a:lnSpc>
                          <a:spcPct val="100000"/>
                        </a:lnSpc>
                        <a:spcBef>
                          <a:spcPts val="0"/>
                        </a:spcBef>
                        <a:spcAft>
                          <a:spcPts val="0"/>
                        </a:spcAft>
                        <a:buClr>
                          <a:schemeClr val="dk1"/>
                        </a:buClr>
                        <a:buSzPct val="25000"/>
                        <a:buFont typeface="Calibri"/>
                        <a:buNone/>
                      </a:pPr>
                      <a:r>
                        <a:rPr lang="en" sz="1300" b="1" u="none" strike="noStrike" cap="none" dirty="0">
                          <a:latin typeface="Times New Roman"/>
                          <a:ea typeface="Times New Roman"/>
                          <a:cs typeface="Times New Roman"/>
                          <a:sym typeface="Times New Roman"/>
                        </a:rPr>
                        <a:t>CILJ AKTIVNOSTI</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300" u="none" strike="noStrike" cap="none" dirty="0">
                          <a:latin typeface="Times New Roman"/>
                          <a:ea typeface="Times New Roman"/>
                          <a:cs typeface="Times New Roman"/>
                          <a:sym typeface="Times New Roman"/>
                        </a:rPr>
                        <a:t>Učenici će: </a:t>
                      </a:r>
                    </a:p>
                    <a:p>
                      <a:pPr marL="0" marR="0" lvl="0" indent="0" algn="l" rtl="0">
                        <a:lnSpc>
                          <a:spcPct val="100000"/>
                        </a:lnSpc>
                        <a:spcBef>
                          <a:spcPts val="0"/>
                        </a:spcBef>
                        <a:spcAft>
                          <a:spcPts val="0"/>
                        </a:spcAft>
                        <a:buClr>
                          <a:schemeClr val="dk1"/>
                        </a:buClr>
                        <a:buSzPct val="25000"/>
                        <a:buFont typeface="Calibri"/>
                        <a:buNone/>
                      </a:pPr>
                      <a:r>
                        <a:rPr lang="en" sz="1300" u="none" strike="noStrike" cap="none" dirty="0">
                          <a:latin typeface="Times New Roman"/>
                          <a:ea typeface="Times New Roman"/>
                          <a:cs typeface="Times New Roman"/>
                          <a:sym typeface="Times New Roman"/>
                        </a:rPr>
                        <a:t>- usvojiti radne navike(pisanje zadaće, učenje, poštivanje i izvršavanje razrednih zaduženja)</a:t>
                      </a:r>
                    </a:p>
                    <a:p>
                      <a:pPr marL="0" marR="0" lvl="0" indent="0" algn="l" rtl="0">
                        <a:lnSpc>
                          <a:spcPct val="100000"/>
                        </a:lnSpc>
                        <a:spcBef>
                          <a:spcPts val="0"/>
                        </a:spcBef>
                        <a:spcAft>
                          <a:spcPts val="0"/>
                        </a:spcAft>
                        <a:buClr>
                          <a:schemeClr val="dk1"/>
                        </a:buClr>
                        <a:buSzPct val="25000"/>
                        <a:buFont typeface="Calibri"/>
                        <a:buNone/>
                      </a:pPr>
                      <a:r>
                        <a:rPr lang="en" sz="1300" u="none" strike="noStrike" cap="none" dirty="0">
                          <a:latin typeface="Times New Roman"/>
                          <a:ea typeface="Times New Roman"/>
                          <a:cs typeface="Times New Roman"/>
                          <a:sym typeface="Times New Roman"/>
                        </a:rPr>
                        <a:t>- razvijati upornost, spretnost, snalažljivost u igri i radu, razvijati natjecateljski duh i korektan odnos prema drugima</a:t>
                      </a:r>
                    </a:p>
                    <a:p>
                      <a:pPr marL="0" marR="0" lvl="0" indent="0" algn="l" rtl="0">
                        <a:lnSpc>
                          <a:spcPct val="100000"/>
                        </a:lnSpc>
                        <a:spcBef>
                          <a:spcPts val="0"/>
                        </a:spcBef>
                        <a:spcAft>
                          <a:spcPts val="0"/>
                        </a:spcAft>
                        <a:buClr>
                          <a:schemeClr val="dk1"/>
                        </a:buClr>
                        <a:buSzPct val="25000"/>
                        <a:buFont typeface="Calibri"/>
                        <a:buNone/>
                      </a:pPr>
                      <a:r>
                        <a:rPr lang="en" sz="1300" u="none" strike="noStrike" cap="none" dirty="0">
                          <a:latin typeface="Times New Roman"/>
                          <a:ea typeface="Times New Roman"/>
                          <a:cs typeface="Times New Roman"/>
                          <a:sym typeface="Times New Roman"/>
                        </a:rPr>
                        <a:t>- likovnim, glazbenim, sportskim i drugim izrazima vježbati samokontrolu i jačati samopoštovanje</a:t>
                      </a:r>
                    </a:p>
                    <a:p>
                      <a:pPr marL="0" marR="0" lvl="0" indent="0" algn="l" rtl="0">
                        <a:lnSpc>
                          <a:spcPct val="100000"/>
                        </a:lnSpc>
                        <a:spcBef>
                          <a:spcPts val="0"/>
                        </a:spcBef>
                        <a:spcAft>
                          <a:spcPts val="0"/>
                        </a:spcAft>
                        <a:buClr>
                          <a:schemeClr val="dk1"/>
                        </a:buClr>
                        <a:buSzPct val="25000"/>
                        <a:buFont typeface="Calibri"/>
                        <a:buNone/>
                      </a:pPr>
                      <a:r>
                        <a:rPr lang="en" sz="1300" u="none" strike="noStrike" cap="none" dirty="0">
                          <a:latin typeface="Times New Roman"/>
                          <a:ea typeface="Times New Roman"/>
                          <a:cs typeface="Times New Roman"/>
                          <a:sym typeface="Times New Roman"/>
                        </a:rPr>
                        <a:t>- razvijati toleranciju, poštivnje pravila igre te kućnog reda škole</a:t>
                      </a:r>
                    </a:p>
                    <a:p>
                      <a:pPr marL="0" marR="0" lvl="0" indent="0" algn="l" rtl="0">
                        <a:lnSpc>
                          <a:spcPct val="100000"/>
                        </a:lnSpc>
                        <a:spcBef>
                          <a:spcPts val="0"/>
                        </a:spcBef>
                        <a:spcAft>
                          <a:spcPts val="0"/>
                        </a:spcAft>
                        <a:buClr>
                          <a:schemeClr val="dk1"/>
                        </a:buClr>
                        <a:buSzPct val="25000"/>
                        <a:buFont typeface="Calibri"/>
                        <a:buNone/>
                      </a:pPr>
                      <a:r>
                        <a:rPr lang="en" sz="1300" u="none" strike="noStrike" cap="none" dirty="0">
                          <a:latin typeface="Times New Roman"/>
                          <a:ea typeface="Times New Roman"/>
                          <a:cs typeface="Times New Roman"/>
                          <a:sym typeface="Times New Roman"/>
                        </a:rPr>
                        <a:t>- razvijati socijalne oblike ponašanja kao prevenciju neprihvatljivih oblika ponašanja</a:t>
                      </a:r>
                    </a:p>
                  </a:txBody>
                  <a:tcPr marL="91425" marR="91425" marT="91425" marB="91425"/>
                </a:tc>
                <a:extLst>
                  <a:ext uri="{0D108BD9-81ED-4DB2-BD59-A6C34878D82A}">
                    <a16:rowId xmlns:a16="http://schemas.microsoft.com/office/drawing/2014/main" val="10001"/>
                  </a:ext>
                </a:extLst>
              </a:tr>
              <a:tr h="649000">
                <a:tc>
                  <a:txBody>
                    <a:bodyPr/>
                    <a:lstStyle/>
                    <a:p>
                      <a:pPr marL="0" marR="0" lvl="0" indent="0" algn="l" rtl="0">
                        <a:lnSpc>
                          <a:spcPct val="100000"/>
                        </a:lnSpc>
                        <a:spcBef>
                          <a:spcPts val="0"/>
                        </a:spcBef>
                        <a:spcAft>
                          <a:spcPts val="0"/>
                        </a:spcAft>
                        <a:buClr>
                          <a:schemeClr val="dk1"/>
                        </a:buClr>
                        <a:buSzPct val="25000"/>
                        <a:buFont typeface="Calibri"/>
                        <a:buNone/>
                      </a:pPr>
                      <a:r>
                        <a:rPr lang="en" sz="1300" b="1" u="none" strike="noStrike" cap="none">
                          <a:latin typeface="Times New Roman"/>
                          <a:ea typeface="Times New Roman"/>
                          <a:cs typeface="Times New Roman"/>
                          <a:sym typeface="Times New Roman"/>
                        </a:rPr>
                        <a:t>NAMJENA</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300" u="none" strike="noStrike" cap="none" dirty="0">
                          <a:latin typeface="Times New Roman"/>
                          <a:ea typeface="Times New Roman"/>
                          <a:cs typeface="Times New Roman"/>
                          <a:sym typeface="Times New Roman"/>
                        </a:rPr>
                        <a:t>Omogućiti učenicima 1. i 2. razreda boravak u školi nakon redovne nastave ispunjen različitim odgojno. obrazovnim sadržajima koji povoljno utječu na razvoj učenikove cjelokupne osobnosti.</a:t>
                      </a:r>
                    </a:p>
                  </a:txBody>
                  <a:tcPr marL="91425" marR="91425" marT="91425" marB="91425"/>
                </a:tc>
                <a:extLst>
                  <a:ext uri="{0D108BD9-81ED-4DB2-BD59-A6C34878D82A}">
                    <a16:rowId xmlns:a16="http://schemas.microsoft.com/office/drawing/2014/main" val="10002"/>
                  </a:ext>
                </a:extLst>
              </a:tr>
              <a:tr h="330750">
                <a:tc>
                  <a:txBody>
                    <a:bodyPr/>
                    <a:lstStyle/>
                    <a:p>
                      <a:pPr marL="0" marR="0" lvl="0" indent="0" algn="l" rtl="0">
                        <a:lnSpc>
                          <a:spcPct val="100000"/>
                        </a:lnSpc>
                        <a:spcBef>
                          <a:spcPts val="0"/>
                        </a:spcBef>
                        <a:spcAft>
                          <a:spcPts val="0"/>
                        </a:spcAft>
                        <a:buClr>
                          <a:schemeClr val="dk1"/>
                        </a:buClr>
                        <a:buSzPct val="25000"/>
                        <a:buFont typeface="Calibri"/>
                        <a:buNone/>
                      </a:pPr>
                      <a:r>
                        <a:rPr lang="en" sz="1300" b="1" u="none" strike="noStrike" cap="none">
                          <a:latin typeface="Times New Roman"/>
                          <a:ea typeface="Times New Roman"/>
                          <a:cs typeface="Times New Roman"/>
                          <a:sym typeface="Times New Roman"/>
                        </a:rPr>
                        <a:t>NOSITELJI</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300" dirty="0">
                          <a:latin typeface="Times New Roman"/>
                          <a:ea typeface="Times New Roman"/>
                          <a:cs typeface="Times New Roman"/>
                          <a:sym typeface="Times New Roman"/>
                        </a:rPr>
                        <a:t>Katica Gojanović, Danijela Crnjac, Josipa Teodorović</a:t>
                      </a:r>
                    </a:p>
                  </a:txBody>
                  <a:tcPr marL="91425" marR="91425" marT="91425" marB="91425"/>
                </a:tc>
                <a:extLst>
                  <a:ext uri="{0D108BD9-81ED-4DB2-BD59-A6C34878D82A}">
                    <a16:rowId xmlns:a16="http://schemas.microsoft.com/office/drawing/2014/main" val="10003"/>
                  </a:ext>
                </a:extLst>
              </a:tr>
              <a:tr h="849525">
                <a:tc>
                  <a:txBody>
                    <a:bodyPr/>
                    <a:lstStyle/>
                    <a:p>
                      <a:pPr marL="0" marR="0" lvl="0" indent="0" algn="l" rtl="0">
                        <a:lnSpc>
                          <a:spcPct val="100000"/>
                        </a:lnSpc>
                        <a:spcBef>
                          <a:spcPts val="0"/>
                        </a:spcBef>
                        <a:spcAft>
                          <a:spcPts val="0"/>
                        </a:spcAft>
                        <a:buClr>
                          <a:schemeClr val="dk1"/>
                        </a:buClr>
                        <a:buSzPct val="25000"/>
                        <a:buFont typeface="Calibri"/>
                        <a:buNone/>
                      </a:pPr>
                      <a:r>
                        <a:rPr lang="en" sz="1300" b="1" u="none" strike="noStrike" cap="none">
                          <a:latin typeface="Times New Roman"/>
                          <a:ea typeface="Times New Roman"/>
                          <a:cs typeface="Times New Roman"/>
                          <a:sym typeface="Times New Roman"/>
                        </a:rPr>
                        <a:t>NAČIN REALIZACIJE</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300" u="none" strike="noStrike" cap="none" dirty="0">
                          <a:latin typeface="Times New Roman"/>
                          <a:ea typeface="Times New Roman"/>
                          <a:cs typeface="Times New Roman"/>
                          <a:sym typeface="Times New Roman"/>
                        </a:rPr>
                        <a:t>Nakon redovne nastave koju vodi učitelj razredne nastave, razredni odjel preuzima učitelj u produženom boravku. Učenici ručaju u školi. Slijedi organizirano vrijeme, ponavljanje i uvježbavanje nastavnih sadržaja te pisanje zadaće i učenje. Organizirano vrijeme se provodi kroz područja: Jezično-komunikacijsko; Matematičko-logičko, Znanstveno-tehnološko, Socijalizacija, odnos prema sebi, zdravlju, okolini; Kulturno-umjetničko; Igre, sport, rekreacija; Aktivnosti prema odabiru škole./</a:t>
                      </a:r>
                    </a:p>
                  </a:txBody>
                  <a:tcPr marL="91425" marR="91425" marT="91425" marB="91425"/>
                </a:tc>
                <a:extLst>
                  <a:ext uri="{0D108BD9-81ED-4DB2-BD59-A6C34878D82A}">
                    <a16:rowId xmlns:a16="http://schemas.microsoft.com/office/drawing/2014/main" val="10004"/>
                  </a:ext>
                </a:extLst>
              </a:tr>
              <a:tr h="435100">
                <a:tc>
                  <a:txBody>
                    <a:bodyPr/>
                    <a:lstStyle/>
                    <a:p>
                      <a:pPr marL="0" marR="0" lvl="0" indent="0" algn="l" rtl="0">
                        <a:lnSpc>
                          <a:spcPct val="100000"/>
                        </a:lnSpc>
                        <a:spcBef>
                          <a:spcPts val="0"/>
                        </a:spcBef>
                        <a:spcAft>
                          <a:spcPts val="0"/>
                        </a:spcAft>
                        <a:buClr>
                          <a:schemeClr val="dk1"/>
                        </a:buClr>
                        <a:buSzPct val="25000"/>
                        <a:buFont typeface="Calibri"/>
                        <a:buNone/>
                      </a:pPr>
                      <a:r>
                        <a:rPr lang="en" sz="1300" b="1" u="none" strike="noStrike" cap="none">
                          <a:latin typeface="Times New Roman"/>
                          <a:ea typeface="Times New Roman"/>
                          <a:cs typeface="Times New Roman"/>
                          <a:sym typeface="Times New Roman"/>
                        </a:rPr>
                        <a:t>VREMENIK</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300" u="none" strike="noStrike" cap="none" dirty="0">
                          <a:latin typeface="Times New Roman"/>
                          <a:ea typeface="Times New Roman"/>
                          <a:cs typeface="Times New Roman"/>
                          <a:sym typeface="Times New Roman"/>
                        </a:rPr>
                        <a:t>Tijekom školske godine 201</a:t>
                      </a:r>
                      <a:r>
                        <a:rPr lang="en" sz="1300" dirty="0">
                          <a:latin typeface="Times New Roman"/>
                          <a:ea typeface="Times New Roman"/>
                          <a:cs typeface="Times New Roman"/>
                          <a:sym typeface="Times New Roman"/>
                        </a:rPr>
                        <a:t>7</a:t>
                      </a:r>
                      <a:r>
                        <a:rPr lang="en" sz="1300" u="none" strike="noStrike" cap="none" dirty="0">
                          <a:latin typeface="Times New Roman"/>
                          <a:ea typeface="Times New Roman"/>
                          <a:cs typeface="Times New Roman"/>
                          <a:sym typeface="Times New Roman"/>
                        </a:rPr>
                        <a:t>./1</a:t>
                      </a:r>
                      <a:r>
                        <a:rPr lang="en" sz="1300" dirty="0">
                          <a:latin typeface="Times New Roman"/>
                          <a:ea typeface="Times New Roman"/>
                          <a:cs typeface="Times New Roman"/>
                          <a:sym typeface="Times New Roman"/>
                        </a:rPr>
                        <a:t>8</a:t>
                      </a:r>
                      <a:r>
                        <a:rPr lang="en" sz="1300" u="none" strike="noStrike" cap="none" dirty="0">
                          <a:latin typeface="Times New Roman"/>
                          <a:ea typeface="Times New Roman"/>
                          <a:cs typeface="Times New Roman"/>
                          <a:sym typeface="Times New Roman"/>
                        </a:rPr>
                        <a:t>. (25 sati tjedno)</a:t>
                      </a:r>
                    </a:p>
                  </a:txBody>
                  <a:tcPr marL="91425" marR="91425" marT="91425" marB="91425"/>
                </a:tc>
                <a:extLst>
                  <a:ext uri="{0D108BD9-81ED-4DB2-BD59-A6C34878D82A}">
                    <a16:rowId xmlns:a16="http://schemas.microsoft.com/office/drawing/2014/main" val="10005"/>
                  </a:ext>
                </a:extLst>
              </a:tr>
              <a:tr h="465450">
                <a:tc>
                  <a:txBody>
                    <a:bodyPr/>
                    <a:lstStyle/>
                    <a:p>
                      <a:pPr marL="0" marR="0" lvl="0" indent="0" algn="l" rtl="0">
                        <a:lnSpc>
                          <a:spcPct val="100000"/>
                        </a:lnSpc>
                        <a:spcBef>
                          <a:spcPts val="0"/>
                        </a:spcBef>
                        <a:spcAft>
                          <a:spcPts val="0"/>
                        </a:spcAft>
                        <a:buClr>
                          <a:schemeClr val="dk1"/>
                        </a:buClr>
                        <a:buSzPct val="25000"/>
                        <a:buFont typeface="Calibri"/>
                        <a:buNone/>
                      </a:pPr>
                      <a:r>
                        <a:rPr lang="en" sz="1300" b="1" u="none" strike="noStrike" cap="none">
                          <a:latin typeface="Times New Roman"/>
                          <a:ea typeface="Times New Roman"/>
                          <a:cs typeface="Times New Roman"/>
                          <a:sym typeface="Times New Roman"/>
                        </a:rPr>
                        <a:t>TROŠKOVNIK</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300" u="none" strike="noStrike" cap="none" dirty="0">
                          <a:latin typeface="Times New Roman"/>
                          <a:ea typeface="Times New Roman"/>
                          <a:cs typeface="Times New Roman"/>
                          <a:sym typeface="Times New Roman"/>
                        </a:rPr>
                        <a:t>Produženi boravak sufinanciraju roditelji djece i Grad Zagreb.</a:t>
                      </a:r>
                    </a:p>
                    <a:p>
                      <a:pPr marL="0" marR="0" lvl="0" indent="0" algn="l" rtl="0">
                        <a:lnSpc>
                          <a:spcPct val="100000"/>
                        </a:lnSpc>
                        <a:spcBef>
                          <a:spcPts val="0"/>
                        </a:spcBef>
                        <a:spcAft>
                          <a:spcPts val="0"/>
                        </a:spcAft>
                        <a:buClr>
                          <a:schemeClr val="dk1"/>
                        </a:buClr>
                        <a:buSzPct val="25000"/>
                        <a:buFont typeface="Calibri"/>
                        <a:buNone/>
                      </a:pPr>
                      <a:r>
                        <a:rPr lang="en" sz="1300" u="none" strike="noStrike" cap="none" dirty="0">
                          <a:latin typeface="Times New Roman"/>
                          <a:ea typeface="Times New Roman"/>
                          <a:cs typeface="Times New Roman"/>
                          <a:sym typeface="Times New Roman"/>
                        </a:rPr>
                        <a:t>Radni materijali: papiri, bojice, škare, ljepila, drvo, žica, društvene igre, sportski rekviziti</a:t>
                      </a:r>
                    </a:p>
                  </a:txBody>
                  <a:tcPr marL="91425" marR="91425" marT="91425" marB="91425"/>
                </a:tc>
                <a:extLst>
                  <a:ext uri="{0D108BD9-81ED-4DB2-BD59-A6C34878D82A}">
                    <a16:rowId xmlns:a16="http://schemas.microsoft.com/office/drawing/2014/main" val="10006"/>
                  </a:ext>
                </a:extLst>
              </a:tr>
              <a:tr h="856150">
                <a:tc>
                  <a:txBody>
                    <a:bodyPr/>
                    <a:lstStyle/>
                    <a:p>
                      <a:pPr marL="0" marR="0" lvl="0" indent="0" algn="l" rtl="0">
                        <a:lnSpc>
                          <a:spcPct val="100000"/>
                        </a:lnSpc>
                        <a:spcBef>
                          <a:spcPts val="0"/>
                        </a:spcBef>
                        <a:spcAft>
                          <a:spcPts val="0"/>
                        </a:spcAft>
                        <a:buClr>
                          <a:schemeClr val="dk1"/>
                        </a:buClr>
                        <a:buSzPct val="25000"/>
                        <a:buFont typeface="Calibri"/>
                        <a:buNone/>
                      </a:pPr>
                      <a:r>
                        <a:rPr lang="en" sz="1300" b="1" u="none" strike="noStrike" cap="none">
                          <a:latin typeface="Times New Roman"/>
                          <a:ea typeface="Times New Roman"/>
                          <a:cs typeface="Times New Roman"/>
                          <a:sym typeface="Times New Roman"/>
                        </a:rPr>
                        <a:t>VREDNOVANJE I KORIŠTENJE REZULTATA RADA</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Calibri"/>
                        <a:buNone/>
                      </a:pPr>
                      <a:r>
                        <a:rPr lang="en" sz="1300" u="none" strike="noStrike" cap="none" dirty="0">
                          <a:latin typeface="Times New Roman"/>
                          <a:ea typeface="Times New Roman"/>
                          <a:cs typeface="Times New Roman"/>
                          <a:sym typeface="Times New Roman"/>
                        </a:rPr>
                        <a:t>Uspjeh učenika vidljiv je kroz uspjeh u redovnoj nastavi i kroz zadovoljstvo učenika i roditelja, kroz projekte, sudjelovanju na priredbama, natjecanjima. Izložba likovnih radova na panoima.</a:t>
                      </a: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p:nvPr/>
        </p:nvSpPr>
        <p:spPr>
          <a:xfrm>
            <a:off x="1014700" y="1532125"/>
            <a:ext cx="7645200" cy="5339400"/>
          </a:xfrm>
          <a:prstGeom prst="rect">
            <a:avLst/>
          </a:prstGeom>
          <a:noFill/>
          <a:ln>
            <a:noFill/>
          </a:ln>
        </p:spPr>
        <p:txBody>
          <a:bodyPr wrap="square" lIns="91425" tIns="45700" rIns="91425" bIns="45700" anchor="t" anchorCtr="0">
            <a:noAutofit/>
          </a:bodyPr>
          <a:lstStyle/>
          <a:p>
            <a:pPr marL="304800" marR="0" lvl="0" indent="-381000" algn="l" rtl="0">
              <a:lnSpc>
                <a:spcPct val="100000"/>
              </a:lnSpc>
              <a:spcBef>
                <a:spcPts val="0"/>
              </a:spcBef>
              <a:spcAft>
                <a:spcPts val="0"/>
              </a:spcAft>
              <a:buClr>
                <a:schemeClr val="dk1"/>
              </a:buClr>
              <a:buSzPct val="100000"/>
              <a:buFont typeface="Arial"/>
              <a:buAutoNum type="romanUcPeriod"/>
            </a:pPr>
            <a:r>
              <a:rPr lang="en" sz="3000" b="1" i="0" u="none" strike="noStrike" cap="none">
                <a:solidFill>
                  <a:schemeClr val="dk1"/>
                </a:solidFill>
                <a:latin typeface="Arial"/>
                <a:ea typeface="Arial"/>
                <a:cs typeface="Arial"/>
                <a:sym typeface="Arial"/>
              </a:rPr>
              <a:t>D</a:t>
            </a:r>
            <a:r>
              <a:rPr lang="en" sz="2400" b="1" i="0" u="none" strike="noStrike" cap="none">
                <a:solidFill>
                  <a:schemeClr val="dk1"/>
                </a:solidFill>
                <a:latin typeface="Arial"/>
                <a:ea typeface="Arial"/>
                <a:cs typeface="Arial"/>
                <a:sym typeface="Arial"/>
              </a:rPr>
              <a:t>OPUNSKA  NASTAVA</a:t>
            </a:r>
          </a:p>
          <a:p>
            <a:pPr marL="0" marR="0" lvl="0" indent="0" algn="l" rtl="0">
              <a:lnSpc>
                <a:spcPct val="100000"/>
              </a:lnSpc>
              <a:spcBef>
                <a:spcPts val="0"/>
              </a:spcBef>
              <a:spcAft>
                <a:spcPts val="0"/>
              </a:spcAft>
              <a:buClr>
                <a:srgbClr val="000000"/>
              </a:buClr>
              <a:buFont typeface="Arial"/>
              <a:buNone/>
            </a:pPr>
            <a:endParaRPr sz="2400" b="1" i="0" u="none" strike="noStrike" cap="none">
              <a:solidFill>
                <a:schemeClr val="dk1"/>
              </a:solidFill>
              <a:latin typeface="Arial"/>
              <a:ea typeface="Arial"/>
              <a:cs typeface="Arial"/>
              <a:sym typeface="Arial"/>
            </a:endParaRPr>
          </a:p>
          <a:p>
            <a:pPr marL="787399" marR="0" lvl="2" indent="-371474" algn="l" rtl="0">
              <a:lnSpc>
                <a:spcPct val="100000"/>
              </a:lnSpc>
              <a:spcBef>
                <a:spcPts val="0"/>
              </a:spcBef>
              <a:spcAft>
                <a:spcPts val="0"/>
              </a:spcAft>
              <a:buClr>
                <a:schemeClr val="dk1"/>
              </a:buClr>
              <a:buSzPct val="100000"/>
              <a:buFont typeface="Arial"/>
              <a:buChar char="•"/>
            </a:pPr>
            <a:r>
              <a:rPr lang="en" sz="2400" b="1" i="0" u="none" strike="noStrike" cap="none">
                <a:solidFill>
                  <a:schemeClr val="dk1"/>
                </a:solidFill>
                <a:latin typeface="Arial"/>
                <a:ea typeface="Arial"/>
                <a:cs typeface="Arial"/>
                <a:sym typeface="Arial"/>
              </a:rPr>
              <a:t>DOPUNSKA NASTAVA RAZREDNE NASTAVE</a:t>
            </a:r>
          </a:p>
          <a:p>
            <a:pPr marL="787399" marR="0" lvl="2" indent="-371474" algn="l" rtl="0">
              <a:lnSpc>
                <a:spcPct val="100000"/>
              </a:lnSpc>
              <a:spcBef>
                <a:spcPts val="0"/>
              </a:spcBef>
              <a:spcAft>
                <a:spcPts val="0"/>
              </a:spcAft>
              <a:buClr>
                <a:schemeClr val="dk1"/>
              </a:buClr>
              <a:buSzPct val="100000"/>
              <a:buFont typeface="Arial"/>
              <a:buChar char="•"/>
            </a:pPr>
            <a:r>
              <a:rPr lang="en" sz="2400" b="1" i="0" u="none" strike="noStrike" cap="none">
                <a:solidFill>
                  <a:schemeClr val="dk1"/>
                </a:solidFill>
                <a:latin typeface="Arial"/>
                <a:ea typeface="Arial"/>
                <a:cs typeface="Arial"/>
                <a:sym typeface="Arial"/>
              </a:rPr>
              <a:t>DOPUNSKA NASTAVA PREDMETNE NASTAVE</a:t>
            </a:r>
          </a:p>
          <a:p>
            <a:pPr marL="0" marR="0" lvl="0" indent="0" algn="l" rtl="0">
              <a:lnSpc>
                <a:spcPct val="100000"/>
              </a:lnSpc>
              <a:spcBef>
                <a:spcPts val="0"/>
              </a:spcBef>
              <a:spcAft>
                <a:spcPts val="0"/>
              </a:spcAft>
              <a:buClr>
                <a:srgbClr val="000000"/>
              </a:buClr>
              <a:buFont typeface="Arial"/>
              <a:buNone/>
            </a:pPr>
            <a:endParaRPr sz="2400" b="1" i="0" u="none" strike="noStrike" cap="none">
              <a:solidFill>
                <a:schemeClr val="dk1"/>
              </a:solidFill>
              <a:latin typeface="Arial"/>
              <a:ea typeface="Arial"/>
              <a:cs typeface="Arial"/>
              <a:sym typeface="Arial"/>
            </a:endParaRPr>
          </a:p>
          <a:p>
            <a:pPr marL="304800" marR="0" lvl="0" indent="-342900" algn="l" rtl="0">
              <a:lnSpc>
                <a:spcPct val="100000"/>
              </a:lnSpc>
              <a:spcBef>
                <a:spcPts val="0"/>
              </a:spcBef>
              <a:spcAft>
                <a:spcPts val="0"/>
              </a:spcAft>
              <a:buClr>
                <a:schemeClr val="dk1"/>
              </a:buClr>
              <a:buSzPct val="100000"/>
              <a:buFont typeface="Arial"/>
              <a:buAutoNum type="romanUcPeriod"/>
            </a:pPr>
            <a:r>
              <a:rPr lang="en" sz="2400" b="1" i="0" u="none" strike="noStrike" cap="none">
                <a:solidFill>
                  <a:schemeClr val="dk1"/>
                </a:solidFill>
                <a:latin typeface="Arial"/>
                <a:ea typeface="Arial"/>
                <a:cs typeface="Arial"/>
                <a:sym typeface="Arial"/>
              </a:rPr>
              <a:t>DODATNA  NASTAVA</a:t>
            </a:r>
          </a:p>
          <a:p>
            <a:pPr marL="0" marR="0" lvl="0" indent="0" algn="l" rtl="0">
              <a:lnSpc>
                <a:spcPct val="100000"/>
              </a:lnSpc>
              <a:spcBef>
                <a:spcPts val="0"/>
              </a:spcBef>
              <a:spcAft>
                <a:spcPts val="0"/>
              </a:spcAft>
              <a:buClr>
                <a:srgbClr val="000000"/>
              </a:buClr>
              <a:buFont typeface="Arial"/>
              <a:buNone/>
            </a:pPr>
            <a:endParaRPr sz="2400" b="1" i="0" u="none" strike="noStrike" cap="none">
              <a:solidFill>
                <a:schemeClr val="dk1"/>
              </a:solidFill>
              <a:latin typeface="Arial"/>
              <a:ea typeface="Arial"/>
              <a:cs typeface="Arial"/>
              <a:sym typeface="Arial"/>
            </a:endParaRPr>
          </a:p>
          <a:p>
            <a:pPr marL="787399" marR="0" lvl="2" indent="-371474" algn="l" rtl="0">
              <a:lnSpc>
                <a:spcPct val="100000"/>
              </a:lnSpc>
              <a:spcBef>
                <a:spcPts val="0"/>
              </a:spcBef>
              <a:spcAft>
                <a:spcPts val="0"/>
              </a:spcAft>
              <a:buClr>
                <a:schemeClr val="dk1"/>
              </a:buClr>
              <a:buSzPct val="100000"/>
              <a:buFont typeface="Arial"/>
              <a:buChar char="•"/>
            </a:pPr>
            <a:r>
              <a:rPr lang="en" sz="2400" b="1" i="0" u="none" strike="noStrike" cap="none">
                <a:solidFill>
                  <a:schemeClr val="dk1"/>
                </a:solidFill>
                <a:latin typeface="Arial"/>
                <a:ea typeface="Arial"/>
                <a:cs typeface="Arial"/>
                <a:sym typeface="Arial"/>
              </a:rPr>
              <a:t>DODATNA NASTAVA RAZREDNE  NASTAVE</a:t>
            </a:r>
          </a:p>
          <a:p>
            <a:pPr marL="787399" marR="0" lvl="2" indent="-371474" algn="l" rtl="0">
              <a:lnSpc>
                <a:spcPct val="100000"/>
              </a:lnSpc>
              <a:spcBef>
                <a:spcPts val="0"/>
              </a:spcBef>
              <a:spcAft>
                <a:spcPts val="0"/>
              </a:spcAft>
              <a:buClr>
                <a:schemeClr val="dk1"/>
              </a:buClr>
              <a:buSzPct val="100000"/>
              <a:buFont typeface="Arial"/>
              <a:buChar char="•"/>
            </a:pPr>
            <a:r>
              <a:rPr lang="en" sz="2400" b="1" i="0" u="none" strike="noStrike" cap="none">
                <a:solidFill>
                  <a:schemeClr val="dk1"/>
                </a:solidFill>
                <a:latin typeface="Arial"/>
                <a:ea typeface="Arial"/>
                <a:cs typeface="Arial"/>
                <a:sym typeface="Arial"/>
              </a:rPr>
              <a:t>DODATNA NASTAVA PREDMETNE NASTAVE</a:t>
            </a:r>
          </a:p>
          <a:p>
            <a:pPr marL="0" marR="0" lvl="0" indent="0" algn="l" rtl="0">
              <a:lnSpc>
                <a:spcPct val="100000"/>
              </a:lnSpc>
              <a:spcBef>
                <a:spcPts val="0"/>
              </a:spcBef>
              <a:spcAft>
                <a:spcPts val="0"/>
              </a:spcAft>
              <a:buClr>
                <a:srgbClr val="000000"/>
              </a:buClr>
              <a:buFont typeface="Arial"/>
              <a:buNone/>
            </a:pPr>
            <a:endParaRPr sz="2400" b="1" i="0" u="none" strike="noStrike" cap="none">
              <a:solidFill>
                <a:schemeClr val="dk1"/>
              </a:solidFill>
              <a:latin typeface="Arial"/>
              <a:ea typeface="Arial"/>
              <a:cs typeface="Arial"/>
              <a:sym typeface="Arial"/>
            </a:endParaRPr>
          </a:p>
          <a:p>
            <a:pPr marL="304800" marR="0" lvl="0" indent="-342900" algn="l" rtl="0">
              <a:lnSpc>
                <a:spcPct val="100000"/>
              </a:lnSpc>
              <a:spcBef>
                <a:spcPts val="0"/>
              </a:spcBef>
              <a:spcAft>
                <a:spcPts val="0"/>
              </a:spcAft>
              <a:buClr>
                <a:schemeClr val="dk1"/>
              </a:buClr>
              <a:buSzPct val="100000"/>
              <a:buFont typeface="Arial"/>
              <a:buAutoNum type="romanUcPeriod"/>
            </a:pPr>
            <a:r>
              <a:rPr lang="en" sz="2400" b="1" i="0" u="none" strike="noStrike" cap="none">
                <a:solidFill>
                  <a:schemeClr val="dk1"/>
                </a:solidFill>
                <a:latin typeface="Arial"/>
                <a:ea typeface="Arial"/>
                <a:cs typeface="Arial"/>
                <a:sym typeface="Arial"/>
              </a:rPr>
              <a:t>SAT RAZREDNOG ODJELA</a:t>
            </a:r>
          </a:p>
        </p:txBody>
      </p:sp>
      <p:sp>
        <p:nvSpPr>
          <p:cNvPr id="626" name="Shape 626"/>
          <p:cNvSpPr/>
          <p:nvPr/>
        </p:nvSpPr>
        <p:spPr>
          <a:xfrm>
            <a:off x="1766975" y="260650"/>
            <a:ext cx="5633400" cy="1034100"/>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3600" b="1" i="0" u="none" strike="noStrike" cap="none">
                <a:solidFill>
                  <a:srgbClr val="000000"/>
                </a:solidFill>
              </a:rPr>
              <a:t>ŠKOLSKI KURIKUL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Shape 633"/>
          <p:cNvSpPr txBox="1"/>
          <p:nvPr/>
        </p:nvSpPr>
        <p:spPr>
          <a:xfrm>
            <a:off x="917050" y="1224650"/>
            <a:ext cx="7568100" cy="4671000"/>
          </a:xfrm>
          <a:prstGeom prst="rect">
            <a:avLst/>
          </a:prstGeom>
          <a:noFill/>
          <a:ln>
            <a:noFill/>
          </a:ln>
        </p:spPr>
        <p:txBody>
          <a:bodyPr wrap="square" lIns="91425" tIns="45700" rIns="91425" bIns="45700" anchor="t" anchorCtr="0">
            <a:noAutofit/>
          </a:bodyPr>
          <a:lstStyle/>
          <a:p>
            <a:pPr marL="0" marR="0" lvl="1" indent="0" algn="l" rtl="0">
              <a:lnSpc>
                <a:spcPct val="100000"/>
              </a:lnSpc>
              <a:spcBef>
                <a:spcPts val="0"/>
              </a:spcBef>
              <a:spcAft>
                <a:spcPts val="0"/>
              </a:spcAft>
              <a:buClr>
                <a:schemeClr val="dk1"/>
              </a:buClr>
              <a:buSzPct val="25000"/>
              <a:buFont typeface="Arial"/>
              <a:buNone/>
            </a:pPr>
            <a:r>
              <a:rPr lang="en" sz="2400" b="1" i="0" u="none" strike="noStrike" cap="none">
                <a:solidFill>
                  <a:schemeClr val="dk1"/>
                </a:solidFill>
                <a:latin typeface="Arial"/>
                <a:ea typeface="Arial"/>
                <a:cs typeface="Arial"/>
                <a:sym typeface="Arial"/>
              </a:rPr>
              <a:t>II</a:t>
            </a:r>
            <a:r>
              <a:rPr lang="en" sz="3000" b="1" i="0" u="none" strike="noStrike" cap="none">
                <a:solidFill>
                  <a:schemeClr val="dk1"/>
                </a:solidFill>
                <a:latin typeface="Arial"/>
                <a:ea typeface="Arial"/>
                <a:cs typeface="Arial"/>
                <a:sym typeface="Arial"/>
              </a:rPr>
              <a:t>I. DOPUNSKA NASTAVA </a:t>
            </a:r>
          </a:p>
          <a:p>
            <a:pPr marL="457200" marR="0" lvl="1" indent="0" algn="l" rtl="0">
              <a:lnSpc>
                <a:spcPct val="100000"/>
              </a:lnSpc>
              <a:spcBef>
                <a:spcPts val="0"/>
              </a:spcBef>
              <a:spcAft>
                <a:spcPts val="0"/>
              </a:spcAft>
              <a:buClr>
                <a:schemeClr val="dk1"/>
              </a:buClr>
              <a:buSzPct val="25000"/>
              <a:buFont typeface="Arial"/>
              <a:buNone/>
            </a:pPr>
            <a:r>
              <a:rPr lang="en" sz="3000" b="0" i="0" u="none" strike="noStrike" cap="none">
                <a:solidFill>
                  <a:schemeClr val="dk1"/>
                </a:solidFill>
                <a:latin typeface="Arial"/>
                <a:ea typeface="Arial"/>
                <a:cs typeface="Arial"/>
                <a:sym typeface="Arial"/>
              </a:rPr>
              <a:t>    RAZREDNA</a:t>
            </a:r>
          </a:p>
          <a:p>
            <a:pPr marL="457200" marR="0" lvl="1" indent="0" algn="l" rtl="0">
              <a:lnSpc>
                <a:spcPct val="100000"/>
              </a:lnSpc>
              <a:spcBef>
                <a:spcPts val="0"/>
              </a:spcBef>
              <a:spcAft>
                <a:spcPts val="0"/>
              </a:spcAft>
              <a:buClr>
                <a:schemeClr val="dk1"/>
              </a:buClr>
              <a:buSzPct val="25000"/>
              <a:buFont typeface="Arial"/>
              <a:buNone/>
            </a:pPr>
            <a:r>
              <a:rPr lang="en" sz="3000" b="0" i="0" u="none" strike="noStrike" cap="none">
                <a:solidFill>
                  <a:schemeClr val="dk1"/>
                </a:solidFill>
                <a:latin typeface="Arial"/>
                <a:ea typeface="Arial"/>
                <a:cs typeface="Arial"/>
                <a:sym typeface="Arial"/>
              </a:rPr>
              <a:t>    PREDMETNA</a:t>
            </a:r>
          </a:p>
          <a:p>
            <a:pPr marL="0" marR="0" lvl="0" indent="0" algn="l" rtl="0">
              <a:lnSpc>
                <a:spcPct val="100000"/>
              </a:lnSpc>
              <a:spcBef>
                <a:spcPts val="0"/>
              </a:spcBef>
              <a:spcAft>
                <a:spcPts val="0"/>
              </a:spcAft>
              <a:buClr>
                <a:srgbClr val="000000"/>
              </a:buClr>
              <a:buFont typeface="Arial"/>
              <a:buNone/>
            </a:pPr>
            <a:endParaRPr sz="3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 sz="3000" b="1" i="0" u="none" strike="noStrike" cap="none">
                <a:solidFill>
                  <a:schemeClr val="dk1"/>
                </a:solidFill>
                <a:latin typeface="Arial"/>
                <a:ea typeface="Arial"/>
                <a:cs typeface="Arial"/>
                <a:sym typeface="Arial"/>
              </a:rPr>
              <a:t>IV. DODATNA NASTAVA</a:t>
            </a:r>
          </a:p>
          <a:p>
            <a:pPr marL="638175" marR="0" lvl="1" indent="-3175" algn="l" rtl="0">
              <a:lnSpc>
                <a:spcPct val="100000"/>
              </a:lnSpc>
              <a:spcBef>
                <a:spcPts val="0"/>
              </a:spcBef>
              <a:spcAft>
                <a:spcPts val="0"/>
              </a:spcAft>
              <a:buClr>
                <a:schemeClr val="dk1"/>
              </a:buClr>
              <a:buSzPct val="25000"/>
              <a:buFont typeface="Arial"/>
              <a:buNone/>
            </a:pPr>
            <a:r>
              <a:rPr lang="en" sz="3000" b="0" i="0" u="none" strike="noStrike" cap="none">
                <a:solidFill>
                  <a:schemeClr val="dk1"/>
                </a:solidFill>
                <a:latin typeface="Arial"/>
                <a:ea typeface="Arial"/>
                <a:cs typeface="Arial"/>
                <a:sym typeface="Arial"/>
              </a:rPr>
              <a:t>RAZREDNA</a:t>
            </a:r>
          </a:p>
          <a:p>
            <a:pPr marL="638175" marR="0" lvl="1" indent="-3175" algn="l" rtl="0">
              <a:lnSpc>
                <a:spcPct val="100000"/>
              </a:lnSpc>
              <a:spcBef>
                <a:spcPts val="0"/>
              </a:spcBef>
              <a:spcAft>
                <a:spcPts val="0"/>
              </a:spcAft>
              <a:buClr>
                <a:schemeClr val="dk1"/>
              </a:buClr>
              <a:buSzPct val="25000"/>
              <a:buFont typeface="Arial"/>
              <a:buNone/>
            </a:pPr>
            <a:r>
              <a:rPr lang="en" sz="3000" b="0" i="0" u="none" strike="noStrike" cap="none">
                <a:solidFill>
                  <a:schemeClr val="dk1"/>
                </a:solidFill>
                <a:latin typeface="Arial"/>
                <a:ea typeface="Arial"/>
                <a:cs typeface="Arial"/>
                <a:sym typeface="Arial"/>
              </a:rPr>
              <a:t>PREDMETNA</a:t>
            </a:r>
          </a:p>
          <a:p>
            <a:pPr marL="0" marR="0" lvl="0" indent="0" algn="l" rtl="0">
              <a:lnSpc>
                <a:spcPct val="100000"/>
              </a:lnSpc>
              <a:spcBef>
                <a:spcPts val="0"/>
              </a:spcBef>
              <a:spcAft>
                <a:spcPts val="0"/>
              </a:spcAft>
              <a:buClr>
                <a:srgbClr val="000000"/>
              </a:buClr>
              <a:buFont typeface="Arial"/>
              <a:buNone/>
            </a:pPr>
            <a:endParaRPr sz="3000" b="0" i="0" u="none" strike="noStrike" cap="none">
              <a:solidFill>
                <a:schemeClr val="dk1"/>
              </a:solidFill>
              <a:latin typeface="Arial"/>
              <a:ea typeface="Arial"/>
              <a:cs typeface="Arial"/>
              <a:sym typeface="Arial"/>
            </a:endParaRPr>
          </a:p>
          <a:p>
            <a:pPr marL="0" marR="0" lvl="1" indent="0" algn="l" rtl="0">
              <a:lnSpc>
                <a:spcPct val="100000"/>
              </a:lnSpc>
              <a:spcBef>
                <a:spcPts val="0"/>
              </a:spcBef>
              <a:spcAft>
                <a:spcPts val="0"/>
              </a:spcAft>
              <a:buClr>
                <a:schemeClr val="dk1"/>
              </a:buClr>
              <a:buSzPct val="25000"/>
              <a:buFont typeface="Arial"/>
              <a:buNone/>
            </a:pPr>
            <a:r>
              <a:rPr lang="en" sz="3000" b="1" i="0" u="none" strike="noStrike" cap="none">
                <a:solidFill>
                  <a:schemeClr val="dk1"/>
                </a:solidFill>
                <a:latin typeface="Arial"/>
                <a:ea typeface="Arial"/>
                <a:cs typeface="Arial"/>
                <a:sym typeface="Arial"/>
              </a:rPr>
              <a:t>V. SAT RAZREDNOG ODJELA</a:t>
            </a:r>
          </a:p>
          <a:p>
            <a:pPr marL="0" marR="0" lvl="0" indent="0" algn="l" rtl="0">
              <a:lnSpc>
                <a:spcPct val="100000"/>
              </a:lnSpc>
              <a:spcBef>
                <a:spcPts val="0"/>
              </a:spcBef>
              <a:spcAft>
                <a:spcPts val="0"/>
              </a:spcAft>
              <a:buClr>
                <a:srgbClr val="000000"/>
              </a:buClr>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sp>
        <p:nvSpPr>
          <p:cNvPr id="640" name="Shape 640"/>
          <p:cNvSpPr/>
          <p:nvPr/>
        </p:nvSpPr>
        <p:spPr>
          <a:xfrm>
            <a:off x="2411758" y="2708916"/>
            <a:ext cx="4320480" cy="1440160"/>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2400" b="1" i="0" u="none" strike="noStrike" cap="none">
                <a:solidFill>
                  <a:schemeClr val="dk1"/>
                </a:solidFill>
                <a:latin typeface="Arial"/>
                <a:ea typeface="Arial"/>
                <a:cs typeface="Arial"/>
                <a:sym typeface="Arial"/>
              </a:rPr>
              <a:t>III. </a:t>
            </a:r>
            <a:r>
              <a:rPr lang="en" sz="2400" b="1" i="0" u="none" strike="noStrike" cap="none">
                <a:solidFill>
                  <a:srgbClr val="000000"/>
                </a:solidFill>
                <a:latin typeface="Arial"/>
                <a:ea typeface="Arial"/>
                <a:cs typeface="Arial"/>
                <a:sym typeface="Arial"/>
              </a:rPr>
              <a:t>DOPUNSKA NASTAVA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grpSp>
        <p:nvGrpSpPr>
          <p:cNvPr id="646" name="Shape 646"/>
          <p:cNvGrpSpPr/>
          <p:nvPr/>
        </p:nvGrpSpPr>
        <p:grpSpPr>
          <a:xfrm>
            <a:off x="2389163" y="3582158"/>
            <a:ext cx="4415079" cy="1142986"/>
            <a:chOff x="3078158" y="3998912"/>
            <a:chExt cx="2987672" cy="1017587"/>
          </a:xfrm>
        </p:grpSpPr>
        <p:sp>
          <p:nvSpPr>
            <p:cNvPr id="647" name="Shape 647"/>
            <p:cNvSpPr/>
            <p:nvPr/>
          </p:nvSpPr>
          <p:spPr>
            <a:xfrm>
              <a:off x="3078158" y="3998912"/>
              <a:ext cx="2987672" cy="1017587"/>
            </a:xfrm>
            <a:prstGeom prst="rect">
              <a:avLst/>
            </a:prstGeom>
            <a:blipFill rotWithShape="1">
              <a:blip r:embed="rId3">
                <a:alphaModFix/>
              </a:blip>
              <a:stretch>
                <a:fillRect/>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48" name="Shape 648"/>
            <p:cNvSpPr txBox="1"/>
            <p:nvPr/>
          </p:nvSpPr>
          <p:spPr>
            <a:xfrm>
              <a:off x="3132133" y="4076700"/>
              <a:ext cx="2879724" cy="758825"/>
            </a:xfrm>
            <a:prstGeom prst="rect">
              <a:avLst/>
            </a:prstGeom>
            <a:noFill/>
            <a:ln>
              <a:noFill/>
            </a:ln>
          </p:spPr>
          <p:txBody>
            <a:bodyPr wrap="square" lIns="32375" tIns="32375" rIns="32375" bIns="32375"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 sz="2000" b="1" i="0" u="none" strike="noStrike" cap="none">
                  <a:solidFill>
                    <a:srgbClr val="000000"/>
                  </a:solidFill>
                  <a:latin typeface="Arial"/>
                  <a:ea typeface="Arial"/>
                  <a:cs typeface="Arial"/>
                  <a:sym typeface="Arial"/>
                </a:rPr>
                <a:t>RAZREDNA</a:t>
              </a:r>
            </a:p>
            <a:p>
              <a:pPr marL="0" marR="0" lvl="0" indent="0" algn="ctr" rtl="0">
                <a:lnSpc>
                  <a:spcPct val="90000"/>
                </a:lnSpc>
                <a:spcBef>
                  <a:spcPts val="700"/>
                </a:spcBef>
                <a:spcAft>
                  <a:spcPts val="0"/>
                </a:spcAft>
                <a:buClr>
                  <a:srgbClr val="000000"/>
                </a:buClr>
                <a:buSzPct val="25000"/>
                <a:buFont typeface="Arial"/>
                <a:buNone/>
              </a:pPr>
              <a:r>
                <a:rPr lang="en" sz="2000" b="1" i="0" u="none" strike="noStrike" cap="none">
                  <a:solidFill>
                    <a:srgbClr val="000000"/>
                  </a:solidFill>
                  <a:latin typeface="Arial"/>
                  <a:ea typeface="Arial"/>
                  <a:cs typeface="Arial"/>
                  <a:sym typeface="Arial"/>
                </a:rPr>
                <a:t> NASTAVA</a:t>
              </a:r>
            </a:p>
          </p:txBody>
        </p:sp>
      </p:grpSp>
      <p:sp>
        <p:nvSpPr>
          <p:cNvPr id="649" name="Shape 649"/>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sp>
        <p:nvSpPr>
          <p:cNvPr id="650" name="Shape 650"/>
          <p:cNvSpPr/>
          <p:nvPr/>
        </p:nvSpPr>
        <p:spPr>
          <a:xfrm>
            <a:off x="2434350" y="1988840"/>
            <a:ext cx="4320480" cy="1440160"/>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2400" b="1" i="0" u="none" strike="noStrike" cap="none">
                <a:solidFill>
                  <a:schemeClr val="dk1"/>
                </a:solidFill>
                <a:latin typeface="Arial"/>
                <a:ea typeface="Arial"/>
                <a:cs typeface="Arial"/>
                <a:sym typeface="Arial"/>
              </a:rPr>
              <a:t>III. </a:t>
            </a:r>
            <a:r>
              <a:rPr lang="en" sz="2400" b="1" i="0" u="none" strike="noStrike" cap="none">
                <a:solidFill>
                  <a:srgbClr val="000000"/>
                </a:solidFill>
                <a:latin typeface="Arial"/>
                <a:ea typeface="Arial"/>
                <a:cs typeface="Arial"/>
                <a:sym typeface="Arial"/>
              </a:rPr>
              <a:t>DOPUNSKA NASTAVA</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graphicFrame>
        <p:nvGraphicFramePr>
          <p:cNvPr id="656" name="Shape 656"/>
          <p:cNvGraphicFramePr/>
          <p:nvPr/>
        </p:nvGraphicFramePr>
        <p:xfrm>
          <a:off x="251515" y="548679"/>
          <a:ext cx="8640975" cy="6089901"/>
        </p:xfrm>
        <a:graphic>
          <a:graphicData uri="http://schemas.openxmlformats.org/drawingml/2006/table">
            <a:tbl>
              <a:tblPr>
                <a:noFill/>
                <a:tableStyleId>{147E585C-4567-4667-A078-270B42631319}</a:tableStyleId>
              </a:tblPr>
              <a:tblGrid>
                <a:gridCol w="2160250">
                  <a:extLst>
                    <a:ext uri="{9D8B030D-6E8A-4147-A177-3AD203B41FA5}">
                      <a16:colId xmlns:a16="http://schemas.microsoft.com/office/drawing/2014/main" val="20000"/>
                    </a:ext>
                  </a:extLst>
                </a:gridCol>
                <a:gridCol w="6480725">
                  <a:extLst>
                    <a:ext uri="{9D8B030D-6E8A-4147-A177-3AD203B41FA5}">
                      <a16:colId xmlns:a16="http://schemas.microsoft.com/office/drawing/2014/main" val="20001"/>
                    </a:ext>
                  </a:extLst>
                </a:gridCol>
              </a:tblGrid>
              <a:tr h="6936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NAZIV AKTIVNOSTI</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DOPUNSKA NASTAVA – 1. RAZRED</a:t>
                      </a:r>
                    </a:p>
                    <a:p>
                      <a:pPr marL="0" marR="0" lvl="0" indent="0" algn="ctr"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(Hrvatski jezik)</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5887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Nadoknaditi znanje koje učeniku nedostaje ili ga teže usvaja redovnim putem. Pomoć u učenju, savladavanju predviđenog nastavnog gradiva. </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Poticanje interesa za rad, upornost, samostalnost i točnost u radu, razvijanje radnih navika.</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1747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NAMJENA</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Pomoć učenicima prvih razreda koji ne prate redovni nastavni program s očekivanom razinom uspjeha, učenicima koji zbog odsutnosti nisu uspjeli usvojiti pojedine sadržaje. </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Olakšati usvajanje gradiva primjerenim zadacima, metodama i nastavnim sredstvima.</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Omogućiti učenicima napredovanje u skladu s njihovim sposobnostima.</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07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NOSITELJI </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800">
                          <a:solidFill>
                            <a:schemeClr val="dk1"/>
                          </a:solidFill>
                          <a:latin typeface="Times New Roman"/>
                          <a:ea typeface="Times New Roman"/>
                          <a:cs typeface="Times New Roman"/>
                          <a:sym typeface="Times New Roman"/>
                        </a:rPr>
                        <a:t>Danijela Divna Dujić, Martina Delišimunović Čmigović, Ivana Vlajčić i Natalija Kovač</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942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NAČIN REALIACIJE</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Kroz sate dopunske nastave korištenjem različitih nastavnih metoda (metoda čitanja, odgovaranja na pitanja, usmenog i pismenog individualnog rada, rad u paru i manjim skupinama, rad s učenicima prema potrebi).</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0427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VREMENIK</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Tijekom nastavne godine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./201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 svaki drugi tjedan</a:t>
                      </a:r>
                      <a:r>
                        <a:rPr lang="en" sz="1600">
                          <a:latin typeface="Times New Roman"/>
                          <a:ea typeface="Times New Roman"/>
                          <a:cs typeface="Times New Roman"/>
                          <a:sym typeface="Times New Roman"/>
                        </a:rPr>
                        <a:t> jedan školski sat</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96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TROŠKOVNIK</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Nema troškova.</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030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Unapređenje individualnog razvoja učeničkih sposobnosti.  . </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Određivanje smjernica daljnjeg rada na redovnoj i dopunskoj nastavi.  </a:t>
                      </a:r>
                    </a:p>
                  </a:txBody>
                  <a:tcPr marL="54975" marR="54975" marT="0" marB="0"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graphicFrame>
        <p:nvGraphicFramePr>
          <p:cNvPr id="662" name="Shape 662"/>
          <p:cNvGraphicFramePr/>
          <p:nvPr/>
        </p:nvGraphicFramePr>
        <p:xfrm>
          <a:off x="251515" y="548681"/>
          <a:ext cx="8640975" cy="5831211"/>
        </p:xfrm>
        <a:graphic>
          <a:graphicData uri="http://schemas.openxmlformats.org/drawingml/2006/table">
            <a:tbl>
              <a:tblPr>
                <a:noFill/>
                <a:tableStyleId>{147E585C-4567-4667-A078-270B42631319}</a:tableStyleId>
              </a:tblPr>
              <a:tblGrid>
                <a:gridCol w="2160250">
                  <a:extLst>
                    <a:ext uri="{9D8B030D-6E8A-4147-A177-3AD203B41FA5}">
                      <a16:colId xmlns:a16="http://schemas.microsoft.com/office/drawing/2014/main" val="20000"/>
                    </a:ext>
                  </a:extLst>
                </a:gridCol>
                <a:gridCol w="6480725">
                  <a:extLst>
                    <a:ext uri="{9D8B030D-6E8A-4147-A177-3AD203B41FA5}">
                      <a16:colId xmlns:a16="http://schemas.microsoft.com/office/drawing/2014/main" val="20001"/>
                    </a:ext>
                  </a:extLst>
                </a:gridCol>
              </a:tblGrid>
              <a:tr h="6909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NAZIV AKTIVNOSTI</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DOPUNSKA NASTAVA – 1. RAZRED</a:t>
                      </a:r>
                    </a:p>
                    <a:p>
                      <a:pPr marL="0" marR="0" lvl="0" indent="0" algn="ctr"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(Matematika)</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67167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CILJ AKTIVNOSTI</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Nadoknaditi znanje koje učeniku nedostaje ili ga teže usvaja redovnim putem. Pomoć u učenju, savladavanju predviđenog nastavnog gradiva.Poticanje samopouzdanja učenika i radnih navika kako u školi tako i kod kuće.</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6406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NAMJENA</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Pomoć učenicima 1. razreda koji ne prate redovni nastavni program s očekivanom razinom uspjeha, učenicima koji zbog odsutnosti nisu uspjeli usvojiti pojedine sadržaje.</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Omogućiti učenicima napredovanje u skladu s njihovim sposobnostima.</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53817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NOSITELJI </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lvl="0" rtl="0">
                        <a:lnSpc>
                          <a:spcPct val="115000"/>
                        </a:lnSpc>
                        <a:spcBef>
                          <a:spcPts val="0"/>
                        </a:spcBef>
                        <a:buClr>
                          <a:schemeClr val="dk1"/>
                        </a:buClr>
                        <a:buSzPct val="25000"/>
                        <a:buFont typeface="Verdana"/>
                        <a:buNone/>
                      </a:pPr>
                      <a:r>
                        <a:rPr lang="en" sz="1800">
                          <a:solidFill>
                            <a:schemeClr val="dk1"/>
                          </a:solidFill>
                          <a:latin typeface="Times New Roman"/>
                          <a:ea typeface="Times New Roman"/>
                          <a:cs typeface="Times New Roman"/>
                          <a:sym typeface="Times New Roman"/>
                        </a:rPr>
                        <a:t>Danijela Divna Dujić, Martina Delišimunović Čmigović, Ivana Vlajčić i Natalija Kovač</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80340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NAČIN REALIACIJE</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Individualni rad s pojedinim učenicima prema potrebi. Rad u parovima, učenje kroz igru. </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Rad sa skupinom učenika koji imaju iste potrebe. </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Individualizirani pristup učeniku u savladavanju gradiva koje nije uspješno savladao na satu.</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4"/>
                  </a:ext>
                </a:extLst>
              </a:tr>
              <a:tr h="534850">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VREMENIK</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Tijekom nastavne godine 201</a:t>
                      </a:r>
                      <a:r>
                        <a:rPr lang="en" sz="1600">
                          <a:latin typeface="Times New Roman"/>
                          <a:ea typeface="Times New Roman"/>
                          <a:cs typeface="Times New Roman"/>
                          <a:sym typeface="Times New Roman"/>
                        </a:rPr>
                        <a:t>7</a:t>
                      </a:r>
                      <a:r>
                        <a:rPr lang="en" sz="1600" u="none" strike="noStrike" cap="none">
                          <a:latin typeface="Times New Roman"/>
                          <a:ea typeface="Times New Roman"/>
                          <a:cs typeface="Times New Roman"/>
                          <a:sym typeface="Times New Roman"/>
                        </a:rPr>
                        <a:t>/201</a:t>
                      </a:r>
                      <a:r>
                        <a:rPr lang="en" sz="1600">
                          <a:latin typeface="Times New Roman"/>
                          <a:ea typeface="Times New Roman"/>
                          <a:cs typeface="Times New Roman"/>
                          <a:sym typeface="Times New Roman"/>
                        </a:rPr>
                        <a:t>8</a:t>
                      </a:r>
                      <a:r>
                        <a:rPr lang="en" sz="1600" u="none" strike="noStrike" cap="none">
                          <a:latin typeface="Times New Roman"/>
                          <a:ea typeface="Times New Roman"/>
                          <a:cs typeface="Times New Roman"/>
                          <a:sym typeface="Times New Roman"/>
                        </a:rPr>
                        <a:t>. , svaki drugi tjedan jedan školski sat</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5"/>
                  </a:ext>
                </a:extLst>
              </a:tr>
              <a:tr h="31687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TROŠKOVNIK</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Nema troškova.</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6"/>
                  </a:ext>
                </a:extLst>
              </a:tr>
              <a:tr h="622225">
                <a:tc>
                  <a:txBody>
                    <a:bodyPr/>
                    <a:lstStyle/>
                    <a:p>
                      <a:pPr marL="0" marR="0" lvl="0" indent="0" algn="l" rtl="0">
                        <a:lnSpc>
                          <a:spcPct val="100000"/>
                        </a:lnSpc>
                        <a:spcBef>
                          <a:spcPts val="0"/>
                        </a:spcBef>
                        <a:spcAft>
                          <a:spcPts val="0"/>
                        </a:spcAft>
                        <a:buClr>
                          <a:srgbClr val="000000"/>
                        </a:buClr>
                        <a:buSzPct val="25000"/>
                        <a:buFont typeface="Verdana"/>
                        <a:buNone/>
                      </a:pPr>
                      <a:r>
                        <a:rPr lang="en" sz="1600" b="1" u="none" strike="noStrike" cap="none">
                          <a:latin typeface="Times New Roman"/>
                          <a:ea typeface="Times New Roman"/>
                          <a:cs typeface="Times New Roman"/>
                          <a:sym typeface="Times New Roman"/>
                        </a:rPr>
                        <a:t>VREDNOVANJE I KORIŠTENJE REZULTATA RADA</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Unapređenje individualnog razvoja učeničkih sposobnosti.  . </a:t>
                      </a:r>
                    </a:p>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Određivanje smjernica daljnjeg rada na redovnoj i dopunskoj nastavi.  </a:t>
                      </a:r>
                    </a:p>
                  </a:txBody>
                  <a:tcPr marL="56275" marR="56275" marT="0" marB="0" anchor="ctr">
                    <a:lnL w="9525" cap="flat" cmpd="sng">
                      <a:solidFill>
                        <a:schemeClr val="dk1"/>
                      </a:solidFill>
                      <a:prstDash val="solid"/>
                      <a:round/>
                      <a:headEnd type="none" w="med" len="med"/>
                      <a:tailEnd type="none" w="med" len="med"/>
                    </a:lnL>
                    <a:lnR w="9525" cap="flat" cmpd="sng">
                      <a:solidFill>
                        <a:schemeClr val="dk1"/>
                      </a:solidFill>
                      <a:prstDash val="solid"/>
                      <a:round/>
                      <a:headEnd type="none" w="med" len="med"/>
                      <a:tailEnd type="none" w="med" len="med"/>
                    </a:lnR>
                    <a:lnT w="9525" cap="flat" cmpd="sng">
                      <a:solidFill>
                        <a:schemeClr val="dk1"/>
                      </a:solidFill>
                      <a:prstDash val="solid"/>
                      <a:round/>
                      <a:headEnd type="none" w="med" len="med"/>
                      <a:tailEnd type="none" w="med" len="med"/>
                    </a:lnT>
                    <a:lnB w="9525" cap="flat" cmpd="sng">
                      <a:solidFill>
                        <a:schemeClr val="dk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Shape 668"/>
          <p:cNvSpPr txBox="1"/>
          <p:nvPr/>
        </p:nvSpPr>
        <p:spPr>
          <a:xfrm>
            <a:off x="7078660" y="0"/>
            <a:ext cx="2065199"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669" name="Shape 669"/>
          <p:cNvGraphicFramePr/>
          <p:nvPr/>
        </p:nvGraphicFramePr>
        <p:xfrm>
          <a:off x="251518" y="138150"/>
          <a:ext cx="8614150" cy="6325315"/>
        </p:xfrm>
        <a:graphic>
          <a:graphicData uri="http://schemas.openxmlformats.org/drawingml/2006/table">
            <a:tbl>
              <a:tblPr>
                <a:noFill/>
                <a:tableStyleId>{147E585C-4567-4667-A078-270B42631319}</a:tableStyleId>
              </a:tblPr>
              <a:tblGrid>
                <a:gridCol w="1656425">
                  <a:extLst>
                    <a:ext uri="{9D8B030D-6E8A-4147-A177-3AD203B41FA5}">
                      <a16:colId xmlns:a16="http://schemas.microsoft.com/office/drawing/2014/main" val="20000"/>
                    </a:ext>
                  </a:extLst>
                </a:gridCol>
                <a:gridCol w="6957725">
                  <a:extLst>
                    <a:ext uri="{9D8B030D-6E8A-4147-A177-3AD203B41FA5}">
                      <a16:colId xmlns:a16="http://schemas.microsoft.com/office/drawing/2014/main" val="20001"/>
                    </a:ext>
                  </a:extLst>
                </a:gridCol>
              </a:tblGrid>
              <a:tr h="5143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NAZIV AKTIVNOSTI</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DOPUNSKA NASTAVA IZ HRVATSKOG JEZIKA I MATEMATIKE – 2.  RAZREDI</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6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CILJ AKTIVNOSTI</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0" i="0" u="none" strike="noStrike" cap="none">
                          <a:solidFill>
                            <a:schemeClr val="dk1"/>
                          </a:solidFill>
                          <a:latin typeface="Times New Roman"/>
                          <a:ea typeface="Times New Roman"/>
                          <a:cs typeface="Times New Roman"/>
                          <a:sym typeface="Times New Roman"/>
                        </a:rPr>
                        <a:t>Nadoknaditi znanje koje učeniku nedostaje ili ga teže usvaja redovnim putem. Pomoć u učenju, savladavanju predviđenog nastavnog sadržaja, osposobljavanje učenika za samostalni rad. Poticanje samopouzdanja učenika i radnih navika kako u školi tako i kod kuće.</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71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NAMJENA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0" i="0" u="none" strike="noStrike" cap="none">
                          <a:solidFill>
                            <a:schemeClr val="dk1"/>
                          </a:solidFill>
                          <a:latin typeface="Times New Roman"/>
                          <a:ea typeface="Times New Roman"/>
                          <a:cs typeface="Times New Roman"/>
                          <a:sym typeface="Times New Roman"/>
                        </a:rPr>
                        <a:t>Pomoć učenicima </a:t>
                      </a:r>
                      <a:r>
                        <a:rPr lang="en" sz="1500" u="none" strike="noStrike" cap="none">
                          <a:solidFill>
                            <a:schemeClr val="dk1"/>
                          </a:solidFill>
                          <a:latin typeface="Times New Roman"/>
                          <a:ea typeface="Times New Roman"/>
                          <a:cs typeface="Times New Roman"/>
                          <a:sym typeface="Times New Roman"/>
                        </a:rPr>
                        <a:t>drugih</a:t>
                      </a:r>
                      <a:r>
                        <a:rPr lang="en" sz="1500" b="0" i="0" u="none" strike="noStrike" cap="none">
                          <a:solidFill>
                            <a:schemeClr val="dk1"/>
                          </a:solidFill>
                          <a:latin typeface="Times New Roman"/>
                          <a:ea typeface="Times New Roman"/>
                          <a:cs typeface="Times New Roman"/>
                          <a:sym typeface="Times New Roman"/>
                        </a:rPr>
                        <a:t> razreda koji ne prate redovni nastavni program s očekivanom razinom uspjeha, učenicima koji zbog odsutnosti nisu uspjeli usvojiti pojedine sadržaje.</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00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NOSITELJI</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Učiteljice: Mirta Grgić-Mešić, Zorka Brekalo, Irena Koružnjak, Marija Krijan</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6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NAČIN REALIZACIJE</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0" i="0" u="none" strike="noStrike" cap="none">
                          <a:solidFill>
                            <a:schemeClr val="dk1"/>
                          </a:solidFill>
                          <a:latin typeface="Times New Roman"/>
                          <a:ea typeface="Times New Roman"/>
                          <a:cs typeface="Times New Roman"/>
                          <a:sym typeface="Times New Roman"/>
                        </a:rPr>
                        <a:t>Individualni rad s pojedinim učenicima prema potrebi. Rad u parovima, učenje kroz igru. </a:t>
                      </a:r>
                    </a:p>
                    <a:p>
                      <a:pPr marL="0" marR="0" lvl="0" indent="0" algn="l" rtl="0">
                        <a:lnSpc>
                          <a:spcPct val="100000"/>
                        </a:lnSpc>
                        <a:spcBef>
                          <a:spcPts val="0"/>
                        </a:spcBef>
                        <a:spcAft>
                          <a:spcPts val="0"/>
                        </a:spcAft>
                        <a:buClr>
                          <a:srgbClr val="000000"/>
                        </a:buClr>
                        <a:buSzPct val="25000"/>
                        <a:buFont typeface="Times New Roman"/>
                        <a:buNone/>
                      </a:pPr>
                      <a:r>
                        <a:rPr lang="en" sz="1500" b="0" i="0" u="none" strike="noStrike" cap="none">
                          <a:solidFill>
                            <a:schemeClr val="dk1"/>
                          </a:solidFill>
                          <a:latin typeface="Times New Roman"/>
                          <a:ea typeface="Times New Roman"/>
                          <a:cs typeface="Times New Roman"/>
                          <a:sym typeface="Times New Roman"/>
                        </a:rPr>
                        <a:t>Rad sa skupinom učenika koji imaju iste potrebe. </a:t>
                      </a:r>
                    </a:p>
                    <a:p>
                      <a:pPr marL="0" marR="0" lvl="0" indent="0" algn="l" rtl="0">
                        <a:lnSpc>
                          <a:spcPct val="100000"/>
                        </a:lnSpc>
                        <a:spcBef>
                          <a:spcPts val="0"/>
                        </a:spcBef>
                        <a:spcAft>
                          <a:spcPts val="0"/>
                        </a:spcAft>
                        <a:buClr>
                          <a:srgbClr val="000000"/>
                        </a:buClr>
                        <a:buSzPct val="25000"/>
                        <a:buFont typeface="Times New Roman"/>
                        <a:buNone/>
                      </a:pPr>
                      <a:r>
                        <a:rPr lang="en" sz="1500" b="0" i="0" u="none" strike="noStrike" cap="none">
                          <a:solidFill>
                            <a:schemeClr val="dk1"/>
                          </a:solidFill>
                          <a:latin typeface="Times New Roman"/>
                          <a:ea typeface="Times New Roman"/>
                          <a:cs typeface="Times New Roman"/>
                          <a:sym typeface="Times New Roman"/>
                        </a:rPr>
                        <a:t>Individualizirani pristup učeniku u svladavanju gradiva koje nije uspješno savladao na satu. </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44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VREMENIK</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u="none" strike="noStrike" cap="none">
                          <a:solidFill>
                            <a:schemeClr val="dk1"/>
                          </a:solidFill>
                          <a:latin typeface="Times New Roman"/>
                          <a:ea typeface="Times New Roman"/>
                          <a:cs typeface="Times New Roman"/>
                          <a:sym typeface="Times New Roman"/>
                        </a:rPr>
                        <a:t>Tijekom školske godine 201</a:t>
                      </a:r>
                      <a:r>
                        <a:rPr lang="en" sz="1500">
                          <a:solidFill>
                            <a:schemeClr val="dk1"/>
                          </a:solidFill>
                          <a:latin typeface="Times New Roman"/>
                          <a:ea typeface="Times New Roman"/>
                          <a:cs typeface="Times New Roman"/>
                          <a:sym typeface="Times New Roman"/>
                        </a:rPr>
                        <a:t>7</a:t>
                      </a:r>
                      <a:r>
                        <a:rPr lang="en" sz="1500" u="none" strike="noStrike" cap="none">
                          <a:solidFill>
                            <a:schemeClr val="dk1"/>
                          </a:solidFill>
                          <a:latin typeface="Times New Roman"/>
                          <a:ea typeface="Times New Roman"/>
                          <a:cs typeface="Times New Roman"/>
                          <a:sym typeface="Times New Roman"/>
                        </a:rPr>
                        <a:t>./1</a:t>
                      </a:r>
                      <a:r>
                        <a:rPr lang="en" sz="1500">
                          <a:solidFill>
                            <a:schemeClr val="dk1"/>
                          </a:solidFill>
                          <a:latin typeface="Times New Roman"/>
                          <a:ea typeface="Times New Roman"/>
                          <a:cs typeface="Times New Roman"/>
                          <a:sym typeface="Times New Roman"/>
                        </a:rPr>
                        <a:t>8</a:t>
                      </a:r>
                      <a:r>
                        <a:rPr lang="en" sz="1500" u="none" strike="noStrike" cap="none">
                          <a:solidFill>
                            <a:schemeClr val="dk1"/>
                          </a:solidFill>
                          <a:latin typeface="Times New Roman"/>
                          <a:ea typeface="Times New Roman"/>
                          <a:cs typeface="Times New Roman"/>
                          <a:sym typeface="Times New Roman"/>
                        </a:rPr>
                        <a:t>. (jedan sat tjedno)</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69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TROŠKOVNIK</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u="none" strike="noStrike" cap="none">
                          <a:solidFill>
                            <a:schemeClr val="dk1"/>
                          </a:solidFill>
                          <a:latin typeface="Times New Roman"/>
                          <a:ea typeface="Times New Roman"/>
                          <a:cs typeface="Times New Roman"/>
                          <a:sym typeface="Times New Roman"/>
                        </a:rPr>
                        <a:t>Bez troškova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548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b="1" u="none" strike="noStrike" cap="none">
                          <a:solidFill>
                            <a:schemeClr val="dk1"/>
                          </a:solidFill>
                          <a:latin typeface="Times New Roman"/>
                          <a:ea typeface="Times New Roman"/>
                          <a:cs typeface="Times New Roman"/>
                          <a:sym typeface="Times New Roman"/>
                        </a:rPr>
                        <a:t>VREDNOVANJE I KORIŠTENJE REZULTATA RADA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500" u="none" strike="noStrike" cap="none">
                          <a:solidFill>
                            <a:srgbClr val="000000"/>
                          </a:solidFill>
                          <a:latin typeface="Times New Roman"/>
                          <a:ea typeface="Times New Roman"/>
                          <a:cs typeface="Times New Roman"/>
                          <a:sym typeface="Times New Roman"/>
                        </a:rPr>
                        <a:t>Samovrjednovanje. Kontinuirano se prati individualni napredak učenika u odnosu na početno stanje - Evidencijski list za dopunsku nastavu i opisne zabilješke na listi praćenja učenika. Kratke provjere tijekom dopunske nastave.</a:t>
                      </a:r>
                    </a:p>
                    <a:p>
                      <a:pPr marL="0" marR="0" lvl="0" indent="0" algn="l" rtl="0">
                        <a:lnSpc>
                          <a:spcPct val="100000"/>
                        </a:lnSpc>
                        <a:spcBef>
                          <a:spcPts val="0"/>
                        </a:spcBef>
                        <a:spcAft>
                          <a:spcPts val="0"/>
                        </a:spcAft>
                        <a:buClr>
                          <a:srgbClr val="000000"/>
                        </a:buClr>
                        <a:buSzPct val="25000"/>
                        <a:buFont typeface="Times New Roman"/>
                        <a:buNone/>
                      </a:pPr>
                      <a:r>
                        <a:rPr lang="en" sz="1500" u="none" strike="noStrike" cap="none">
                          <a:solidFill>
                            <a:srgbClr val="000000"/>
                          </a:solidFill>
                          <a:latin typeface="Times New Roman"/>
                          <a:ea typeface="Times New Roman"/>
                          <a:cs typeface="Times New Roman"/>
                          <a:sym typeface="Times New Roman"/>
                        </a:rPr>
                        <a:t>Unapređenje individualnog razvoja učeničkih sposobnosti.  </a:t>
                      </a:r>
                    </a:p>
                    <a:p>
                      <a:pPr marL="0" marR="0" lvl="0" indent="0" algn="l" rtl="0">
                        <a:lnSpc>
                          <a:spcPct val="100000"/>
                        </a:lnSpc>
                        <a:spcBef>
                          <a:spcPts val="0"/>
                        </a:spcBef>
                        <a:spcAft>
                          <a:spcPts val="0"/>
                        </a:spcAft>
                        <a:buClr>
                          <a:srgbClr val="000000"/>
                        </a:buClr>
                        <a:buSzPct val="25000"/>
                        <a:buFont typeface="Times New Roman"/>
                        <a:buNone/>
                      </a:pPr>
                      <a:r>
                        <a:rPr lang="en" sz="1500" u="none" strike="noStrike" cap="none">
                          <a:solidFill>
                            <a:srgbClr val="000000"/>
                          </a:solidFill>
                          <a:latin typeface="Times New Roman"/>
                          <a:ea typeface="Times New Roman"/>
                          <a:cs typeface="Times New Roman"/>
                          <a:sym typeface="Times New Roman"/>
                        </a:rPr>
                        <a:t>Poticanje za daljnji rad, upoznavanje stručne službe o većim teškoćama svladavanja matematičkog gradiva, kao i o poboljšanju usvajanja gradiva uz informiranje roditelja. </a:t>
                      </a:r>
                    </a:p>
                    <a:p>
                      <a:pPr marL="0" marR="0" lvl="0" indent="0" algn="l" rtl="0">
                        <a:lnSpc>
                          <a:spcPct val="100000"/>
                        </a:lnSpc>
                        <a:spcBef>
                          <a:spcPts val="0"/>
                        </a:spcBef>
                        <a:spcAft>
                          <a:spcPts val="0"/>
                        </a:spcAft>
                        <a:buClr>
                          <a:srgbClr val="000000"/>
                        </a:buClr>
                        <a:buSzPct val="25000"/>
                        <a:buFont typeface="Times New Roman"/>
                        <a:buNone/>
                      </a:pPr>
                      <a:r>
                        <a:rPr lang="en" sz="1500" u="none" strike="noStrike" cap="none">
                          <a:solidFill>
                            <a:srgbClr val="000000"/>
                          </a:solidFill>
                          <a:latin typeface="Times New Roman"/>
                          <a:ea typeface="Times New Roman"/>
                          <a:cs typeface="Times New Roman"/>
                          <a:sym typeface="Times New Roman"/>
                        </a:rPr>
                        <a:t>Određivanje smjernica daljnjeg rada na redovnoj i dopunskoj nastavi.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676" name="Shape 676"/>
          <p:cNvGraphicFramePr/>
          <p:nvPr/>
        </p:nvGraphicFramePr>
        <p:xfrm>
          <a:off x="395287" y="456587"/>
          <a:ext cx="8497175" cy="5942415"/>
        </p:xfrm>
        <a:graphic>
          <a:graphicData uri="http://schemas.openxmlformats.org/drawingml/2006/table">
            <a:tbl>
              <a:tblPr>
                <a:noFill/>
                <a:tableStyleId>{147E585C-4567-4667-A078-270B42631319}</a:tableStyleId>
              </a:tblPr>
              <a:tblGrid>
                <a:gridCol w="1656425">
                  <a:extLst>
                    <a:ext uri="{9D8B030D-6E8A-4147-A177-3AD203B41FA5}">
                      <a16:colId xmlns:a16="http://schemas.microsoft.com/office/drawing/2014/main" val="20000"/>
                    </a:ext>
                  </a:extLst>
                </a:gridCol>
                <a:gridCol w="6840750">
                  <a:extLst>
                    <a:ext uri="{9D8B030D-6E8A-4147-A177-3AD203B41FA5}">
                      <a16:colId xmlns:a16="http://schemas.microsoft.com/office/drawing/2014/main" val="20001"/>
                    </a:ext>
                  </a:extLst>
                </a:gridCol>
              </a:tblGrid>
              <a:tr h="4244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NAZIV AKTIVNOSTI</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DOPUNSKA NASTAVA IZ HRVATSKOG JEZIKA – 3.  RAZRED</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6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CILJ AKTIVNOSTI</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Nadoknaditi znanje koje učeniku nedostaje ili ga teže usvaja redovnim putem. Pomoć u učenju, savladavanju predviđenog nastavnog sadržaja, osposobljavanje učenika za samostalni rad. Poticanje samopouzdanja učenika i radnih navika kako u školi tako i kod kuće.</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71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NAMJENA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Pomoć učenicima</a:t>
                      </a:r>
                      <a:r>
                        <a:rPr lang="en" sz="1400" u="none" strike="noStrike" cap="none">
                          <a:solidFill>
                            <a:schemeClr val="dk1"/>
                          </a:solidFill>
                          <a:latin typeface="Times New Roman"/>
                          <a:ea typeface="Times New Roman"/>
                          <a:cs typeface="Times New Roman"/>
                          <a:sym typeface="Times New Roman"/>
                        </a:rPr>
                        <a:t> trećih </a:t>
                      </a:r>
                      <a:r>
                        <a:rPr lang="en" sz="1400" b="0" i="0" u="none" strike="noStrike" cap="none">
                          <a:solidFill>
                            <a:schemeClr val="dk1"/>
                          </a:solidFill>
                          <a:latin typeface="Times New Roman"/>
                          <a:ea typeface="Times New Roman"/>
                          <a:cs typeface="Times New Roman"/>
                          <a:sym typeface="Times New Roman"/>
                        </a:rPr>
                        <a:t>razreda koji ne prate redovni nastavni program s očekivanom razinom uspjeha, učenicima koji zbog odsutnosti nisu uspijeli usvojiti pojedine sadržaje.</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00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NOSITELJI </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Ljerka Ivković, Jasminka Španić,Ksenija Borović</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6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NAČIN REALIZACIJE</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Individualni rad s pojedinim učenicima prema potrebi. Rad u parovima, učenje kroz igru. </a:t>
                      </a:r>
                    </a:p>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Rad sa skupinom učenika koji imaju iste potrebe. </a:t>
                      </a:r>
                    </a:p>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Individualizirani pristup učeniku u svladavanju gradiva koje nije uspješno savladao na satu. </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44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VREMENIK</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chemeClr val="dk1"/>
                          </a:solidFill>
                          <a:latin typeface="Times New Roman"/>
                          <a:ea typeface="Times New Roman"/>
                          <a:cs typeface="Times New Roman"/>
                          <a:sym typeface="Times New Roman"/>
                        </a:rPr>
                        <a:t>Tijekom školske godine</a:t>
                      </a:r>
                      <a:r>
                        <a:rPr lang="en" sz="1400" u="none" strike="noStrike" cap="none">
                          <a:latin typeface="Times New Roman"/>
                          <a:ea typeface="Times New Roman"/>
                          <a:cs typeface="Times New Roman"/>
                          <a:sym typeface="Times New Roman"/>
                        </a:rPr>
                        <a:t> 201</a:t>
                      </a:r>
                      <a:r>
                        <a:rPr lang="en">
                          <a:latin typeface="Times New Roman"/>
                          <a:ea typeface="Times New Roman"/>
                          <a:cs typeface="Times New Roman"/>
                          <a:sym typeface="Times New Roman"/>
                        </a:rPr>
                        <a:t>7</a:t>
                      </a:r>
                      <a:r>
                        <a:rPr lang="en" sz="1400" u="none" strike="noStrike" cap="none">
                          <a:latin typeface="Times New Roman"/>
                          <a:ea typeface="Times New Roman"/>
                          <a:cs typeface="Times New Roman"/>
                          <a:sym typeface="Times New Roman"/>
                        </a:rPr>
                        <a:t>./201</a:t>
                      </a:r>
                      <a:r>
                        <a:rPr lang="en">
                          <a:latin typeface="Times New Roman"/>
                          <a:ea typeface="Times New Roman"/>
                          <a:cs typeface="Times New Roman"/>
                          <a:sym typeface="Times New Roman"/>
                        </a:rPr>
                        <a:t>8</a:t>
                      </a:r>
                      <a:r>
                        <a:rPr lang="en" sz="1400" u="none" strike="noStrike" cap="none">
                          <a:latin typeface="Times New Roman"/>
                          <a:ea typeface="Times New Roman"/>
                          <a:cs typeface="Times New Roman"/>
                          <a:sym typeface="Times New Roman"/>
                        </a:rPr>
                        <a:t>.,</a:t>
                      </a:r>
                      <a:r>
                        <a:rPr lang="en" sz="1400" b="0" i="0" u="none" strike="noStrike" cap="none">
                          <a:solidFill>
                            <a:schemeClr val="dk1"/>
                          </a:solidFill>
                          <a:latin typeface="Times New Roman"/>
                          <a:ea typeface="Times New Roman"/>
                          <a:cs typeface="Times New Roman"/>
                          <a:sym typeface="Times New Roman"/>
                        </a:rPr>
                        <a:t> </a:t>
                      </a:r>
                      <a:r>
                        <a:rPr lang="en" sz="1400" u="none" strike="noStrike" cap="none">
                          <a:solidFill>
                            <a:schemeClr val="dk1"/>
                          </a:solidFill>
                          <a:latin typeface="Times New Roman"/>
                          <a:ea typeface="Times New Roman"/>
                          <a:cs typeface="Times New Roman"/>
                          <a:sym typeface="Times New Roman"/>
                        </a:rPr>
                        <a:t>svaki drugi tjedan po jedan školski sat.</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69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TROŠKOVNIK</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Eventualni troškovi za kopiranje nastavnih listića.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548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VREDNOVANJE I KORIŠTENJE REZULTATA RADA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rgbClr val="000000"/>
                          </a:solidFill>
                          <a:latin typeface="Times New Roman"/>
                          <a:ea typeface="Times New Roman"/>
                          <a:cs typeface="Times New Roman"/>
                          <a:sym typeface="Times New Roman"/>
                        </a:rPr>
                        <a:t>Samovrednovanje. Kontinuirano se prati individualni napredak učenika u odnosu na početno stanje - Evidencijski list za dopunsku nastavu i opisne zabilješke na listi praćenja učenika. Kratke provjere tijekom dopunske nastave.</a:t>
                      </a:r>
                    </a:p>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rgbClr val="000000"/>
                          </a:solidFill>
                          <a:latin typeface="Times New Roman"/>
                          <a:ea typeface="Times New Roman"/>
                          <a:cs typeface="Times New Roman"/>
                          <a:sym typeface="Times New Roman"/>
                        </a:rPr>
                        <a:t>Unapređenje individualnog razvoja učeničkih sposobnosti.  </a:t>
                      </a:r>
                    </a:p>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rgbClr val="000000"/>
                          </a:solidFill>
                          <a:latin typeface="Times New Roman"/>
                          <a:ea typeface="Times New Roman"/>
                          <a:cs typeface="Times New Roman"/>
                          <a:sym typeface="Times New Roman"/>
                        </a:rPr>
                        <a:t>Poticanje za daljnji rad, upoznavanje stručne službe o većim teškoćama svladavanja matematičkog gradiva, kao i o poboljšanju usvajanja gradiva uz informiranje roditelja. </a:t>
                      </a:r>
                    </a:p>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rgbClr val="000000"/>
                          </a:solidFill>
                          <a:latin typeface="Times New Roman"/>
                          <a:ea typeface="Times New Roman"/>
                          <a:cs typeface="Times New Roman"/>
                          <a:sym typeface="Times New Roman"/>
                        </a:rPr>
                        <a:t>Određivanje smjernica daljnjeg rada na redovnoj i dopunskoj nastavi.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p:nvPr/>
        </p:nvSpPr>
        <p:spPr>
          <a:xfrm>
            <a:off x="734774" y="1440075"/>
            <a:ext cx="8117700" cy="1512600"/>
          </a:xfrm>
          <a:prstGeom prst="rect">
            <a:avLst/>
          </a:prstGeom>
          <a:noFill/>
          <a:ln>
            <a:noFill/>
          </a:ln>
        </p:spPr>
        <p:txBody>
          <a:bodyPr wrap="square" lIns="91425" tIns="45700" rIns="91425" bIns="45700" anchor="t" anchorCtr="0">
            <a:noAutofit/>
          </a:bodyPr>
          <a:lstStyle/>
          <a:p>
            <a:pPr marL="457200" marR="0" lvl="0" indent="-419100" algn="l" rtl="0">
              <a:lnSpc>
                <a:spcPct val="150000"/>
              </a:lnSpc>
              <a:spcBef>
                <a:spcPts val="0"/>
              </a:spcBef>
              <a:spcAft>
                <a:spcPts val="0"/>
              </a:spcAft>
              <a:buClr>
                <a:schemeClr val="dk1"/>
              </a:buClr>
              <a:buSzPct val="100000"/>
              <a:buFont typeface="Arial"/>
              <a:buAutoNum type="arabicPeriod"/>
            </a:pPr>
            <a:r>
              <a:rPr lang="en" sz="3000" b="1" i="0" u="none" strike="noStrike" cap="none" dirty="0">
                <a:solidFill>
                  <a:schemeClr val="dk1"/>
                </a:solidFill>
              </a:rPr>
              <a:t>IZBORNA NASTAVA</a:t>
            </a:r>
          </a:p>
          <a:p>
            <a:pPr marL="457200" marR="0" lvl="0" indent="-419100" algn="l" rtl="0">
              <a:lnSpc>
                <a:spcPct val="150000"/>
              </a:lnSpc>
              <a:spcBef>
                <a:spcPts val="0"/>
              </a:spcBef>
              <a:spcAft>
                <a:spcPts val="0"/>
              </a:spcAft>
              <a:buClr>
                <a:schemeClr val="dk1"/>
              </a:buClr>
              <a:buSzPct val="100000"/>
              <a:buFont typeface="Arial"/>
              <a:buAutoNum type="arabicPeriod"/>
            </a:pPr>
            <a:r>
              <a:rPr lang="en" sz="3000" b="1" i="0" u="none" strike="noStrike" cap="none" dirty="0">
                <a:solidFill>
                  <a:schemeClr val="dk1"/>
                </a:solidFill>
              </a:rPr>
              <a:t>IZVANNASTAVNE AKTIVNOSTI</a:t>
            </a:r>
          </a:p>
          <a:p>
            <a:pPr marL="914400" marR="0" lvl="1" indent="-419100" algn="l" rtl="0">
              <a:lnSpc>
                <a:spcPct val="150000"/>
              </a:lnSpc>
              <a:spcBef>
                <a:spcPts val="0"/>
              </a:spcBef>
              <a:spcAft>
                <a:spcPts val="0"/>
              </a:spcAft>
              <a:buClr>
                <a:schemeClr val="dk1"/>
              </a:buClr>
              <a:buSzPct val="100000"/>
              <a:buFont typeface="Arial"/>
              <a:buChar char="○"/>
            </a:pPr>
            <a:r>
              <a:rPr lang="en" sz="3000" i="0" u="none" strike="noStrike" cap="none" dirty="0">
                <a:solidFill>
                  <a:schemeClr val="dk1"/>
                </a:solidFill>
              </a:rPr>
              <a:t>IZVANNASTAVNE AKTIVNOSTI RAZREDNE NASTAVE</a:t>
            </a:r>
          </a:p>
          <a:p>
            <a:pPr marL="914400" marR="0" lvl="1" indent="-419100" algn="l" rtl="0">
              <a:lnSpc>
                <a:spcPct val="150000"/>
              </a:lnSpc>
              <a:spcBef>
                <a:spcPts val="0"/>
              </a:spcBef>
              <a:spcAft>
                <a:spcPts val="0"/>
              </a:spcAft>
              <a:buClr>
                <a:schemeClr val="dk1"/>
              </a:buClr>
              <a:buSzPct val="100000"/>
              <a:buFont typeface="Arial"/>
              <a:buChar char="○"/>
            </a:pPr>
            <a:r>
              <a:rPr lang="en" sz="3000" i="0" u="none" strike="noStrike" cap="none" dirty="0">
                <a:solidFill>
                  <a:schemeClr val="dk1"/>
                </a:solidFill>
              </a:rPr>
              <a:t>IZVANNASTAVNE AKTIVNOSTI PREDMETNE NASTAVE</a:t>
            </a:r>
          </a:p>
          <a:p>
            <a:pPr marL="457200" marR="0" lvl="0" indent="-419100" algn="l" rtl="0">
              <a:lnSpc>
                <a:spcPct val="150000"/>
              </a:lnSpc>
              <a:spcBef>
                <a:spcPts val="0"/>
              </a:spcBef>
              <a:spcAft>
                <a:spcPts val="0"/>
              </a:spcAft>
              <a:buClr>
                <a:schemeClr val="dk1"/>
              </a:buClr>
              <a:buSzPct val="100000"/>
              <a:buFont typeface="Arial"/>
              <a:buAutoNum type="arabicPeriod"/>
            </a:pPr>
            <a:r>
              <a:rPr lang="en" sz="3000" b="1" i="0" u="none" strike="noStrike" cap="none" dirty="0">
                <a:solidFill>
                  <a:schemeClr val="dk1"/>
                </a:solidFill>
              </a:rPr>
              <a:t>PRODUŽENI BORAVAK</a:t>
            </a:r>
          </a:p>
          <a:p>
            <a:pPr marL="0" marR="0" lvl="0" indent="0" algn="l" rtl="0">
              <a:lnSpc>
                <a:spcPct val="100000"/>
              </a:lnSpc>
              <a:spcBef>
                <a:spcPts val="0"/>
              </a:spcBef>
              <a:spcAft>
                <a:spcPts val="0"/>
              </a:spcAft>
              <a:buClr>
                <a:srgbClr val="000000"/>
              </a:buClr>
              <a:buFont typeface="Arial"/>
              <a:buNone/>
            </a:pPr>
            <a:endParaRPr sz="3200" b="1" i="0" u="none" strike="noStrike" cap="none" dirty="0">
              <a:solidFill>
                <a:schemeClr val="dk1"/>
              </a:solidFill>
              <a:latin typeface="Arial"/>
              <a:ea typeface="Arial"/>
              <a:cs typeface="Arial"/>
              <a:sym typeface="Arial"/>
            </a:endParaRPr>
          </a:p>
        </p:txBody>
      </p:sp>
      <p:sp>
        <p:nvSpPr>
          <p:cNvPr id="152" name="Shape 152"/>
          <p:cNvSpPr/>
          <p:nvPr/>
        </p:nvSpPr>
        <p:spPr>
          <a:xfrm>
            <a:off x="1207150" y="260649"/>
            <a:ext cx="7222200" cy="1002093"/>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4800" b="1" i="0" u="none" strike="noStrike" cap="none" dirty="0">
                <a:solidFill>
                  <a:srgbClr val="000000"/>
                </a:solidFill>
                <a:latin typeface="Times New Roman"/>
                <a:ea typeface="Times New Roman"/>
                <a:cs typeface="Times New Roman"/>
                <a:sym typeface="Times New Roman"/>
              </a:rPr>
              <a:t>ŠKOLSKI KURIKUL</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Shape 682"/>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683" name="Shape 683"/>
          <p:cNvGraphicFramePr/>
          <p:nvPr/>
        </p:nvGraphicFramePr>
        <p:xfrm>
          <a:off x="395287" y="328612"/>
          <a:ext cx="8280400" cy="6158970"/>
        </p:xfrm>
        <a:graphic>
          <a:graphicData uri="http://schemas.openxmlformats.org/drawingml/2006/table">
            <a:tbl>
              <a:tblPr>
                <a:noFill/>
                <a:tableStyleId>{147E585C-4567-4667-A078-270B42631319}</a:tableStyleId>
              </a:tblPr>
              <a:tblGrid>
                <a:gridCol w="1665525">
                  <a:extLst>
                    <a:ext uri="{9D8B030D-6E8A-4147-A177-3AD203B41FA5}">
                      <a16:colId xmlns:a16="http://schemas.microsoft.com/office/drawing/2014/main" val="20000"/>
                    </a:ext>
                  </a:extLst>
                </a:gridCol>
                <a:gridCol w="6614875">
                  <a:extLst>
                    <a:ext uri="{9D8B030D-6E8A-4147-A177-3AD203B41FA5}">
                      <a16:colId xmlns:a16="http://schemas.microsoft.com/office/drawing/2014/main" val="20001"/>
                    </a:ext>
                  </a:extLst>
                </a:gridCol>
              </a:tblGrid>
              <a:tr h="5143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NAZIV AKTIVNOSTI</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DOPUNSKA NASTAVA MATEMATIKE – 3.  RAZRED</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858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CILJ AKTIVNOSTI</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chemeClr val="dk1"/>
                          </a:solidFill>
                          <a:latin typeface="Times New Roman"/>
                          <a:ea typeface="Times New Roman"/>
                          <a:cs typeface="Times New Roman"/>
                          <a:sym typeface="Times New Roman"/>
                        </a:rPr>
                        <a:t>Postizanje boljih rezultata u nastavi matematike - u skladu s učenikovim mogućnostima.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18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NAMJENA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chemeClr val="dk1"/>
                          </a:solidFill>
                          <a:latin typeface="Times New Roman"/>
                          <a:ea typeface="Times New Roman"/>
                          <a:cs typeface="Times New Roman"/>
                          <a:sym typeface="Times New Roman"/>
                        </a:rPr>
                        <a:t>Utvrđivanje stečenog znanja 2. razreda-zbrajanje i oduzimanje do 100,množenje i dijeljenje do 100.</a:t>
                      </a:r>
                    </a:p>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chemeClr val="dk1"/>
                          </a:solidFill>
                          <a:latin typeface="Times New Roman"/>
                          <a:ea typeface="Times New Roman"/>
                          <a:cs typeface="Times New Roman"/>
                          <a:sym typeface="Times New Roman"/>
                        </a:rPr>
                        <a:t>Proširivanje postojećeg znanja na brojevni niz do 1000 .</a:t>
                      </a:r>
                    </a:p>
                    <a:p>
                      <a:pPr marL="0" marR="0" lvl="0" indent="0" algn="l" rtl="0">
                        <a:lnSpc>
                          <a:spcPct val="100000"/>
                        </a:lnSpc>
                        <a:spcBef>
                          <a:spcPts val="0"/>
                        </a:spcBef>
                        <a:spcAft>
                          <a:spcPts val="0"/>
                        </a:spcAft>
                        <a:buClr>
                          <a:schemeClr val="dk1"/>
                        </a:buClr>
                        <a:buSzPct val="25000"/>
                        <a:buFont typeface="Verdana"/>
                        <a:buNone/>
                      </a:pPr>
                      <a:r>
                        <a:rPr lang="en" sz="1400" u="none" strike="noStrike" cap="none">
                          <a:solidFill>
                            <a:schemeClr val="dk1"/>
                          </a:solidFill>
                          <a:latin typeface="Times New Roman"/>
                          <a:ea typeface="Times New Roman"/>
                          <a:cs typeface="Times New Roman"/>
                          <a:sym typeface="Times New Roman"/>
                        </a:rPr>
                        <a:t>Pomoć učenicima koji ne prate redovni nastavni program s očekivanom razinom uspjeha, učenicima koji zbog odsutnosti nisu uspjeli usvojiti pojedine sadržaje.</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02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NOSITELJI </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Ksenija Borović,Jasminka Španić,Ljerka Ivković</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6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NAČIN REALIZACIJE</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Individualni rad s pojedinim učenicima prema potrebi. Rad u parovima, učenje kroz igru. </a:t>
                      </a:r>
                    </a:p>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Rad sa skupinom učenika koji imaju iste potrebe. </a:t>
                      </a:r>
                    </a:p>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Individualizirani pristup učeniku u svladavanju gradiva koje nije uspješno savladao na satu. </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44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VREMENIK</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chemeClr val="dk1"/>
                          </a:solidFill>
                          <a:latin typeface="Times New Roman"/>
                          <a:ea typeface="Times New Roman"/>
                          <a:cs typeface="Times New Roman"/>
                          <a:sym typeface="Times New Roman"/>
                        </a:rPr>
                        <a:t>Tijekom školske godine 201</a:t>
                      </a:r>
                      <a:r>
                        <a:rPr lang="en">
                          <a:solidFill>
                            <a:schemeClr val="dk1"/>
                          </a:solidFill>
                          <a:latin typeface="Times New Roman"/>
                          <a:ea typeface="Times New Roman"/>
                          <a:cs typeface="Times New Roman"/>
                          <a:sym typeface="Times New Roman"/>
                        </a:rPr>
                        <a:t>7</a:t>
                      </a:r>
                      <a:r>
                        <a:rPr lang="en" sz="1400" u="none" strike="noStrike" cap="none">
                          <a:solidFill>
                            <a:schemeClr val="dk1"/>
                          </a:solidFill>
                          <a:latin typeface="Times New Roman"/>
                          <a:ea typeface="Times New Roman"/>
                          <a:cs typeface="Times New Roman"/>
                          <a:sym typeface="Times New Roman"/>
                        </a:rPr>
                        <a:t>./201</a:t>
                      </a:r>
                      <a:r>
                        <a:rPr lang="en">
                          <a:solidFill>
                            <a:schemeClr val="dk1"/>
                          </a:solidFill>
                          <a:latin typeface="Times New Roman"/>
                          <a:ea typeface="Times New Roman"/>
                          <a:cs typeface="Times New Roman"/>
                          <a:sym typeface="Times New Roman"/>
                        </a:rPr>
                        <a:t>8</a:t>
                      </a:r>
                      <a:r>
                        <a:rPr lang="en" sz="1400" u="none" strike="noStrike" cap="none">
                          <a:solidFill>
                            <a:schemeClr val="dk1"/>
                          </a:solidFill>
                          <a:latin typeface="Times New Roman"/>
                          <a:ea typeface="Times New Roman"/>
                          <a:cs typeface="Times New Roman"/>
                          <a:sym typeface="Times New Roman"/>
                        </a:rPr>
                        <a:t>., svaki drugi tjedan po jedan školski sat.</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69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TROŠKOVNIK</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chemeClr val="dk1"/>
                          </a:solidFill>
                          <a:latin typeface="Times New Roman"/>
                          <a:ea typeface="Times New Roman"/>
                          <a:cs typeface="Times New Roman"/>
                          <a:sym typeface="Times New Roman"/>
                        </a:rPr>
                        <a:t>Nema troškova.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548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Times New Roman"/>
                          <a:ea typeface="Times New Roman"/>
                          <a:cs typeface="Times New Roman"/>
                          <a:sym typeface="Times New Roman"/>
                        </a:rPr>
                        <a:t>VREDNOVANJE I KORIŠTENJE REZULTATA RADA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rgbClr val="000000"/>
                          </a:solidFill>
                          <a:latin typeface="Times New Roman"/>
                          <a:ea typeface="Times New Roman"/>
                          <a:cs typeface="Times New Roman"/>
                          <a:sym typeface="Times New Roman"/>
                        </a:rPr>
                        <a:t>Samov</a:t>
                      </a:r>
                      <a:r>
                        <a:rPr lang="en" sz="1400" u="none" strike="noStrike" cap="none">
                          <a:latin typeface="Times New Roman"/>
                          <a:ea typeface="Times New Roman"/>
                          <a:cs typeface="Times New Roman"/>
                          <a:sym typeface="Times New Roman"/>
                        </a:rPr>
                        <a:t>r</a:t>
                      </a:r>
                      <a:r>
                        <a:rPr lang="en" sz="1400" u="none" strike="noStrike" cap="none">
                          <a:solidFill>
                            <a:srgbClr val="000000"/>
                          </a:solidFill>
                          <a:latin typeface="Times New Roman"/>
                          <a:ea typeface="Times New Roman"/>
                          <a:cs typeface="Times New Roman"/>
                          <a:sym typeface="Times New Roman"/>
                        </a:rPr>
                        <a:t>ednovanje. Kontinuirano se prati individualni napredak učenika u odnosu na početno stanje - Evidencijski list za dopunsku nastavu i opisne zabilješke na listi praćenja učenika. Kratke provjere tijekom dopunske nastave.</a:t>
                      </a:r>
                    </a:p>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rgbClr val="000000"/>
                          </a:solidFill>
                          <a:latin typeface="Times New Roman"/>
                          <a:ea typeface="Times New Roman"/>
                          <a:cs typeface="Times New Roman"/>
                          <a:sym typeface="Times New Roman"/>
                        </a:rPr>
                        <a:t>Unapređenje individualnog razvoja učeničkih sposobnosti.  </a:t>
                      </a:r>
                    </a:p>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rgbClr val="000000"/>
                          </a:solidFill>
                          <a:latin typeface="Times New Roman"/>
                          <a:ea typeface="Times New Roman"/>
                          <a:cs typeface="Times New Roman"/>
                          <a:sym typeface="Times New Roman"/>
                        </a:rPr>
                        <a:t>Poticanje za daljnji rad, upoznavanje stručne službe o većim teškoćama svladavanja matematičkog gradiva, kao i o poboljšanju usvajanja gradiva uz informiranje roditelja. </a:t>
                      </a:r>
                    </a:p>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rgbClr val="000000"/>
                          </a:solidFill>
                          <a:latin typeface="Times New Roman"/>
                          <a:ea typeface="Times New Roman"/>
                          <a:cs typeface="Times New Roman"/>
                          <a:sym typeface="Times New Roman"/>
                        </a:rPr>
                        <a:t>Određivanje smjernica daljnjeg rada na redovnoj i dopunskoj nastavi.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Shape 689"/>
          <p:cNvSpPr txBox="1"/>
          <p:nvPr/>
        </p:nvSpPr>
        <p:spPr>
          <a:xfrm>
            <a:off x="7078660" y="0"/>
            <a:ext cx="2065199" cy="276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690" name="Shape 690"/>
          <p:cNvGraphicFramePr/>
          <p:nvPr/>
        </p:nvGraphicFramePr>
        <p:xfrm>
          <a:off x="395287" y="328612"/>
          <a:ext cx="8280400" cy="6293310"/>
        </p:xfrm>
        <a:graphic>
          <a:graphicData uri="http://schemas.openxmlformats.org/drawingml/2006/table">
            <a:tbl>
              <a:tblPr>
                <a:noFill/>
                <a:tableStyleId>{147E585C-4567-4667-A078-270B42631319}</a:tableStyleId>
              </a:tblPr>
              <a:tblGrid>
                <a:gridCol w="1944475">
                  <a:extLst>
                    <a:ext uri="{9D8B030D-6E8A-4147-A177-3AD203B41FA5}">
                      <a16:colId xmlns:a16="http://schemas.microsoft.com/office/drawing/2014/main" val="20000"/>
                    </a:ext>
                  </a:extLst>
                </a:gridCol>
                <a:gridCol w="6335925">
                  <a:extLst>
                    <a:ext uri="{9D8B030D-6E8A-4147-A177-3AD203B41FA5}">
                      <a16:colId xmlns:a16="http://schemas.microsoft.com/office/drawing/2014/main" val="20001"/>
                    </a:ext>
                  </a:extLst>
                </a:gridCol>
              </a:tblGrid>
              <a:tr h="5143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Calibri"/>
                          <a:ea typeface="Calibri"/>
                          <a:cs typeface="Calibri"/>
                          <a:sym typeface="Calibri"/>
                        </a:rPr>
                        <a:t>NAZIV AKTIVNOSTI</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Calibri"/>
                          <a:ea typeface="Calibri"/>
                          <a:cs typeface="Calibri"/>
                          <a:sym typeface="Calibri"/>
                        </a:rPr>
                        <a:t>DOPUNSKA NASTAVA MATEMATIKE I HRVATSKOG JEZIKA – 4.  RAZREDI</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6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Calibri"/>
                          <a:ea typeface="Calibri"/>
                          <a:cs typeface="Calibri"/>
                          <a:sym typeface="Calibri"/>
                        </a:rPr>
                        <a:t>CILJ AKTIVNOSTI</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Nadoknaditi znanje koje učeniku nedostaje ili ga teže usvaja redovnim putem. Pomoć u učenju, svladavanju predviđenog nastavnog gradiva, osposobljavanje učenika za samostalno rješavanje i razumijevanje računskih priča. Poticanje samopouzdanja učenika i radnih navika kako u školi tako i kod kuće.</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182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Calibri"/>
                          <a:ea typeface="Calibri"/>
                          <a:cs typeface="Calibri"/>
                          <a:sym typeface="Calibri"/>
                        </a:rPr>
                        <a:t>NAMJENA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Pomoć učenicima </a:t>
                      </a:r>
                      <a:r>
                        <a:rPr lang="en" sz="1400" u="none" strike="noStrike" cap="none">
                          <a:solidFill>
                            <a:schemeClr val="dk1"/>
                          </a:solidFill>
                          <a:latin typeface="Times New Roman"/>
                          <a:ea typeface="Times New Roman"/>
                          <a:cs typeface="Times New Roman"/>
                          <a:sym typeface="Times New Roman"/>
                        </a:rPr>
                        <a:t>4.</a:t>
                      </a:r>
                      <a:r>
                        <a:rPr lang="en" sz="1400" b="0" i="0" u="none" strike="noStrike" cap="none">
                          <a:solidFill>
                            <a:schemeClr val="dk1"/>
                          </a:solidFill>
                          <a:latin typeface="Times New Roman"/>
                          <a:ea typeface="Times New Roman"/>
                          <a:cs typeface="Times New Roman"/>
                          <a:sym typeface="Times New Roman"/>
                        </a:rPr>
                        <a:t> razreda koji ne prate redovni nastavni program s očekivanom razinom uspjeha, učenicima koji zbog odsutnosti nisu uspjeli usvojiti pojedine sadržaje.</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02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Calibri"/>
                          <a:ea typeface="Calibri"/>
                          <a:cs typeface="Calibri"/>
                          <a:sym typeface="Calibri"/>
                        </a:rPr>
                        <a:t>NOSITELJI </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800">
                          <a:latin typeface="Times New Roman"/>
                          <a:ea typeface="Times New Roman"/>
                          <a:cs typeface="Times New Roman"/>
                          <a:sym typeface="Times New Roman"/>
                        </a:rPr>
                        <a:t>Helena Ćurić,Valerija Ivanović Skender,Jasmina Kostelac Pervan,Iva Penava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668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Calibri"/>
                          <a:ea typeface="Calibri"/>
                          <a:cs typeface="Calibri"/>
                          <a:sym typeface="Calibri"/>
                        </a:rPr>
                        <a:t>NAČIN REALIZACIJE</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Individualni rad s pojedinim učenicima prema potrebi. Rad u parovima, učenje kroz igru. </a:t>
                      </a:r>
                    </a:p>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Rad sa skupinom učenika koji imaju iste potrebe. </a:t>
                      </a:r>
                    </a:p>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Individualizirani pristup učeniku u svladavanju gradiva koje nije uspješno savladao na satu. </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4475">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Calibri"/>
                          <a:ea typeface="Calibri"/>
                          <a:cs typeface="Calibri"/>
                          <a:sym typeface="Calibri"/>
                        </a:rPr>
                        <a:t>VREMENIK</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0" i="0" u="none" strike="noStrike" cap="none">
                          <a:solidFill>
                            <a:schemeClr val="dk1"/>
                          </a:solidFill>
                          <a:latin typeface="Times New Roman"/>
                          <a:ea typeface="Times New Roman"/>
                          <a:cs typeface="Times New Roman"/>
                          <a:sym typeface="Times New Roman"/>
                        </a:rPr>
                        <a:t>Kroz cijelu š</a:t>
                      </a:r>
                      <a:r>
                        <a:rPr lang="en" sz="1400" u="none" strike="noStrike" cap="none">
                          <a:latin typeface="Times New Roman"/>
                          <a:ea typeface="Times New Roman"/>
                          <a:cs typeface="Times New Roman"/>
                          <a:sym typeface="Times New Roman"/>
                        </a:rPr>
                        <a:t>k. god. 2017./201</a:t>
                      </a:r>
                      <a:r>
                        <a:rPr lang="en">
                          <a:latin typeface="Times New Roman"/>
                          <a:ea typeface="Times New Roman"/>
                          <a:cs typeface="Times New Roman"/>
                          <a:sym typeface="Times New Roman"/>
                        </a:rPr>
                        <a:t>8</a:t>
                      </a:r>
                      <a:r>
                        <a:rPr lang="en" sz="1400" u="none" strike="noStrike" cap="none">
                          <a:latin typeface="Times New Roman"/>
                          <a:ea typeface="Times New Roman"/>
                          <a:cs typeface="Times New Roman"/>
                          <a:sym typeface="Times New Roman"/>
                        </a:rPr>
                        <a:t>.,</a:t>
                      </a:r>
                      <a:r>
                        <a:rPr lang="en" sz="1400" b="0" i="0" u="none" strike="noStrike" cap="none">
                          <a:solidFill>
                            <a:schemeClr val="dk1"/>
                          </a:solidFill>
                          <a:latin typeface="Times New Roman"/>
                          <a:ea typeface="Times New Roman"/>
                          <a:cs typeface="Times New Roman"/>
                          <a:sym typeface="Times New Roman"/>
                        </a:rPr>
                        <a:t> jedan put tjedno:</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690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Calibri"/>
                          <a:ea typeface="Calibri"/>
                          <a:cs typeface="Calibri"/>
                          <a:sym typeface="Calibri"/>
                        </a:rPr>
                        <a:t>TROŠKOVNIK</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chemeClr val="dk1"/>
                          </a:solidFill>
                          <a:latin typeface="Times New Roman"/>
                          <a:ea typeface="Times New Roman"/>
                          <a:cs typeface="Times New Roman"/>
                          <a:sym typeface="Times New Roman"/>
                        </a:rPr>
                        <a:t>Nema troškova.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54850">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b="1" u="none" strike="noStrike" cap="none">
                          <a:solidFill>
                            <a:schemeClr val="dk1"/>
                          </a:solidFill>
                          <a:latin typeface="Calibri"/>
                          <a:ea typeface="Calibri"/>
                          <a:cs typeface="Calibri"/>
                          <a:sym typeface="Calibri"/>
                        </a:rPr>
                        <a:t>VREDNOVANJE I KORIŠTENJE REZULTATA RADA</a:t>
                      </a:r>
                    </a:p>
                  </a:txBody>
                  <a:tcPr marL="63825" marR="638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rgbClr val="000000"/>
                          </a:solidFill>
                          <a:latin typeface="Times New Roman"/>
                          <a:ea typeface="Times New Roman"/>
                          <a:cs typeface="Times New Roman"/>
                          <a:sym typeface="Times New Roman"/>
                        </a:rPr>
                        <a:t>Samovrjednovanje. Kontinuirano se prati individualni napredak učenika u odnosu na početno stanje - Evidencijski list za dopunsku nastavu i opisne zabilješke na listi praćenja učenika. Kratke provjere tijekom dopunske nastave.</a:t>
                      </a:r>
                    </a:p>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rgbClr val="000000"/>
                          </a:solidFill>
                          <a:latin typeface="Times New Roman"/>
                          <a:ea typeface="Times New Roman"/>
                          <a:cs typeface="Times New Roman"/>
                          <a:sym typeface="Times New Roman"/>
                        </a:rPr>
                        <a:t>Unapređenje individualnog razvoja učeničkih sposobnosti.  </a:t>
                      </a:r>
                    </a:p>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rgbClr val="000000"/>
                          </a:solidFill>
                          <a:latin typeface="Times New Roman"/>
                          <a:ea typeface="Times New Roman"/>
                          <a:cs typeface="Times New Roman"/>
                          <a:sym typeface="Times New Roman"/>
                        </a:rPr>
                        <a:t>Poticanje za daljnji rad, upoznavanje stručne službe o većim teškoćama svladavanja matematičkog gradiva, kao i o poboljšanju usvajanja gradiva uz informiranje roditelja. </a:t>
                      </a:r>
                    </a:p>
                    <a:p>
                      <a:pPr marL="0" marR="0" lvl="0" indent="0" algn="l" rtl="0">
                        <a:lnSpc>
                          <a:spcPct val="100000"/>
                        </a:lnSpc>
                        <a:spcBef>
                          <a:spcPts val="0"/>
                        </a:spcBef>
                        <a:spcAft>
                          <a:spcPts val="0"/>
                        </a:spcAft>
                        <a:buClr>
                          <a:srgbClr val="000000"/>
                        </a:buClr>
                        <a:buSzPct val="25000"/>
                        <a:buFont typeface="Times New Roman"/>
                        <a:buNone/>
                      </a:pPr>
                      <a:r>
                        <a:rPr lang="en" sz="1400" u="none" strike="noStrike" cap="none">
                          <a:solidFill>
                            <a:srgbClr val="000000"/>
                          </a:solidFill>
                          <a:latin typeface="Times New Roman"/>
                          <a:ea typeface="Times New Roman"/>
                          <a:cs typeface="Times New Roman"/>
                          <a:sym typeface="Times New Roman"/>
                        </a:rPr>
                        <a:t>Određivanje smjernica daljnjeg rada na redovnoj i dopunskoj nastavi.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697" name="Shape 697"/>
          <p:cNvGraphicFramePr/>
          <p:nvPr/>
        </p:nvGraphicFramePr>
        <p:xfrm>
          <a:off x="539750" y="549275"/>
          <a:ext cx="7993050" cy="5871520"/>
        </p:xfrm>
        <a:graphic>
          <a:graphicData uri="http://schemas.openxmlformats.org/drawingml/2006/table">
            <a:tbl>
              <a:tblPr>
                <a:noFill/>
                <a:tableStyleId>{147E585C-4567-4667-A078-270B42631319}</a:tableStyleId>
              </a:tblPr>
              <a:tblGrid>
                <a:gridCol w="1871650">
                  <a:extLst>
                    <a:ext uri="{9D8B030D-6E8A-4147-A177-3AD203B41FA5}">
                      <a16:colId xmlns:a16="http://schemas.microsoft.com/office/drawing/2014/main" val="20000"/>
                    </a:ext>
                  </a:extLst>
                </a:gridCol>
                <a:gridCol w="6121400">
                  <a:extLst>
                    <a:ext uri="{9D8B030D-6E8A-4147-A177-3AD203B41FA5}">
                      <a16:colId xmlns:a16="http://schemas.microsoft.com/office/drawing/2014/main" val="20001"/>
                    </a:ext>
                  </a:extLst>
                </a:gridCol>
              </a:tblGrid>
              <a:tr h="51752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NAZIV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800" b="1" u="none" strike="noStrike" cap="none">
                          <a:solidFill>
                            <a:schemeClr val="dk1"/>
                          </a:solidFill>
                          <a:latin typeface="Arial"/>
                          <a:ea typeface="Arial"/>
                          <a:cs typeface="Arial"/>
                          <a:sym typeface="Arial"/>
                        </a:rPr>
                        <a:t>DOPUNSKA NASTAVA ENGLESKOG JEZIKA ZA </a:t>
                      </a:r>
                      <a:r>
                        <a:rPr lang="en" sz="1800" b="1" u="none" strike="noStrike" cap="none">
                          <a:solidFill>
                            <a:schemeClr val="dk1"/>
                          </a:solidFill>
                        </a:rPr>
                        <a:t>4</a:t>
                      </a:r>
                      <a:r>
                        <a:rPr lang="en" sz="1800" b="1" u="none" strike="noStrike" cap="none">
                          <a:solidFill>
                            <a:schemeClr val="dk1"/>
                          </a:solidFill>
                          <a:latin typeface="Arial"/>
                          <a:ea typeface="Arial"/>
                          <a:cs typeface="Arial"/>
                          <a:sym typeface="Arial"/>
                        </a:rPr>
                        <a:t>. RAZRED</a:t>
                      </a:r>
                      <a:r>
                        <a:rPr lang="en" sz="1800" b="1">
                          <a:solidFill>
                            <a:schemeClr val="dk1"/>
                          </a:solidFill>
                        </a:rPr>
                        <a:t> </a:t>
                      </a:r>
                      <a:r>
                        <a:rPr lang="en" sz="1400" b="1" u="none" strike="noStrike" cap="none"/>
                        <a:t>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3182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CILJ AKTIVNOSTI</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Osposobiti učenike za samostalan rad. Nadoknaditi i utvrditi znanje radi lakšeg savladavanje nastavnog programa. Uputiti učenike kako savladati poteškoće u savladavanje nastavnog gradiva.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2392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NAMJENA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Učenicima koji ne prate redoviti nastavni program s očekivanom razinom uspjeha pomoći u učenju i savladavanje nastavnog sadržaja.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69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NOSITELJI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u="none" strike="noStrike" cap="none">
                          <a:latin typeface="Times New Roman"/>
                          <a:ea typeface="Times New Roman"/>
                          <a:cs typeface="Times New Roman"/>
                          <a:sym typeface="Times New Roman"/>
                        </a:rPr>
                        <a:t> Dubravka Špančić</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40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NAČIN REALIZACIJE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Individualizirani pristup svakom učeniku u skladu s njegovim potrebama i grupni rad u skladu s potrebama i mogućnostima uključenih učenika. </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91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VREMENIK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Tijekom nastavne godine po jedan sat tjedno za 4. razrede.</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4767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TROŠKOVNIK</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Troškovi umnožavanja potrebnih nastavnih materijala.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445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Arial"/>
                          <a:ea typeface="Arial"/>
                          <a:cs typeface="Arial"/>
                          <a:sym typeface="Arial"/>
                        </a:rPr>
                        <a:t>VREDNOVANJE I KORIŠTENJE REZULTATA RADA</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Opisno praćenje napredovanja učenika. </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Prepoznavanje i uočavanje napretka učenika u savladavanje određenih nastavnih sadržaja. Rezultati potiču razvoj učenikova samopouzdanja i usmjeravaju u daljnjem radu.</a:t>
                      </a:r>
                    </a:p>
                  </a:txBody>
                  <a:tcPr marL="0" marR="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grpSp>
        <p:nvGrpSpPr>
          <p:cNvPr id="703" name="Shape 703"/>
          <p:cNvGrpSpPr/>
          <p:nvPr/>
        </p:nvGrpSpPr>
        <p:grpSpPr>
          <a:xfrm>
            <a:off x="2360742" y="3679031"/>
            <a:ext cx="4443499" cy="1017587"/>
            <a:chOff x="3078158" y="3346450"/>
            <a:chExt cx="2987672" cy="1017587"/>
          </a:xfrm>
        </p:grpSpPr>
        <p:sp>
          <p:nvSpPr>
            <p:cNvPr id="704" name="Shape 704"/>
            <p:cNvSpPr/>
            <p:nvPr/>
          </p:nvSpPr>
          <p:spPr>
            <a:xfrm>
              <a:off x="3078158" y="3346450"/>
              <a:ext cx="2987672" cy="1017587"/>
            </a:xfrm>
            <a:prstGeom prst="rect">
              <a:avLst/>
            </a:prstGeom>
            <a:blipFill rotWithShape="1">
              <a:blip r:embed="rId3">
                <a:alphaModFix/>
              </a:blip>
              <a:stretch>
                <a:fillRect/>
              </a:stretch>
            </a:blip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05" name="Shape 705"/>
            <p:cNvSpPr txBox="1"/>
            <p:nvPr/>
          </p:nvSpPr>
          <p:spPr>
            <a:xfrm>
              <a:off x="3132133" y="3429000"/>
              <a:ext cx="2879700" cy="758700"/>
            </a:xfrm>
            <a:prstGeom prst="rect">
              <a:avLst/>
            </a:prstGeom>
            <a:noFill/>
            <a:ln>
              <a:noFill/>
            </a:ln>
          </p:spPr>
          <p:txBody>
            <a:bodyPr wrap="square" lIns="32375" tIns="32375" rIns="32375" bIns="32375"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 sz="2000" b="1" i="0" u="none" strike="noStrike" cap="none">
                  <a:solidFill>
                    <a:srgbClr val="000000"/>
                  </a:solidFill>
                  <a:latin typeface="Arial"/>
                  <a:ea typeface="Arial"/>
                  <a:cs typeface="Arial"/>
                  <a:sym typeface="Arial"/>
                </a:rPr>
                <a:t>PREDMETNA</a:t>
              </a:r>
            </a:p>
            <a:p>
              <a:pPr marL="0" marR="0" lvl="0" indent="0" algn="ctr" rtl="0">
                <a:lnSpc>
                  <a:spcPct val="90000"/>
                </a:lnSpc>
                <a:spcBef>
                  <a:spcPts val="700"/>
                </a:spcBef>
                <a:spcAft>
                  <a:spcPts val="0"/>
                </a:spcAft>
                <a:buClr>
                  <a:srgbClr val="000000"/>
                </a:buClr>
                <a:buSzPct val="25000"/>
                <a:buFont typeface="Arial"/>
                <a:buNone/>
              </a:pPr>
              <a:r>
                <a:rPr lang="en" sz="2000" b="1" i="0" u="none" strike="noStrike" cap="none">
                  <a:solidFill>
                    <a:srgbClr val="000000"/>
                  </a:solidFill>
                  <a:latin typeface="Arial"/>
                  <a:ea typeface="Arial"/>
                  <a:cs typeface="Arial"/>
                  <a:sym typeface="Arial"/>
                </a:rPr>
                <a:t> NASTAVA</a:t>
              </a:r>
            </a:p>
          </p:txBody>
        </p:sp>
      </p:grpSp>
      <p:sp>
        <p:nvSpPr>
          <p:cNvPr id="706" name="Shape 706"/>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sp>
        <p:nvSpPr>
          <p:cNvPr id="707" name="Shape 707"/>
          <p:cNvSpPr/>
          <p:nvPr/>
        </p:nvSpPr>
        <p:spPr>
          <a:xfrm>
            <a:off x="2411758" y="1988840"/>
            <a:ext cx="4320480" cy="1440160"/>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 sz="2400" b="1" i="0" u="none" strike="noStrike" cap="none">
                <a:solidFill>
                  <a:srgbClr val="000000"/>
                </a:solidFill>
              </a:rPr>
              <a:t>DOPUNSKA NASTAVA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Shape 713"/>
          <p:cNvSpPr txBox="1"/>
          <p:nvPr/>
        </p:nvSpPr>
        <p:spPr>
          <a:xfrm>
            <a:off x="7078660" y="0"/>
            <a:ext cx="2046286" cy="2746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714" name="Shape 714"/>
          <p:cNvGraphicFramePr/>
          <p:nvPr/>
        </p:nvGraphicFramePr>
        <p:xfrm>
          <a:off x="250825" y="336550"/>
          <a:ext cx="8569300" cy="6408700"/>
        </p:xfrm>
        <a:graphic>
          <a:graphicData uri="http://schemas.openxmlformats.org/drawingml/2006/table">
            <a:tbl>
              <a:tblPr>
                <a:noFill/>
                <a:tableStyleId>{147E585C-4567-4667-A078-270B42631319}</a:tableStyleId>
              </a:tblPr>
              <a:tblGrid>
                <a:gridCol w="2045200">
                  <a:extLst>
                    <a:ext uri="{9D8B030D-6E8A-4147-A177-3AD203B41FA5}">
                      <a16:colId xmlns:a16="http://schemas.microsoft.com/office/drawing/2014/main" val="20000"/>
                    </a:ext>
                  </a:extLst>
                </a:gridCol>
                <a:gridCol w="6524100">
                  <a:extLst>
                    <a:ext uri="{9D8B030D-6E8A-4147-A177-3AD203B41FA5}">
                      <a16:colId xmlns:a16="http://schemas.microsoft.com/office/drawing/2014/main" val="20001"/>
                    </a:ext>
                  </a:extLst>
                </a:gridCol>
              </a:tblGrid>
              <a:tr h="39687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NAZIV AKTIVNOSTI</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DOPUNSKA NASTAVA IZ HRVATSKOGA JEZIKA </a:t>
                      </a:r>
                    </a:p>
                    <a:p>
                      <a:pPr marL="0" marR="0" lvl="0" indent="0" algn="ctr"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ZA UČENIKE </a:t>
                      </a:r>
                      <a:r>
                        <a:rPr lang="en" b="1">
                          <a:solidFill>
                            <a:schemeClr val="dk1"/>
                          </a:solidFill>
                          <a:latin typeface="Times New Roman"/>
                          <a:ea typeface="Times New Roman"/>
                          <a:cs typeface="Times New Roman"/>
                          <a:sym typeface="Times New Roman"/>
                        </a:rPr>
                        <a:t>6</a:t>
                      </a:r>
                      <a:r>
                        <a:rPr lang="en" sz="1400" b="1" u="none" strike="noStrike" cap="none">
                          <a:solidFill>
                            <a:schemeClr val="dk1"/>
                          </a:solidFill>
                          <a:latin typeface="Times New Roman"/>
                          <a:ea typeface="Times New Roman"/>
                          <a:cs typeface="Times New Roman"/>
                          <a:sym typeface="Times New Roman"/>
                        </a:rPr>
                        <a:t>. c, </a:t>
                      </a:r>
                      <a:r>
                        <a:rPr lang="en" b="1">
                          <a:solidFill>
                            <a:schemeClr val="dk1"/>
                          </a:solidFill>
                          <a:latin typeface="Times New Roman"/>
                          <a:ea typeface="Times New Roman"/>
                          <a:cs typeface="Times New Roman"/>
                          <a:sym typeface="Times New Roman"/>
                        </a:rPr>
                        <a:t>6</a:t>
                      </a:r>
                      <a:r>
                        <a:rPr lang="en" sz="1400" b="1" u="none" strike="noStrike" cap="none">
                          <a:solidFill>
                            <a:schemeClr val="dk1"/>
                          </a:solidFill>
                          <a:latin typeface="Times New Roman"/>
                          <a:ea typeface="Times New Roman"/>
                          <a:cs typeface="Times New Roman"/>
                          <a:sym typeface="Times New Roman"/>
                        </a:rPr>
                        <a:t>. d, </a:t>
                      </a:r>
                      <a:r>
                        <a:rPr lang="en" b="1">
                          <a:solidFill>
                            <a:schemeClr val="dk1"/>
                          </a:solidFill>
                          <a:latin typeface="Times New Roman"/>
                          <a:ea typeface="Times New Roman"/>
                          <a:cs typeface="Times New Roman"/>
                          <a:sym typeface="Times New Roman"/>
                        </a:rPr>
                        <a:t>8</a:t>
                      </a:r>
                      <a:r>
                        <a:rPr lang="en" sz="1400" b="1" u="none" strike="noStrike" cap="none">
                          <a:solidFill>
                            <a:schemeClr val="dk1"/>
                          </a:solidFill>
                          <a:latin typeface="Times New Roman"/>
                          <a:ea typeface="Times New Roman"/>
                          <a:cs typeface="Times New Roman"/>
                          <a:sym typeface="Times New Roman"/>
                        </a:rPr>
                        <a:t>. a, </a:t>
                      </a:r>
                      <a:r>
                        <a:rPr lang="en" b="1">
                          <a:solidFill>
                            <a:schemeClr val="dk1"/>
                          </a:solidFill>
                          <a:latin typeface="Times New Roman"/>
                          <a:ea typeface="Times New Roman"/>
                          <a:cs typeface="Times New Roman"/>
                          <a:sym typeface="Times New Roman"/>
                        </a:rPr>
                        <a:t>8</a:t>
                      </a:r>
                      <a:r>
                        <a:rPr lang="en" sz="1400" b="1" u="none" strike="noStrike" cap="none">
                          <a:solidFill>
                            <a:schemeClr val="dk1"/>
                          </a:solidFill>
                          <a:latin typeface="Times New Roman"/>
                          <a:ea typeface="Times New Roman"/>
                          <a:cs typeface="Times New Roman"/>
                          <a:sym typeface="Times New Roman"/>
                        </a:rPr>
                        <a:t>. b, </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3367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CILJ AKTIVNOSTI</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pomoći učenicima usvojiti nastavne sadržaje s ciljem poboljšanja njihova uspjeha u ovladavanju nastavnim gradivom</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poticati učenike na pravilnu uporabu hrvatskoga standardnog jezika u govoru i pismu</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razvijati jezične sposobnosti te interes za primjenu pravopisnih pravila</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razvijati svijest o potrebi stjecanja i njegovanja jezične kulture te svijest o nužnosti učenja slovnice hrvatskoga jezika</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razvijati potrebu primjene gramatičke norme u govoru i pismu</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razvijati samopouzdanje učenika te poboljšati umijeće komunikacije</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razvijati svijest o izražajnim mogućnostima hrvatskoga jezika</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razvijati spoznaju o važnosti, vrijednosti i ljepoti hrvatskoga jezika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176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NAMJENA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za učenike koji imaju poteškoće u svladavanju i praćenju nastavnog programa Hrvatskoga jezika ili samo određenog dijela gradiva</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za učenike koji puno izostaju te zbog toga ne mogu pratiti gradivo</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2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NOSITELJ</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a:latin typeface="Times New Roman"/>
                          <a:ea typeface="Times New Roman"/>
                          <a:cs typeface="Times New Roman"/>
                          <a:sym typeface="Times New Roman"/>
                        </a:rPr>
                        <a:t>Renata Kovačićek, prof.</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92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NAČIN REALIZACIJE</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38666" marR="0" lvl="0" indent="-338666" algn="l" rtl="0">
                        <a:lnSpc>
                          <a:spcPct val="100000"/>
                        </a:lnSpc>
                        <a:spcBef>
                          <a:spcPts val="0"/>
                        </a:spcBef>
                        <a:spcAft>
                          <a:spcPts val="0"/>
                        </a:spcAft>
                        <a:buClr>
                          <a:srgbClr val="000000"/>
                        </a:buClr>
                        <a:buSzPct val="100000"/>
                        <a:buFont typeface="Times New Roman"/>
                        <a:buChar char="•"/>
                      </a:pPr>
                      <a:r>
                        <a:rPr lang="en" sz="1400" u="none" strike="noStrike" cap="none">
                          <a:solidFill>
                            <a:schemeClr val="dk1"/>
                          </a:solidFill>
                          <a:latin typeface="Times New Roman"/>
                          <a:ea typeface="Times New Roman"/>
                          <a:cs typeface="Times New Roman"/>
                          <a:sym typeface="Times New Roman"/>
                        </a:rPr>
                        <a:t>individualizirani pristup</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59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VREMENIK</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38666" marR="0" lvl="0" indent="-338666" algn="l" rtl="0">
                        <a:lnSpc>
                          <a:spcPct val="100000"/>
                        </a:lnSpc>
                        <a:spcBef>
                          <a:spcPts val="0"/>
                        </a:spcBef>
                        <a:spcAft>
                          <a:spcPts val="0"/>
                        </a:spcAft>
                        <a:buClr>
                          <a:srgbClr val="000000"/>
                        </a:buClr>
                        <a:buSzPct val="100000"/>
                        <a:buFont typeface="Times New Roman"/>
                        <a:buChar char="•"/>
                      </a:pPr>
                      <a:r>
                        <a:rPr lang="en" sz="1400" u="none" strike="noStrike" cap="none">
                          <a:solidFill>
                            <a:schemeClr val="dk1"/>
                          </a:solidFill>
                          <a:latin typeface="Times New Roman"/>
                          <a:ea typeface="Times New Roman"/>
                          <a:cs typeface="Times New Roman"/>
                          <a:sym typeface="Times New Roman"/>
                        </a:rPr>
                        <a:t>jedan sat tjedno tijekom školske godine 201</a:t>
                      </a:r>
                      <a:r>
                        <a:rPr lang="en">
                          <a:solidFill>
                            <a:schemeClr val="dk1"/>
                          </a:solidFill>
                          <a:latin typeface="Times New Roman"/>
                          <a:ea typeface="Times New Roman"/>
                          <a:cs typeface="Times New Roman"/>
                          <a:sym typeface="Times New Roman"/>
                        </a:rPr>
                        <a:t>7</a:t>
                      </a:r>
                      <a:r>
                        <a:rPr lang="en" sz="1400" u="none" strike="noStrike" cap="none">
                          <a:solidFill>
                            <a:schemeClr val="dk1"/>
                          </a:solidFill>
                          <a:latin typeface="Times New Roman"/>
                          <a:ea typeface="Times New Roman"/>
                          <a:cs typeface="Times New Roman"/>
                          <a:sym typeface="Times New Roman"/>
                        </a:rPr>
                        <a:t>./201</a:t>
                      </a:r>
                      <a:r>
                        <a:rPr lang="en">
                          <a:solidFill>
                            <a:schemeClr val="dk1"/>
                          </a:solidFill>
                          <a:latin typeface="Times New Roman"/>
                          <a:ea typeface="Times New Roman"/>
                          <a:cs typeface="Times New Roman"/>
                          <a:sym typeface="Times New Roman"/>
                        </a:rPr>
                        <a:t>8</a:t>
                      </a:r>
                      <a:r>
                        <a:rPr lang="en" sz="1400" u="none" strike="noStrike" cap="none">
                          <a:solidFill>
                            <a:schemeClr val="dk1"/>
                          </a:solidFill>
                          <a:latin typeface="Times New Roman"/>
                          <a:ea typeface="Times New Roman"/>
                          <a:cs typeface="Times New Roman"/>
                          <a:sym typeface="Times New Roman"/>
                        </a:rPr>
                        <a:t>.</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635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TROŠKOVNIK</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oko 30 kn (papir za kopiranje i troškovi ispisa, bijela kreda i kreda u boji)</a:t>
                      </a:r>
                    </a:p>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troškove snosi škola.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9372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VREDNOVANJE I KORIŠTENJE REZULTATA RADA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redovito praćenje postignuća učenika,</a:t>
                      </a:r>
                    </a:p>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opisno ocjenjivanje sa svrhom poboljšanja konačne ocjene</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Shape 720"/>
          <p:cNvSpPr txBox="1"/>
          <p:nvPr/>
        </p:nvSpPr>
        <p:spPr>
          <a:xfrm>
            <a:off x="7078660" y="0"/>
            <a:ext cx="2046300" cy="2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721" name="Shape 721"/>
          <p:cNvGraphicFramePr/>
          <p:nvPr/>
        </p:nvGraphicFramePr>
        <p:xfrm>
          <a:off x="250825" y="336550"/>
          <a:ext cx="8569300" cy="6408700"/>
        </p:xfrm>
        <a:graphic>
          <a:graphicData uri="http://schemas.openxmlformats.org/drawingml/2006/table">
            <a:tbl>
              <a:tblPr>
                <a:noFill/>
                <a:tableStyleId>{147E585C-4567-4667-A078-270B42631319}</a:tableStyleId>
              </a:tblPr>
              <a:tblGrid>
                <a:gridCol w="2045200">
                  <a:extLst>
                    <a:ext uri="{9D8B030D-6E8A-4147-A177-3AD203B41FA5}">
                      <a16:colId xmlns:a16="http://schemas.microsoft.com/office/drawing/2014/main" val="20000"/>
                    </a:ext>
                  </a:extLst>
                </a:gridCol>
                <a:gridCol w="6524100">
                  <a:extLst>
                    <a:ext uri="{9D8B030D-6E8A-4147-A177-3AD203B41FA5}">
                      <a16:colId xmlns:a16="http://schemas.microsoft.com/office/drawing/2014/main" val="20001"/>
                    </a:ext>
                  </a:extLst>
                </a:gridCol>
              </a:tblGrid>
              <a:tr h="39687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NAZIV AKTIVNOSTI</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DOPUNSKA NASTAVA IZ HRVATSKOGA JEZIKA </a:t>
                      </a:r>
                    </a:p>
                    <a:p>
                      <a:pPr marL="0" marR="0" lvl="0" indent="0" algn="ctr"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ZA UČENIKE </a:t>
                      </a:r>
                      <a:r>
                        <a:rPr lang="en" b="1">
                          <a:solidFill>
                            <a:schemeClr val="dk1"/>
                          </a:solidFill>
                          <a:latin typeface="Times New Roman"/>
                          <a:ea typeface="Times New Roman"/>
                          <a:cs typeface="Times New Roman"/>
                          <a:sym typeface="Times New Roman"/>
                        </a:rPr>
                        <a:t>6</a:t>
                      </a:r>
                      <a:r>
                        <a:rPr lang="en" sz="1400" b="1" u="none" strike="noStrike" cap="none">
                          <a:solidFill>
                            <a:schemeClr val="dk1"/>
                          </a:solidFill>
                          <a:latin typeface="Times New Roman"/>
                          <a:ea typeface="Times New Roman"/>
                          <a:cs typeface="Times New Roman"/>
                          <a:sym typeface="Times New Roman"/>
                        </a:rPr>
                        <a:t>. </a:t>
                      </a:r>
                      <a:r>
                        <a:rPr lang="en" b="1">
                          <a:solidFill>
                            <a:schemeClr val="dk1"/>
                          </a:solidFill>
                          <a:latin typeface="Times New Roman"/>
                          <a:ea typeface="Times New Roman"/>
                          <a:cs typeface="Times New Roman"/>
                          <a:sym typeface="Times New Roman"/>
                        </a:rPr>
                        <a:t>a</a:t>
                      </a:r>
                      <a:r>
                        <a:rPr lang="en" sz="1400" b="1" u="none" strike="noStrike" cap="none">
                          <a:solidFill>
                            <a:schemeClr val="dk1"/>
                          </a:solidFill>
                          <a:latin typeface="Times New Roman"/>
                          <a:ea typeface="Times New Roman"/>
                          <a:cs typeface="Times New Roman"/>
                          <a:sym typeface="Times New Roman"/>
                        </a:rPr>
                        <a:t>, </a:t>
                      </a:r>
                      <a:r>
                        <a:rPr lang="en" b="1">
                          <a:solidFill>
                            <a:schemeClr val="dk1"/>
                          </a:solidFill>
                          <a:latin typeface="Times New Roman"/>
                          <a:ea typeface="Times New Roman"/>
                          <a:cs typeface="Times New Roman"/>
                          <a:sym typeface="Times New Roman"/>
                        </a:rPr>
                        <a:t>8</a:t>
                      </a:r>
                      <a:r>
                        <a:rPr lang="en" sz="1400" b="1" u="none" strike="noStrike" cap="none">
                          <a:solidFill>
                            <a:schemeClr val="dk1"/>
                          </a:solidFill>
                          <a:latin typeface="Times New Roman"/>
                          <a:ea typeface="Times New Roman"/>
                          <a:cs typeface="Times New Roman"/>
                          <a:sym typeface="Times New Roman"/>
                        </a:rPr>
                        <a:t>. </a:t>
                      </a:r>
                      <a:r>
                        <a:rPr lang="en" b="1">
                          <a:solidFill>
                            <a:schemeClr val="dk1"/>
                          </a:solidFill>
                          <a:latin typeface="Times New Roman"/>
                          <a:ea typeface="Times New Roman"/>
                          <a:cs typeface="Times New Roman"/>
                          <a:sym typeface="Times New Roman"/>
                        </a:rPr>
                        <a:t>c</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3367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CILJ AKTIVNOSTI</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pomoći učenicima usvojiti nastavne sadržaje s ciljem poboljšanja njihova uspjeha u ovladavanju nastavnim gradivom</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poticati učenike na pravilnu uporabu hrvatskoga standardnog jezika u govoru i pismu</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razvijati jezične sposobnosti te interes za primjenu pravopisnih pravila</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razvijati svijest o potrebi stjecanja i njegovanja jezične kulture te svijest o nužnosti učenja slovnice hrvatskoga jezika</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razvijati potrebu primjene gramatičke norme u govoru i pismu</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razvijati samopouzdanje učenika te poboljšati umijeće komunikacije</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razvijati svijest o izražajnim mogućnostima hrvatskoga jezika</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razvijati spoznaju o važnosti, vrijednosti i ljepoti hrvatskoga jezika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176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NAMJENA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za učenike koji imaju poteškoće u svladavanju i praćenju nastavnog programa Hrvatskoga jezika ili samo određenog dijela gradiva</a:t>
                      </a:r>
                    </a:p>
                    <a:p>
                      <a:pPr marL="0" marR="0" lvl="0" indent="0" algn="l" rtl="0">
                        <a:lnSpc>
                          <a:spcPct val="100000"/>
                        </a:lnSpc>
                        <a:spcBef>
                          <a:spcPts val="40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za učenike koji puno izostaju te zbog toga ne mogu pratiti gradivo</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2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NOSITELJ</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a:latin typeface="Times New Roman"/>
                          <a:ea typeface="Times New Roman"/>
                          <a:cs typeface="Times New Roman"/>
                          <a:sym typeface="Times New Roman"/>
                        </a:rPr>
                        <a:t>Željka Vranaričić, prof.</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92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NAČIN REALIZACIJE</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38665" marR="0" lvl="0" indent="-338665" algn="l" rtl="0">
                        <a:lnSpc>
                          <a:spcPct val="100000"/>
                        </a:lnSpc>
                        <a:spcBef>
                          <a:spcPts val="0"/>
                        </a:spcBef>
                        <a:spcAft>
                          <a:spcPts val="0"/>
                        </a:spcAft>
                        <a:buClr>
                          <a:srgbClr val="000000"/>
                        </a:buClr>
                        <a:buSzPct val="100000"/>
                        <a:buFont typeface="Times New Roman"/>
                        <a:buChar char="•"/>
                      </a:pPr>
                      <a:r>
                        <a:rPr lang="en" sz="1400" u="none" strike="noStrike" cap="none">
                          <a:solidFill>
                            <a:schemeClr val="dk1"/>
                          </a:solidFill>
                          <a:latin typeface="Times New Roman"/>
                          <a:ea typeface="Times New Roman"/>
                          <a:cs typeface="Times New Roman"/>
                          <a:sym typeface="Times New Roman"/>
                        </a:rPr>
                        <a:t>individualizirani pristup</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590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VREMENIK</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38665" marR="0" lvl="0" indent="-338665" algn="l" rtl="0">
                        <a:lnSpc>
                          <a:spcPct val="100000"/>
                        </a:lnSpc>
                        <a:spcBef>
                          <a:spcPts val="0"/>
                        </a:spcBef>
                        <a:spcAft>
                          <a:spcPts val="0"/>
                        </a:spcAft>
                        <a:buClr>
                          <a:srgbClr val="000000"/>
                        </a:buClr>
                        <a:buSzPct val="100000"/>
                        <a:buFont typeface="Times New Roman"/>
                        <a:buChar char="•"/>
                      </a:pPr>
                      <a:r>
                        <a:rPr lang="en" sz="1400" u="none" strike="noStrike" cap="none">
                          <a:solidFill>
                            <a:schemeClr val="dk1"/>
                          </a:solidFill>
                          <a:latin typeface="Times New Roman"/>
                          <a:ea typeface="Times New Roman"/>
                          <a:cs typeface="Times New Roman"/>
                          <a:sym typeface="Times New Roman"/>
                        </a:rPr>
                        <a:t>jedan sat tjedno tijekom školske godine 201</a:t>
                      </a:r>
                      <a:r>
                        <a:rPr lang="en">
                          <a:solidFill>
                            <a:schemeClr val="dk1"/>
                          </a:solidFill>
                          <a:latin typeface="Times New Roman"/>
                          <a:ea typeface="Times New Roman"/>
                          <a:cs typeface="Times New Roman"/>
                          <a:sym typeface="Times New Roman"/>
                        </a:rPr>
                        <a:t>7</a:t>
                      </a:r>
                      <a:r>
                        <a:rPr lang="en" sz="1400" u="none" strike="noStrike" cap="none">
                          <a:solidFill>
                            <a:schemeClr val="dk1"/>
                          </a:solidFill>
                          <a:latin typeface="Times New Roman"/>
                          <a:ea typeface="Times New Roman"/>
                          <a:cs typeface="Times New Roman"/>
                          <a:sym typeface="Times New Roman"/>
                        </a:rPr>
                        <a:t>./201</a:t>
                      </a:r>
                      <a:r>
                        <a:rPr lang="en">
                          <a:solidFill>
                            <a:schemeClr val="dk1"/>
                          </a:solidFill>
                          <a:latin typeface="Times New Roman"/>
                          <a:ea typeface="Times New Roman"/>
                          <a:cs typeface="Times New Roman"/>
                          <a:sym typeface="Times New Roman"/>
                        </a:rPr>
                        <a:t>8</a:t>
                      </a:r>
                      <a:r>
                        <a:rPr lang="en" sz="1400" u="none" strike="noStrike" cap="none">
                          <a:solidFill>
                            <a:schemeClr val="dk1"/>
                          </a:solidFill>
                          <a:latin typeface="Times New Roman"/>
                          <a:ea typeface="Times New Roman"/>
                          <a:cs typeface="Times New Roman"/>
                          <a:sym typeface="Times New Roman"/>
                        </a:rPr>
                        <a:t>.</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635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TROŠKOVNIK</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oko 30 kn (papir za kopiranje i troškovi ispisa, bijela kreda i kreda u boji)</a:t>
                      </a:r>
                    </a:p>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troškove snosi škola.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93725">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a:solidFill>
                            <a:schemeClr val="dk1"/>
                          </a:solidFill>
                          <a:latin typeface="Times New Roman"/>
                          <a:ea typeface="Times New Roman"/>
                          <a:cs typeface="Times New Roman"/>
                          <a:sym typeface="Times New Roman"/>
                        </a:rPr>
                        <a:t>VREDNOVANJE I KORIŠTENJE REZULTATA RADA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redovito praćenje postignuća učenika,</a:t>
                      </a:r>
                    </a:p>
                    <a:p>
                      <a:pPr marL="0" marR="0" lvl="0" indent="0" algn="l" rtl="0">
                        <a:lnSpc>
                          <a:spcPct val="100000"/>
                        </a:lnSpc>
                        <a:spcBef>
                          <a:spcPts val="0"/>
                        </a:spcBef>
                        <a:spcAft>
                          <a:spcPts val="0"/>
                        </a:spcAft>
                        <a:buClr>
                          <a:srgbClr val="000000"/>
                        </a:buClr>
                        <a:buSzPct val="25000"/>
                        <a:buFont typeface="Arial"/>
                        <a:buNone/>
                      </a:pPr>
                      <a:r>
                        <a:rPr lang="en" sz="1400" u="none" strike="noStrike" cap="none">
                          <a:solidFill>
                            <a:schemeClr val="dk1"/>
                          </a:solidFill>
                          <a:latin typeface="Times New Roman"/>
                          <a:ea typeface="Times New Roman"/>
                          <a:cs typeface="Times New Roman"/>
                          <a:sym typeface="Times New Roman"/>
                        </a:rPr>
                        <a:t>- opisno ocjenjivanje sa svrhom poboljšanja konačne ocjene</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Shape 727"/>
          <p:cNvSpPr txBox="1"/>
          <p:nvPr/>
        </p:nvSpPr>
        <p:spPr>
          <a:xfrm>
            <a:off x="7078660" y="0"/>
            <a:ext cx="2046298" cy="27449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728" name="Shape 728"/>
          <p:cNvGraphicFramePr/>
          <p:nvPr>
            <p:extLst>
              <p:ext uri="{D42A27DB-BD31-4B8C-83A1-F6EECF244321}">
                <p14:modId xmlns:p14="http://schemas.microsoft.com/office/powerpoint/2010/main" val="3438789196"/>
              </p:ext>
            </p:extLst>
          </p:nvPr>
        </p:nvGraphicFramePr>
        <p:xfrm>
          <a:off x="261257" y="274498"/>
          <a:ext cx="8708572" cy="6387558"/>
        </p:xfrm>
        <a:graphic>
          <a:graphicData uri="http://schemas.openxmlformats.org/drawingml/2006/table">
            <a:tbl>
              <a:tblPr>
                <a:noFill/>
                <a:tableStyleId>{147E585C-4567-4667-A078-270B42631319}</a:tableStyleId>
              </a:tblPr>
              <a:tblGrid>
                <a:gridCol w="1818870">
                  <a:extLst>
                    <a:ext uri="{9D8B030D-6E8A-4147-A177-3AD203B41FA5}">
                      <a16:colId xmlns:a16="http://schemas.microsoft.com/office/drawing/2014/main" val="20000"/>
                    </a:ext>
                  </a:extLst>
                </a:gridCol>
                <a:gridCol w="6889702">
                  <a:extLst>
                    <a:ext uri="{9D8B030D-6E8A-4147-A177-3AD203B41FA5}">
                      <a16:colId xmlns:a16="http://schemas.microsoft.com/office/drawing/2014/main" val="20001"/>
                    </a:ext>
                  </a:extLst>
                </a:gridCol>
              </a:tblGrid>
              <a:tr h="402925">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Times New Roman"/>
                          <a:ea typeface="Times New Roman"/>
                          <a:cs typeface="Times New Roman"/>
                          <a:sym typeface="Times New Roman"/>
                        </a:rPr>
                        <a:t>NAZIV AKTIVNOSTI</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Times New Roman"/>
                          <a:ea typeface="Times New Roman"/>
                          <a:cs typeface="Times New Roman"/>
                          <a:sym typeface="Times New Roman"/>
                        </a:rPr>
                        <a:t>DOPUNSKA NASTAVA IZ HRVATSKOGA JEZIKA </a:t>
                      </a:r>
                    </a:p>
                    <a:p>
                      <a:pPr marL="0" marR="0" lvl="0" indent="0" algn="ctr"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Times New Roman"/>
                          <a:ea typeface="Times New Roman"/>
                          <a:cs typeface="Times New Roman"/>
                          <a:sym typeface="Times New Roman"/>
                        </a:rPr>
                        <a:t>ZA UČENIKE 5. </a:t>
                      </a:r>
                      <a:r>
                        <a:rPr lang="en" sz="1300" b="1">
                          <a:solidFill>
                            <a:schemeClr val="dk1"/>
                          </a:solidFill>
                          <a:latin typeface="Times New Roman"/>
                          <a:ea typeface="Times New Roman"/>
                          <a:cs typeface="Times New Roman"/>
                          <a:sym typeface="Times New Roman"/>
                        </a:rPr>
                        <a:t>a</a:t>
                      </a:r>
                      <a:r>
                        <a:rPr lang="en" sz="1300" b="1" u="none" strike="noStrike" cap="none">
                          <a:solidFill>
                            <a:schemeClr val="dk1"/>
                          </a:solidFill>
                          <a:latin typeface="Times New Roman"/>
                          <a:ea typeface="Times New Roman"/>
                          <a:cs typeface="Times New Roman"/>
                          <a:sym typeface="Times New Roman"/>
                        </a:rPr>
                        <a:t>, 5. c i 7. c RAZREDNOG ODJELA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54023">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Times New Roman"/>
                          <a:ea typeface="Times New Roman"/>
                          <a:cs typeface="Times New Roman"/>
                          <a:sym typeface="Times New Roman"/>
                        </a:rPr>
                        <a:t>CILJ AKTIVNOSTI</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pomoći učenicima usvojiti nastavne sadržaje s ciljem poboljšanja njihova uspjeha u ovladavanju nastavnim gradivom</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poticati učenike na pravilnu uporabu hrvatskoga standardnog jezika u govoru i pismu</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jezične sposobnosti učenika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interes za primjenu pravopisnih pravila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svijest o potrebi stjecanja i njegovanja jezične kulture te svijest o nužnosti učenja slovnice hrvatskoga jezika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potrebu primjene gramatičke norme u govoru i pismu</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samopouzdanje učenika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poboljšati umijeće komunikacije</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svijest o izražajnim mogućnostima hrvatskoga jezika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spoznaju o važnosti, vrijednosti i ljepoti hrvatskoga jezika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25626">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Times New Roman"/>
                          <a:ea typeface="Times New Roman"/>
                          <a:cs typeface="Times New Roman"/>
                          <a:sym typeface="Times New Roman"/>
                        </a:rPr>
                        <a:t>NAMJENA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za učenike koji imaju poteškoće u svladavanju i praćenju nastavnog programa Hrvatskoga jezika ili samo određenog dijela gradiva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za učenike koji puno izostaju te zbog toga ne mogu pratiti gradivo</a:t>
                      </a:r>
                    </a:p>
                    <a:p>
                      <a:pPr marL="0" marR="0" lvl="0" indent="0" algn="l" rtl="0">
                        <a:lnSpc>
                          <a:spcPct val="100000"/>
                        </a:lnSpc>
                        <a:spcBef>
                          <a:spcPts val="6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jedan sat tjedno za učenike 5. </a:t>
                      </a:r>
                      <a:r>
                        <a:rPr lang="en" sz="1300">
                          <a:solidFill>
                            <a:schemeClr val="dk1"/>
                          </a:solidFill>
                          <a:latin typeface="Times New Roman"/>
                          <a:ea typeface="Times New Roman"/>
                          <a:cs typeface="Times New Roman"/>
                          <a:sym typeface="Times New Roman"/>
                        </a:rPr>
                        <a:t>r</a:t>
                      </a:r>
                      <a:r>
                        <a:rPr lang="en" sz="1300" u="none" strike="noStrike" cap="none">
                          <a:solidFill>
                            <a:schemeClr val="dk1"/>
                          </a:solidFill>
                          <a:latin typeface="Times New Roman"/>
                          <a:ea typeface="Times New Roman"/>
                          <a:cs typeface="Times New Roman"/>
                          <a:sym typeface="Times New Roman"/>
                        </a:rPr>
                        <a:t>azreda i jedan sat tjedno za učenike 7. razreda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4559">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Times New Roman"/>
                          <a:ea typeface="Times New Roman"/>
                          <a:cs typeface="Times New Roman"/>
                          <a:sym typeface="Times New Roman"/>
                        </a:rPr>
                        <a:t>NOSITELJI </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300" u="none" strike="noStrike" cap="none">
                          <a:solidFill>
                            <a:schemeClr val="dk1"/>
                          </a:solidFill>
                          <a:latin typeface="Times New Roman"/>
                          <a:ea typeface="Times New Roman"/>
                          <a:cs typeface="Times New Roman"/>
                          <a:sym typeface="Times New Roman"/>
                        </a:rPr>
                        <a:t> Božica Ruganec, prof.</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1007">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Times New Roman"/>
                          <a:ea typeface="Times New Roman"/>
                          <a:cs typeface="Times New Roman"/>
                          <a:sym typeface="Times New Roman"/>
                        </a:rPr>
                        <a:t>NAČIN REALIZACIJE</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42900" marR="0" lvl="0" indent="-342900" algn="l" rtl="0">
                        <a:lnSpc>
                          <a:spcPct val="100000"/>
                        </a:lnSpc>
                        <a:spcBef>
                          <a:spcPts val="0"/>
                        </a:spcBef>
                        <a:spcAft>
                          <a:spcPts val="0"/>
                        </a:spcAft>
                        <a:buClr>
                          <a:srgbClr val="000000"/>
                        </a:buClr>
                        <a:buSzPct val="102564"/>
                        <a:buFont typeface="Times New Roman"/>
                        <a:buChar char="•"/>
                      </a:pPr>
                      <a:r>
                        <a:rPr lang="en" sz="1300" u="none" strike="noStrike" cap="none">
                          <a:solidFill>
                            <a:schemeClr val="dk1"/>
                          </a:solidFill>
                          <a:latin typeface="Times New Roman"/>
                          <a:ea typeface="Times New Roman"/>
                          <a:cs typeface="Times New Roman"/>
                          <a:sym typeface="Times New Roman"/>
                        </a:rPr>
                        <a:t>individualizirani pristup</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7448">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Times New Roman"/>
                          <a:ea typeface="Times New Roman"/>
                          <a:cs typeface="Times New Roman"/>
                          <a:sym typeface="Times New Roman"/>
                        </a:rPr>
                        <a:t>VREMENIK</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42900" marR="0" lvl="0" indent="-342900" algn="l" rtl="0">
                        <a:lnSpc>
                          <a:spcPct val="100000"/>
                        </a:lnSpc>
                        <a:spcBef>
                          <a:spcPts val="0"/>
                        </a:spcBef>
                        <a:spcAft>
                          <a:spcPts val="0"/>
                        </a:spcAft>
                        <a:buClr>
                          <a:srgbClr val="000000"/>
                        </a:buClr>
                        <a:buSzPct val="102564"/>
                        <a:buFont typeface="Times New Roman"/>
                        <a:buChar char="•"/>
                      </a:pPr>
                      <a:r>
                        <a:rPr lang="en" sz="1300" u="none" strike="noStrike" cap="none">
                          <a:solidFill>
                            <a:schemeClr val="dk1"/>
                          </a:solidFill>
                          <a:latin typeface="Times New Roman"/>
                          <a:ea typeface="Times New Roman"/>
                          <a:cs typeface="Times New Roman"/>
                          <a:sym typeface="Times New Roman"/>
                        </a:rPr>
                        <a:t>jedan sat tjedno tijekom školske godine 2017./2018.</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67595">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Times New Roman"/>
                          <a:ea typeface="Times New Roman"/>
                          <a:cs typeface="Times New Roman"/>
                          <a:sym typeface="Times New Roman"/>
                        </a:rPr>
                        <a:t>TROŠKOVNIK</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oko 30 kn (papir za kopiranje i troškovi ispisa, bijela kreda i kreda u boji)</a:t>
                      </a:r>
                    </a:p>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troškove snosi škola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04375">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Times New Roman"/>
                          <a:ea typeface="Times New Roman"/>
                          <a:cs typeface="Times New Roman"/>
                          <a:sym typeface="Times New Roman"/>
                        </a:rPr>
                        <a:t>VREDNOVANJE I KORIŠTENJE REZULTATA RADA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300" u="none" strike="noStrike" cap="none" dirty="0">
                          <a:solidFill>
                            <a:schemeClr val="dk1"/>
                          </a:solidFill>
                          <a:latin typeface="Times New Roman"/>
                          <a:ea typeface="Times New Roman"/>
                          <a:cs typeface="Times New Roman"/>
                          <a:sym typeface="Times New Roman"/>
                        </a:rPr>
                        <a:t>- redovito praćenje postignuća učenika</a:t>
                      </a:r>
                    </a:p>
                    <a:p>
                      <a:pPr marL="0" marR="0" lvl="0" indent="0" algn="l" rtl="0">
                        <a:lnSpc>
                          <a:spcPct val="100000"/>
                        </a:lnSpc>
                        <a:spcBef>
                          <a:spcPts val="0"/>
                        </a:spcBef>
                        <a:spcAft>
                          <a:spcPts val="0"/>
                        </a:spcAft>
                        <a:buClr>
                          <a:srgbClr val="000000"/>
                        </a:buClr>
                        <a:buSzPct val="25000"/>
                        <a:buFont typeface="Arial"/>
                        <a:buNone/>
                      </a:pPr>
                      <a:r>
                        <a:rPr lang="en" sz="1300" u="none" strike="noStrike" cap="none" dirty="0">
                          <a:solidFill>
                            <a:schemeClr val="dk1"/>
                          </a:solidFill>
                          <a:latin typeface="Times New Roman"/>
                          <a:ea typeface="Times New Roman"/>
                          <a:cs typeface="Times New Roman"/>
                          <a:sym typeface="Times New Roman"/>
                        </a:rPr>
                        <a:t>- opisno ocjenjivanje sa svrhom poboljšanja konačne ocjene</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Shape 734"/>
          <p:cNvSpPr txBox="1"/>
          <p:nvPr/>
        </p:nvSpPr>
        <p:spPr>
          <a:xfrm>
            <a:off x="7078660" y="0"/>
            <a:ext cx="2046298" cy="27449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735" name="Shape 735"/>
          <p:cNvGraphicFramePr/>
          <p:nvPr/>
        </p:nvGraphicFramePr>
        <p:xfrm>
          <a:off x="250825" y="336550"/>
          <a:ext cx="8569300" cy="6200300"/>
        </p:xfrm>
        <a:graphic>
          <a:graphicData uri="http://schemas.openxmlformats.org/drawingml/2006/table">
            <a:tbl>
              <a:tblPr>
                <a:noFill/>
                <a:tableStyleId>{147E585C-4567-4667-A078-270B42631319}</a:tableStyleId>
              </a:tblPr>
              <a:tblGrid>
                <a:gridCol w="2045200">
                  <a:extLst>
                    <a:ext uri="{9D8B030D-6E8A-4147-A177-3AD203B41FA5}">
                      <a16:colId xmlns:a16="http://schemas.microsoft.com/office/drawing/2014/main" val="20000"/>
                    </a:ext>
                  </a:extLst>
                </a:gridCol>
                <a:gridCol w="6524100">
                  <a:extLst>
                    <a:ext uri="{9D8B030D-6E8A-4147-A177-3AD203B41FA5}">
                      <a16:colId xmlns:a16="http://schemas.microsoft.com/office/drawing/2014/main" val="20001"/>
                    </a:ext>
                  </a:extLst>
                </a:gridCol>
              </a:tblGrid>
              <a:tr h="396875">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NAZIV AKTIVNOSTI</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DOPUNSKA NASTAVA IZ HRVATSKOGA JEZIKA</a:t>
                      </a:r>
                    </a:p>
                    <a:p>
                      <a:pPr marL="0" marR="0" lvl="0" indent="0" algn="ctr"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ZA UČENIKE</a:t>
                      </a:r>
                      <a:r>
                        <a:rPr lang="en" sz="1300" b="1">
                          <a:solidFill>
                            <a:schemeClr val="dk1"/>
                          </a:solidFill>
                        </a:rPr>
                        <a:t> 6.b RAZREDNOG ODJELA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33675">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CILJ AKTIVNOSTI</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pomoći učenicima usvojiti nastavne sadržaje s ciljem poboljšanja njihova uspjeha u ovladavanju nastavnim gradivom</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poticati učenike na pravilnu uporabu hrvatskoga standardnog jezika u govoru i pismu</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jezične sposobnosti učenika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interes za primjenu pravopisnih pravila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svijest o potrebi stjecanja i njegovanja jezične kulture te svijest o nužnosti učenja slovnice hrvatskoga jezika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potrebu primjene gramatičke norme u govoru i pismu</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samopouzdanje učenika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poboljšati umijeće komunikacije</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svijest o izražajnim mogućnostima hrvatskoga jezika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spoznaju o važnosti, vrijednosti i ljepoti hrvatskoga jezika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3800">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NAMJENA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za učenike koji imaju poteškoće u svladavanju i praćenju nastavnog programa Hrvatskoga jezika ili samo određenog dijela gradiva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za učenike koji puno izostaju te zbog toga ne mogu pratiti gradivo</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250">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NOSITELJI </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300" u="none" strike="noStrike" cap="none">
                          <a:solidFill>
                            <a:schemeClr val="dk1"/>
                          </a:solidFill>
                          <a:latin typeface="Times New Roman"/>
                          <a:ea typeface="Times New Roman"/>
                          <a:cs typeface="Times New Roman"/>
                          <a:sym typeface="Times New Roman"/>
                        </a:rPr>
                        <a:t> Antonija Barišić, prof.</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925">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NAČIN REALIZACIJE</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42900" marR="0" lvl="0" indent="-342900" algn="l" rtl="0">
                        <a:lnSpc>
                          <a:spcPct val="100000"/>
                        </a:lnSpc>
                        <a:spcBef>
                          <a:spcPts val="0"/>
                        </a:spcBef>
                        <a:spcAft>
                          <a:spcPts val="0"/>
                        </a:spcAft>
                        <a:buClr>
                          <a:srgbClr val="000000"/>
                        </a:buClr>
                        <a:buSzPct val="102563"/>
                        <a:buFont typeface="Times New Roman"/>
                        <a:buChar char="•"/>
                      </a:pPr>
                      <a:r>
                        <a:rPr lang="en" sz="1300" u="none" strike="noStrike" cap="none">
                          <a:solidFill>
                            <a:schemeClr val="dk1"/>
                          </a:solidFill>
                          <a:latin typeface="Times New Roman"/>
                          <a:ea typeface="Times New Roman"/>
                          <a:cs typeface="Times New Roman"/>
                          <a:sym typeface="Times New Roman"/>
                        </a:rPr>
                        <a:t>individualizirani pristup</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5900">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VREMENIK</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42900" marR="0" lvl="0" indent="-342900" algn="l" rtl="0">
                        <a:lnSpc>
                          <a:spcPct val="100000"/>
                        </a:lnSpc>
                        <a:spcBef>
                          <a:spcPts val="0"/>
                        </a:spcBef>
                        <a:spcAft>
                          <a:spcPts val="0"/>
                        </a:spcAft>
                        <a:buClr>
                          <a:srgbClr val="000000"/>
                        </a:buClr>
                        <a:buSzPct val="102563"/>
                        <a:buFont typeface="Times New Roman"/>
                        <a:buChar char="•"/>
                      </a:pPr>
                      <a:r>
                        <a:rPr lang="en" sz="1300" u="none" strike="noStrike" cap="none">
                          <a:solidFill>
                            <a:schemeClr val="dk1"/>
                          </a:solidFill>
                          <a:latin typeface="Times New Roman"/>
                          <a:ea typeface="Times New Roman"/>
                          <a:cs typeface="Times New Roman"/>
                          <a:sym typeface="Times New Roman"/>
                        </a:rPr>
                        <a:t>jedan sat tjedno tijekom školske godine 201</a:t>
                      </a:r>
                      <a:r>
                        <a:rPr lang="en" sz="1300">
                          <a:solidFill>
                            <a:schemeClr val="dk1"/>
                          </a:solidFill>
                          <a:latin typeface="Times New Roman"/>
                          <a:ea typeface="Times New Roman"/>
                          <a:cs typeface="Times New Roman"/>
                          <a:sym typeface="Times New Roman"/>
                        </a:rPr>
                        <a:t>7</a:t>
                      </a:r>
                      <a:r>
                        <a:rPr lang="en" sz="1300" u="none" strike="noStrike" cap="none">
                          <a:solidFill>
                            <a:schemeClr val="dk1"/>
                          </a:solidFill>
                          <a:latin typeface="Times New Roman"/>
                          <a:ea typeface="Times New Roman"/>
                          <a:cs typeface="Times New Roman"/>
                          <a:sym typeface="Times New Roman"/>
                        </a:rPr>
                        <a:t>./201</a:t>
                      </a:r>
                      <a:r>
                        <a:rPr lang="en" sz="1300">
                          <a:solidFill>
                            <a:schemeClr val="dk1"/>
                          </a:solidFill>
                          <a:latin typeface="Times New Roman"/>
                          <a:ea typeface="Times New Roman"/>
                          <a:cs typeface="Times New Roman"/>
                          <a:sym typeface="Times New Roman"/>
                        </a:rPr>
                        <a:t>8.</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63550">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TROŠKOVNIK</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oko 30 kn (papir za kopiranje i troškovi ispisa, bijela kreda i kreda u boji)</a:t>
                      </a:r>
                    </a:p>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troškove snosi škola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93725">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VREDNOVANJE I KORIŠTENJE REZULTATA RADA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redovito praćenje postignuća učenika</a:t>
                      </a:r>
                    </a:p>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opisno ocjenjivanje sa svrhom poboljšanja konačne ocjene</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graphicFrame>
        <p:nvGraphicFramePr>
          <p:cNvPr id="741" name="Shape 741"/>
          <p:cNvGraphicFramePr/>
          <p:nvPr/>
        </p:nvGraphicFramePr>
        <p:xfrm>
          <a:off x="250825" y="336550"/>
          <a:ext cx="8569300" cy="6334100"/>
        </p:xfrm>
        <a:graphic>
          <a:graphicData uri="http://schemas.openxmlformats.org/drawingml/2006/table">
            <a:tbl>
              <a:tblPr>
                <a:noFill/>
                <a:tableStyleId>{147E585C-4567-4667-A078-270B42631319}</a:tableStyleId>
              </a:tblPr>
              <a:tblGrid>
                <a:gridCol w="2045200">
                  <a:extLst>
                    <a:ext uri="{9D8B030D-6E8A-4147-A177-3AD203B41FA5}">
                      <a16:colId xmlns:a16="http://schemas.microsoft.com/office/drawing/2014/main" val="20000"/>
                    </a:ext>
                  </a:extLst>
                </a:gridCol>
                <a:gridCol w="6524100">
                  <a:extLst>
                    <a:ext uri="{9D8B030D-6E8A-4147-A177-3AD203B41FA5}">
                      <a16:colId xmlns:a16="http://schemas.microsoft.com/office/drawing/2014/main" val="20001"/>
                    </a:ext>
                  </a:extLst>
                </a:gridCol>
              </a:tblGrid>
              <a:tr h="396875">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NAZIV AKTIVNOSTI</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DOPUNSKA NA</a:t>
                      </a:r>
                      <a:r>
                        <a:rPr lang="en" sz="1300" b="1" u="none" strike="noStrike" cap="none">
                          <a:solidFill>
                            <a:schemeClr val="dk1"/>
                          </a:solidFill>
                        </a:rPr>
                        <a:t>S</a:t>
                      </a:r>
                      <a:r>
                        <a:rPr lang="en" sz="1300" b="1" u="none" strike="noStrike" cap="none">
                          <a:solidFill>
                            <a:schemeClr val="dk1"/>
                          </a:solidFill>
                          <a:latin typeface="Arial"/>
                          <a:ea typeface="Arial"/>
                          <a:cs typeface="Arial"/>
                          <a:sym typeface="Arial"/>
                        </a:rPr>
                        <a:t>TAVA IZ HRVATSKOGA JEZIKA </a:t>
                      </a:r>
                    </a:p>
                    <a:p>
                      <a:pPr marL="0" marR="0" lvl="0" indent="0" algn="ctr"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ZA UČENIKE </a:t>
                      </a:r>
                      <a:r>
                        <a:rPr lang="en" sz="1300" b="1" u="none" strike="noStrike" cap="none">
                          <a:solidFill>
                            <a:schemeClr val="dk1"/>
                          </a:solidFill>
                        </a:rPr>
                        <a:t>5. b, 7. a, 7. b, 7. d </a:t>
                      </a:r>
                      <a:r>
                        <a:rPr lang="en" sz="1300" b="1" u="none" strike="noStrike" cap="none">
                          <a:solidFill>
                            <a:schemeClr val="dk1"/>
                          </a:solidFill>
                          <a:latin typeface="Arial"/>
                          <a:ea typeface="Arial"/>
                          <a:cs typeface="Arial"/>
                          <a:sym typeface="Arial"/>
                        </a:rPr>
                        <a:t>RAZRED</a:t>
                      </a:r>
                      <a:r>
                        <a:rPr lang="en" sz="1300" b="1" u="none" strike="noStrike" cap="none">
                          <a:solidFill>
                            <a:schemeClr val="dk1"/>
                          </a:solidFill>
                        </a:rPr>
                        <a:t>NOG ODJELA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33675">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CILJ AKTIVNOSTI</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pomoći učenicima usvojiti nastavne sadržaje s ciljem poboljšanja njihova uspjeha u ovladavanju nastavnim gradivom</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poticati učenike na pravilnu uporabu hrvatskoga standardnog jezika u govoru i pismu</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jezične sposobnosti učenika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interes za primjenu pravopisnih pravila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svijest o potrebi stjecanja i njegovanja jezične kulture te svijest o nužnosti učenja slovnice hrvatskoga jezika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potrebu primjene gramatičke norme u govoru i pismu</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samopouzdanje učenika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poboljšati umijeće komunikacije</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svijest o izražajnim mogućnostima hrvatskoga jezika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razvijati spoznaju o važnosti, vrijednosti i ljepoti hrvatskoga jezika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17600">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NAMJENA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za učenike koji imaju poteškoće u svladavanju i praćenju nastavnog programa Hrvatskoga jezika ili samo određenog dijela gradiva</a:t>
                      </a:r>
                    </a:p>
                    <a:p>
                      <a:pPr marL="0" marR="0" lvl="0" indent="0" algn="l" rtl="0">
                        <a:lnSpc>
                          <a:spcPct val="100000"/>
                        </a:lnSpc>
                        <a:spcBef>
                          <a:spcPts val="40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za učenike koji puno izostaju te zbog toga ne mogu pratiti gradivo</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250">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NOSITELJI </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300" u="none" strike="noStrike" cap="none">
                          <a:solidFill>
                            <a:schemeClr val="dk1"/>
                          </a:solidFill>
                          <a:latin typeface="Times New Roman"/>
                          <a:ea typeface="Times New Roman"/>
                          <a:cs typeface="Times New Roman"/>
                          <a:sym typeface="Times New Roman"/>
                        </a:rPr>
                        <a:t> Olg</a:t>
                      </a:r>
                      <a:r>
                        <a:rPr lang="en" sz="1300">
                          <a:solidFill>
                            <a:schemeClr val="dk1"/>
                          </a:solidFill>
                          <a:latin typeface="Times New Roman"/>
                          <a:ea typeface="Times New Roman"/>
                          <a:cs typeface="Times New Roman"/>
                          <a:sym typeface="Times New Roman"/>
                        </a:rPr>
                        <a:t>ica Pavičić-Čović, prof.</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925">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NAČIN REALIZACIJE</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42900" marR="0" lvl="0" indent="-342900" algn="l" rtl="0">
                        <a:lnSpc>
                          <a:spcPct val="100000"/>
                        </a:lnSpc>
                        <a:spcBef>
                          <a:spcPts val="0"/>
                        </a:spcBef>
                        <a:spcAft>
                          <a:spcPts val="0"/>
                        </a:spcAft>
                        <a:buClr>
                          <a:srgbClr val="000000"/>
                        </a:buClr>
                        <a:buSzPct val="102563"/>
                        <a:buFont typeface="Times New Roman"/>
                        <a:buChar char="•"/>
                      </a:pPr>
                      <a:r>
                        <a:rPr lang="en" sz="1300" u="none" strike="noStrike" cap="none">
                          <a:solidFill>
                            <a:schemeClr val="dk1"/>
                          </a:solidFill>
                          <a:latin typeface="Times New Roman"/>
                          <a:ea typeface="Times New Roman"/>
                          <a:cs typeface="Times New Roman"/>
                          <a:sym typeface="Times New Roman"/>
                        </a:rPr>
                        <a:t>individualizirani pristup</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5900">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VREMENIK</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342900" marR="0" lvl="0" indent="-342900" algn="l" rtl="0">
                        <a:lnSpc>
                          <a:spcPct val="100000"/>
                        </a:lnSpc>
                        <a:spcBef>
                          <a:spcPts val="0"/>
                        </a:spcBef>
                        <a:spcAft>
                          <a:spcPts val="0"/>
                        </a:spcAft>
                        <a:buClr>
                          <a:srgbClr val="000000"/>
                        </a:buClr>
                        <a:buSzPct val="102563"/>
                        <a:buFont typeface="Times New Roman"/>
                        <a:buChar char="•"/>
                      </a:pPr>
                      <a:r>
                        <a:rPr lang="en" sz="1300" u="none" strike="noStrike" cap="none">
                          <a:solidFill>
                            <a:schemeClr val="dk1"/>
                          </a:solidFill>
                          <a:latin typeface="Times New Roman"/>
                          <a:ea typeface="Times New Roman"/>
                          <a:cs typeface="Times New Roman"/>
                          <a:sym typeface="Times New Roman"/>
                        </a:rPr>
                        <a:t>jedan sat svaki tjedan tijekom nastavne godine 201</a:t>
                      </a:r>
                      <a:r>
                        <a:rPr lang="en" sz="1300">
                          <a:solidFill>
                            <a:schemeClr val="dk1"/>
                          </a:solidFill>
                          <a:latin typeface="Times New Roman"/>
                          <a:ea typeface="Times New Roman"/>
                          <a:cs typeface="Times New Roman"/>
                          <a:sym typeface="Times New Roman"/>
                        </a:rPr>
                        <a:t>7</a:t>
                      </a:r>
                      <a:r>
                        <a:rPr lang="en" sz="1300" u="none" strike="noStrike" cap="none">
                          <a:solidFill>
                            <a:schemeClr val="dk1"/>
                          </a:solidFill>
                          <a:latin typeface="Times New Roman"/>
                          <a:ea typeface="Times New Roman"/>
                          <a:cs typeface="Times New Roman"/>
                          <a:sym typeface="Times New Roman"/>
                        </a:rPr>
                        <a:t>./201</a:t>
                      </a:r>
                      <a:r>
                        <a:rPr lang="en" sz="1300">
                          <a:solidFill>
                            <a:schemeClr val="dk1"/>
                          </a:solidFill>
                          <a:latin typeface="Times New Roman"/>
                          <a:ea typeface="Times New Roman"/>
                          <a:cs typeface="Times New Roman"/>
                          <a:sym typeface="Times New Roman"/>
                        </a:rPr>
                        <a:t>8</a:t>
                      </a:r>
                      <a:r>
                        <a:rPr lang="en" sz="1300" u="none" strike="noStrike" cap="none">
                          <a:solidFill>
                            <a:schemeClr val="dk1"/>
                          </a:solidFill>
                          <a:latin typeface="Times New Roman"/>
                          <a:ea typeface="Times New Roman"/>
                          <a:cs typeface="Times New Roman"/>
                          <a:sym typeface="Times New Roman"/>
                        </a:rPr>
                        <a:t>.</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63550">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TROŠKOVNIK</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oko 30 kn (papir za kopiranje i troškovi ispisa, bijela kreda i kreda u boji)</a:t>
                      </a:r>
                    </a:p>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troškove snosi škola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93725">
                <a:tc>
                  <a:txBody>
                    <a:bodyPr/>
                    <a:lstStyle/>
                    <a:p>
                      <a:pPr marL="0" marR="0" lvl="0" indent="0" algn="l" rtl="0">
                        <a:lnSpc>
                          <a:spcPct val="100000"/>
                        </a:lnSpc>
                        <a:spcBef>
                          <a:spcPts val="0"/>
                        </a:spcBef>
                        <a:spcAft>
                          <a:spcPts val="0"/>
                        </a:spcAft>
                        <a:buClr>
                          <a:srgbClr val="000000"/>
                        </a:buClr>
                        <a:buSzPct val="25000"/>
                        <a:buFont typeface="Arial"/>
                        <a:buNone/>
                      </a:pPr>
                      <a:r>
                        <a:rPr lang="en" sz="1300" b="1" u="none" strike="noStrike" cap="none">
                          <a:solidFill>
                            <a:schemeClr val="dk1"/>
                          </a:solidFill>
                          <a:latin typeface="Arial"/>
                          <a:ea typeface="Arial"/>
                          <a:cs typeface="Arial"/>
                          <a:sym typeface="Arial"/>
                        </a:rPr>
                        <a:t>VREDNOVANJE I KORIŠTENJE REZULTATA RADA</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redovito praćenje postignuća učenika</a:t>
                      </a:r>
                    </a:p>
                    <a:p>
                      <a:pPr marL="0" marR="0" lvl="0" indent="0" algn="l" rtl="0">
                        <a:lnSpc>
                          <a:spcPct val="100000"/>
                        </a:lnSpc>
                        <a:spcBef>
                          <a:spcPts val="0"/>
                        </a:spcBef>
                        <a:spcAft>
                          <a:spcPts val="0"/>
                        </a:spcAft>
                        <a:buClr>
                          <a:srgbClr val="000000"/>
                        </a:buClr>
                        <a:buSzPct val="25000"/>
                        <a:buFont typeface="Arial"/>
                        <a:buNone/>
                      </a:pPr>
                      <a:r>
                        <a:rPr lang="en" sz="1300" u="none" strike="noStrike" cap="none">
                          <a:solidFill>
                            <a:schemeClr val="dk1"/>
                          </a:solidFill>
                          <a:latin typeface="Times New Roman"/>
                          <a:ea typeface="Times New Roman"/>
                          <a:cs typeface="Times New Roman"/>
                          <a:sym typeface="Times New Roman"/>
                        </a:rPr>
                        <a:t>- opisno ocjenjivanje sa svrhom poboljšanja konačne ocjene</a:t>
                      </a:r>
                    </a:p>
                  </a:txBody>
                  <a:tcPr marL="39525" marR="3952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p:nvPr/>
        </p:nvSpPr>
        <p:spPr>
          <a:xfrm>
            <a:off x="7078660" y="0"/>
            <a:ext cx="2065337" cy="2762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748" name="Shape 748"/>
          <p:cNvGraphicFramePr/>
          <p:nvPr/>
        </p:nvGraphicFramePr>
        <p:xfrm>
          <a:off x="323850" y="649287"/>
          <a:ext cx="8424850" cy="5627320"/>
        </p:xfrm>
        <a:graphic>
          <a:graphicData uri="http://schemas.openxmlformats.org/drawingml/2006/table">
            <a:tbl>
              <a:tblPr>
                <a:noFill/>
                <a:tableStyleId>{147E585C-4567-4667-A078-270B42631319}</a:tableStyleId>
              </a:tblPr>
              <a:tblGrid>
                <a:gridCol w="2087550">
                  <a:extLst>
                    <a:ext uri="{9D8B030D-6E8A-4147-A177-3AD203B41FA5}">
                      <a16:colId xmlns:a16="http://schemas.microsoft.com/office/drawing/2014/main" val="20000"/>
                    </a:ext>
                  </a:extLst>
                </a:gridCol>
                <a:gridCol w="6337300">
                  <a:extLst>
                    <a:ext uri="{9D8B030D-6E8A-4147-A177-3AD203B41FA5}">
                      <a16:colId xmlns:a16="http://schemas.microsoft.com/office/drawing/2014/main" val="20001"/>
                    </a:ext>
                  </a:extLst>
                </a:gridCol>
              </a:tblGrid>
              <a:tr h="5762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NAZIV AKTIVNOSTI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DOPUNSKA </a:t>
                      </a:r>
                      <a:r>
                        <a:rPr lang="en" sz="1600" b="1" u="none" strike="noStrike" cap="none">
                          <a:solidFill>
                            <a:schemeClr val="dk1"/>
                          </a:solidFill>
                        </a:rPr>
                        <a:t>NASTAVA  IZ  </a:t>
                      </a:r>
                      <a:r>
                        <a:rPr lang="en" sz="1600" b="1" u="none" strike="noStrike" cap="none">
                          <a:solidFill>
                            <a:schemeClr val="dk1"/>
                          </a:solidFill>
                          <a:latin typeface="Arial"/>
                          <a:ea typeface="Arial"/>
                          <a:cs typeface="Arial"/>
                          <a:sym typeface="Arial"/>
                        </a:rPr>
                        <a:t>MATEMATIK</a:t>
                      </a:r>
                      <a:r>
                        <a:rPr lang="en" sz="1600" b="1" u="none" strike="noStrike" cap="none">
                          <a:solidFill>
                            <a:schemeClr val="dk1"/>
                          </a:solidFill>
                        </a:rPr>
                        <a:t>E </a:t>
                      </a:r>
                      <a:r>
                        <a:rPr lang="en" sz="1600" b="1" u="none" strike="noStrike" cap="none">
                          <a:solidFill>
                            <a:schemeClr val="dk1"/>
                          </a:solidFill>
                          <a:latin typeface="Arial"/>
                          <a:ea typeface="Arial"/>
                          <a:cs typeface="Arial"/>
                          <a:sym typeface="Arial"/>
                        </a:rPr>
                        <a:t> </a:t>
                      </a:r>
                    </a:p>
                    <a:p>
                      <a:pPr marL="0" marR="0" lvl="0" indent="0" algn="ctr" rtl="0">
                        <a:lnSpc>
                          <a:spcPct val="100000"/>
                        </a:lnSpc>
                        <a:spcBef>
                          <a:spcPts val="120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ZA UČENIKE  </a:t>
                      </a:r>
                      <a:r>
                        <a:rPr lang="en" sz="1600" b="1" u="none" strike="noStrike" cap="none">
                          <a:solidFill>
                            <a:schemeClr val="dk1"/>
                          </a:solidFill>
                        </a:rPr>
                        <a:t>6</a:t>
                      </a:r>
                      <a:r>
                        <a:rPr lang="en" sz="1600" b="1" u="none" strike="noStrike" cap="none">
                          <a:solidFill>
                            <a:schemeClr val="dk1"/>
                          </a:solidFill>
                          <a:latin typeface="Arial"/>
                          <a:ea typeface="Arial"/>
                          <a:cs typeface="Arial"/>
                          <a:sym typeface="Arial"/>
                        </a:rPr>
                        <a:t>. </a:t>
                      </a:r>
                      <a:r>
                        <a:rPr lang="en" sz="1600" b="1" u="none" strike="noStrike" cap="none">
                          <a:solidFill>
                            <a:schemeClr val="dk1"/>
                          </a:solidFill>
                        </a:rPr>
                        <a:t>RAZREDA  (2017. </a:t>
                      </a:r>
                      <a:r>
                        <a:rPr lang="en" sz="1600" b="1">
                          <a:solidFill>
                            <a:schemeClr val="dk1"/>
                          </a:solidFill>
                        </a:rPr>
                        <a:t>/ </a:t>
                      </a:r>
                      <a:r>
                        <a:rPr lang="en" sz="1600" b="1" u="none" strike="noStrike" cap="none">
                          <a:solidFill>
                            <a:schemeClr val="dk1"/>
                          </a:solidFill>
                        </a:rPr>
                        <a:t>2018g.)</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40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CILJ AKTIVNOSTI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Usvojiti sadržaje koji nisu usvojeni na redovnom satu, vježbom utvrditi usvojene sadržaje.</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Naučiti osnovne matematičke pojmove i metode i primijeniti ih na osnovnim zadacima.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52475">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NAMJENA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Za učenike koji imaju poteškoće u praćenju i svladavanju gradiva te one učenike koji sami osjećaju potrebu za poboljšanjem svoga znanja.</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Razvoj samostalnosti kod učenja, razumijevanje naučenih sadržaja i njihova primjena.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62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NOSITELJI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Verdana"/>
                        <a:buNone/>
                      </a:pPr>
                      <a:r>
                        <a:rPr lang="en" sz="1600">
                          <a:latin typeface="Times New Roman"/>
                          <a:ea typeface="Times New Roman"/>
                          <a:cs typeface="Times New Roman"/>
                          <a:sym typeface="Times New Roman"/>
                        </a:rPr>
                        <a:t>Snježana Lažeta, prof.</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762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NAČIN REALIZACIJE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Usmeno izlaganje, pisanje, ponavljanje, rješavanje zadataka. </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Individualni i grupni rad.</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62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VREMENIK</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Jedan školski sat tjedno tijekom nastavne godine.</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762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TROŠKOVNIK</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Kopiranje nastavnih listića, papir, kreda, kreda u boji.</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39750">
                <a:tc>
                  <a:txBody>
                    <a:bodyPr/>
                    <a:lstStyle/>
                    <a:p>
                      <a:pPr marL="0" marR="0" lvl="0" indent="0" algn="l" rtl="0">
                        <a:lnSpc>
                          <a:spcPct val="100000"/>
                        </a:lnSpc>
                        <a:spcBef>
                          <a:spcPts val="0"/>
                        </a:spcBef>
                        <a:spcAft>
                          <a:spcPts val="0"/>
                        </a:spcAft>
                        <a:buClr>
                          <a:srgbClr val="000000"/>
                        </a:buClr>
                        <a:buSzPct val="25000"/>
                        <a:buFont typeface="Arial"/>
                        <a:buNone/>
                      </a:pPr>
                      <a:r>
                        <a:rPr lang="en" sz="1600" b="1" u="none" strike="noStrike" cap="none">
                          <a:solidFill>
                            <a:schemeClr val="dk1"/>
                          </a:solidFill>
                          <a:latin typeface="Arial"/>
                          <a:ea typeface="Arial"/>
                          <a:cs typeface="Arial"/>
                          <a:sym typeface="Arial"/>
                        </a:rPr>
                        <a:t>VREDNOVANJE I KORIŠTENJE REZULTATA RADA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Opisno praćenje učenika na redovnoj i dopunskoj nastavi.</a:t>
                      </a:r>
                    </a:p>
                    <a:p>
                      <a:pPr marL="0" marR="0" lvl="0" indent="0" algn="l" rtl="0">
                        <a:lnSpc>
                          <a:spcPct val="100000"/>
                        </a:lnSpc>
                        <a:spcBef>
                          <a:spcPts val="0"/>
                        </a:spcBef>
                        <a:spcAft>
                          <a:spcPts val="0"/>
                        </a:spcAft>
                        <a:buClr>
                          <a:srgbClr val="000000"/>
                        </a:buClr>
                        <a:buSzPct val="25000"/>
                        <a:buFont typeface="Arial"/>
                        <a:buNone/>
                      </a:pPr>
                      <a:r>
                        <a:rPr lang="en" sz="1600" u="none" strike="noStrike" cap="none">
                          <a:solidFill>
                            <a:schemeClr val="dk1"/>
                          </a:solidFill>
                          <a:latin typeface="Times New Roman"/>
                          <a:ea typeface="Times New Roman"/>
                          <a:cs typeface="Times New Roman"/>
                          <a:sym typeface="Times New Roman"/>
                        </a:rPr>
                        <a:t>Zadovoljstvo učenika, učitelja i roditelja naučenim  gradivom te napretkom učenika.</a:t>
                      </a:r>
                    </a:p>
                  </a:txBody>
                  <a:tcPr marL="31875" marR="318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TotalTime>
  <Words>30154</Words>
  <Application>Microsoft Office PowerPoint</Application>
  <PresentationFormat>Prikaz na zaslonu (4:3)</PresentationFormat>
  <Paragraphs>4127</Paragraphs>
  <Slides>226</Slides>
  <Notes>221</Notes>
  <HiddenSlides>0</HiddenSlides>
  <MMClips>0</MMClips>
  <ScaleCrop>false</ScaleCrop>
  <HeadingPairs>
    <vt:vector size="6" baseType="variant">
      <vt:variant>
        <vt:lpstr>Korišteni fontovi</vt:lpstr>
      </vt:variant>
      <vt:variant>
        <vt:i4>6</vt:i4>
      </vt:variant>
      <vt:variant>
        <vt:lpstr>Tema</vt:lpstr>
      </vt:variant>
      <vt:variant>
        <vt:i4>1</vt:i4>
      </vt:variant>
      <vt:variant>
        <vt:lpstr>Naslovi slajdova</vt:lpstr>
      </vt:variant>
      <vt:variant>
        <vt:i4>226</vt:i4>
      </vt:variant>
    </vt:vector>
  </HeadingPairs>
  <TitlesOfParts>
    <vt:vector size="233" baseType="lpstr">
      <vt:lpstr>Arial</vt:lpstr>
      <vt:lpstr>Calibri</vt:lpstr>
      <vt:lpstr>Comic Sans MS</vt:lpstr>
      <vt:lpstr>Times New Roman</vt:lpstr>
      <vt:lpstr>Verdana</vt:lpstr>
      <vt:lpstr>Wingdings</vt:lpstr>
      <vt:lpstr>Tema sustava Office</vt:lpstr>
      <vt:lpstr>PowerPoint prezentacija</vt:lpstr>
      <vt:lpstr>PowerPoint prezentacija</vt:lpstr>
      <vt:lpstr>Kurikul osnovne škole</vt:lpstr>
      <vt:lpstr>Načela nacionalnog kurikula</vt:lpstr>
      <vt:lpstr>Načela nacionalnog kurikula</vt:lpstr>
      <vt:lpstr>Opći odgojno-obrazovni ciljevi Nacionalnog okvirnog kurikula</vt:lpstr>
      <vt:lpstr>Opći odgojno-obrazovni ciljevi Nacionalnog okvirnog kurikula</vt:lpstr>
      <vt:lpstr>Temeljne kompetencije za cjeloživotno obrazovanje: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OŠ Sesvetska Sela</dc:creator>
  <cp:lastModifiedBy>Vlatka Pavić</cp:lastModifiedBy>
  <cp:revision>39</cp:revision>
  <cp:lastPrinted>2017-09-26T16:22:21Z</cp:lastPrinted>
  <dcterms:modified xsi:type="dcterms:W3CDTF">2017-10-05T13:38:43Z</dcterms:modified>
</cp:coreProperties>
</file>