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comments/comment1.xml" ContentType="application/vnd.openxmlformats-officedocument.presentationml.comments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comments/comment2.xml" ContentType="application/vnd.openxmlformats-officedocument.presentationml.comments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comments/comment3.xml" ContentType="application/vnd.openxmlformats-officedocument.presentationml.comments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notesSlides/notesSlide243.xml" ContentType="application/vnd.openxmlformats-officedocument.presentationml.notesSlide+xml"/>
  <Override PartName="/ppt/notesSlides/notesSlide244.xml" ContentType="application/vnd.openxmlformats-officedocument.presentationml.notesSlide+xml"/>
  <Override PartName="/ppt/notesSlides/notesSlide245.xml" ContentType="application/vnd.openxmlformats-officedocument.presentationml.notesSlide+xml"/>
  <Override PartName="/ppt/notesSlides/notesSlide246.xml" ContentType="application/vnd.openxmlformats-officedocument.presentationml.notesSlide+xml"/>
  <Override PartName="/ppt/notesSlides/notesSlide247.xml" ContentType="application/vnd.openxmlformats-officedocument.presentationml.notesSlide+xml"/>
  <Override PartName="/ppt/notesSlides/notesSlide248.xml" ContentType="application/vnd.openxmlformats-officedocument.presentationml.notesSlide+xml"/>
  <Override PartName="/ppt/notesSlides/notesSlide249.xml" ContentType="application/vnd.openxmlformats-officedocument.presentationml.notesSlide+xml"/>
  <Override PartName="/ppt/notesSlides/notesSlide250.xml" ContentType="application/vnd.openxmlformats-officedocument.presentationml.notesSlide+xml"/>
  <Override PartName="/ppt/notesSlides/notesSlide251.xml" ContentType="application/vnd.openxmlformats-officedocument.presentationml.notesSlide+xml"/>
  <Override PartName="/ppt/notesSlides/notesSlide252.xml" ContentType="application/vnd.openxmlformats-officedocument.presentationml.notesSlide+xml"/>
  <Override PartName="/ppt/notesSlides/notesSlide253.xml" ContentType="application/vnd.openxmlformats-officedocument.presentationml.notesSlide+xml"/>
  <Override PartName="/ppt/notesSlides/notesSlide254.xml" ContentType="application/vnd.openxmlformats-officedocument.presentationml.notesSlide+xml"/>
  <Override PartName="/ppt/notesSlides/notesSlide25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firstSlideNum="0" showSpecialPlsOnTitleSld="0" strictFirstAndLastChars="0" embedTrueTypeFonts="1" saveSubsetFonts="1" autoCompressPictures="0">
  <p:sldMasterIdLst>
    <p:sldMasterId id="2147483648" r:id="rId4"/>
    <p:sldMasterId id="2147483660" r:id="rId5"/>
  </p:sldMasterIdLst>
  <p:notesMasterIdLst>
    <p:notesMasterId r:id="rId267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557" r:id="rId25"/>
    <p:sldId id="558" r:id="rId26"/>
    <p:sldId id="559" r:id="rId27"/>
    <p:sldId id="560" r:id="rId28"/>
    <p:sldId id="291" r:id="rId29"/>
    <p:sldId id="292" r:id="rId30"/>
    <p:sldId id="290" r:id="rId31"/>
    <p:sldId id="275" r:id="rId32"/>
    <p:sldId id="276" r:id="rId33"/>
    <p:sldId id="277" r:id="rId34"/>
    <p:sldId id="278" r:id="rId35"/>
    <p:sldId id="279" r:id="rId36"/>
    <p:sldId id="280" r:id="rId37"/>
    <p:sldId id="281" r:id="rId38"/>
    <p:sldId id="282" r:id="rId39"/>
    <p:sldId id="283" r:id="rId40"/>
    <p:sldId id="284" r:id="rId41"/>
    <p:sldId id="285" r:id="rId42"/>
    <p:sldId id="286" r:id="rId43"/>
    <p:sldId id="287" r:id="rId44"/>
    <p:sldId id="288" r:id="rId45"/>
    <p:sldId id="289" r:id="rId46"/>
    <p:sldId id="294" r:id="rId47"/>
    <p:sldId id="295" r:id="rId48"/>
    <p:sldId id="296" r:id="rId49"/>
    <p:sldId id="297" r:id="rId50"/>
    <p:sldId id="298" r:id="rId51"/>
    <p:sldId id="299" r:id="rId52"/>
    <p:sldId id="300" r:id="rId53"/>
    <p:sldId id="301" r:id="rId54"/>
    <p:sldId id="302" r:id="rId55"/>
    <p:sldId id="303" r:id="rId56"/>
    <p:sldId id="304" r:id="rId57"/>
    <p:sldId id="305" r:id="rId58"/>
    <p:sldId id="306" r:id="rId59"/>
    <p:sldId id="307" r:id="rId60"/>
    <p:sldId id="308" r:id="rId61"/>
    <p:sldId id="309" r:id="rId62"/>
    <p:sldId id="310" r:id="rId63"/>
    <p:sldId id="311" r:id="rId64"/>
    <p:sldId id="312" r:id="rId65"/>
    <p:sldId id="313" r:id="rId66"/>
    <p:sldId id="314" r:id="rId67"/>
    <p:sldId id="316" r:id="rId68"/>
    <p:sldId id="317" r:id="rId69"/>
    <p:sldId id="318" r:id="rId70"/>
    <p:sldId id="519" r:id="rId71"/>
    <p:sldId id="319" r:id="rId72"/>
    <p:sldId id="321" r:id="rId73"/>
    <p:sldId id="322" r:id="rId74"/>
    <p:sldId id="538" r:id="rId75"/>
    <p:sldId id="323" r:id="rId76"/>
    <p:sldId id="324" r:id="rId77"/>
    <p:sldId id="325" r:id="rId78"/>
    <p:sldId id="326" r:id="rId79"/>
    <p:sldId id="327" r:id="rId80"/>
    <p:sldId id="328" r:id="rId81"/>
    <p:sldId id="330" r:id="rId82"/>
    <p:sldId id="334" r:id="rId83"/>
    <p:sldId id="335" r:id="rId84"/>
    <p:sldId id="336" r:id="rId85"/>
    <p:sldId id="337" r:id="rId86"/>
    <p:sldId id="339" r:id="rId87"/>
    <p:sldId id="341" r:id="rId88"/>
    <p:sldId id="569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  <p:sldId id="354" r:id="rId100"/>
    <p:sldId id="355" r:id="rId101"/>
    <p:sldId id="356" r:id="rId102"/>
    <p:sldId id="357" r:id="rId103"/>
    <p:sldId id="358" r:id="rId104"/>
    <p:sldId id="359" r:id="rId105"/>
    <p:sldId id="572" r:id="rId106"/>
    <p:sldId id="360" r:id="rId107"/>
    <p:sldId id="361" r:id="rId108"/>
    <p:sldId id="362" r:id="rId109"/>
    <p:sldId id="363" r:id="rId110"/>
    <p:sldId id="364" r:id="rId111"/>
    <p:sldId id="365" r:id="rId112"/>
    <p:sldId id="366" r:id="rId113"/>
    <p:sldId id="367" r:id="rId114"/>
    <p:sldId id="368" r:id="rId115"/>
    <p:sldId id="369" r:id="rId116"/>
    <p:sldId id="370" r:id="rId117"/>
    <p:sldId id="371" r:id="rId118"/>
    <p:sldId id="372" r:id="rId119"/>
    <p:sldId id="373" r:id="rId120"/>
    <p:sldId id="374" r:id="rId121"/>
    <p:sldId id="375" r:id="rId122"/>
    <p:sldId id="376" r:id="rId123"/>
    <p:sldId id="379" r:id="rId124"/>
    <p:sldId id="377" r:id="rId125"/>
    <p:sldId id="562" r:id="rId126"/>
    <p:sldId id="378" r:id="rId127"/>
    <p:sldId id="380" r:id="rId128"/>
    <p:sldId id="382" r:id="rId129"/>
    <p:sldId id="383" r:id="rId130"/>
    <p:sldId id="384" r:id="rId131"/>
    <p:sldId id="385" r:id="rId132"/>
    <p:sldId id="568" r:id="rId133"/>
    <p:sldId id="386" r:id="rId134"/>
    <p:sldId id="387" r:id="rId135"/>
    <p:sldId id="388" r:id="rId136"/>
    <p:sldId id="390" r:id="rId137"/>
    <p:sldId id="391" r:id="rId138"/>
    <p:sldId id="392" r:id="rId139"/>
    <p:sldId id="393" r:id="rId140"/>
    <p:sldId id="394" r:id="rId141"/>
    <p:sldId id="395" r:id="rId142"/>
    <p:sldId id="396" r:id="rId143"/>
    <p:sldId id="397" r:id="rId144"/>
    <p:sldId id="398" r:id="rId145"/>
    <p:sldId id="399" r:id="rId146"/>
    <p:sldId id="400" r:id="rId147"/>
    <p:sldId id="401" r:id="rId148"/>
    <p:sldId id="404" r:id="rId149"/>
    <p:sldId id="405" r:id="rId150"/>
    <p:sldId id="406" r:id="rId151"/>
    <p:sldId id="407" r:id="rId152"/>
    <p:sldId id="408" r:id="rId153"/>
    <p:sldId id="409" r:id="rId154"/>
    <p:sldId id="410" r:id="rId155"/>
    <p:sldId id="411" r:id="rId156"/>
    <p:sldId id="412" r:id="rId157"/>
    <p:sldId id="413" r:id="rId158"/>
    <p:sldId id="418" r:id="rId159"/>
    <p:sldId id="414" r:id="rId160"/>
    <p:sldId id="415" r:id="rId161"/>
    <p:sldId id="416" r:id="rId162"/>
    <p:sldId id="419" r:id="rId163"/>
    <p:sldId id="420" r:id="rId164"/>
    <p:sldId id="421" r:id="rId165"/>
    <p:sldId id="422" r:id="rId166"/>
    <p:sldId id="540" r:id="rId167"/>
    <p:sldId id="424" r:id="rId168"/>
    <p:sldId id="425" r:id="rId169"/>
    <p:sldId id="426" r:id="rId170"/>
    <p:sldId id="570" r:id="rId171"/>
    <p:sldId id="427" r:id="rId172"/>
    <p:sldId id="428" r:id="rId173"/>
    <p:sldId id="433" r:id="rId174"/>
    <p:sldId id="435" r:id="rId175"/>
    <p:sldId id="436" r:id="rId176"/>
    <p:sldId id="437" r:id="rId177"/>
    <p:sldId id="438" r:id="rId178"/>
    <p:sldId id="542" r:id="rId179"/>
    <p:sldId id="561" r:id="rId180"/>
    <p:sldId id="441" r:id="rId181"/>
    <p:sldId id="576" r:id="rId182"/>
    <p:sldId id="444" r:id="rId183"/>
    <p:sldId id="446" r:id="rId184"/>
    <p:sldId id="447" r:id="rId185"/>
    <p:sldId id="448" r:id="rId186"/>
    <p:sldId id="449" r:id="rId187"/>
    <p:sldId id="450" r:id="rId188"/>
    <p:sldId id="452" r:id="rId189"/>
    <p:sldId id="454" r:id="rId190"/>
    <p:sldId id="455" r:id="rId191"/>
    <p:sldId id="456" r:id="rId192"/>
    <p:sldId id="459" r:id="rId193"/>
    <p:sldId id="461" r:id="rId194"/>
    <p:sldId id="462" r:id="rId195"/>
    <p:sldId id="464" r:id="rId196"/>
    <p:sldId id="465" r:id="rId197"/>
    <p:sldId id="467" r:id="rId198"/>
    <p:sldId id="468" r:id="rId199"/>
    <p:sldId id="469" r:id="rId200"/>
    <p:sldId id="470" r:id="rId201"/>
    <p:sldId id="471" r:id="rId202"/>
    <p:sldId id="473" r:id="rId203"/>
    <p:sldId id="474" r:id="rId204"/>
    <p:sldId id="476" r:id="rId205"/>
    <p:sldId id="477" r:id="rId206"/>
    <p:sldId id="478" r:id="rId207"/>
    <p:sldId id="479" r:id="rId208"/>
    <p:sldId id="480" r:id="rId209"/>
    <p:sldId id="481" r:id="rId210"/>
    <p:sldId id="541" r:id="rId211"/>
    <p:sldId id="483" r:id="rId212"/>
    <p:sldId id="485" r:id="rId213"/>
    <p:sldId id="486" r:id="rId214"/>
    <p:sldId id="574" r:id="rId215"/>
    <p:sldId id="488" r:id="rId216"/>
    <p:sldId id="489" r:id="rId217"/>
    <p:sldId id="490" r:id="rId218"/>
    <p:sldId id="491" r:id="rId219"/>
    <p:sldId id="575" r:id="rId220"/>
    <p:sldId id="492" r:id="rId221"/>
    <p:sldId id="493" r:id="rId222"/>
    <p:sldId id="494" r:id="rId223"/>
    <p:sldId id="495" r:id="rId224"/>
    <p:sldId id="496" r:id="rId225"/>
    <p:sldId id="498" r:id="rId226"/>
    <p:sldId id="499" r:id="rId227"/>
    <p:sldId id="500" r:id="rId228"/>
    <p:sldId id="502" r:id="rId229"/>
    <p:sldId id="571" r:id="rId230"/>
    <p:sldId id="503" r:id="rId231"/>
    <p:sldId id="505" r:id="rId232"/>
    <p:sldId id="506" r:id="rId233"/>
    <p:sldId id="507" r:id="rId234"/>
    <p:sldId id="508" r:id="rId235"/>
    <p:sldId id="509" r:id="rId236"/>
    <p:sldId id="510" r:id="rId237"/>
    <p:sldId id="512" r:id="rId238"/>
    <p:sldId id="513" r:id="rId239"/>
    <p:sldId id="514" r:id="rId240"/>
    <p:sldId id="516" r:id="rId241"/>
    <p:sldId id="517" r:id="rId242"/>
    <p:sldId id="518" r:id="rId243"/>
    <p:sldId id="520" r:id="rId244"/>
    <p:sldId id="521" r:id="rId245"/>
    <p:sldId id="522" r:id="rId246"/>
    <p:sldId id="523" r:id="rId247"/>
    <p:sldId id="524" r:id="rId248"/>
    <p:sldId id="543" r:id="rId249"/>
    <p:sldId id="544" r:id="rId250"/>
    <p:sldId id="545" r:id="rId251"/>
    <p:sldId id="546" r:id="rId252"/>
    <p:sldId id="547" r:id="rId253"/>
    <p:sldId id="548" r:id="rId254"/>
    <p:sldId id="555" r:id="rId255"/>
    <p:sldId id="566" r:id="rId256"/>
    <p:sldId id="556" r:id="rId257"/>
    <p:sldId id="528" r:id="rId258"/>
    <p:sldId id="529" r:id="rId259"/>
    <p:sldId id="530" r:id="rId260"/>
    <p:sldId id="550" r:id="rId261"/>
    <p:sldId id="551" r:id="rId262"/>
    <p:sldId id="552" r:id="rId263"/>
    <p:sldId id="553" r:id="rId264"/>
    <p:sldId id="554" r:id="rId265"/>
    <p:sldId id="537" r:id="rId266"/>
  </p:sldIdLst>
  <p:sldSz cx="9144000" cy="6858000" type="screen4x3"/>
  <p:notesSz cx="6797675" cy="9928225"/>
  <p:embeddedFontLst>
    <p:embeddedFont>
      <p:font typeface="Times" pitchFamily="18" charset="0"/>
      <p:regular r:id="rId268"/>
      <p:bold r:id="rId269"/>
      <p:italic r:id="rId270"/>
      <p:boldItalic r:id="rId271"/>
    </p:embeddedFont>
    <p:embeddedFont>
      <p:font typeface="Comic Sans MS" pitchFamily="66" charset="0"/>
      <p:regular r:id="rId272"/>
      <p:bold r:id="rId273"/>
    </p:embeddedFont>
    <p:embeddedFont>
      <p:font typeface="Verdana" pitchFamily="34" charset="0"/>
      <p:regular r:id="rId274"/>
      <p:bold r:id="rId275"/>
      <p:italic r:id="rId276"/>
      <p:boldItalic r:id="rId277"/>
    </p:embeddedFont>
    <p:embeddedFont>
      <p:font typeface="Merriweather" charset="-18"/>
      <p:regular r:id="rId278"/>
      <p:bold r:id="rId279"/>
      <p:italic r:id="rId280"/>
      <p:boldItalic r:id="rId281"/>
    </p:embeddedFont>
    <p:embeddedFont>
      <p:font typeface="Calibri" pitchFamily="34" charset="0"/>
      <p:regular r:id="rId282"/>
      <p:bold r:id="rId283"/>
      <p:italic r:id="rId284"/>
      <p:boldItalic r:id="rId28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 xmlns="">
        <p15:guide id="1" orient="horz">
          <p15:clr>
            <a:srgbClr val="9AA0A6"/>
          </p15:clr>
        </p15:guide>
        <p15:guide id="2" pos="2880">
          <p15:clr>
            <a:srgbClr val="A4A3A4"/>
          </p15:clr>
        </p15:guide>
      </p15:sldGuideLst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go="http://customooxmlschemas.google.com/" r:id="rId318" roundtripDataSignature="AMtx7mgmqX0iHXCmXS5hT9oDMPCQsS7PKg==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Vlatka Pavić" initials="VP" lastIdx="6" clrIdx="0">
    <p:extLst>
      <p:ext uri="{19B8F6BF-5375-455C-9EA6-DF929625EA0E}">
        <p15:presenceInfo xmlns:p15="http://schemas.microsoft.com/office/powerpoint/2012/main" xmlns="" userId="S::vlatka.pavic@skole.hr::e8724fe3-c7cf-41fe-892c-711b64cd84b3" providerId="AD"/>
      </p:ext>
    </p:extLst>
  </p:cmAuthor>
  <p:cmAuthor id="2" name="Jasmina Kostelac Pervan" initials="JP" lastIdx="1" clrIdx="1">
    <p:extLst>
      <p:ext uri="{19B8F6BF-5375-455C-9EA6-DF929625EA0E}">
        <p15:presenceInfo xmlns:p15="http://schemas.microsoft.com/office/powerpoint/2012/main" xmlns="" userId="S::jasmina.kostelac-pervan@skole.hr::5c8a0b62-2cf5-4170-81c4-267e5f3d7464" providerId="AD"/>
      </p:ext>
    </p:extLst>
  </p:cmAuthor>
  <p:cmAuthor id="3" name="Nataša Grubišić" initials="NG" lastIdx="2" clrIdx="2">
    <p:extLst>
      <p:ext uri="{19B8F6BF-5375-455C-9EA6-DF929625EA0E}">
        <p15:presenceInfo xmlns:p15="http://schemas.microsoft.com/office/powerpoint/2012/main" xmlns="" userId="S::natasa.grubisic@skole.hr::d3914ed2-45b6-4689-b671-99dfcdfc5f4d" providerId="AD"/>
      </p:ext>
    </p:extLst>
  </p:cmAuthor>
  <p:cmAuthor id="4" name="Windows korisnik" initials="Wk" lastIdx="1" clrIdx="3">
    <p:extLst>
      <p:ext uri="{19B8F6BF-5375-455C-9EA6-DF929625EA0E}">
        <p15:presenceInfo xmlns:p15="http://schemas.microsoft.com/office/powerpoint/2012/main" xmlns="" userId="Windows korisnik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B5438B2-3C63-4BD9-AC21-534552CAEE4E}" v="227" dt="2020-10-05T07:14:37.384"/>
    <p1510:client id="{0CD3E0FF-2747-44CE-8F13-F0507B77E56F}" v="228" dt="2020-10-05T10:05:07.052"/>
    <p1510:client id="{155191B0-00D2-401B-A708-6A2896483162}" v="524" dt="2020-10-04T19:14:08.759"/>
    <p1510:client id="{1E88B8D9-984B-4E9C-B1E2-5578A1AFA5E7}" v="205" dt="2020-10-05T06:53:17.114"/>
    <p1510:client id="{38014F7D-E568-44D2-A9C4-C7E269D3DF08}" v="37" dt="2020-10-05T08:05:01.689"/>
    <p1510:client id="{44CF46B7-2079-4AA1-BAA2-60057C9576C1}" v="242" dt="2020-10-05T12:11:10.382"/>
    <p1510:client id="{450F050E-F184-4806-A98F-11660EC76A46}" v="41" dt="2020-10-05T08:17:17.133"/>
    <p1510:client id="{4662F020-123C-4141-BC9F-F3795BC40B15}" v="64" dt="2020-10-05T05:59:20.551"/>
    <p1510:client id="{4D2EF23F-C5F9-4C63-9D54-8FC73622362B}" v="54" dt="2020-10-05T09:32:47.245"/>
    <p1510:client id="{4DB715DD-D77F-469F-A90E-F5E82A52D9AD}" v="304" dt="2020-10-05T10:48:40.790"/>
    <p1510:client id="{52B6D34D-100F-4E65-A522-D9CB5055289A}" v="6" dt="2020-10-05T09:53:16.577"/>
    <p1510:client id="{5856075E-7CA5-4E3C-B73B-A391DF2B4BF2}" v="51" dt="2020-10-04T19:15:57.005"/>
    <p1510:client id="{5DCA4B5E-5FF8-0E41-913B-553BE1C0316F}" v="5" dt="2020-10-05T09:46:39.028"/>
    <p1510:client id="{63D70AF0-50E6-42E9-B8B6-56E2498C77FC}" v="192" dt="2020-10-05T07:33:57.373"/>
    <p1510:client id="{7FB71474-83F8-41EA-8476-8B7F6A48CC1E}" v="68" dt="2020-10-05T08:44:42.154"/>
    <p1510:client id="{81DFBDB3-A541-422B-8961-CE8A1E2147D1}" v="108" dt="2020-10-05T09:47:42.431"/>
    <p1510:client id="{85B3B153-98E2-A7F5-A4A5-68341668175B}" v="260" dt="2020-10-05T07:47:12.586"/>
    <p1510:client id="{96B28098-B1F6-444C-8776-0D3B85542626}" v="148" dt="2020-10-04T18:29:43.368"/>
    <p1510:client id="{9C733D78-3DFF-F743-8736-64DDBA578140}" v="111" dt="2020-10-05T11:45:16.877"/>
    <p1510:client id="{A3502471-1448-4DAB-A329-F04349C6F3BD}" v="109" dt="2020-10-04T16:51:58.992"/>
    <p1510:client id="{A98D911A-8FC4-CA43-9240-54038ABD0A9D}" v="78" dt="2020-10-05T07:11:15.900"/>
    <p1510:client id="{B3341B25-78BB-79DC-C59B-1B7351BB87FE}" v="783" dt="2020-10-05T10:30:43.929"/>
    <p1510:client id="{BE12F4FD-D682-4D1F-9038-6C7B3DBAE0FE}" v="178" dt="2020-10-05T08:20:41.074"/>
    <p1510:client id="{C2942E90-975A-43A2-91EB-C86BE93C6831}" v="411" dt="2020-10-05T10:50:42.939"/>
    <p1510:client id="{C46A3BA4-5F67-469B-BFF4-D2EB57040E87}" v="1" dt="2020-10-05T08:48:54.419"/>
    <p1510:client id="{D5D99D49-B1D9-459C-9025-5F18C5E32446}" v="75" dt="2020-10-05T12:30:48.702"/>
    <p1510:client id="{D6F45D91-4071-4E4E-B392-1E351DCC30DA}" v="1" dt="2020-10-05T08:25:04.238"/>
    <p1510:client id="{DDD206AB-470B-44E8-B586-F4ABE3751BDC}" v="320" dt="2020-10-05T10:40:32.083"/>
    <p1510:client id="{DF5F0070-0ABB-4C65-BF4F-8DEE7D6F1068}" v="42" dt="2020-10-04T17:32:31.089"/>
    <p1510:client id="{EAC22DB7-9960-4C53-8E23-7771F3ED3419}" v="85" dt="2020-10-05T09:36:46.399"/>
    <p1510:client id="{F14AAD0C-3821-4415-BEB1-0F7A73703ED8}" v="214" dt="2020-10-05T08:36:08.359"/>
    <p1510:client id="{F3586838-11A4-430A-B220-6B2F5B2E7F46}" v="1" dt="2020-10-04T19:08:40.981"/>
  </p1510:revLst>
</p1510:revInfo>
</file>

<file path=ppt/tableStyles.xml><?xml version="1.0" encoding="utf-8"?>
<a:tblStyleLst xmlns:a="http://schemas.openxmlformats.org/drawingml/2006/main" def="{B2E6745A-B9C5-42E0-A17B-FDAA3278ED7C}">
  <a:tblStyle styleId="{B2E6745A-B9C5-42E0-A17B-FDAA3278ED7C}" styleName="Table_0">
    <a:wholeTbl>
      <a:tcTxStyle b="off" i="off">
        <a:font>
          <a:latin typeface="Arial"/>
          <a:ea typeface="Arial"/>
          <a:cs typeface="Arial"/>
        </a:font>
        <a:srgbClr val="000000"/>
      </a:tcTxStyle>
      <a:tcStyle>
        <a:tcBdr/>
      </a:tcStyle>
    </a:wholeTbl>
    <a:band1H>
      <a:tcTxStyle b="off" i="off"/>
      <a:tcStyle>
        <a:tcBdr/>
      </a:tcStyle>
    </a:band1H>
    <a:band2H>
      <a:tcTxStyle b="off" i="off"/>
      <a:tcStyle>
        <a:tcBdr/>
      </a:tcStyle>
    </a:band2H>
    <a:band1V>
      <a:tcTxStyle b="off" i="off"/>
      <a:tcStyle>
        <a:tcBdr/>
      </a:tcStyle>
    </a:band1V>
    <a:band2V>
      <a:tcTxStyle b="off" i="off"/>
      <a:tcStyle>
        <a:tcBdr/>
      </a:tcStyle>
    </a:band2V>
    <a:lastCol>
      <a:tcTxStyle b="off" i="off"/>
      <a:tcStyle>
        <a:tcBdr/>
      </a:tcStyle>
    </a:lastCol>
    <a:firstCol>
      <a:tcTxStyle b="off" i="off"/>
      <a:tcStyle>
        <a:tcBdr/>
      </a:tcStyle>
    </a:firstCol>
    <a:lastRow>
      <a:tcTxStyle b="off" i="off"/>
      <a:tcStyle>
        <a:tcBdr/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ff" i="off"/>
      <a:tcStyle>
        <a:tcBdr/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  <a:tblStyle styleId="{A377A8D8-6398-4FAC-80BB-8EE4590E9BC9}" styleName="Table_1">
    <a:wholeTbl>
      <a:tcTxStyle b="off" i="off"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 b="off" i="off"/>
      <a:tcStyle>
        <a:tcBdr/>
      </a:tcStyle>
    </a:band1H>
    <a:band2H>
      <a:tcTxStyle b="off" i="off"/>
      <a:tcStyle>
        <a:tcBdr/>
      </a:tcStyle>
    </a:band2H>
    <a:band1V>
      <a:tcTxStyle b="off" i="off"/>
      <a:tcStyle>
        <a:tcBdr/>
      </a:tcStyle>
    </a:band1V>
    <a:band2V>
      <a:tcTxStyle b="off" i="off"/>
      <a:tcStyle>
        <a:tcBdr/>
      </a:tcStyle>
    </a:band2V>
    <a:lastCol>
      <a:tcTxStyle b="off" i="off"/>
      <a:tcStyle>
        <a:tcBdr/>
      </a:tcStyle>
    </a:lastCol>
    <a:firstCol>
      <a:tcTxStyle b="off" i="off"/>
      <a:tcStyle>
        <a:tcBdr/>
      </a:tcStyle>
    </a:firstCol>
    <a:lastRow>
      <a:tcTxStyle b="off" i="off"/>
      <a:tcStyle>
        <a:tcBdr/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ff" i="off"/>
      <a:tcStyle>
        <a:tcBdr/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  <a:tblStyle styleId="{B5C96C21-4EE6-4BEF-822F-EDBACECFD9C8}" styleName="Table_2">
    <a:wholeTbl>
      <a:tcTxStyle b="off" i="off"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 b="off" i="off"/>
      <a:tcStyle>
        <a:tcBdr/>
      </a:tcStyle>
    </a:band1H>
    <a:band2H>
      <a:tcTxStyle b="off" i="off"/>
      <a:tcStyle>
        <a:tcBdr/>
      </a:tcStyle>
    </a:band2H>
    <a:band1V>
      <a:tcTxStyle b="off" i="off"/>
      <a:tcStyle>
        <a:tcBdr/>
      </a:tcStyle>
    </a:band1V>
    <a:band2V>
      <a:tcTxStyle b="off" i="off"/>
      <a:tcStyle>
        <a:tcBdr/>
      </a:tcStyle>
    </a:band2V>
    <a:lastCol>
      <a:tcTxStyle b="off" i="off"/>
      <a:tcStyle>
        <a:tcBdr/>
      </a:tcStyle>
    </a:lastCol>
    <a:firstCol>
      <a:tcTxStyle b="off" i="off"/>
      <a:tcStyle>
        <a:tcBdr/>
      </a:tcStyle>
    </a:firstCol>
    <a:lastRow>
      <a:tcTxStyle b="off" i="off"/>
      <a:tcStyle>
        <a:tcBdr/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ff" i="off"/>
      <a:tcStyle>
        <a:tcBdr/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  <a:tblStyle styleId="{2D5ABB26-0587-4C30-8999-92F81FD0307C}" styleName="Bez stila, bez rešetke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Bez stila, s rešetkom tablice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0" d="100"/>
          <a:sy n="80" d="100"/>
        </p:scale>
        <p:origin x="-1445" y="-82"/>
      </p:cViewPr>
      <p:guideLst>
        <p:guide orient="horz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2.xml"/><Relationship Id="rId21" Type="http://schemas.openxmlformats.org/officeDocument/2006/relationships/slide" Target="slides/slide16.xml"/><Relationship Id="rId42" Type="http://schemas.openxmlformats.org/officeDocument/2006/relationships/slide" Target="slides/slide37.xml"/><Relationship Id="rId63" Type="http://schemas.openxmlformats.org/officeDocument/2006/relationships/slide" Target="slides/slide58.xml"/><Relationship Id="rId84" Type="http://schemas.openxmlformats.org/officeDocument/2006/relationships/slide" Target="slides/slide79.xml"/><Relationship Id="rId138" Type="http://schemas.openxmlformats.org/officeDocument/2006/relationships/slide" Target="slides/slide133.xml"/><Relationship Id="rId159" Type="http://schemas.openxmlformats.org/officeDocument/2006/relationships/slide" Target="slides/slide154.xml"/><Relationship Id="rId324" Type="http://schemas.microsoft.com/office/2015/10/relationships/revisionInfo" Target="revisionInfo.xml"/><Relationship Id="rId170" Type="http://schemas.openxmlformats.org/officeDocument/2006/relationships/slide" Target="slides/slide165.xml"/><Relationship Id="rId191" Type="http://schemas.openxmlformats.org/officeDocument/2006/relationships/slide" Target="slides/slide186.xml"/><Relationship Id="rId205" Type="http://schemas.openxmlformats.org/officeDocument/2006/relationships/slide" Target="slides/slide200.xml"/><Relationship Id="rId226" Type="http://schemas.openxmlformats.org/officeDocument/2006/relationships/slide" Target="slides/slide221.xml"/><Relationship Id="rId247" Type="http://schemas.openxmlformats.org/officeDocument/2006/relationships/slide" Target="slides/slide242.xml"/><Relationship Id="rId107" Type="http://schemas.openxmlformats.org/officeDocument/2006/relationships/slide" Target="slides/slide102.xml"/><Relationship Id="rId268" Type="http://schemas.openxmlformats.org/officeDocument/2006/relationships/font" Target="fonts/font1.fntdata"/><Relationship Id="rId11" Type="http://schemas.openxmlformats.org/officeDocument/2006/relationships/slide" Target="slides/slide6.xml"/><Relationship Id="rId32" Type="http://schemas.openxmlformats.org/officeDocument/2006/relationships/slide" Target="slides/slide27.xml"/><Relationship Id="rId53" Type="http://schemas.openxmlformats.org/officeDocument/2006/relationships/slide" Target="slides/slide48.xml"/><Relationship Id="rId74" Type="http://schemas.openxmlformats.org/officeDocument/2006/relationships/slide" Target="slides/slide69.xml"/><Relationship Id="rId128" Type="http://schemas.openxmlformats.org/officeDocument/2006/relationships/slide" Target="slides/slide123.xml"/><Relationship Id="rId149" Type="http://schemas.openxmlformats.org/officeDocument/2006/relationships/slide" Target="slides/slide144.xml"/><Relationship Id="rId5" Type="http://schemas.openxmlformats.org/officeDocument/2006/relationships/slideMaster" Target="slideMasters/slideMaster2.xml"/><Relationship Id="rId95" Type="http://schemas.openxmlformats.org/officeDocument/2006/relationships/slide" Target="slides/slide90.xml"/><Relationship Id="rId160" Type="http://schemas.openxmlformats.org/officeDocument/2006/relationships/slide" Target="slides/slide155.xml"/><Relationship Id="rId181" Type="http://schemas.openxmlformats.org/officeDocument/2006/relationships/slide" Target="slides/slide176.xml"/><Relationship Id="rId216" Type="http://schemas.openxmlformats.org/officeDocument/2006/relationships/slide" Target="slides/slide211.xml"/><Relationship Id="rId237" Type="http://schemas.openxmlformats.org/officeDocument/2006/relationships/slide" Target="slides/slide232.xml"/><Relationship Id="rId258" Type="http://schemas.openxmlformats.org/officeDocument/2006/relationships/slide" Target="slides/slide253.xml"/><Relationship Id="rId279" Type="http://schemas.openxmlformats.org/officeDocument/2006/relationships/font" Target="fonts/font12.fntdata"/><Relationship Id="rId22" Type="http://schemas.openxmlformats.org/officeDocument/2006/relationships/slide" Target="slides/slide17.xml"/><Relationship Id="rId43" Type="http://schemas.openxmlformats.org/officeDocument/2006/relationships/slide" Target="slides/slide38.xml"/><Relationship Id="rId64" Type="http://schemas.openxmlformats.org/officeDocument/2006/relationships/slide" Target="slides/slide59.xml"/><Relationship Id="rId118" Type="http://schemas.openxmlformats.org/officeDocument/2006/relationships/slide" Target="slides/slide113.xml"/><Relationship Id="rId139" Type="http://schemas.openxmlformats.org/officeDocument/2006/relationships/slide" Target="slides/slide134.xml"/><Relationship Id="rId85" Type="http://schemas.openxmlformats.org/officeDocument/2006/relationships/slide" Target="slides/slide80.xml"/><Relationship Id="rId150" Type="http://schemas.openxmlformats.org/officeDocument/2006/relationships/slide" Target="slides/slide145.xml"/><Relationship Id="rId171" Type="http://schemas.openxmlformats.org/officeDocument/2006/relationships/slide" Target="slides/slide166.xml"/><Relationship Id="rId192" Type="http://schemas.openxmlformats.org/officeDocument/2006/relationships/slide" Target="slides/slide187.xml"/><Relationship Id="rId206" Type="http://schemas.openxmlformats.org/officeDocument/2006/relationships/slide" Target="slides/slide201.xml"/><Relationship Id="rId227" Type="http://schemas.openxmlformats.org/officeDocument/2006/relationships/slide" Target="slides/slide222.xml"/><Relationship Id="rId248" Type="http://schemas.openxmlformats.org/officeDocument/2006/relationships/slide" Target="slides/slide243.xml"/><Relationship Id="rId269" Type="http://schemas.openxmlformats.org/officeDocument/2006/relationships/font" Target="fonts/font2.fntdata"/><Relationship Id="rId12" Type="http://schemas.openxmlformats.org/officeDocument/2006/relationships/slide" Target="slides/slide7.xml"/><Relationship Id="rId33" Type="http://schemas.openxmlformats.org/officeDocument/2006/relationships/slide" Target="slides/slide28.xml"/><Relationship Id="rId108" Type="http://schemas.openxmlformats.org/officeDocument/2006/relationships/slide" Target="slides/slide103.xml"/><Relationship Id="rId129" Type="http://schemas.openxmlformats.org/officeDocument/2006/relationships/slide" Target="slides/slide124.xml"/><Relationship Id="rId280" Type="http://schemas.openxmlformats.org/officeDocument/2006/relationships/font" Target="fonts/font13.fntdata"/><Relationship Id="rId54" Type="http://schemas.openxmlformats.org/officeDocument/2006/relationships/slide" Target="slides/slide49.xml"/><Relationship Id="rId75" Type="http://schemas.openxmlformats.org/officeDocument/2006/relationships/slide" Target="slides/slide70.xml"/><Relationship Id="rId96" Type="http://schemas.openxmlformats.org/officeDocument/2006/relationships/slide" Target="slides/slide91.xml"/><Relationship Id="rId140" Type="http://schemas.openxmlformats.org/officeDocument/2006/relationships/slide" Target="slides/slide135.xml"/><Relationship Id="rId161" Type="http://schemas.openxmlformats.org/officeDocument/2006/relationships/slide" Target="slides/slide156.xml"/><Relationship Id="rId182" Type="http://schemas.openxmlformats.org/officeDocument/2006/relationships/slide" Target="slides/slide177.xml"/><Relationship Id="rId217" Type="http://schemas.openxmlformats.org/officeDocument/2006/relationships/slide" Target="slides/slide212.xml"/><Relationship Id="rId6" Type="http://schemas.openxmlformats.org/officeDocument/2006/relationships/slide" Target="slides/slide1.xml"/><Relationship Id="rId238" Type="http://schemas.openxmlformats.org/officeDocument/2006/relationships/slide" Target="slides/slide233.xml"/><Relationship Id="rId259" Type="http://schemas.openxmlformats.org/officeDocument/2006/relationships/slide" Target="slides/slide254.xml"/><Relationship Id="rId23" Type="http://schemas.openxmlformats.org/officeDocument/2006/relationships/slide" Target="slides/slide18.xml"/><Relationship Id="rId119" Type="http://schemas.openxmlformats.org/officeDocument/2006/relationships/slide" Target="slides/slide114.xml"/><Relationship Id="rId270" Type="http://schemas.openxmlformats.org/officeDocument/2006/relationships/font" Target="fonts/font3.fntdata"/><Relationship Id="rId44" Type="http://schemas.openxmlformats.org/officeDocument/2006/relationships/slide" Target="slides/slide39.xml"/><Relationship Id="rId65" Type="http://schemas.openxmlformats.org/officeDocument/2006/relationships/slide" Target="slides/slide60.xml"/><Relationship Id="rId86" Type="http://schemas.openxmlformats.org/officeDocument/2006/relationships/slide" Target="slides/slide81.xml"/><Relationship Id="rId130" Type="http://schemas.openxmlformats.org/officeDocument/2006/relationships/slide" Target="slides/slide125.xml"/><Relationship Id="rId151" Type="http://schemas.openxmlformats.org/officeDocument/2006/relationships/slide" Target="slides/slide146.xml"/><Relationship Id="rId172" Type="http://schemas.openxmlformats.org/officeDocument/2006/relationships/slide" Target="slides/slide167.xml"/><Relationship Id="rId193" Type="http://schemas.openxmlformats.org/officeDocument/2006/relationships/slide" Target="slides/slide188.xml"/><Relationship Id="rId207" Type="http://schemas.openxmlformats.org/officeDocument/2006/relationships/slide" Target="slides/slide202.xml"/><Relationship Id="rId228" Type="http://schemas.openxmlformats.org/officeDocument/2006/relationships/slide" Target="slides/slide223.xml"/><Relationship Id="rId249" Type="http://schemas.openxmlformats.org/officeDocument/2006/relationships/slide" Target="slides/slide244.xml"/><Relationship Id="rId13" Type="http://schemas.openxmlformats.org/officeDocument/2006/relationships/slide" Target="slides/slide8.xml"/><Relationship Id="rId109" Type="http://schemas.openxmlformats.org/officeDocument/2006/relationships/slide" Target="slides/slide104.xml"/><Relationship Id="rId260" Type="http://schemas.openxmlformats.org/officeDocument/2006/relationships/slide" Target="slides/slide255.xml"/><Relationship Id="rId281" Type="http://schemas.openxmlformats.org/officeDocument/2006/relationships/font" Target="fonts/font14.fntdata"/><Relationship Id="rId34" Type="http://schemas.openxmlformats.org/officeDocument/2006/relationships/slide" Target="slides/slide29.xml"/><Relationship Id="rId50" Type="http://schemas.openxmlformats.org/officeDocument/2006/relationships/slide" Target="slides/slide45.xml"/><Relationship Id="rId55" Type="http://schemas.openxmlformats.org/officeDocument/2006/relationships/slide" Target="slides/slide50.xml"/><Relationship Id="rId76" Type="http://schemas.openxmlformats.org/officeDocument/2006/relationships/slide" Target="slides/slide71.xml"/><Relationship Id="rId97" Type="http://schemas.openxmlformats.org/officeDocument/2006/relationships/slide" Target="slides/slide92.xml"/><Relationship Id="rId104" Type="http://schemas.openxmlformats.org/officeDocument/2006/relationships/slide" Target="slides/slide99.xml"/><Relationship Id="rId120" Type="http://schemas.openxmlformats.org/officeDocument/2006/relationships/slide" Target="slides/slide115.xml"/><Relationship Id="rId125" Type="http://schemas.openxmlformats.org/officeDocument/2006/relationships/slide" Target="slides/slide120.xml"/><Relationship Id="rId141" Type="http://schemas.openxmlformats.org/officeDocument/2006/relationships/slide" Target="slides/slide136.xml"/><Relationship Id="rId146" Type="http://schemas.openxmlformats.org/officeDocument/2006/relationships/slide" Target="slides/slide141.xml"/><Relationship Id="rId167" Type="http://schemas.openxmlformats.org/officeDocument/2006/relationships/slide" Target="slides/slide162.xml"/><Relationship Id="rId188" Type="http://schemas.openxmlformats.org/officeDocument/2006/relationships/slide" Target="slides/slide183.xml"/><Relationship Id="rId7" Type="http://schemas.openxmlformats.org/officeDocument/2006/relationships/slide" Target="slides/slide2.xml"/><Relationship Id="rId71" Type="http://schemas.openxmlformats.org/officeDocument/2006/relationships/slide" Target="slides/slide66.xml"/><Relationship Id="rId92" Type="http://schemas.openxmlformats.org/officeDocument/2006/relationships/slide" Target="slides/slide87.xml"/><Relationship Id="rId162" Type="http://schemas.openxmlformats.org/officeDocument/2006/relationships/slide" Target="slides/slide157.xml"/><Relationship Id="rId183" Type="http://schemas.openxmlformats.org/officeDocument/2006/relationships/slide" Target="slides/slide178.xml"/><Relationship Id="rId213" Type="http://schemas.openxmlformats.org/officeDocument/2006/relationships/slide" Target="slides/slide208.xml"/><Relationship Id="rId218" Type="http://schemas.openxmlformats.org/officeDocument/2006/relationships/slide" Target="slides/slide213.xml"/><Relationship Id="rId234" Type="http://schemas.openxmlformats.org/officeDocument/2006/relationships/slide" Target="slides/slide229.xml"/><Relationship Id="rId239" Type="http://schemas.openxmlformats.org/officeDocument/2006/relationships/slide" Target="slides/slide234.xml"/><Relationship Id="rId2" Type="http://schemas.openxmlformats.org/officeDocument/2006/relationships/customXml" Target="../customXml/item2.xml"/><Relationship Id="rId29" Type="http://schemas.openxmlformats.org/officeDocument/2006/relationships/slide" Target="slides/slide24.xml"/><Relationship Id="rId250" Type="http://schemas.openxmlformats.org/officeDocument/2006/relationships/slide" Target="slides/slide245.xml"/><Relationship Id="rId255" Type="http://schemas.openxmlformats.org/officeDocument/2006/relationships/slide" Target="slides/slide250.xml"/><Relationship Id="rId271" Type="http://schemas.openxmlformats.org/officeDocument/2006/relationships/font" Target="fonts/font4.fntdata"/><Relationship Id="rId276" Type="http://schemas.openxmlformats.org/officeDocument/2006/relationships/font" Target="fonts/font9.fntdata"/><Relationship Id="rId24" Type="http://schemas.openxmlformats.org/officeDocument/2006/relationships/slide" Target="slides/slide19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66" Type="http://schemas.openxmlformats.org/officeDocument/2006/relationships/slide" Target="slides/slide61.xml"/><Relationship Id="rId87" Type="http://schemas.openxmlformats.org/officeDocument/2006/relationships/slide" Target="slides/slide82.xml"/><Relationship Id="rId110" Type="http://schemas.openxmlformats.org/officeDocument/2006/relationships/slide" Target="slides/slide105.xml"/><Relationship Id="rId115" Type="http://schemas.openxmlformats.org/officeDocument/2006/relationships/slide" Target="slides/slide110.xml"/><Relationship Id="rId131" Type="http://schemas.openxmlformats.org/officeDocument/2006/relationships/slide" Target="slides/slide126.xml"/><Relationship Id="rId136" Type="http://schemas.openxmlformats.org/officeDocument/2006/relationships/slide" Target="slides/slide131.xml"/><Relationship Id="rId157" Type="http://schemas.openxmlformats.org/officeDocument/2006/relationships/slide" Target="slides/slide152.xml"/><Relationship Id="rId178" Type="http://schemas.openxmlformats.org/officeDocument/2006/relationships/slide" Target="slides/slide173.xml"/><Relationship Id="rId322" Type="http://schemas.openxmlformats.org/officeDocument/2006/relationships/theme" Target="theme/theme1.xml"/><Relationship Id="rId61" Type="http://schemas.openxmlformats.org/officeDocument/2006/relationships/slide" Target="slides/slide56.xml"/><Relationship Id="rId82" Type="http://schemas.openxmlformats.org/officeDocument/2006/relationships/slide" Target="slides/slide77.xml"/><Relationship Id="rId152" Type="http://schemas.openxmlformats.org/officeDocument/2006/relationships/slide" Target="slides/slide147.xml"/><Relationship Id="rId173" Type="http://schemas.openxmlformats.org/officeDocument/2006/relationships/slide" Target="slides/slide168.xml"/><Relationship Id="rId194" Type="http://schemas.openxmlformats.org/officeDocument/2006/relationships/slide" Target="slides/slide189.xml"/><Relationship Id="rId199" Type="http://schemas.openxmlformats.org/officeDocument/2006/relationships/slide" Target="slides/slide194.xml"/><Relationship Id="rId203" Type="http://schemas.openxmlformats.org/officeDocument/2006/relationships/slide" Target="slides/slide198.xml"/><Relationship Id="rId208" Type="http://schemas.openxmlformats.org/officeDocument/2006/relationships/slide" Target="slides/slide203.xml"/><Relationship Id="rId229" Type="http://schemas.openxmlformats.org/officeDocument/2006/relationships/slide" Target="slides/slide224.xml"/><Relationship Id="rId19" Type="http://schemas.openxmlformats.org/officeDocument/2006/relationships/slide" Target="slides/slide14.xml"/><Relationship Id="rId224" Type="http://schemas.openxmlformats.org/officeDocument/2006/relationships/slide" Target="slides/slide219.xml"/><Relationship Id="rId240" Type="http://schemas.openxmlformats.org/officeDocument/2006/relationships/slide" Target="slides/slide235.xml"/><Relationship Id="rId245" Type="http://schemas.openxmlformats.org/officeDocument/2006/relationships/slide" Target="slides/slide240.xml"/><Relationship Id="rId261" Type="http://schemas.openxmlformats.org/officeDocument/2006/relationships/slide" Target="slides/slide256.xml"/><Relationship Id="rId266" Type="http://schemas.openxmlformats.org/officeDocument/2006/relationships/slide" Target="slides/slide261.xml"/><Relationship Id="rId14" Type="http://schemas.openxmlformats.org/officeDocument/2006/relationships/slide" Target="slides/slide9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56" Type="http://schemas.openxmlformats.org/officeDocument/2006/relationships/slide" Target="slides/slide51.xml"/><Relationship Id="rId77" Type="http://schemas.openxmlformats.org/officeDocument/2006/relationships/slide" Target="slides/slide72.xml"/><Relationship Id="rId100" Type="http://schemas.openxmlformats.org/officeDocument/2006/relationships/slide" Target="slides/slide95.xml"/><Relationship Id="rId105" Type="http://schemas.openxmlformats.org/officeDocument/2006/relationships/slide" Target="slides/slide100.xml"/><Relationship Id="rId126" Type="http://schemas.openxmlformats.org/officeDocument/2006/relationships/slide" Target="slides/slide121.xml"/><Relationship Id="rId147" Type="http://schemas.openxmlformats.org/officeDocument/2006/relationships/slide" Target="slides/slide142.xml"/><Relationship Id="rId168" Type="http://schemas.openxmlformats.org/officeDocument/2006/relationships/slide" Target="slides/slide163.xml"/><Relationship Id="rId282" Type="http://schemas.openxmlformats.org/officeDocument/2006/relationships/font" Target="fonts/font15.fntdata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72" Type="http://schemas.openxmlformats.org/officeDocument/2006/relationships/slide" Target="slides/slide67.xml"/><Relationship Id="rId93" Type="http://schemas.openxmlformats.org/officeDocument/2006/relationships/slide" Target="slides/slide88.xml"/><Relationship Id="rId98" Type="http://schemas.openxmlformats.org/officeDocument/2006/relationships/slide" Target="slides/slide93.xml"/><Relationship Id="rId121" Type="http://schemas.openxmlformats.org/officeDocument/2006/relationships/slide" Target="slides/slide116.xml"/><Relationship Id="rId142" Type="http://schemas.openxmlformats.org/officeDocument/2006/relationships/slide" Target="slides/slide137.xml"/><Relationship Id="rId163" Type="http://schemas.openxmlformats.org/officeDocument/2006/relationships/slide" Target="slides/slide158.xml"/><Relationship Id="rId184" Type="http://schemas.openxmlformats.org/officeDocument/2006/relationships/slide" Target="slides/slide179.xml"/><Relationship Id="rId189" Type="http://schemas.openxmlformats.org/officeDocument/2006/relationships/slide" Target="slides/slide184.xml"/><Relationship Id="rId219" Type="http://schemas.openxmlformats.org/officeDocument/2006/relationships/slide" Target="slides/slide214.xml"/><Relationship Id="rId3" Type="http://schemas.openxmlformats.org/officeDocument/2006/relationships/customXml" Target="../customXml/item3.xml"/><Relationship Id="rId214" Type="http://schemas.openxmlformats.org/officeDocument/2006/relationships/slide" Target="slides/slide209.xml"/><Relationship Id="rId230" Type="http://schemas.openxmlformats.org/officeDocument/2006/relationships/slide" Target="slides/slide225.xml"/><Relationship Id="rId235" Type="http://schemas.openxmlformats.org/officeDocument/2006/relationships/slide" Target="slides/slide230.xml"/><Relationship Id="rId251" Type="http://schemas.openxmlformats.org/officeDocument/2006/relationships/slide" Target="slides/slide246.xml"/><Relationship Id="rId256" Type="http://schemas.openxmlformats.org/officeDocument/2006/relationships/slide" Target="slides/slide251.xml"/><Relationship Id="rId277" Type="http://schemas.openxmlformats.org/officeDocument/2006/relationships/font" Target="fonts/font10.fntdata"/><Relationship Id="rId25" Type="http://schemas.openxmlformats.org/officeDocument/2006/relationships/slide" Target="slides/slide20.xml"/><Relationship Id="rId46" Type="http://schemas.openxmlformats.org/officeDocument/2006/relationships/slide" Target="slides/slide41.xml"/><Relationship Id="rId67" Type="http://schemas.openxmlformats.org/officeDocument/2006/relationships/slide" Target="slides/slide62.xml"/><Relationship Id="rId116" Type="http://schemas.openxmlformats.org/officeDocument/2006/relationships/slide" Target="slides/slide111.xml"/><Relationship Id="rId137" Type="http://schemas.openxmlformats.org/officeDocument/2006/relationships/slide" Target="slides/slide132.xml"/><Relationship Id="rId158" Type="http://schemas.openxmlformats.org/officeDocument/2006/relationships/slide" Target="slides/slide153.xml"/><Relationship Id="rId272" Type="http://schemas.openxmlformats.org/officeDocument/2006/relationships/font" Target="fonts/font5.fntdata"/><Relationship Id="rId323" Type="http://schemas.openxmlformats.org/officeDocument/2006/relationships/tableStyles" Target="tableStyles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62" Type="http://schemas.openxmlformats.org/officeDocument/2006/relationships/slide" Target="slides/slide57.xml"/><Relationship Id="rId83" Type="http://schemas.openxmlformats.org/officeDocument/2006/relationships/slide" Target="slides/slide78.xml"/><Relationship Id="rId88" Type="http://schemas.openxmlformats.org/officeDocument/2006/relationships/slide" Target="slides/slide83.xml"/><Relationship Id="rId111" Type="http://schemas.openxmlformats.org/officeDocument/2006/relationships/slide" Target="slides/slide106.xml"/><Relationship Id="rId132" Type="http://schemas.openxmlformats.org/officeDocument/2006/relationships/slide" Target="slides/slide127.xml"/><Relationship Id="rId153" Type="http://schemas.openxmlformats.org/officeDocument/2006/relationships/slide" Target="slides/slide148.xml"/><Relationship Id="rId174" Type="http://schemas.openxmlformats.org/officeDocument/2006/relationships/slide" Target="slides/slide169.xml"/><Relationship Id="rId179" Type="http://schemas.openxmlformats.org/officeDocument/2006/relationships/slide" Target="slides/slide174.xml"/><Relationship Id="rId195" Type="http://schemas.openxmlformats.org/officeDocument/2006/relationships/slide" Target="slides/slide190.xml"/><Relationship Id="rId209" Type="http://schemas.openxmlformats.org/officeDocument/2006/relationships/slide" Target="slides/slide204.xml"/><Relationship Id="rId190" Type="http://schemas.openxmlformats.org/officeDocument/2006/relationships/slide" Target="slides/slide185.xml"/><Relationship Id="rId204" Type="http://schemas.openxmlformats.org/officeDocument/2006/relationships/slide" Target="slides/slide199.xml"/><Relationship Id="rId220" Type="http://schemas.openxmlformats.org/officeDocument/2006/relationships/slide" Target="slides/slide215.xml"/><Relationship Id="rId225" Type="http://schemas.openxmlformats.org/officeDocument/2006/relationships/slide" Target="slides/slide220.xml"/><Relationship Id="rId241" Type="http://schemas.openxmlformats.org/officeDocument/2006/relationships/slide" Target="slides/slide236.xml"/><Relationship Id="rId246" Type="http://schemas.openxmlformats.org/officeDocument/2006/relationships/slide" Target="slides/slide241.xml"/><Relationship Id="rId267" Type="http://schemas.openxmlformats.org/officeDocument/2006/relationships/notesMaster" Target="notesMasters/notesMaster1.xml"/><Relationship Id="rId15" Type="http://schemas.openxmlformats.org/officeDocument/2006/relationships/slide" Target="slides/slide10.xml"/><Relationship Id="rId36" Type="http://schemas.openxmlformats.org/officeDocument/2006/relationships/slide" Target="slides/slide31.xml"/><Relationship Id="rId57" Type="http://schemas.openxmlformats.org/officeDocument/2006/relationships/slide" Target="slides/slide52.xml"/><Relationship Id="rId106" Type="http://schemas.openxmlformats.org/officeDocument/2006/relationships/slide" Target="slides/slide101.xml"/><Relationship Id="rId127" Type="http://schemas.openxmlformats.org/officeDocument/2006/relationships/slide" Target="slides/slide122.xml"/><Relationship Id="rId262" Type="http://schemas.openxmlformats.org/officeDocument/2006/relationships/slide" Target="slides/slide257.xml"/><Relationship Id="rId283" Type="http://schemas.openxmlformats.org/officeDocument/2006/relationships/font" Target="fonts/font16.fntdata"/><Relationship Id="rId318" Type="http://customschemas.google.com/relationships/presentationmetadata" Target="metadata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52" Type="http://schemas.openxmlformats.org/officeDocument/2006/relationships/slide" Target="slides/slide47.xml"/><Relationship Id="rId73" Type="http://schemas.openxmlformats.org/officeDocument/2006/relationships/slide" Target="slides/slide68.xml"/><Relationship Id="rId78" Type="http://schemas.openxmlformats.org/officeDocument/2006/relationships/slide" Target="slides/slide73.xml"/><Relationship Id="rId94" Type="http://schemas.openxmlformats.org/officeDocument/2006/relationships/slide" Target="slides/slide89.xml"/><Relationship Id="rId99" Type="http://schemas.openxmlformats.org/officeDocument/2006/relationships/slide" Target="slides/slide94.xml"/><Relationship Id="rId101" Type="http://schemas.openxmlformats.org/officeDocument/2006/relationships/slide" Target="slides/slide96.xml"/><Relationship Id="rId122" Type="http://schemas.openxmlformats.org/officeDocument/2006/relationships/slide" Target="slides/slide117.xml"/><Relationship Id="rId143" Type="http://schemas.openxmlformats.org/officeDocument/2006/relationships/slide" Target="slides/slide138.xml"/><Relationship Id="rId148" Type="http://schemas.openxmlformats.org/officeDocument/2006/relationships/slide" Target="slides/slide143.xml"/><Relationship Id="rId164" Type="http://schemas.openxmlformats.org/officeDocument/2006/relationships/slide" Target="slides/slide159.xml"/><Relationship Id="rId169" Type="http://schemas.openxmlformats.org/officeDocument/2006/relationships/slide" Target="slides/slide164.xml"/><Relationship Id="rId185" Type="http://schemas.openxmlformats.org/officeDocument/2006/relationships/slide" Target="slides/slide180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80" Type="http://schemas.openxmlformats.org/officeDocument/2006/relationships/slide" Target="slides/slide175.xml"/><Relationship Id="rId210" Type="http://schemas.openxmlformats.org/officeDocument/2006/relationships/slide" Target="slides/slide205.xml"/><Relationship Id="rId215" Type="http://schemas.openxmlformats.org/officeDocument/2006/relationships/slide" Target="slides/slide210.xml"/><Relationship Id="rId236" Type="http://schemas.openxmlformats.org/officeDocument/2006/relationships/slide" Target="slides/slide231.xml"/><Relationship Id="rId257" Type="http://schemas.openxmlformats.org/officeDocument/2006/relationships/slide" Target="slides/slide252.xml"/><Relationship Id="rId278" Type="http://schemas.openxmlformats.org/officeDocument/2006/relationships/font" Target="fonts/font11.fntdata"/><Relationship Id="rId26" Type="http://schemas.openxmlformats.org/officeDocument/2006/relationships/slide" Target="slides/slide21.xml"/><Relationship Id="rId231" Type="http://schemas.openxmlformats.org/officeDocument/2006/relationships/slide" Target="slides/slide226.xml"/><Relationship Id="rId252" Type="http://schemas.openxmlformats.org/officeDocument/2006/relationships/slide" Target="slides/slide247.xml"/><Relationship Id="rId273" Type="http://schemas.openxmlformats.org/officeDocument/2006/relationships/font" Target="fonts/font6.fntdata"/><Relationship Id="rId47" Type="http://schemas.openxmlformats.org/officeDocument/2006/relationships/slide" Target="slides/slide42.xml"/><Relationship Id="rId68" Type="http://schemas.openxmlformats.org/officeDocument/2006/relationships/slide" Target="slides/slide63.xml"/><Relationship Id="rId89" Type="http://schemas.openxmlformats.org/officeDocument/2006/relationships/slide" Target="slides/slide84.xml"/><Relationship Id="rId112" Type="http://schemas.openxmlformats.org/officeDocument/2006/relationships/slide" Target="slides/slide107.xml"/><Relationship Id="rId133" Type="http://schemas.openxmlformats.org/officeDocument/2006/relationships/slide" Target="slides/slide128.xml"/><Relationship Id="rId154" Type="http://schemas.openxmlformats.org/officeDocument/2006/relationships/slide" Target="slides/slide149.xml"/><Relationship Id="rId175" Type="http://schemas.openxmlformats.org/officeDocument/2006/relationships/slide" Target="slides/slide170.xml"/><Relationship Id="rId196" Type="http://schemas.openxmlformats.org/officeDocument/2006/relationships/slide" Target="slides/slide191.xml"/><Relationship Id="rId200" Type="http://schemas.openxmlformats.org/officeDocument/2006/relationships/slide" Target="slides/slide195.xml"/><Relationship Id="rId16" Type="http://schemas.openxmlformats.org/officeDocument/2006/relationships/slide" Target="slides/slide11.xml"/><Relationship Id="rId221" Type="http://schemas.openxmlformats.org/officeDocument/2006/relationships/slide" Target="slides/slide216.xml"/><Relationship Id="rId242" Type="http://schemas.openxmlformats.org/officeDocument/2006/relationships/slide" Target="slides/slide237.xml"/><Relationship Id="rId263" Type="http://schemas.openxmlformats.org/officeDocument/2006/relationships/slide" Target="slides/slide258.xml"/><Relationship Id="rId284" Type="http://schemas.openxmlformats.org/officeDocument/2006/relationships/font" Target="fonts/font17.fntdata"/><Relationship Id="rId319" Type="http://schemas.openxmlformats.org/officeDocument/2006/relationships/commentAuthors" Target="commentAuthors.xml"/><Relationship Id="rId37" Type="http://schemas.openxmlformats.org/officeDocument/2006/relationships/slide" Target="slides/slide32.xml"/><Relationship Id="rId58" Type="http://schemas.openxmlformats.org/officeDocument/2006/relationships/slide" Target="slides/slide53.xml"/><Relationship Id="rId79" Type="http://schemas.openxmlformats.org/officeDocument/2006/relationships/slide" Target="slides/slide74.xml"/><Relationship Id="rId102" Type="http://schemas.openxmlformats.org/officeDocument/2006/relationships/slide" Target="slides/slide97.xml"/><Relationship Id="rId123" Type="http://schemas.openxmlformats.org/officeDocument/2006/relationships/slide" Target="slides/slide118.xml"/><Relationship Id="rId144" Type="http://schemas.openxmlformats.org/officeDocument/2006/relationships/slide" Target="slides/slide139.xml"/><Relationship Id="rId90" Type="http://schemas.openxmlformats.org/officeDocument/2006/relationships/slide" Target="slides/slide85.xml"/><Relationship Id="rId165" Type="http://schemas.openxmlformats.org/officeDocument/2006/relationships/slide" Target="slides/slide160.xml"/><Relationship Id="rId186" Type="http://schemas.openxmlformats.org/officeDocument/2006/relationships/slide" Target="slides/slide181.xml"/><Relationship Id="rId211" Type="http://schemas.openxmlformats.org/officeDocument/2006/relationships/slide" Target="slides/slide206.xml"/><Relationship Id="rId232" Type="http://schemas.openxmlformats.org/officeDocument/2006/relationships/slide" Target="slides/slide227.xml"/><Relationship Id="rId253" Type="http://schemas.openxmlformats.org/officeDocument/2006/relationships/slide" Target="slides/slide248.xml"/><Relationship Id="rId274" Type="http://schemas.openxmlformats.org/officeDocument/2006/relationships/font" Target="fonts/font7.fntdata"/><Relationship Id="rId27" Type="http://schemas.openxmlformats.org/officeDocument/2006/relationships/slide" Target="slides/slide22.xml"/><Relationship Id="rId48" Type="http://schemas.openxmlformats.org/officeDocument/2006/relationships/slide" Target="slides/slide43.xml"/><Relationship Id="rId69" Type="http://schemas.openxmlformats.org/officeDocument/2006/relationships/slide" Target="slides/slide64.xml"/><Relationship Id="rId113" Type="http://schemas.openxmlformats.org/officeDocument/2006/relationships/slide" Target="slides/slide108.xml"/><Relationship Id="rId134" Type="http://schemas.openxmlformats.org/officeDocument/2006/relationships/slide" Target="slides/slide129.xml"/><Relationship Id="rId320" Type="http://schemas.openxmlformats.org/officeDocument/2006/relationships/presProps" Target="presProps.xml"/><Relationship Id="rId80" Type="http://schemas.openxmlformats.org/officeDocument/2006/relationships/slide" Target="slides/slide75.xml"/><Relationship Id="rId155" Type="http://schemas.openxmlformats.org/officeDocument/2006/relationships/slide" Target="slides/slide150.xml"/><Relationship Id="rId176" Type="http://schemas.openxmlformats.org/officeDocument/2006/relationships/slide" Target="slides/slide171.xml"/><Relationship Id="rId197" Type="http://schemas.openxmlformats.org/officeDocument/2006/relationships/slide" Target="slides/slide192.xml"/><Relationship Id="rId201" Type="http://schemas.openxmlformats.org/officeDocument/2006/relationships/slide" Target="slides/slide196.xml"/><Relationship Id="rId222" Type="http://schemas.openxmlformats.org/officeDocument/2006/relationships/slide" Target="slides/slide217.xml"/><Relationship Id="rId243" Type="http://schemas.openxmlformats.org/officeDocument/2006/relationships/slide" Target="slides/slide238.xml"/><Relationship Id="rId264" Type="http://schemas.openxmlformats.org/officeDocument/2006/relationships/slide" Target="slides/slide259.xml"/><Relationship Id="rId285" Type="http://schemas.openxmlformats.org/officeDocument/2006/relationships/font" Target="fonts/font18.fntdata"/><Relationship Id="rId17" Type="http://schemas.openxmlformats.org/officeDocument/2006/relationships/slide" Target="slides/slide12.xml"/><Relationship Id="rId38" Type="http://schemas.openxmlformats.org/officeDocument/2006/relationships/slide" Target="slides/slide33.xml"/><Relationship Id="rId59" Type="http://schemas.openxmlformats.org/officeDocument/2006/relationships/slide" Target="slides/slide54.xml"/><Relationship Id="rId103" Type="http://schemas.openxmlformats.org/officeDocument/2006/relationships/slide" Target="slides/slide98.xml"/><Relationship Id="rId124" Type="http://schemas.openxmlformats.org/officeDocument/2006/relationships/slide" Target="slides/slide119.xml"/><Relationship Id="rId70" Type="http://schemas.openxmlformats.org/officeDocument/2006/relationships/slide" Target="slides/slide65.xml"/><Relationship Id="rId91" Type="http://schemas.openxmlformats.org/officeDocument/2006/relationships/slide" Target="slides/slide86.xml"/><Relationship Id="rId145" Type="http://schemas.openxmlformats.org/officeDocument/2006/relationships/slide" Target="slides/slide140.xml"/><Relationship Id="rId166" Type="http://schemas.openxmlformats.org/officeDocument/2006/relationships/slide" Target="slides/slide161.xml"/><Relationship Id="rId187" Type="http://schemas.openxmlformats.org/officeDocument/2006/relationships/slide" Target="slides/slide182.xml"/><Relationship Id="rId1" Type="http://schemas.openxmlformats.org/officeDocument/2006/relationships/customXml" Target="../customXml/item1.xml"/><Relationship Id="rId212" Type="http://schemas.openxmlformats.org/officeDocument/2006/relationships/slide" Target="slides/slide207.xml"/><Relationship Id="rId233" Type="http://schemas.openxmlformats.org/officeDocument/2006/relationships/slide" Target="slides/slide228.xml"/><Relationship Id="rId254" Type="http://schemas.openxmlformats.org/officeDocument/2006/relationships/slide" Target="slides/slide249.xml"/><Relationship Id="rId28" Type="http://schemas.openxmlformats.org/officeDocument/2006/relationships/slide" Target="slides/slide23.xml"/><Relationship Id="rId49" Type="http://schemas.openxmlformats.org/officeDocument/2006/relationships/slide" Target="slides/slide44.xml"/><Relationship Id="rId114" Type="http://schemas.openxmlformats.org/officeDocument/2006/relationships/slide" Target="slides/slide109.xml"/><Relationship Id="rId275" Type="http://schemas.openxmlformats.org/officeDocument/2006/relationships/font" Target="fonts/font8.fntdata"/><Relationship Id="rId60" Type="http://schemas.openxmlformats.org/officeDocument/2006/relationships/slide" Target="slides/slide55.xml"/><Relationship Id="rId81" Type="http://schemas.openxmlformats.org/officeDocument/2006/relationships/slide" Target="slides/slide76.xml"/><Relationship Id="rId135" Type="http://schemas.openxmlformats.org/officeDocument/2006/relationships/slide" Target="slides/slide130.xml"/><Relationship Id="rId156" Type="http://schemas.openxmlformats.org/officeDocument/2006/relationships/slide" Target="slides/slide151.xml"/><Relationship Id="rId177" Type="http://schemas.openxmlformats.org/officeDocument/2006/relationships/slide" Target="slides/slide172.xml"/><Relationship Id="rId198" Type="http://schemas.openxmlformats.org/officeDocument/2006/relationships/slide" Target="slides/slide193.xml"/><Relationship Id="rId321" Type="http://schemas.openxmlformats.org/officeDocument/2006/relationships/viewProps" Target="viewProps.xml"/><Relationship Id="rId202" Type="http://schemas.openxmlformats.org/officeDocument/2006/relationships/slide" Target="slides/slide197.xml"/><Relationship Id="rId223" Type="http://schemas.openxmlformats.org/officeDocument/2006/relationships/slide" Target="slides/slide218.xml"/><Relationship Id="rId244" Type="http://schemas.openxmlformats.org/officeDocument/2006/relationships/slide" Target="slides/slide239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265" Type="http://schemas.openxmlformats.org/officeDocument/2006/relationships/slide" Target="slides/slide260.xml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3" dt="2020-10-05T11:46:38.629" idx="2">
    <p:pos x="1414" y="2940"/>
    <p:text>tijekom nastavne godine 2020/2021.</p:text>
    <p:extLst>
      <p:ext uri="{C676402C-5697-4E1C-873F-D02D1690AC5C}">
        <p15:threadingInfo xmlns:p15="http://schemas.microsoft.com/office/powerpoint/2012/main" xmlns="" timeZoneBias="-120"/>
      </p:ext>
    </p:extLst>
  </p:cm>
  <p:cm authorId="1" dt="2020-10-05T03:07:24.718" idx="6">
    <p:pos x="1414" y="3036"/>
    <p:text>Hvala
</p:text>
    <p:extLst>
      <p:ext uri="{C676402C-5697-4E1C-873F-D02D1690AC5C}">
        <p15:threadingInfo xmlns:p15="http://schemas.microsoft.com/office/powerpoint/2012/main" xmlns="" timeZoneBias="420">
          <p15:parentCm authorId="3" idx="2"/>
        </p15:threadingInfo>
      </p:ext>
    </p:extLst>
  </p:cm>
</p:cmLst>
</file>

<file path=ppt/comments/comment2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0-09-24T08:37:29.734" idx="1">
    <p:pos x="5603" y="123"/>
    <p:text>Za koji razred?
</p:text>
    <p:extLst>
      <p:ext uri="{C676402C-5697-4E1C-873F-D02D1690AC5C}">
        <p15:threadingInfo xmlns:p15="http://schemas.microsoft.com/office/powerpoint/2012/main" xmlns="" timeZoneBias="420"/>
      </p:ext>
    </p:extLst>
  </p:cm>
  <p:cm authorId="2" dt="2020-09-29T07:22:21.511" idx="1">
    <p:pos x="5603" y="219"/>
    <p:text>3.
</p:text>
    <p:extLst>
      <p:ext uri="{C676402C-5697-4E1C-873F-D02D1690AC5C}">
        <p15:threadingInfo xmlns:p15="http://schemas.microsoft.com/office/powerpoint/2012/main" xmlns="" timeZoneBias="420">
          <p15:parentCm authorId="1" idx="1"/>
        </p15:threadingInfo>
      </p:ext>
    </p:extLst>
  </p:cm>
  <p:cm authorId="1" dt="2020-09-29T16:53:56.974" idx="2">
    <p:pos x="5603" y="315"/>
    <p:text>Hvala</p:text>
    <p:extLst>
      <p:ext uri="{C676402C-5697-4E1C-873F-D02D1690AC5C}">
        <p15:threadingInfo xmlns:p15="http://schemas.microsoft.com/office/powerpoint/2012/main" xmlns="" timeZoneBias="-120">
          <p15:parentCm authorId="1" idx="1"/>
        </p15:threadingInfo>
      </p:ext>
    </p:extLst>
  </p:cm>
</p:cmLst>
</file>

<file path=ppt/comments/comment3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0-10-05T00:42:06.584" idx="3">
    <p:pos x="10" y="10"/>
    <p:text>Hoće li i ove šk. god. biti ovi projekti?
</p:text>
    <p:extLst>
      <p:ext uri="{C676402C-5697-4E1C-873F-D02D1690AC5C}">
        <p15:threadingInfo xmlns:p15="http://schemas.microsoft.com/office/powerpoint/2012/main" xmlns="" timeZoneBias="420"/>
      </p:ext>
    </p:extLst>
  </p:cm>
</p:cmLst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t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44677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●"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○"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■"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●"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○"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■"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●"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○"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■"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943009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b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03840053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2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2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2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2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2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2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2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2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2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2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2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2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2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2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2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2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2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2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2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3.xml"/><Relationship Id="rId1" Type="http://schemas.openxmlformats.org/officeDocument/2006/relationships/notesMaster" Target="../notesMasters/notesMaster1.xml"/></Relationships>
</file>

<file path=ppt/notesSlides/_rels/notesSlide2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4.xml"/><Relationship Id="rId1" Type="http://schemas.openxmlformats.org/officeDocument/2006/relationships/notesMaster" Target="../notesMasters/notesMaster1.xml"/></Relationships>
</file>

<file path=ppt/notesSlides/_rels/notesSlide2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6.xml"/><Relationship Id="rId1" Type="http://schemas.openxmlformats.org/officeDocument/2006/relationships/notesMaster" Target="../notesMasters/notesMaster1.xml"/></Relationships>
</file>

<file path=ppt/notesSlides/_rels/notesSlide2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7.xml"/><Relationship Id="rId1" Type="http://schemas.openxmlformats.org/officeDocument/2006/relationships/notesMaster" Target="../notesMasters/notesMaster1.xml"/></Relationships>
</file>

<file path=ppt/notesSlides/_rels/notesSlide2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8.xml"/><Relationship Id="rId1" Type="http://schemas.openxmlformats.org/officeDocument/2006/relationships/notesMaster" Target="../notesMasters/notesMaster1.xml"/></Relationships>
</file>

<file path=ppt/notesSlides/_rels/notesSlide2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9.xml"/><Relationship Id="rId1" Type="http://schemas.openxmlformats.org/officeDocument/2006/relationships/notesMaster" Target="../notesMasters/notesMaster1.xml"/></Relationships>
</file>

<file path=ppt/notesSlides/_rels/notesSlide2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0.xml"/><Relationship Id="rId1" Type="http://schemas.openxmlformats.org/officeDocument/2006/relationships/notesMaster" Target="../notesMasters/notesMaster1.xml"/></Relationships>
</file>

<file path=ppt/notesSlides/_rels/notesSlide2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" name="Google Shape;161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62" name="Google Shape;162;p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5279234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" name="Google Shape;231;g61d1de75f5_14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32" name="Google Shape;232;g61d1de75f5_14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233" name="Google Shape;233;g61d1de75f5_14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51278294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" name="Google Shape;845;p97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847" name="Google Shape;847;p9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68753277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" name="Google Shape;865;p10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1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867" name="Google Shape;867;p10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53837511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" name="Google Shape;871;p101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2" name="Google Shape;872;p1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873" name="Google Shape;873;p10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56255734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" name="Google Shape;877;p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78" name="Google Shape;878;p106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9" name="Google Shape;879;p106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54737558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" name="Google Shape;883;g63ac2e5627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84" name="Google Shape;884;g63ac2e5627_2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885" name="Google Shape;885;g63ac2e5627_2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76721865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" name="Google Shape;889;g63ac2e5627_2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90" name="Google Shape;890;g63ac2e5627_2_5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891" name="Google Shape;891;g63ac2e5627_2_5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30422390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" name="Google Shape;895;p1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96" name="Google Shape;896;p104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76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7" name="Google Shape;897;p104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05432438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" name="Google Shape;901;p1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02" name="Google Shape;902;p108:notes"/>
          <p:cNvSpPr txBox="1">
            <a:spLocks noGrp="1"/>
          </p:cNvSpPr>
          <p:nvPr>
            <p:ph type="body" idx="1"/>
          </p:nvPr>
        </p:nvSpPr>
        <p:spPr>
          <a:xfrm>
            <a:off x="679770" y="6761452"/>
            <a:ext cx="5438137" cy="3766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3" name="Google Shape;903;p10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75756884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" name="Google Shape;907;p105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8" name="Google Shape;908;p1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09" name="Google Shape;909;p10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5359906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" name="Google Shape;913;p10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4" name="Google Shape;914;p1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15" name="Google Shape;915;p10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18583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g61d7f35a3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39" name="Google Shape;239;g61d7f35a3e_0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240" name="Google Shape;240;g61d7f35a3e_0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89919942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" name="Google Shape;920;p110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" name="Google Shape;921;p1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22" name="Google Shape;922;p11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41753915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" name="Google Shape;927;g63a6113161_0_6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8" name="Google Shape;928;g63a6113161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29" name="Google Shape;929;g63a6113161_0_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61687937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" name="Google Shape;934;p113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" name="Google Shape;935;p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36" name="Google Shape;936;p11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21949693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" name="Google Shape;941;p114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2" name="Google Shape;942;p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43" name="Google Shape;943;p11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91117388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" name="Google Shape;948;p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49" name="Google Shape;949;p115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" name="Google Shape;950;p11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2926928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" name="Google Shape;954;p116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5" name="Google Shape;955;p1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56" name="Google Shape;956;p11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47207940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" name="Google Shape;962;p117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3" name="Google Shape;963;p1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64" name="Google Shape;964;p11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64818599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" name="Google Shape;969;p11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" name="Google Shape;970;p1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71" name="Google Shape;971;p11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9366712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" name="Google Shape;988;p1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89" name="Google Shape;989;p120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12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49479673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" name="Google Shape;976;p1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77" name="Google Shape;977;p11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" name="Google Shape;978;p11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2211126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g61d1de75f5_14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46" name="Google Shape;246;g61d1de75f5_14_6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247" name="Google Shape;247;g61d1de75f5_14_6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37761292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" name="Google Shape;982;p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83" name="Google Shape;983;p12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12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26102799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" name="Google Shape;994;p1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95" name="Google Shape;995;p122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122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33835853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" name="Google Shape;1006;p124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1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008" name="Google Shape;1008;p12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3715328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" name="Google Shape;1013;p127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1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015" name="Google Shape;1015;p12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81802955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" name="Google Shape;1020;p125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1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022" name="Google Shape;1022;p12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63945722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Google Shape;1027;p126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8" name="Google Shape;1028;p1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029" name="Google Shape;1029;p12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01852351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Google Shape;1027;p126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8" name="Google Shape;1028;p1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029" name="Google Shape;1029;p12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42657457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" name="Google Shape;1034;p1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035" name="Google Shape;1035;p12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" name="Google Shape;1036;p12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89003980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" name="Google Shape;1040;p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41" name="Google Shape;1041;p131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" name="Google Shape;1042;p13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09079547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g63a6113161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47" name="Google Shape;1047;g63a6113161_0_18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00" cy="446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8" name="Google Shape;1048;g63a6113161_0_18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3315582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g61d7f35a3e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53" name="Google Shape;253;g61d7f35a3e_0_6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254" name="Google Shape;254;g61d7f35a3e_0_6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20877243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615379db3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59" name="Google Shape;1059;g615379db31_0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060" name="Google Shape;1060;g615379db31_0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22169453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" name="Google Shape;1064;g615379db3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65" name="Google Shape;1065;g615379db31_0_4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066" name="Google Shape;1066;g615379db31_0_4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97591046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" name="Google Shape;1070;p133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072" name="Google Shape;1072;p13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6435303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" name="Google Shape;1077;p135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1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079" name="Google Shape;1079;p13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78202197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" name="Google Shape;1084;p136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1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086" name="Google Shape;1086;p13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6982783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" name="Google Shape;1091;p137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1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093" name="Google Shape;1093;p13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98127297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Google Shape;1098;p138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1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100" name="Google Shape;1100;p13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10148245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" name="Google Shape;1105;p13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" name="Google Shape;1106;p1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107" name="Google Shape;1107;p13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84607707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p14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1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113" name="Google Shape;1113;p14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71627127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" name="Google Shape;1117;p14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" name="Google Shape;1118;p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119" name="Google Shape;1119;p14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4376625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" name="Google Shape;259;g61d7f35a3e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60" name="Google Shape;260;g61d7f35a3e_0_12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261" name="Google Shape;261;g61d7f35a3e_0_12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19394726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" name="Google Shape;1123;p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24" name="Google Shape;1124;p142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" name="Google Shape;1125;p142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27901275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" name="Google Shape;1129;p1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30" name="Google Shape;1130;p143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" name="Google Shape;1131;p143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40030641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" name="Google Shape;1147;p146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8" name="Google Shape;1148;p1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149" name="Google Shape;1149;p14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35071556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" name="Google Shape;1154;p147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5" name="Google Shape;1155;p1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156" name="Google Shape;1156;p14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56656125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0" name="Google Shape;1160;p14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1" name="Google Shape;1161;p1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162" name="Google Shape;1162;p14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73323953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6" name="Google Shape;1166;p14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7" name="Google Shape;1167;p1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168" name="Google Shape;1168;p14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79182407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" name="Google Shape;1172;p15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3" name="Google Shape;1173;p1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174" name="Google Shape;1174;p15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5629503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" name="Google Shape;1179;p1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80" name="Google Shape;1180;p151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"/>
              <a:buFont typeface="Verdana"/>
              <a:buNone/>
            </a:pPr>
            <a:r>
              <a:rPr lang="en" sz="1600">
                <a:latin typeface="Times New Roman"/>
                <a:ea typeface="Times New Roman"/>
                <a:cs typeface="Times New Roman"/>
                <a:sym typeface="Times New Roman"/>
              </a:rPr>
              <a:t>mag. mus.</a:t>
            </a:r>
            <a:endParaRPr sz="16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/>
          </a:p>
        </p:txBody>
      </p:sp>
      <p:sp>
        <p:nvSpPr>
          <p:cNvPr id="1181" name="Google Shape;1181;p15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80995615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p153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6" name="Google Shape;1186;p1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187" name="Google Shape;1187;p15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35548340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" name="Google Shape;1192;p154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3" name="Google Shape;1193;p1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194" name="Google Shape;1194;p15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9211045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" name="Google Shape;266;g61d7f35a3e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67" name="Google Shape;267;g61d7f35a3e_0_18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268" name="Google Shape;268;g61d7f35a3e_0_18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32086341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9" name="Google Shape;1199;g63a0c7933a_6_9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0" name="Google Shape;1200;g63a0c7933a_6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201" name="Google Shape;1201;g63a0c7933a_6_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606691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" name="Google Shape;1206;p1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207" name="Google Shape;1207;p156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8" name="Google Shape;1208;p156:notes"/>
          <p:cNvSpPr txBox="1"/>
          <p:nvPr/>
        </p:nvSpPr>
        <p:spPr>
          <a:xfrm>
            <a:off x="3850443" y="9539531"/>
            <a:ext cx="2945659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9" name="Google Shape;1209;p15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21669472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16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0" name="Google Shape;1240;p1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241" name="Google Shape;1241;p16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69314175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" name="Google Shape;1215;p1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16" name="Google Shape;1216;p157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7" name="Google Shape;1217;p157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31322051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" name="Google Shape;1221;p15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2" name="Google Shape;1222;p1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223" name="Google Shape;1223;p15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7014728"/>
      </p:ext>
    </p:extLst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7" name="Google Shape;1227;p15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8" name="Google Shape;1228;p1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229" name="Google Shape;1229;p15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48512640"/>
      </p:ext>
    </p:extLst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Google Shape;1245;p1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46" name="Google Shape;1246;p162:notes"/>
          <p:cNvSpPr txBox="1">
            <a:spLocks noGrp="1"/>
          </p:cNvSpPr>
          <p:nvPr>
            <p:ph type="body" idx="1"/>
          </p:nvPr>
        </p:nvSpPr>
        <p:spPr>
          <a:xfrm>
            <a:off x="679770" y="6761452"/>
            <a:ext cx="5438137" cy="3766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7" name="Google Shape;1247;p162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61568556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" name="Google Shape;1251;g603841a03c_2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52" name="Google Shape;1252;g603841a03c_2_8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253" name="Google Shape;1253;g603841a03c_2_8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15328758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" name="Google Shape;1257;p164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8" name="Google Shape;1258;p1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259" name="Google Shape;1259;p16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45612969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" name="Google Shape;1263;p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64" name="Google Shape;1264;p165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5" name="Google Shape;1265;p165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552352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" name="Google Shape;273;g61d7f35a3e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74" name="Google Shape;274;g61d7f35a3e_0_24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275" name="Google Shape;275;g61d7f35a3e_0_24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00970404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16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0" name="Google Shape;1240;p1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241" name="Google Shape;1241;p16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87096929"/>
      </p:ext>
    </p:extLst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5" name="Google Shape;1275;p1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76" name="Google Shape;1276;p168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7" name="Google Shape;1277;p168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36774258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1" name="Google Shape;1281;g61a6709b6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82" name="Google Shape;1282;g61a6709b69_0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283" name="Google Shape;1283;g61a6709b69_0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3274320"/>
      </p:ext>
    </p:extLst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7" name="Google Shape;1287;p1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88" name="Google Shape;1288;p169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00" cy="446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9" name="Google Shape;1289;p169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43391378"/>
      </p:ext>
    </p:extLst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3" name="Google Shape;1293;p1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94" name="Google Shape;1294;p170:notes"/>
          <p:cNvSpPr txBox="1">
            <a:spLocks noGrp="1"/>
          </p:cNvSpPr>
          <p:nvPr>
            <p:ph type="body" idx="1"/>
          </p:nvPr>
        </p:nvSpPr>
        <p:spPr>
          <a:xfrm>
            <a:off x="679770" y="6761452"/>
            <a:ext cx="5438137" cy="3766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" name="Google Shape;1295;p17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3891995"/>
      </p:ext>
    </p:extLst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9" name="Google Shape;1299;p17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" name="Google Shape;1300;p1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301" name="Google Shape;1301;p17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21800857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0" name="Google Shape;1330;p174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" name="Google Shape;1331;p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332" name="Google Shape;1332;p17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76312373"/>
      </p:ext>
    </p:extLst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4" name="Google Shape;1344;p1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345" name="Google Shape;1345;p175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6" name="Google Shape;1346;p175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3656825"/>
      </p:ext>
    </p:extLst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0" name="Google Shape;1350;p177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1" name="Google Shape;1351;p1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352" name="Google Shape;1352;p17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2196644"/>
      </p:ext>
    </p:extLst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7" name="Google Shape;1357;p1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358" name="Google Shape;1358;p178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9" name="Google Shape;1359;p178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158317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" name="Google Shape;280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281" name="Google Shape;281;p1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11:notes"/>
          <p:cNvSpPr txBox="1"/>
          <p:nvPr/>
        </p:nvSpPr>
        <p:spPr>
          <a:xfrm>
            <a:off x="3850443" y="9539531"/>
            <a:ext cx="29457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1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0303122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3" name="Google Shape;1363;g61d1de75f5_1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364" name="Google Shape;1364;g61d1de75f5_1_4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00" cy="446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5" name="Google Shape;1365;g61d1de75f5_1_4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00701675"/>
      </p:ext>
    </p:extLst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" name="Google Shape;1369;p18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0" name="Google Shape;1370;p1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371" name="Google Shape;1371;p18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67550826"/>
      </p:ext>
    </p:extLst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" name="Google Shape;1369;p18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0" name="Google Shape;1370;p1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371" name="Google Shape;1371;p18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01596777"/>
      </p:ext>
    </p:extLst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" name="Google Shape;1382;p183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3" name="Google Shape;1383;p1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384" name="Google Shape;1384;p18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5054490"/>
      </p:ext>
    </p:extLst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" name="Google Shape;1389;p1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390" name="Google Shape;1390;p184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76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1" name="Google Shape;1391;p184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97165935"/>
      </p:ext>
    </p:extLst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1" name="Google Shape;1401;p1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02" name="Google Shape;1402;p186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76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3" name="Google Shape;1403;p186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47800216"/>
      </p:ext>
    </p:extLst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" name="Google Shape;1413;g61d832350e_8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14" name="Google Shape;1414;g61d832350e_8_0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00" cy="446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76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5" name="Google Shape;1415;g61d832350e_8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0809872"/>
      </p:ext>
    </p:extLst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9" name="Google Shape;1419;g61d832350e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420" name="Google Shape;1420;g61d832350e_1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1" name="Google Shape;1421;g61d832350e_1_0:notes"/>
          <p:cNvSpPr txBox="1"/>
          <p:nvPr/>
        </p:nvSpPr>
        <p:spPr>
          <a:xfrm>
            <a:off x="3850443" y="9539531"/>
            <a:ext cx="29457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2" name="Google Shape;1422;g61d832350e_1_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84991209"/>
      </p:ext>
    </p:extLst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6" name="Google Shape;1426;g61d832350e_25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27" name="Google Shape;1427;g61d832350e_25_0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00" cy="446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8" name="Google Shape;1428;g61d832350e_25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66833074"/>
      </p:ext>
    </p:extLst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" name="Google Shape;1432;g61d832350e_53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33" name="Google Shape;1433;g61d832350e_53_0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00" cy="446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4" name="Google Shape;1434;g61d832350e_53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0588729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" name="Google Shape;288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289" name="Google Shape;289;p12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12:notes"/>
          <p:cNvSpPr txBox="1"/>
          <p:nvPr/>
        </p:nvSpPr>
        <p:spPr>
          <a:xfrm>
            <a:off x="3850443" y="9539531"/>
            <a:ext cx="2945659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12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62225688"/>
      </p:ext>
    </p:extLst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8" name="Google Shape;1438;g61d832350e_1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439" name="Google Shape;1439;g61d832350e_1_6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0" name="Google Shape;1440;g61d832350e_1_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5763814"/>
      </p:ext>
    </p:extLst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0" name="Google Shape;1450;g61d832350e_1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451" name="Google Shape;1451;g61d832350e_1_46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2" name="Google Shape;1452;g61d832350e_1_4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30784865"/>
      </p:ext>
    </p:extLst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2" name="Google Shape;1462;g61d832350e_27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63" name="Google Shape;1463;g61d832350e_27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464" name="Google Shape;1464;g61d832350e_27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65786789"/>
      </p:ext>
    </p:extLst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8" name="Google Shape;1468;g61d832350e_1_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469" name="Google Shape;1469;g61d832350e_1_6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0" name="Google Shape;1470;g61d832350e_1_6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77558695"/>
      </p:ext>
    </p:extLst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" name="Google Shape;1474;g61d832350e_1_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475" name="Google Shape;1475;g61d832350e_1_66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6" name="Google Shape;1476;g61d832350e_1_6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97015982"/>
      </p:ext>
    </p:extLst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2" name="Google Shape;1492;g61d832350e_36_5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3" name="Google Shape;1493;g61d832350e_36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494" name="Google Shape;1494;g61d832350e_36_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71407908"/>
      </p:ext>
    </p:extLst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6" name="Google Shape;1506;g61d832350e_6_15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76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g61d832350e_6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3842939375"/>
      </p:ext>
    </p:extLst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1" name="Google Shape;1511;p46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76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2" name="Google Shape;1512;p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2383947274"/>
      </p:ext>
    </p:extLst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2" name="Google Shape;1522;g61d832350e_6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523" name="Google Shape;1523;g61d832350e_6_5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" name="Google Shape;1524;g61d832350e_6_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33616065"/>
      </p:ext>
    </p:extLst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8" name="Google Shape;1528;g61d832350e_6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529" name="Google Shape;1529;g61d832350e_6_1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g61d832350e_6_1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0214269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" name="Google Shape;296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297" name="Google Shape;297;p13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13:notes"/>
          <p:cNvSpPr txBox="1"/>
          <p:nvPr/>
        </p:nvSpPr>
        <p:spPr>
          <a:xfrm>
            <a:off x="3850443" y="9539531"/>
            <a:ext cx="2945659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1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86210502"/>
      </p:ext>
    </p:extLst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0" name="Google Shape;1540;g61d832350e_6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541" name="Google Shape;1541;g61d832350e_6_19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g61d832350e_6_19:notes"/>
          <p:cNvSpPr txBox="1"/>
          <p:nvPr/>
        </p:nvSpPr>
        <p:spPr>
          <a:xfrm>
            <a:off x="3850443" y="9539531"/>
            <a:ext cx="29457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g61d832350e_6_1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29167929"/>
      </p:ext>
    </p:extLst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7" name="Google Shape;1547;g61d832350e_19_82:notes"/>
          <p:cNvSpPr txBox="1">
            <a:spLocks noGrp="1"/>
          </p:cNvSpPr>
          <p:nvPr>
            <p:ph type="body" idx="1"/>
          </p:nvPr>
        </p:nvSpPr>
        <p:spPr>
          <a:xfrm>
            <a:off x="679768" y="4715907"/>
            <a:ext cx="5438140" cy="44677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548" name="Google Shape;1548;g61d832350e_19_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9163" y="744538"/>
            <a:ext cx="4960937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3066513535"/>
      </p:ext>
    </p:extLst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4" name="Google Shape;1554;g61f8c63efd_0_18:notes"/>
          <p:cNvSpPr txBox="1">
            <a:spLocks noGrp="1"/>
          </p:cNvSpPr>
          <p:nvPr>
            <p:ph type="body" idx="1"/>
          </p:nvPr>
        </p:nvSpPr>
        <p:spPr>
          <a:xfrm>
            <a:off x="679768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555" name="Google Shape;1555;g61f8c63efd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9163" y="744538"/>
            <a:ext cx="4960937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2644038425"/>
      </p:ext>
    </p:extLst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9" name="Google Shape;1559;g645ee7581d_0_6:notes"/>
          <p:cNvSpPr txBox="1">
            <a:spLocks noGrp="1"/>
          </p:cNvSpPr>
          <p:nvPr>
            <p:ph type="body" idx="1"/>
          </p:nvPr>
        </p:nvSpPr>
        <p:spPr>
          <a:xfrm>
            <a:off x="679768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560" name="Google Shape;1560;g645ee7581d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9163" y="744538"/>
            <a:ext cx="4960937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2263211094"/>
      </p:ext>
    </p:extLst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5" name="Google Shape;1565;g61d832350e_19_88:notes"/>
          <p:cNvSpPr txBox="1">
            <a:spLocks noGrp="1"/>
          </p:cNvSpPr>
          <p:nvPr>
            <p:ph type="body" idx="1"/>
          </p:nvPr>
        </p:nvSpPr>
        <p:spPr>
          <a:xfrm>
            <a:off x="679768" y="4715907"/>
            <a:ext cx="5438140" cy="44677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566" name="Google Shape;1566;g61d832350e_19_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9163" y="744538"/>
            <a:ext cx="4960937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4248920276"/>
      </p:ext>
    </p:extLst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" name="Google Shape;1576;g61d832350e_6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577" name="Google Shape;1577;g61d832350e_6_35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8" name="Google Shape;1578;g61d832350e_6_3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01206606"/>
      </p:ext>
    </p:extLst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2" name="Google Shape;1582;g61d832350e_38_15:notes"/>
          <p:cNvSpPr txBox="1">
            <a:spLocks noGrp="1"/>
          </p:cNvSpPr>
          <p:nvPr>
            <p:ph type="body" idx="1"/>
          </p:nvPr>
        </p:nvSpPr>
        <p:spPr>
          <a:xfrm>
            <a:off x="679768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583" name="Google Shape;1583;g61d832350e_38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9163" y="744538"/>
            <a:ext cx="4960937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3270743404"/>
      </p:ext>
    </p:extLst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" name="Google Shape;1593;g61f25f31c2_7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594" name="Google Shape;1594;g61f25f31c2_7_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5" name="Google Shape;1595;g61f25f31c2_7_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96351203"/>
      </p:ext>
    </p:extLst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9" name="Google Shape;1599;g61d832350e_26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600" name="Google Shape;1600;g61d832350e_26_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1" name="Google Shape;1601;g61d832350e_26_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31368207"/>
      </p:ext>
    </p:extLst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5" name="Google Shape;1605;g61a2dd8595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606" name="Google Shape;1606;g61a2dd8595_0_5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7" name="Google Shape;1607;g61a2dd8595_0_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0559934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Google Shape;168;p2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" name="Google Shape;169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70" name="Google Shape;170;p2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4021480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Google Shape;418;p3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" name="Google Shape;419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20" name="Google Shape;420;p3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06284383"/>
      </p:ext>
    </p:extLst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" name="Google Shape;1611;g61d832350e_26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612" name="Google Shape;1612;g61d832350e_26_5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3" name="Google Shape;1613;g61d832350e_26_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95978860"/>
      </p:ext>
    </p:extLst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" name="Google Shape;1617;g61a2dd8595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618" name="Google Shape;1618;g61a2dd8595_0_1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9" name="Google Shape;1619;g61a2dd8595_0_1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55301236"/>
      </p:ext>
    </p:extLst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3" name="Google Shape;1623;g61d832350e_26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624" name="Google Shape;1624;g61d832350e_26_1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5" name="Google Shape;1625;g61d832350e_26_1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43777095"/>
      </p:ext>
    </p:extLst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5" name="Google Shape;1635;g61d832350e_54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636" name="Google Shape;1636;g61d832350e_54_6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637" name="Google Shape;1637;g61d832350e_54_6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95475537"/>
      </p:ext>
    </p:extLst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7" name="Google Shape;1647;g61d832350e_54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648" name="Google Shape;1648;g61d832350e_54_16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649" name="Google Shape;1649;g61d832350e_54_16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76457063"/>
      </p:ext>
    </p:extLst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3" name="Google Shape;1653;g61d832350e_54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654" name="Google Shape;1654;g61d832350e_54_2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655" name="Google Shape;1655;g61d832350e_54_2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11807887"/>
      </p:ext>
    </p:extLst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3" name="Google Shape;1653;g61d832350e_54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654" name="Google Shape;1654;g61d832350e_54_2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655" name="Google Shape;1655;g61d832350e_54_2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46755974"/>
      </p:ext>
    </p:extLst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5" name="Google Shape;1665;p1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666" name="Google Shape;1666;p187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7" name="Google Shape;1667;p187:notes"/>
          <p:cNvSpPr txBox="1"/>
          <p:nvPr/>
        </p:nvSpPr>
        <p:spPr>
          <a:xfrm>
            <a:off x="3850443" y="9539531"/>
            <a:ext cx="2945659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8" name="Google Shape;1668;p18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8402393"/>
      </p:ext>
    </p:extLst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2" name="Google Shape;1672;p188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" name="Google Shape;1673;p1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674" name="Google Shape;1674;p18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5857690"/>
      </p:ext>
    </p:extLst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8" name="Google Shape;1678;p18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1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680" name="Google Shape;1680;p18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698672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Google Shape;418;p3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" name="Google Shape;419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20" name="Google Shape;420;p3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41962302"/>
      </p:ext>
    </p:extLst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4" name="Google Shape;1684;p19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5" name="Google Shape;1685;p1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686" name="Google Shape;1686;p19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96100294"/>
      </p:ext>
    </p:extLst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0" name="Google Shape;1690;p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691" name="Google Shape;1691;p192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2" name="Google Shape;1692;p192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90371504"/>
      </p:ext>
    </p:extLst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6" name="Google Shape;1696;p1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697" name="Google Shape;1697;p193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76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8" name="Google Shape;1698;p193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47370132"/>
      </p:ext>
    </p:extLst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2" name="Google Shape;1702;g61f075e4c4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03" name="Google Shape;1703;g61f075e4c4_1_0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00" cy="446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76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4" name="Google Shape;1704;g61f075e4c4_1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20175033"/>
      </p:ext>
    </p:extLst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8" name="Google Shape;1708;g61d832350e_44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09" name="Google Shape;1709;g61d832350e_44_5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00" cy="446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0" name="Google Shape;1710;g61d832350e_44_5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92396218"/>
      </p:ext>
    </p:extLst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4" name="Google Shape;1714;p1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15" name="Google Shape;1715;p195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00" cy="446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6" name="Google Shape;1716;p195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46445801"/>
      </p:ext>
    </p:extLst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" name="Google Shape;1727;p1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728" name="Google Shape;1728;p198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9" name="Google Shape;1729;p198:notes"/>
          <p:cNvSpPr txBox="1"/>
          <p:nvPr/>
        </p:nvSpPr>
        <p:spPr>
          <a:xfrm>
            <a:off x="3850443" y="9539531"/>
            <a:ext cx="2945659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0" name="Google Shape;1730;p19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28971471"/>
      </p:ext>
    </p:extLst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5" name="Google Shape;1735;p1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736" name="Google Shape;1736;p199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7" name="Google Shape;1737;p199:notes"/>
          <p:cNvSpPr txBox="1"/>
          <p:nvPr/>
        </p:nvSpPr>
        <p:spPr>
          <a:xfrm>
            <a:off x="3850443" y="9539531"/>
            <a:ext cx="2945659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8" name="Google Shape;1738;p19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87412492"/>
      </p:ext>
    </p:extLst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" name="Google Shape;1743;g61d832350e_12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744" name="Google Shape;1744;g61d832350e_12_4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5" name="Google Shape;1745;g61d832350e_12_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57190846"/>
      </p:ext>
    </p:extLst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5" name="Google Shape;1755;p2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56" name="Google Shape;1756;p20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7" name="Google Shape;1757;p20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4459691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Google Shape;418;p3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" name="Google Shape;419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20" name="Google Shape;420;p3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91877822"/>
      </p:ext>
    </p:extLst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" name="Google Shape;1761;p202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2" name="Google Shape;1762;p2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763" name="Google Shape;1763;p202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47781964"/>
      </p:ext>
    </p:extLst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5" name="Google Shape;1775;p204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6" name="Google Shape;1776;p2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777" name="Google Shape;1777;p20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03962354"/>
      </p:ext>
    </p:extLst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2" name="Google Shape;1782;p205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3" name="Google Shape;1783;p2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784" name="Google Shape;1784;p20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13199444"/>
      </p:ext>
    </p:extLst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8" name="Google Shape;1788;p2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89" name="Google Shape;1789;p206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0" name="Google Shape;1790;p206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06466398"/>
      </p:ext>
    </p:extLst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4" name="Google Shape;1794;p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95" name="Google Shape;1795;p207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6" name="Google Shape;1796;p20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46178891"/>
      </p:ext>
    </p:extLst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0" name="Google Shape;1800;p2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01" name="Google Shape;1801;p208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20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79203424"/>
      </p:ext>
    </p:extLst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6" name="Google Shape;1806;p2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07" name="Google Shape;1807;p209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209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96839508"/>
      </p:ext>
    </p:extLst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8" name="Google Shape;1818;g5ffa167b53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19" name="Google Shape;1819;g5ffa167b53_0_1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00" cy="446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g5ffa167b53_0_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39949302"/>
      </p:ext>
    </p:extLst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4" name="Google Shape;1824;g61d1de75f5_15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25" name="Google Shape;1825;g61d1de75f5_15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r>
              <a:rPr lang="hr-HR"/>
              <a:t>Helena Čurić, Valerija, Jasmina….</a:t>
            </a:r>
            <a:endParaRPr/>
          </a:p>
        </p:txBody>
      </p:sp>
      <p:sp>
        <p:nvSpPr>
          <p:cNvPr id="1826" name="Google Shape;1826;g61d1de75f5_15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22341673"/>
      </p:ext>
    </p:extLst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0" name="Google Shape;1830;g61d832350e_19_94:notes"/>
          <p:cNvSpPr txBox="1">
            <a:spLocks noGrp="1"/>
          </p:cNvSpPr>
          <p:nvPr>
            <p:ph type="body" idx="1"/>
          </p:nvPr>
        </p:nvSpPr>
        <p:spPr>
          <a:xfrm>
            <a:off x="679768" y="4715907"/>
            <a:ext cx="5438140" cy="44677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31" name="Google Shape;1831;g61d832350e_19_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9163" y="744538"/>
            <a:ext cx="4960937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185628520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Google Shape;418;p3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" name="Google Shape;419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20" name="Google Shape;420;p3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16980650"/>
      </p:ext>
    </p:extLst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1" name="Google Shape;1841;g619d96e326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42" name="Google Shape;1842;g619d96e326_0_1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43" name="Google Shape;1843;g619d96e326_0_1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07239541"/>
      </p:ext>
    </p:extLst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8" name="Google Shape;1848;g617dfe071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49" name="Google Shape;1849;g617dfe0719_0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50" name="Google Shape;1850;g617dfe0719_0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33885620"/>
      </p:ext>
    </p:extLst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5" name="Google Shape;1855;g646ddfaae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56" name="Google Shape;1856;g646ddfaaea_0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57" name="Google Shape;1857;g646ddfaaea_0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9833841"/>
      </p:ext>
    </p:extLst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8" name="Google Shape;1868;g61f25f31c2_3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869" name="Google Shape;1869;g61f25f31c2_3_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0" name="Google Shape;1870;g61f25f31c2_3_1:notes"/>
          <p:cNvSpPr txBox="1"/>
          <p:nvPr/>
        </p:nvSpPr>
        <p:spPr>
          <a:xfrm>
            <a:off x="3850443" y="9539531"/>
            <a:ext cx="29457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1" name="Google Shape;1871;g61f25f31c2_3_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44284024"/>
      </p:ext>
    </p:extLst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6" name="Google Shape;1876;g61f25f31c2_3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77" name="Google Shape;1877;g61f25f31c2_3_15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78" name="Google Shape;1878;g61f25f31c2_3_15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8176469"/>
      </p:ext>
    </p:extLst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3" name="Google Shape;1883;g61f25f31c2_3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84" name="Google Shape;1884;g61f25f31c2_3_23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85" name="Google Shape;1885;g61f25f31c2_3_23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12247482"/>
      </p:ext>
    </p:extLst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9" name="Google Shape;1889;g61f25f31c2_3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90" name="Google Shape;1890;g61f25f31c2_3_19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91" name="Google Shape;1891;g61f25f31c2_3_19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6551060"/>
      </p:ext>
    </p:extLst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5" name="Google Shape;1895;g61f25f31c2_3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96" name="Google Shape;1896;g61f25f31c2_3_5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97" name="Google Shape;1897;g61f25f31c2_3_5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29697707"/>
      </p:ext>
    </p:extLst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5" name="Google Shape;1895;g61f25f31c2_3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96" name="Google Shape;1896;g61f25f31c2_3_5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97" name="Google Shape;1897;g61f25f31c2_3_5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12968080"/>
      </p:ext>
    </p:extLst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5" name="Google Shape;1895;g61f25f31c2_3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96" name="Google Shape;1896;g61f25f31c2_3_5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97" name="Google Shape;1897;g61f25f31c2_3_5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699032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3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" name="Google Shape;412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13" name="Google Shape;413;p3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84921492"/>
      </p:ext>
    </p:extLst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5" name="Google Shape;1895;g61f25f31c2_3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96" name="Google Shape;1896;g61f25f31c2_3_5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97" name="Google Shape;1897;g61f25f31c2_3_5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03174426"/>
      </p:ext>
    </p:extLst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5" name="Google Shape;1895;g61f25f31c2_3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96" name="Google Shape;1896;g61f25f31c2_3_5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97" name="Google Shape;1897;g61f25f31c2_3_5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12934973"/>
      </p:ext>
    </p:extLst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5" name="Google Shape;1895;g61f25f31c2_3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96" name="Google Shape;1896;g61f25f31c2_3_5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97" name="Google Shape;1897;g61f25f31c2_3_5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08013524"/>
      </p:ext>
    </p:extLst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5" name="Google Shape;1895;g61f25f31c2_3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96" name="Google Shape;1896;g61f25f31c2_3_5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97" name="Google Shape;1897;g61f25f31c2_3_5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84960687"/>
      </p:ext>
    </p:extLst>
  </p:cSld>
  <p:clrMapOvr>
    <a:masterClrMapping/>
  </p:clrMapOvr>
</p:notes>
</file>

<file path=ppt/notesSlides/notesSlide2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8" name="Google Shape;1868;g61f25f31c2_3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869" name="Google Shape;1869;g61f25f31c2_3_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0" name="Google Shape;1870;g61f25f31c2_3_1:notes"/>
          <p:cNvSpPr txBox="1"/>
          <p:nvPr/>
        </p:nvSpPr>
        <p:spPr>
          <a:xfrm>
            <a:off x="3850443" y="9539531"/>
            <a:ext cx="29457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1" name="Google Shape;1871;g61f25f31c2_3_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44596181"/>
      </p:ext>
    </p:extLst>
  </p:cSld>
  <p:clrMapOvr>
    <a:masterClrMapping/>
  </p:clrMapOvr>
</p:notes>
</file>

<file path=ppt/notesSlides/notesSlide2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6" name="Google Shape;1876;g61f25f31c2_3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77" name="Google Shape;1877;g61f25f31c2_3_15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78" name="Google Shape;1878;g61f25f31c2_3_15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73527785"/>
      </p:ext>
    </p:extLst>
  </p:cSld>
  <p:clrMapOvr>
    <a:masterClrMapping/>
  </p:clrMapOvr>
</p:notes>
</file>

<file path=ppt/notesSlides/notesSlide2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5" name="Google Shape;1895;g61f25f31c2_3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96" name="Google Shape;1896;g61f25f31c2_3_5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97" name="Google Shape;1897;g61f25f31c2_3_5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61711674"/>
      </p:ext>
    </p:extLst>
  </p:cSld>
  <p:clrMapOvr>
    <a:masterClrMapping/>
  </p:clrMapOvr>
</p:notes>
</file>

<file path=ppt/notesSlides/notesSlide2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4" name="Google Shape;1924;g61f25f31c2_3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925" name="Google Shape;1925;g61f25f31c2_3_35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6" name="Google Shape;1926;g61f25f31c2_3_35:notes"/>
          <p:cNvSpPr txBox="1"/>
          <p:nvPr/>
        </p:nvSpPr>
        <p:spPr>
          <a:xfrm>
            <a:off x="3850443" y="9539531"/>
            <a:ext cx="29457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7" name="Google Shape;1927;g61f25f31c2_3_3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94545345"/>
      </p:ext>
    </p:extLst>
  </p:cSld>
  <p:clrMapOvr>
    <a:masterClrMapping/>
  </p:clrMapOvr>
</p:notes>
</file>

<file path=ppt/notesSlides/notesSlide2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2" name="Google Shape;1932;g61f25f31c2_3_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33" name="Google Shape;1933;g61f25f31c2_3_43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934" name="Google Shape;1934;g61f25f31c2_3_43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83947543"/>
      </p:ext>
    </p:extLst>
  </p:cSld>
  <p:clrMapOvr>
    <a:masterClrMapping/>
  </p:clrMapOvr>
</p:notes>
</file>

<file path=ppt/notesSlides/notesSlide2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0" name="Google Shape;1940;g61f25f31c2_3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41" name="Google Shape;1941;g61f25f31c2_3_83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942" name="Google Shape;1942;g61f25f31c2_3_83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691926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Google Shape;418;p3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" name="Google Shape;419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20" name="Google Shape;420;p3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82884325"/>
      </p:ext>
    </p:extLst>
  </p:cSld>
  <p:clrMapOvr>
    <a:masterClrMapping/>
  </p:clrMapOvr>
</p:notes>
</file>

<file path=ppt/notesSlides/notesSlide2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0" name="Google Shape;1940;g61f25f31c2_3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41" name="Google Shape;1941;g61f25f31c2_3_83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942" name="Google Shape;1942;g61f25f31c2_3_83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73063257"/>
      </p:ext>
    </p:extLst>
  </p:cSld>
  <p:clrMapOvr>
    <a:masterClrMapping/>
  </p:clrMapOvr>
</p:notes>
</file>

<file path=ppt/notesSlides/notesSlide2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0" name="Google Shape;1940;g61f25f31c2_3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41" name="Google Shape;1941;g61f25f31c2_3_83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942" name="Google Shape;1942;g61f25f31c2_3_83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3628457"/>
      </p:ext>
    </p:extLst>
  </p:cSld>
  <p:clrMapOvr>
    <a:masterClrMapping/>
  </p:clrMapOvr>
</p:notes>
</file>

<file path=ppt/notesSlides/notesSlide2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0" name="Google Shape;1940;g61f25f31c2_3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41" name="Google Shape;1941;g61f25f31c2_3_83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942" name="Google Shape;1942;g61f25f31c2_3_83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67190510"/>
      </p:ext>
    </p:extLst>
  </p:cSld>
  <p:clrMapOvr>
    <a:masterClrMapping/>
  </p:clrMapOvr>
</p:notes>
</file>

<file path=ppt/notesSlides/notesSlide2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0" name="Google Shape;1940;g61f25f31c2_3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41" name="Google Shape;1941;g61f25f31c2_3_83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942" name="Google Shape;1942;g61f25f31c2_3_83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68527975"/>
      </p:ext>
    </p:extLst>
  </p:cSld>
  <p:clrMapOvr>
    <a:masterClrMapping/>
  </p:clrMapOvr>
</p:notes>
</file>

<file path=ppt/notesSlides/notesSlide2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0" name="Google Shape;1940;g61f25f31c2_3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41" name="Google Shape;1941;g61f25f31c2_3_83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942" name="Google Shape;1942;g61f25f31c2_3_83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69083565"/>
      </p:ext>
    </p:extLst>
  </p:cSld>
  <p:clrMapOvr>
    <a:masterClrMapping/>
  </p:clrMapOvr>
</p:notes>
</file>

<file path=ppt/notesSlides/notesSlide2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3" name="Google Shape;1983;p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84" name="Google Shape;1984;p214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44677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5" name="Google Shape;1985;p21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6" name="Google Shape;1986;p214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3669031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" name="Google Shape;405;p2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" name="Google Shape;406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07" name="Google Shape;407;p2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11467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" name="Google Shape;304;p14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06" name="Google Shape;306;p1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0910707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" name="Google Shape;311;p15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13" name="Google Shape;313;p1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0877847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p16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" name="Google Shape;319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20" name="Google Shape;320;p1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763081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3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" name="Google Shape;177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78" name="Google Shape;178;p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715402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" name="Google Shape;325;p17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6" name="Google Shape;326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27" name="Google Shape;327;p1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4244960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p1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" name="Google Shape;333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34" name="Google Shape;334;p1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5786294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Google Shape;339;p1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0" name="Google Shape;34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41" name="Google Shape;341;p1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6009234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Google Shape;346;p2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" name="Google Shape;347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48" name="Google Shape;348;p2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760524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54" name="Google Shape;354;p21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" name="Google Shape;355;p2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7780989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" name="Google Shape;359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60" name="Google Shape;360;p22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1" name="Google Shape;361;p22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3230550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" name="Google Shape;365;p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66" name="Google Shape;366;p23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7" name="Google Shape;367;p2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8318846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72" name="Google Shape;372;p24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3" name="Google Shape;373;p2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8436732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oogle Shape;377;p25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8" name="Google Shape;378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79" name="Google Shape;379;p2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982475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26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5" name="Google Shape;385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86" name="Google Shape;386;p2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0872452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Google Shape;183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84" name="Google Shape;184;p4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" name="Google Shape;185;p4:notes"/>
          <p:cNvSpPr txBox="1"/>
          <p:nvPr/>
        </p:nvSpPr>
        <p:spPr>
          <a:xfrm>
            <a:off x="3850443" y="9539531"/>
            <a:ext cx="2945659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" name="Google Shape;186;p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93921167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" name="Google Shape;391;p27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" name="Google Shape;392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93" name="Google Shape;393;p2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9256680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" name="Google Shape;398;p2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" name="Google Shape;399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00" name="Google Shape;400;p2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74898033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Google Shape;430;p33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" name="Google Shape;431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32" name="Google Shape;432;p3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8934647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Google Shape;439;p34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0" name="Google Shape;440;p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41" name="Google Shape;441;p3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4448829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" name="Google Shape;447;p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48" name="Google Shape;448;p35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9" name="Google Shape;449;p35:notes"/>
          <p:cNvSpPr txBox="1"/>
          <p:nvPr/>
        </p:nvSpPr>
        <p:spPr>
          <a:xfrm>
            <a:off x="3850443" y="9539531"/>
            <a:ext cx="2945659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" name="Google Shape;450;p3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1709707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" name="Google Shape;455;p36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6" name="Google Shape;456;p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57" name="Google Shape;457;p3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23944963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1e800e64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63" name="Google Shape;463;g61e800e64c_0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464" name="Google Shape;464;g61e800e64c_0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92342074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p37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9" name="Google Shape;469;p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70" name="Google Shape;470;p3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06091721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" name="Google Shape;475;p3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6" name="Google Shape;476;p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77" name="Google Shape;477;p3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73132338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" name="Google Shape;482;p3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84" name="Google Shape;484;p3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0766404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6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" name="Google Shape;193;p6:notes"/>
          <p:cNvSpPr txBox="1">
            <a:spLocks noGrp="1"/>
          </p:cNvSpPr>
          <p:nvPr>
            <p:ph type="ftr" idx="11"/>
          </p:nvPr>
        </p:nvSpPr>
        <p:spPr>
          <a:xfrm>
            <a:off x="1132946" y="4060528"/>
            <a:ext cx="4531783" cy="407175"/>
          </a:xfrm>
          <a:prstGeom prst="rect">
            <a:avLst/>
          </a:pr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" name="Google Shape;194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5" name="Google Shape;195;p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6282763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" name="Google Shape;488;p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89" name="Google Shape;489;p40:notes"/>
          <p:cNvSpPr txBox="1">
            <a:spLocks noGrp="1"/>
          </p:cNvSpPr>
          <p:nvPr>
            <p:ph type="body" idx="1"/>
          </p:nvPr>
        </p:nvSpPr>
        <p:spPr>
          <a:xfrm>
            <a:off x="679770" y="4715908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4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56383391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p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95" name="Google Shape;495;p4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4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70730553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" name="Google Shape;500;p43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502" name="Google Shape;502;p4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829264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" name="Google Shape;507;p44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509" name="Google Shape;509;p4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08927798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" name="Google Shape;514;p45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516" name="Google Shape;516;p4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6082294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Google Shape;520;p4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522" name="Google Shape;522;p4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41588281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Google Shape;527;p4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" name="Google Shape;528;p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529" name="Google Shape;529;p4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0508767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p5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" name="Google Shape;535;p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536" name="Google Shape;536;p5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4880157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" name="Google Shape;541;p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42" name="Google Shape;542;p5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3" name="Google Shape;543;p5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44094550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" name="Google Shape;547;p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48" name="Google Shape;548;p52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52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2046497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Google Shape;200;p7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" name="Google Shape;201;p7:notes"/>
          <p:cNvSpPr txBox="1">
            <a:spLocks noGrp="1"/>
          </p:cNvSpPr>
          <p:nvPr>
            <p:ph type="ftr" idx="11"/>
          </p:nvPr>
        </p:nvSpPr>
        <p:spPr>
          <a:xfrm>
            <a:off x="1132946" y="4060528"/>
            <a:ext cx="4531783" cy="407175"/>
          </a:xfrm>
          <a:prstGeom prst="rect">
            <a:avLst/>
          </a:pr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" name="Google Shape;202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03" name="Google Shape;203;p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2036472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" name="Google Shape;553;g60bc6c1df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54" name="Google Shape;554;g60bc6c1dfc_0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g60bc6c1dfc_0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7351395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g63ac2e3554_3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60" name="Google Shape;560;g63ac2e3554_3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561" name="Google Shape;561;g63ac2e3554_3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57232493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" name="Google Shape;565;p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566" name="Google Shape;566;p53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53:notes"/>
          <p:cNvSpPr txBox="1"/>
          <p:nvPr/>
        </p:nvSpPr>
        <p:spPr>
          <a:xfrm>
            <a:off x="3850443" y="9539531"/>
            <a:ext cx="2945659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5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82820635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" name="Google Shape;580;p55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582" name="Google Shape;582;p5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03722943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" name="Google Shape;587;p5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589" name="Google Shape;589;p5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54344062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" name="Google Shape;594;p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595" name="Google Shape;595;p6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" name="Google Shape;596;p6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50959399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863" name="Google Shape;1863;p5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4" name="Google Shape;1864;p5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59655821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" name="Google Shape;600;p6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44677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76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1" name="Google Shape;601;p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3430186036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Google Shape;611;p63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2" name="Google Shape;612;p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613" name="Google Shape;613;p6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436537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64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619" name="Google Shape;619;p6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3911782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Google Shape;208;p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" name="Google Shape;209;p8:notes"/>
          <p:cNvSpPr txBox="1">
            <a:spLocks noGrp="1"/>
          </p:cNvSpPr>
          <p:nvPr>
            <p:ph type="ftr" idx="11"/>
          </p:nvPr>
        </p:nvSpPr>
        <p:spPr>
          <a:xfrm>
            <a:off x="1132946" y="4060528"/>
            <a:ext cx="4531783" cy="407175"/>
          </a:xfrm>
          <a:prstGeom prst="rect">
            <a:avLst/>
          </a:pr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" name="Google Shape;210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1" name="Google Shape;211;p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97791774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64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619" name="Google Shape;619;p6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583570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p67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625" name="Google Shape;625;p6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99729089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68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" name="Google Shape;630;p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631" name="Google Shape;631;p6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7154342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" name="Google Shape;635;p6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637" name="Google Shape;637;p6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9738058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" name="Google Shape;641;p70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643" name="Google Shape;643;p7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47697563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" name="Google Shape;647;p71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" name="Google Shape;648;p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649" name="Google Shape;649;p7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30595470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" name="Google Shape;653;p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54" name="Google Shape;654;p73:notes"/>
          <p:cNvSpPr txBox="1">
            <a:spLocks noGrp="1"/>
          </p:cNvSpPr>
          <p:nvPr>
            <p:ph type="body" idx="1"/>
          </p:nvPr>
        </p:nvSpPr>
        <p:spPr>
          <a:xfrm>
            <a:off x="679769" y="6761452"/>
            <a:ext cx="5438160" cy="3766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" name="Google Shape;655;p7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75779399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" name="Google Shape;665;p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66" name="Google Shape;666;p75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667" name="Google Shape;667;p75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6759484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" name="Google Shape;691;p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92" name="Google Shape;692;p77:notes"/>
          <p:cNvSpPr txBox="1">
            <a:spLocks noGrp="1"/>
          </p:cNvSpPr>
          <p:nvPr>
            <p:ph type="body" idx="1"/>
          </p:nvPr>
        </p:nvSpPr>
        <p:spPr>
          <a:xfrm>
            <a:off x="679770" y="6761452"/>
            <a:ext cx="5438137" cy="3766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" name="Google Shape;693;p7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86729859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" name="Google Shape;697;p7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8" name="Google Shape;698;p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699" name="Google Shape;699;p7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1440397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oogle Shape;216;p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" name="Google Shape;217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218" name="Google Shape;218;p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87687790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" name="Google Shape;704;p7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5" name="Google Shape;705;p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706" name="Google Shape;706;p7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39753743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" name="Google Shape;711;p8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2" name="Google Shape;712;p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713" name="Google Shape;713;p8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63238669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" name="Google Shape;723;p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24" name="Google Shape;724;p82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82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67551218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" name="Google Shape;735;g63ac2e3554_3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36" name="Google Shape;736;g63ac2e3554_3_5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737" name="Google Shape;737;g63ac2e3554_3_5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46674672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" name="Google Shape;755;p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56" name="Google Shape;756;p86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" name="Google Shape;757;p86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40981802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62" name="Google Shape;762;p87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87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29503162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g61d832350e_3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68" name="Google Shape;768;g61d832350e_32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769" name="Google Shape;769;g61d832350e_32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54626994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" name="Google Shape;773;p8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775" name="Google Shape;775;p8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43035653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" name="Google Shape;780;g7c9ea51da0_0_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g7c9ea51da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782" name="Google Shape;782;g7c9ea51da0_0_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11715903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" name="Google Shape;787;p8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789" name="Google Shape;789;p8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244857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p1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" name="Google Shape;224;p10:notes"/>
          <p:cNvSpPr txBox="1">
            <a:spLocks noGrp="1"/>
          </p:cNvSpPr>
          <p:nvPr>
            <p:ph type="ftr" idx="11"/>
          </p:nvPr>
        </p:nvSpPr>
        <p:spPr>
          <a:xfrm>
            <a:off x="1132946" y="4060528"/>
            <a:ext cx="4531783" cy="407175"/>
          </a:xfrm>
          <a:prstGeom prst="rect">
            <a:avLst/>
          </a:pr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" name="Google Shape;225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6" name="Google Shape;226;p1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80583622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" name="Google Shape;794;p9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796" name="Google Shape;796;p9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64054353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Google Shape;804;p9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" name="Google Shape;805;p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806" name="Google Shape;806;p9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71802601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" name="Google Shape;811;p92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2" name="Google Shape;812;p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813" name="Google Shape;813;p92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95533398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" name="Google Shape;818;p93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9" name="Google Shape;819;p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820" name="Google Shape;820;p9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34957615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" name="Google Shape;825;p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26" name="Google Shape;826;p94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94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47602943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" name="Google Shape;831;p95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833" name="Google Shape;833;p9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53872487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" name="Google Shape;838;p96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840" name="Google Shape;840;p9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36843371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" name="Google Shape;845;p97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847" name="Google Shape;847;p9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9070572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" name="Google Shape;852;p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853" name="Google Shape;853;p9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" name="Google Shape;854;p9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41273737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" name="Google Shape;858;p9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860" name="Google Shape;860;p9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614411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razno" type="blank">
  <p:cSld name="BLANK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216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216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216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aslov i okomiti tekst" type="vertTx">
  <p:cSld name="VERTICAL_TEX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225"/>
          <p:cNvSpPr txBox="1"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225"/>
          <p:cNvSpPr txBox="1">
            <a:spLocks noGrp="1"/>
          </p:cNvSpPr>
          <p:nvPr>
            <p:ph type="body" idx="1"/>
          </p:nvPr>
        </p:nvSpPr>
        <p:spPr>
          <a:xfrm rot="5400000">
            <a:off x="2396331" y="57944"/>
            <a:ext cx="4351338" cy="78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" name="Google Shape;75;p225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225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225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komiti naslov i tekst" type="vertTitleAndTx">
  <p:cSld name="VERTICAL_TITLE_AND_VERTICAL_TEXT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226"/>
          <p:cNvSpPr txBox="1">
            <a:spLocks noGrp="1"/>
          </p:cNvSpPr>
          <p:nvPr>
            <p:ph type="title"/>
          </p:nvPr>
        </p:nvSpPr>
        <p:spPr>
          <a:xfrm rot="5400000">
            <a:off x="4623593" y="2285206"/>
            <a:ext cx="5811838" cy="19716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226"/>
          <p:cNvSpPr txBox="1">
            <a:spLocks noGrp="1"/>
          </p:cNvSpPr>
          <p:nvPr>
            <p:ph type="body" idx="1"/>
          </p:nvPr>
        </p:nvSpPr>
        <p:spPr>
          <a:xfrm rot="5400000">
            <a:off x="623093" y="370681"/>
            <a:ext cx="5811838" cy="58007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" name="Google Shape;81;p226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226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226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aslov i sadržaj" type="obj">
  <p:cSld name="OBJECT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g61d832350e_19_12"/>
          <p:cNvSpPr txBox="1"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g61d832350e_19_12"/>
          <p:cNvSpPr txBox="1"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" name="Google Shape;93;g61d832350e_19_12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" name="Google Shape;94;g61d832350e_19_12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g61d832350e_19_12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razno" type="blank">
  <p:cSld name="BLANK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g61d832350e_19_45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" name="Google Shape;98;g61d832350e_19_45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g61d832350e_19_45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aslovni slajd" type="title">
  <p:cSld name="TITLE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g61d832350e_19_6"/>
          <p:cNvSpPr txBox="1"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" name="Google Shape;102;g61d832350e_19_6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rgbClr val="888888"/>
              </a:buClr>
              <a:buSzPts val="3200"/>
              <a:buNone/>
              <a:defRPr>
                <a:solidFill>
                  <a:srgbClr val="888888"/>
                </a:solidFill>
              </a:defRPr>
            </a:lvl1pPr>
            <a:lvl2pPr lvl="1" algn="ctr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rgbClr val="888888"/>
              </a:buClr>
              <a:buSzPts val="2800"/>
              <a:buNone/>
              <a:defRPr>
                <a:solidFill>
                  <a:srgbClr val="888888"/>
                </a:solidFill>
              </a:defRPr>
            </a:lvl2pPr>
            <a:lvl3pPr lvl="2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>
                <a:solidFill>
                  <a:srgbClr val="888888"/>
                </a:solidFill>
              </a:defRPr>
            </a:lvl3pPr>
            <a:lvl4pPr lvl="3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4pPr>
            <a:lvl5pPr lvl="4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5pPr>
            <a:lvl6pPr lvl="5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6pPr>
            <a:lvl7pPr lvl="6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7pPr>
            <a:lvl8pPr lvl="7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8pPr>
            <a:lvl9pPr lvl="8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3" name="Google Shape;103;g61d832350e_19_6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g61d832350e_19_6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" name="Google Shape;105;g61d832350e_19_6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Zaglavlje odjeljka" type="secHead">
  <p:cSld name="SECTION_HEADER"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g61d832350e_19_18"/>
          <p:cNvSpPr txBox="1"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" name="Google Shape;108;g61d832350e_19_18"/>
          <p:cNvSpPr txBox="1"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9" name="Google Shape;109;g61d832350e_19_18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g61d832350e_19_18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" name="Google Shape;111;g61d832350e_19_18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va sadržaja" type="twoObj">
  <p:cSld name="TWO_OBJECTS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61d832350e_19_24"/>
          <p:cNvSpPr txBox="1"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" name="Google Shape;114;g61d832350e_19_24"/>
          <p:cNvSpPr txBox="1">
            <a:spLocks noGrp="1"/>
          </p:cNvSpPr>
          <p:nvPr>
            <p:ph type="body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06400" algn="l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1pPr>
            <a:lvl2pPr marL="914400" lvl="1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2pPr>
            <a:lvl3pPr marL="1371600" lvl="2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1800"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1800"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9pPr>
          </a:lstStyle>
          <a:p>
            <a:endParaRPr/>
          </a:p>
        </p:txBody>
      </p:sp>
      <p:sp>
        <p:nvSpPr>
          <p:cNvPr id="115" name="Google Shape;115;g61d832350e_19_24"/>
          <p:cNvSpPr txBox="1">
            <a:spLocks noGrp="1"/>
          </p:cNvSpPr>
          <p:nvPr>
            <p:ph type="body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06400" algn="l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1pPr>
            <a:lvl2pPr marL="914400" lvl="1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2pPr>
            <a:lvl3pPr marL="1371600" lvl="2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1800"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1800"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9pPr>
          </a:lstStyle>
          <a:p>
            <a:endParaRPr/>
          </a:p>
        </p:txBody>
      </p:sp>
      <p:sp>
        <p:nvSpPr>
          <p:cNvPr id="116" name="Google Shape;116;g61d832350e_19_24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" name="Google Shape;117;g61d832350e_19_24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g61d832350e_19_24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Usporedba" type="twoTxTwoObj">
  <p:cSld name="TWO_OBJECTS_WITH_TEXT"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Google Shape;120;g61d832350e_19_31"/>
          <p:cNvSpPr txBox="1"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" name="Google Shape;121;g61d832350e_19_31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2" name="Google Shape;122;g61d832350e_19_31"/>
          <p:cNvSpPr txBox="1">
            <a:spLocks noGrp="1"/>
          </p:cNvSpPr>
          <p:nvPr>
            <p:ph type="body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marL="91440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2000"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marL="1828800" lvl="3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4pPr>
            <a:lvl5pPr marL="2286000" lvl="4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1600"/>
            </a:lvl5pPr>
            <a:lvl6pPr marL="2743200" lvl="5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6pPr>
            <a:lvl7pPr marL="3200400" lvl="6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7pPr>
            <a:lvl8pPr marL="3657600" lvl="7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8pPr>
            <a:lvl9pPr marL="4114800" lvl="8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9pPr>
          </a:lstStyle>
          <a:p>
            <a:endParaRPr/>
          </a:p>
        </p:txBody>
      </p:sp>
      <p:sp>
        <p:nvSpPr>
          <p:cNvPr id="123" name="Google Shape;123;g61d832350e_19_31"/>
          <p:cNvSpPr txBox="1">
            <a:spLocks noGrp="1"/>
          </p:cNvSpPr>
          <p:nvPr>
            <p:ph type="body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4" name="Google Shape;124;g61d832350e_19_31"/>
          <p:cNvSpPr txBox="1">
            <a:spLocks noGrp="1"/>
          </p:cNvSpPr>
          <p:nvPr>
            <p:ph type="body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marL="91440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2000"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marL="1828800" lvl="3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4pPr>
            <a:lvl5pPr marL="2286000" lvl="4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1600"/>
            </a:lvl5pPr>
            <a:lvl6pPr marL="2743200" lvl="5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6pPr>
            <a:lvl7pPr marL="3200400" lvl="6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7pPr>
            <a:lvl8pPr marL="3657600" lvl="7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8pPr>
            <a:lvl9pPr marL="4114800" lvl="8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9pPr>
          </a:lstStyle>
          <a:p>
            <a:endParaRPr/>
          </a:p>
        </p:txBody>
      </p:sp>
      <p:sp>
        <p:nvSpPr>
          <p:cNvPr id="125" name="Google Shape;125;g61d832350e_19_31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" name="Google Shape;126;g61d832350e_19_31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g61d832350e_19_31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amo naslov" type="titleOnly">
  <p:cSld name="TITLE_ONLY"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Google Shape;129;g61d832350e_19_40"/>
          <p:cNvSpPr txBox="1"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" name="Google Shape;130;g61d832350e_19_40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g61d832350e_19_40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g61d832350e_19_40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adržaj s opisom" type="objTx">
  <p:cSld name="OBJECT_WITH_CAPTION_TEXT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g61d832350e_19_49"/>
          <p:cNvSpPr txBox="1"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g61d832350e_19_49"/>
          <p:cNvSpPr txBox="1">
            <a:spLocks noGrp="1"/>
          </p:cNvSpPr>
          <p:nvPr>
            <p:ph type="body"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Char char="–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»"/>
              <a:defRPr sz="2000"/>
            </a:lvl5pPr>
            <a:lvl6pPr marL="2743200" lvl="5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36" name="Google Shape;136;g61d832350e_19_49"/>
          <p:cNvSpPr txBox="1">
            <a:spLocks noGrp="1"/>
          </p:cNvSpPr>
          <p:nvPr>
            <p:ph type="body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5pPr>
            <a:lvl6pPr marL="2743200" lvl="5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37" name="Google Shape;137;g61d832350e_19_49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" name="Google Shape;138;g61d832350e_19_49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g61d832350e_19_49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aslov i sadržaj" type="obj">
  <p:cSld name="OBJEC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217"/>
          <p:cNvSpPr txBox="1"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217"/>
          <p:cNvSpPr txBox="1"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" name="Google Shape;22;p217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217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217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lika s opisom" type="picTx">
  <p:cSld name="PICTURE_WITH_CAPTION_TEXT"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1;g61d832350e_19_56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" name="Google Shape;142;g61d832350e_19_56"/>
          <p:cNvSpPr>
            <a:spLocks noGrp="1"/>
          </p:cNvSpPr>
          <p:nvPr>
            <p:ph type="pic" idx="2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3" name="Google Shape;143;g61d832350e_19_56"/>
          <p:cNvSpPr txBox="1">
            <a:spLocks noGrp="1"/>
          </p:cNvSpPr>
          <p:nvPr>
            <p:ph type="body" idx="1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5pPr>
            <a:lvl6pPr marL="2743200" lvl="5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44" name="Google Shape;144;g61d832350e_19_56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" name="Google Shape;145;g61d832350e_19_56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" name="Google Shape;146;g61d832350e_19_56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aslov i okomiti tekst" type="vertTx">
  <p:cSld name="VERTICAL_TEXT">
    <p:spTree>
      <p:nvGrpSpPr>
        <p:cNvPr id="1" name="Shape 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Google Shape;148;g61d832350e_19_63"/>
          <p:cNvSpPr txBox="1"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" name="Google Shape;149;g61d832350e_19_63"/>
          <p:cNvSpPr txBox="1">
            <a:spLocks noGrp="1"/>
          </p:cNvSpPr>
          <p:nvPr>
            <p:ph type="body" idx="1"/>
          </p:nvPr>
        </p:nvSpPr>
        <p:spPr>
          <a:xfrm rot="5400000">
            <a:off x="2309018" y="-251619"/>
            <a:ext cx="4525963" cy="82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" name="Google Shape;150;g61d832350e_19_63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" name="Google Shape;151;g61d832350e_19_63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" name="Google Shape;152;g61d832350e_19_63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komiti naslov i tekst" type="vertTitleAndTx">
  <p:cSld name="VERTICAL_TITLE_AND_VERTICAL_TEXT"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Google Shape;154;g61d832350e_19_69"/>
          <p:cNvSpPr txBox="1">
            <a:spLocks noGrp="1"/>
          </p:cNvSpPr>
          <p:nvPr>
            <p:ph type="title"/>
          </p:nvPr>
        </p:nvSpPr>
        <p:spPr>
          <a:xfrm rot="5400000">
            <a:off x="4732337" y="2171700"/>
            <a:ext cx="5851525" cy="20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g61d832350e_19_69"/>
          <p:cNvSpPr txBox="1">
            <a:spLocks noGrp="1"/>
          </p:cNvSpPr>
          <p:nvPr>
            <p:ph type="body" idx="1"/>
          </p:nvPr>
        </p:nvSpPr>
        <p:spPr>
          <a:xfrm rot="5400000">
            <a:off x="541338" y="190501"/>
            <a:ext cx="5851525" cy="601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" name="Google Shape;156;g61d832350e_19_69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g61d832350e_19_69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" name="Google Shape;158;g61d832350e_19_69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aslovni slajd" type="title">
  <p:cSld name="TITLE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218"/>
          <p:cNvSpPr txBox="1"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218"/>
          <p:cNvSpPr txBox="1"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1pPr>
            <a:lvl2pPr lvl="1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/>
            </a:lvl2pPr>
            <a:lvl3pPr lvl="2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/>
            </a:lvl3pPr>
            <a:lvl4pPr lvl="3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lvl="4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lvl="5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lvl="6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lvl="7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lvl="8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8" name="Google Shape;28;p218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218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218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Zaglavlje sekcije" type="secHead">
  <p:cSld name="SECTION_HEADER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219"/>
          <p:cNvSpPr txBox="1"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" name="Google Shape;33;p219"/>
          <p:cNvSpPr txBox="1"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500"/>
              <a:buNone/>
              <a:defRPr sz="15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350"/>
              <a:buNone/>
              <a:defRPr sz="135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4" name="Google Shape;34;p219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219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219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va sadržaja" type="twoObj">
  <p:cSld name="TWO_OBJECTS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220"/>
          <p:cNvSpPr txBox="1"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220"/>
          <p:cNvSpPr txBox="1">
            <a:spLocks noGrp="1"/>
          </p:cNvSpPr>
          <p:nvPr>
            <p:ph type="body" idx="1"/>
          </p:nvPr>
        </p:nvSpPr>
        <p:spPr>
          <a:xfrm>
            <a:off x="628650" y="1825625"/>
            <a:ext cx="3886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220"/>
          <p:cNvSpPr txBox="1">
            <a:spLocks noGrp="1"/>
          </p:cNvSpPr>
          <p:nvPr>
            <p:ph type="body" idx="2"/>
          </p:nvPr>
        </p:nvSpPr>
        <p:spPr>
          <a:xfrm>
            <a:off x="4629150" y="1825625"/>
            <a:ext cx="3886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" name="Google Shape;41;p220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220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220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Usporedba" type="twoTxTwoObj">
  <p:cSld name="TWO_OBJECTS_WITH_TEXT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221"/>
          <p:cNvSpPr txBox="1"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221"/>
          <p:cNvSpPr txBox="1"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 b="1"/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 b="1"/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5pPr>
            <a:lvl6pPr marL="2743200" lvl="5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6pPr>
            <a:lvl7pPr marL="3200400" lvl="6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7pPr>
            <a:lvl8pPr marL="3657600" lvl="7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8pPr>
            <a:lvl9pPr marL="4114800" lvl="8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47" name="Google Shape;47;p221"/>
          <p:cNvSpPr txBox="1">
            <a:spLocks noGrp="1"/>
          </p:cNvSpPr>
          <p:nvPr>
            <p:ph type="body" idx="2"/>
          </p:nvPr>
        </p:nvSpPr>
        <p:spPr>
          <a:xfrm>
            <a:off x="629842" y="2505075"/>
            <a:ext cx="3868340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" name="Google Shape;48;p221"/>
          <p:cNvSpPr txBox="1">
            <a:spLocks noGrp="1"/>
          </p:cNvSpPr>
          <p:nvPr>
            <p:ph type="body" idx="3"/>
          </p:nvPr>
        </p:nvSpPr>
        <p:spPr>
          <a:xfrm>
            <a:off x="4629150" y="1681163"/>
            <a:ext cx="3887391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 b="1"/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 b="1"/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5pPr>
            <a:lvl6pPr marL="2743200" lvl="5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6pPr>
            <a:lvl7pPr marL="3200400" lvl="6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7pPr>
            <a:lvl8pPr marL="3657600" lvl="7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8pPr>
            <a:lvl9pPr marL="4114800" lvl="8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49" name="Google Shape;49;p221"/>
          <p:cNvSpPr txBox="1">
            <a:spLocks noGrp="1"/>
          </p:cNvSpPr>
          <p:nvPr>
            <p:ph type="body" idx="4"/>
          </p:nvPr>
        </p:nvSpPr>
        <p:spPr>
          <a:xfrm>
            <a:off x="4629150" y="2505075"/>
            <a:ext cx="3887391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" name="Google Shape;50;p221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221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221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amo naslov" type="titleOnly">
  <p:cSld name="TITLE_ONLY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222"/>
          <p:cNvSpPr txBox="1"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222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222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222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adržaj s opisom" type="objTx">
  <p:cSld name="OBJECT_WITH_CAPTION_TEXT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223"/>
          <p:cNvSpPr txBox="1"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223"/>
          <p:cNvSpPr txBox="1">
            <a:spLocks noGrp="1"/>
          </p:cNvSpPr>
          <p:nvPr>
            <p:ph type="body" idx="1"/>
          </p:nvPr>
        </p:nvSpPr>
        <p:spPr>
          <a:xfrm>
            <a:off x="3887391" y="987426"/>
            <a:ext cx="462915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marL="914400" lvl="1" indent="-3619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2100"/>
              <a:buChar char="•"/>
              <a:defRPr sz="2100"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marL="1828800" lvl="3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4pPr>
            <a:lvl5pPr marL="2286000" lvl="4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5pPr>
            <a:lvl6pPr marL="2743200" lvl="5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6pPr>
            <a:lvl7pPr marL="3200400" lvl="6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7pPr>
            <a:lvl8pPr marL="3657600" lvl="7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8pPr>
            <a:lvl9pPr marL="4114800" lvl="8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9pPr>
          </a:lstStyle>
          <a:p>
            <a:endParaRPr/>
          </a:p>
        </p:txBody>
      </p:sp>
      <p:sp>
        <p:nvSpPr>
          <p:cNvPr id="61" name="Google Shape;61;p223"/>
          <p:cNvSpPr txBox="1">
            <a:spLocks noGrp="1"/>
          </p:cNvSpPr>
          <p:nvPr>
            <p:ph type="body" idx="2"/>
          </p:nvPr>
        </p:nvSpPr>
        <p:spPr>
          <a:xfrm>
            <a:off x="629841" y="2057400"/>
            <a:ext cx="2949178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050"/>
              <a:buNone/>
              <a:defRPr sz="1050"/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5pPr>
            <a:lvl6pPr marL="2743200" lvl="5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6pPr>
            <a:lvl7pPr marL="3200400" lvl="6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7pPr>
            <a:lvl8pPr marL="3657600" lvl="7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8pPr>
            <a:lvl9pPr marL="4114800" lvl="8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9pPr>
          </a:lstStyle>
          <a:p>
            <a:endParaRPr/>
          </a:p>
        </p:txBody>
      </p:sp>
      <p:sp>
        <p:nvSpPr>
          <p:cNvPr id="62" name="Google Shape;62;p223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223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223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lika s opisom" type="picTx">
  <p:cSld name="PICTURE_WITH_CAPTION_TEXT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224"/>
          <p:cNvSpPr txBox="1"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224"/>
          <p:cNvSpPr>
            <a:spLocks noGrp="1"/>
          </p:cNvSpPr>
          <p:nvPr>
            <p:ph type="pic" idx="2"/>
          </p:nvPr>
        </p:nvSpPr>
        <p:spPr>
          <a:xfrm>
            <a:off x="3887391" y="987426"/>
            <a:ext cx="462915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None/>
              <a:defRPr sz="21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8" name="Google Shape;68;p224"/>
          <p:cNvSpPr txBox="1">
            <a:spLocks noGrp="1"/>
          </p:cNvSpPr>
          <p:nvPr>
            <p:ph type="body" idx="1"/>
          </p:nvPr>
        </p:nvSpPr>
        <p:spPr>
          <a:xfrm>
            <a:off x="629841" y="2057400"/>
            <a:ext cx="2949178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050"/>
              <a:buNone/>
              <a:defRPr sz="1050"/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5pPr>
            <a:lvl6pPr marL="2743200" lvl="5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6pPr>
            <a:lvl7pPr marL="3200400" lvl="6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7pPr>
            <a:lvl8pPr marL="3657600" lvl="7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8pPr>
            <a:lvl9pPr marL="4114800" lvl="8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9pPr>
          </a:lstStyle>
          <a:p>
            <a:endParaRPr/>
          </a:p>
        </p:txBody>
      </p:sp>
      <p:sp>
        <p:nvSpPr>
          <p:cNvPr id="69" name="Google Shape;69;p224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224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224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40000"/>
            <a:lumOff val="60000"/>
          </a:schemeClr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15"/>
          <p:cNvSpPr txBox="1"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Calibri"/>
              <a:buNone/>
              <a:defRPr sz="33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" name="Google Shape;11;p215"/>
          <p:cNvSpPr txBox="1"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361950" algn="l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  <a:defRPr sz="21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42900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23850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215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215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215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40000"/>
            <a:lumOff val="60000"/>
          </a:schemeClr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g61d832350e_19_0"/>
          <p:cNvSpPr txBox="1"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6" name="Google Shape;86;g61d832350e_19_0"/>
          <p:cNvSpPr txBox="1"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431800" algn="l" rtl="0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06400" algn="l" rtl="0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81000" algn="l" rtl="0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7" name="Google Shape;87;g61d832350e_19_0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8" name="Google Shape;88;g61d832350e_19_0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9" name="Google Shape;89;g61d832350e_19_0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comments" Target="../comments/comment2.xml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1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1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1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1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1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1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1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1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1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1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1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1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1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1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1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1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1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1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1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1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1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1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1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1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1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1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1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1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1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1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1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1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1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1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1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1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1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1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1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1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1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1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1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1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1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1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1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1.xml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hyperlink" Target="http://dansigurnijeginterneta.org/kviz/pitanja2014.html" TargetMode="External"/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12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12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12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12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1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hyperlink" Target="https://codeweek.eu/" TargetMode="External"/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12.xml"/><Relationship Id="rId4" Type="http://schemas.openxmlformats.org/officeDocument/2006/relationships/hyperlink" Target="https://www.facebook.com/CodeWeekHr/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1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1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1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0.xml"/><Relationship Id="rId1" Type="http://schemas.openxmlformats.org/officeDocument/2006/relationships/slideLayout" Target="../slideLayouts/slideLayout1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1.xml"/><Relationship Id="rId1" Type="http://schemas.openxmlformats.org/officeDocument/2006/relationships/slideLayout" Target="../slideLayouts/slideLayout1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2.xml"/><Relationship Id="rId1" Type="http://schemas.openxmlformats.org/officeDocument/2006/relationships/slideLayout" Target="../slideLayouts/slideLayout1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3.xml"/><Relationship Id="rId1" Type="http://schemas.openxmlformats.org/officeDocument/2006/relationships/slideLayout" Target="../slideLayouts/slideLayout1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4.xml"/><Relationship Id="rId1" Type="http://schemas.openxmlformats.org/officeDocument/2006/relationships/slideLayout" Target="../slideLayouts/slideLayout1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5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6.xml"/><Relationship Id="rId1" Type="http://schemas.openxmlformats.org/officeDocument/2006/relationships/slideLayout" Target="../slideLayouts/slideLayout1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7.xml"/><Relationship Id="rId1" Type="http://schemas.openxmlformats.org/officeDocument/2006/relationships/slideLayout" Target="../slideLayouts/slideLayout1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8.xml"/><Relationship Id="rId1" Type="http://schemas.openxmlformats.org/officeDocument/2006/relationships/slideLayout" Target="../slideLayouts/slideLayout1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9.xml"/><Relationship Id="rId1" Type="http://schemas.openxmlformats.org/officeDocument/2006/relationships/slideLayout" Target="../slideLayouts/slideLayout1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0.xml"/><Relationship Id="rId1" Type="http://schemas.openxmlformats.org/officeDocument/2006/relationships/slideLayout" Target="../slideLayouts/slideLayout1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1.xml"/><Relationship Id="rId1" Type="http://schemas.openxmlformats.org/officeDocument/2006/relationships/slideLayout" Target="../slideLayouts/slideLayout1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2.xml"/><Relationship Id="rId1" Type="http://schemas.openxmlformats.org/officeDocument/2006/relationships/slideLayout" Target="../slideLayouts/slideLayout1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3.xml"/><Relationship Id="rId1" Type="http://schemas.openxmlformats.org/officeDocument/2006/relationships/slideLayout" Target="../slideLayouts/slideLayout1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4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5.xml"/><Relationship Id="rId1" Type="http://schemas.openxmlformats.org/officeDocument/2006/relationships/slideLayout" Target="../slideLayouts/slideLayout1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6.xml"/><Relationship Id="rId1" Type="http://schemas.openxmlformats.org/officeDocument/2006/relationships/slideLayout" Target="../slideLayouts/slideLayout1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7.xml"/><Relationship Id="rId1" Type="http://schemas.openxmlformats.org/officeDocument/2006/relationships/slideLayout" Target="../slideLayouts/slideLayout1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8.xml"/><Relationship Id="rId1" Type="http://schemas.openxmlformats.org/officeDocument/2006/relationships/slideLayout" Target="../slideLayouts/slideLayout1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9.xml"/><Relationship Id="rId1" Type="http://schemas.openxmlformats.org/officeDocument/2006/relationships/slideLayout" Target="../slideLayouts/slideLayout1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0.xml"/><Relationship Id="rId1" Type="http://schemas.openxmlformats.org/officeDocument/2006/relationships/slideLayout" Target="../slideLayouts/slideLayout1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1.xml"/><Relationship Id="rId1" Type="http://schemas.openxmlformats.org/officeDocument/2006/relationships/slideLayout" Target="../slideLayouts/slideLayout1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2.xml"/><Relationship Id="rId1" Type="http://schemas.openxmlformats.org/officeDocument/2006/relationships/slideLayout" Target="../slideLayouts/slideLayout1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3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comments" Target="../comments/comment3.xml"/><Relationship Id="rId2" Type="http://schemas.openxmlformats.org/officeDocument/2006/relationships/notesSlide" Target="../notesSlides/notesSlide224.xml"/><Relationship Id="rId1" Type="http://schemas.openxmlformats.org/officeDocument/2006/relationships/slideLayout" Target="../slideLayouts/slideLayout1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5.xml"/><Relationship Id="rId1" Type="http://schemas.openxmlformats.org/officeDocument/2006/relationships/slideLayout" Target="../slideLayouts/slideLayout1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6.xml"/><Relationship Id="rId1" Type="http://schemas.openxmlformats.org/officeDocument/2006/relationships/slideLayout" Target="../slideLayouts/slideLayout1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7.xml"/><Relationship Id="rId1" Type="http://schemas.openxmlformats.org/officeDocument/2006/relationships/slideLayout" Target="../slideLayouts/slideLayout1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8.xml"/><Relationship Id="rId1" Type="http://schemas.openxmlformats.org/officeDocument/2006/relationships/slideLayout" Target="../slideLayouts/slideLayout1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9.xml"/><Relationship Id="rId1" Type="http://schemas.openxmlformats.org/officeDocument/2006/relationships/slideLayout" Target="../slideLayouts/slideLayout12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0.xml"/><Relationship Id="rId1" Type="http://schemas.openxmlformats.org/officeDocument/2006/relationships/slideLayout" Target="../slideLayouts/slideLayout1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1.xml"/><Relationship Id="rId1" Type="http://schemas.openxmlformats.org/officeDocument/2006/relationships/slideLayout" Target="../slideLayouts/slideLayout1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2.xml"/><Relationship Id="rId1" Type="http://schemas.openxmlformats.org/officeDocument/2006/relationships/slideLayout" Target="../slideLayouts/slideLayout1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4.xml"/><Relationship Id="rId1" Type="http://schemas.openxmlformats.org/officeDocument/2006/relationships/slideLayout" Target="../slideLayouts/slideLayout1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5.xml"/><Relationship Id="rId1" Type="http://schemas.openxmlformats.org/officeDocument/2006/relationships/slideLayout" Target="../slideLayouts/slideLayout1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6.xml"/><Relationship Id="rId1" Type="http://schemas.openxmlformats.org/officeDocument/2006/relationships/slideLayout" Target="../slideLayouts/slideLayout1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7.xml"/><Relationship Id="rId1" Type="http://schemas.openxmlformats.org/officeDocument/2006/relationships/slideLayout" Target="../slideLayouts/slideLayout1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8.xml"/><Relationship Id="rId1" Type="http://schemas.openxmlformats.org/officeDocument/2006/relationships/slideLayout" Target="../slideLayouts/slideLayout1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9.xml"/><Relationship Id="rId1" Type="http://schemas.openxmlformats.org/officeDocument/2006/relationships/slideLayout" Target="../slideLayouts/slideLayout1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0.xml"/><Relationship Id="rId1" Type="http://schemas.openxmlformats.org/officeDocument/2006/relationships/slideLayout" Target="../slideLayouts/slideLayout1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1.xml"/><Relationship Id="rId1" Type="http://schemas.openxmlformats.org/officeDocument/2006/relationships/slideLayout" Target="../slideLayouts/slideLayout1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2.xml"/><Relationship Id="rId1" Type="http://schemas.openxmlformats.org/officeDocument/2006/relationships/slideLayout" Target="../slideLayouts/slideLayout1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3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4.xml"/><Relationship Id="rId1" Type="http://schemas.openxmlformats.org/officeDocument/2006/relationships/slideLayout" Target="../slideLayouts/slideLayout1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5.xml"/><Relationship Id="rId1" Type="http://schemas.openxmlformats.org/officeDocument/2006/relationships/slideLayout" Target="../slideLayouts/slideLayout1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6.xml"/><Relationship Id="rId1" Type="http://schemas.openxmlformats.org/officeDocument/2006/relationships/slideLayout" Target="../slideLayouts/slideLayout1.xml"/></Relationships>
</file>

<file path=ppt/slides/_rels/slide2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7.xml"/><Relationship Id="rId1" Type="http://schemas.openxmlformats.org/officeDocument/2006/relationships/slideLayout" Target="../slideLayouts/slideLayout1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8.xml"/><Relationship Id="rId1" Type="http://schemas.openxmlformats.org/officeDocument/2006/relationships/slideLayout" Target="../slideLayouts/slideLayout1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9.xml"/><Relationship Id="rId1" Type="http://schemas.openxmlformats.org/officeDocument/2006/relationships/slideLayout" Target="../slideLayouts/slideLayout1.xml"/></Relationships>
</file>

<file path=ppt/slides/_rels/slide2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0.xml"/><Relationship Id="rId1" Type="http://schemas.openxmlformats.org/officeDocument/2006/relationships/slideLayout" Target="../slideLayouts/slideLayout1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1.xml"/><Relationship Id="rId1" Type="http://schemas.openxmlformats.org/officeDocument/2006/relationships/slideLayout" Target="../slideLayouts/slideLayout1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2.xml"/><Relationship Id="rId1" Type="http://schemas.openxmlformats.org/officeDocument/2006/relationships/slideLayout" Target="../slideLayouts/slideLayout1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3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4.xml"/><Relationship Id="rId1" Type="http://schemas.openxmlformats.org/officeDocument/2006/relationships/slideLayout" Target="../slideLayouts/slideLayout1.xml"/></Relationships>
</file>

<file path=ppt/slides/_rels/slide2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5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omments" Target="../comments/comment1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1"/>
          <p:cNvSpPr txBox="1"/>
          <p:nvPr/>
        </p:nvSpPr>
        <p:spPr>
          <a:xfrm>
            <a:off x="638984" y="306291"/>
            <a:ext cx="8168276" cy="12660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360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Osnovna škola Sesvetska Sela</a:t>
            </a:r>
            <a:endParaRPr sz="1800" b="0" i="0" u="none" strike="noStrike" cap="none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360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Letnička 5, Sesvete</a:t>
            </a:r>
            <a:endParaRPr sz="1800" b="0" i="0" u="none" strike="noStrike" cap="none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" name="Google Shape;165;p1"/>
          <p:cNvSpPr/>
          <p:nvPr/>
        </p:nvSpPr>
        <p:spPr>
          <a:xfrm>
            <a:off x="1840897" y="2762063"/>
            <a:ext cx="6120600" cy="1423432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</a:pPr>
            <a:r>
              <a:rPr lang="en" sz="40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ŠKOLSKI KURIKUL</a:t>
            </a: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" name="Slika 3">
            <a:extLst>
              <a:ext uri="{FF2B5EF4-FFF2-40B4-BE49-F238E27FC236}">
                <a16:creationId xmlns:a16="http://schemas.microsoft.com/office/drawing/2014/main" xmlns="" id="{476BE5A5-94AD-4F15-BD5A-5C7F1D50157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56384" y="1555981"/>
            <a:ext cx="1089626" cy="1157740"/>
          </a:xfrm>
          <a:prstGeom prst="rect">
            <a:avLst/>
          </a:prstGeom>
          <a:effectLst/>
        </p:spPr>
      </p:pic>
      <p:pic>
        <p:nvPicPr>
          <p:cNvPr id="5" name="Google Shape;174;p2"/>
          <p:cNvPicPr preferRelativeResize="0"/>
          <p:nvPr/>
        </p:nvPicPr>
        <p:blipFill rotWithShape="1">
          <a:blip r:embed="rId4">
            <a:alphaModFix/>
          </a:blip>
          <a:srcRect t="20174" b="19147"/>
          <a:stretch/>
        </p:blipFill>
        <p:spPr>
          <a:xfrm>
            <a:off x="2018972" y="4282180"/>
            <a:ext cx="5764450" cy="2186120"/>
          </a:xfrm>
          <a:prstGeom prst="rect">
            <a:avLst/>
          </a:prstGeom>
          <a:solidFill>
            <a:schemeClr val="bg1"/>
          </a:solidFill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g61d1de75f5_14_0"/>
          <p:cNvSpPr txBox="1">
            <a:spLocks noGrp="1"/>
          </p:cNvSpPr>
          <p:nvPr>
            <p:ph type="title"/>
          </p:nvPr>
        </p:nvSpPr>
        <p:spPr>
          <a:xfrm>
            <a:off x="628650" y="365125"/>
            <a:ext cx="80157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600" b="1">
                <a:latin typeface="Times New Roman"/>
                <a:ea typeface="Times New Roman"/>
                <a:cs typeface="Times New Roman"/>
                <a:sym typeface="Times New Roman"/>
              </a:rPr>
              <a:t>VIZIJA I MISIJA ŠKOLE</a:t>
            </a:r>
            <a:endParaRPr sz="36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6" name="Google Shape;236;g61d1de75f5_14_0"/>
          <p:cNvSpPr txBox="1">
            <a:spLocks noGrp="1"/>
          </p:cNvSpPr>
          <p:nvPr>
            <p:ph type="body" idx="1"/>
          </p:nvPr>
        </p:nvSpPr>
        <p:spPr>
          <a:xfrm>
            <a:off x="628650" y="1825625"/>
            <a:ext cx="78867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just" rtl="0">
              <a:lnSpc>
                <a:spcPct val="115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Škola pruža mogućnost kvalitetnog obrazovanja na zanimljiv i suvremeni način, polazeći od učenikovih sposobnosti te uvažavajući njegovu individualnost.</a:t>
            </a:r>
            <a:endParaRPr sz="24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115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Težimo Školi u koju  će  svaki učenik i djelatnik dolaziti s veseljem, znajući da će suvremeni pristupi tradicionalnoj nastavi uz visoku zastupljenost interakcije između učenika, učitelja i sadržaja poučavanja, dati tražene i željene ishode.</a:t>
            </a:r>
            <a:endParaRPr sz="24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115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Težimo školi u kojoj će učenici znati prepoznati svoje obveze i dužnosti te se samoinicijativno zalagati u razvoju demokratskih vrijednosti. </a:t>
            </a:r>
            <a:endParaRPr sz="24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" name="Google Shape;862;p99"/>
          <p:cNvSpPr txBox="1"/>
          <p:nvPr/>
        </p:nvSpPr>
        <p:spPr>
          <a:xfrm>
            <a:off x="7078660" y="0"/>
            <a:ext cx="2065199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863" name="Google Shape;863;p99"/>
          <p:cNvGraphicFramePr/>
          <p:nvPr>
            <p:extLst>
              <p:ext uri="{D42A27DB-BD31-4B8C-83A1-F6EECF244321}">
                <p14:modId xmlns:p14="http://schemas.microsoft.com/office/powerpoint/2010/main" val="656642331"/>
              </p:ext>
            </p:extLst>
          </p:nvPr>
        </p:nvGraphicFramePr>
        <p:xfrm>
          <a:off x="221087" y="226350"/>
          <a:ext cx="8496275" cy="6369638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6702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8260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/>
                        <a:t>NAZIV </a:t>
                      </a: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AKTIVNOSTI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DOPUNSKA NASTAVA IZ MATEMATIKE</a:t>
                      </a: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/>
                        <a:t>       </a:t>
                      </a: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ZA </a:t>
                      </a:r>
                      <a:r>
                        <a:rPr lang="en" sz="1800" b="1" u="none" strike="noStrike" cap="none"/>
                        <a:t>UČENIKE</a:t>
                      </a: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 </a:t>
                      </a:r>
                      <a:r>
                        <a:rPr lang="en" sz="1800" b="1" u="none" strike="noStrike" cap="none"/>
                        <a:t>5</a:t>
                      </a: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.</a:t>
                      </a:r>
                      <a:r>
                        <a:rPr lang="en" sz="1800" b="1" u="none" strike="noStrike" cap="none"/>
                        <a:t> RAZREDA (20</a:t>
                      </a:r>
                      <a:r>
                        <a:rPr lang="hr-HR" sz="1800" b="1" u="none" strike="noStrike" cap="none"/>
                        <a:t>20.</a:t>
                      </a:r>
                      <a:r>
                        <a:rPr lang="en" sz="1800" b="1" u="none" strike="noStrike" cap="none"/>
                        <a:t>/202</a:t>
                      </a:r>
                      <a:r>
                        <a:rPr lang="hr-HR" sz="1800" b="1" u="none" strike="noStrike" cap="none"/>
                        <a:t>1</a:t>
                      </a:r>
                      <a:r>
                        <a:rPr lang="en" sz="1800" b="1" u="none" strike="noStrike" cap="none"/>
                        <a:t>.)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44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CILJEVI</a:t>
                      </a: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 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Nadopunjavanje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usvojenosti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redovne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nastave.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nadoknađivanju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bi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stekli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cjelina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izostanak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slabije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predznanje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sl.)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68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 je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ovladaju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temeljnim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znanjima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preduvjetom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uspješnosti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nastavka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školovanja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upornosti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44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hr-HR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Snježana </a:t>
                      </a:r>
                      <a:r>
                        <a:rPr lang="hr-HR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Lažeta</a:t>
                      </a:r>
                      <a:r>
                        <a:rPr lang="hr-HR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prof.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88450" marR="88450" marT="44225" marB="442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44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neposrednu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pisanju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čitanju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objašnjavanju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matematičkih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44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hr-HR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hr-HR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</a:t>
                      </a:r>
                      <a:r>
                        <a:rPr lang="hr-HR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44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68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NAČIN KORIŠTENJA REZULTATA RADA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informiranje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razrednika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napretku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" name="Google Shape;849;p97"/>
          <p:cNvSpPr txBox="1"/>
          <p:nvPr/>
        </p:nvSpPr>
        <p:spPr>
          <a:xfrm>
            <a:off x="7078660" y="0"/>
            <a:ext cx="2065199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850" name="Google Shape;850;p97"/>
          <p:cNvGraphicFramePr/>
          <p:nvPr>
            <p:extLst>
              <p:ext uri="{D42A27DB-BD31-4B8C-83A1-F6EECF244321}">
                <p14:modId xmlns:p14="http://schemas.microsoft.com/office/powerpoint/2010/main" val="479977587"/>
              </p:ext>
            </p:extLst>
          </p:nvPr>
        </p:nvGraphicFramePr>
        <p:xfrm>
          <a:off x="323850" y="649287"/>
          <a:ext cx="8424850" cy="57498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875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373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DOPUNSKA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NASTAVA  IZ 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cs typeface="Arial"/>
                        </a:rPr>
                        <a:t>FIZIKE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cs typeface="Arial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ZA UČENIKE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</a:rPr>
                        <a:t>  7. I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8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.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RAZREDA (20</a:t>
                      </a:r>
                      <a:r>
                        <a:rPr lang="hr-HR" sz="1600" b="1" u="none" strike="noStrike" cap="none">
                          <a:solidFill>
                            <a:schemeClr val="dk1"/>
                          </a:solidFill>
                        </a:rPr>
                        <a:t>20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./202</a:t>
                      </a:r>
                      <a:r>
                        <a:rPr lang="hr-HR" sz="1600" b="1" u="none" strike="noStrike" cap="none">
                          <a:solidFill>
                            <a:schemeClr val="dk1"/>
                          </a:solidFill>
                        </a:rPr>
                        <a:t>1.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)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54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nastavne sadržaje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nisu usvojeni na redovnom satu, vježbom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i praktičnom vježbom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utvrditi usvojene sadržaje.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Naučiti osnovne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fizikalne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pojmove i metode i primijeniti 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852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koji imaju poteškoće u praćenju i svladavanju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nastavnog 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te one učenike koji sami osjećaju potrebu za poboljšanjem svoga znanja.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Vedran Bobšić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prof.</a:t>
                      </a:r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 izlaganje, pisanje, ponavljanje, rješavanje zadataka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pokusi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naučenim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9955878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69" name="Google Shape;869;p100"/>
          <p:cNvGraphicFramePr/>
          <p:nvPr>
            <p:extLst>
              <p:ext uri="{D42A27DB-BD31-4B8C-83A1-F6EECF244321}">
                <p14:modId xmlns:p14="http://schemas.microsoft.com/office/powerpoint/2010/main" val="3950842618"/>
              </p:ext>
            </p:extLst>
          </p:nvPr>
        </p:nvGraphicFramePr>
        <p:xfrm>
          <a:off x="323528" y="332656"/>
          <a:ext cx="8496950" cy="607974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61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1357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76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IZ GEOGRAFIJE ZA UČENIKE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6. a, b, c,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7.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a,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b, c </a:t>
                      </a:r>
                      <a:r>
                        <a:rPr lang="en" sz="18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8. a, b, c </a:t>
                      </a:r>
                      <a:endParaRPr sz="18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417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ndividualna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avnih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geografije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prilagođene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objašnjavanju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pojednostavljivanju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tehnike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Nadoknaditi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propušteno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127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svojiti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azvijati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umijeće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snalaženja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geografskoj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karti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geografskim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atlasima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svakodnevnom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41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Željka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Šibalić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prof.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73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9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17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ema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endParaRPr sz="1350" u="none" strike="noStrike" cap="none" err="1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85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olje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snalaženje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geografskoj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karti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prostoru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oboljšanje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nastavnom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predmetu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75" name="Google Shape;875;p101"/>
          <p:cNvGraphicFramePr/>
          <p:nvPr>
            <p:extLst>
              <p:ext uri="{D42A27DB-BD31-4B8C-83A1-F6EECF244321}">
                <p14:modId xmlns:p14="http://schemas.microsoft.com/office/powerpoint/2010/main" val="815853156"/>
              </p:ext>
            </p:extLst>
          </p:nvPr>
        </p:nvGraphicFramePr>
        <p:xfrm>
          <a:off x="323527" y="183960"/>
          <a:ext cx="8496950" cy="647988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61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1357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76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IZ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PRIRODE ZA 5. I BIOLOGIJE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7. i 8.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RAZRED</a:t>
                      </a:r>
                      <a:endParaRPr sz="16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1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Ponavljanje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uvježbavanje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obrađenih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postizanja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boljih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bolje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zaključne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183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organizira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učenikešestih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sedmih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osmih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koji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nailaze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ne prate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očekivanom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Takvom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omogućuje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prate po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prilagodbu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41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Tanja Prigorec, prof.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73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9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tjedno tijekom školske godine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17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85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Sustavno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zalaganja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81" name="Google Shape;881;p106"/>
          <p:cNvGraphicFramePr/>
          <p:nvPr>
            <p:extLst>
              <p:ext uri="{D42A27DB-BD31-4B8C-83A1-F6EECF244321}">
                <p14:modId xmlns:p14="http://schemas.microsoft.com/office/powerpoint/2010/main" val="2424605026"/>
              </p:ext>
            </p:extLst>
          </p:nvPr>
        </p:nvGraphicFramePr>
        <p:xfrm>
          <a:off x="244511" y="116200"/>
          <a:ext cx="8293075" cy="649390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346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1584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93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/>
                        <a:t> </a:t>
                      </a:r>
                      <a:r>
                        <a:rPr lang="en" sz="1600" b="1" u="none" strike="noStrike" cap="none"/>
                        <a:t>NAZIV AKTIVNOSTI</a:t>
                      </a:r>
                      <a:endParaRPr sz="1600" b="1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16510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75"/>
                        <a:buFont typeface="Arial"/>
                        <a:buNone/>
                      </a:pPr>
                      <a:r>
                        <a:rPr lang="en" sz="1900" b="1" u="none" strike="noStrike" cap="none"/>
                        <a:t>DOPUNSKA NASTAVA IZ POVIJESTI ZA</a:t>
                      </a:r>
                      <a:endParaRPr sz="1350" u="none" strike="noStrike" cap="none"/>
                    </a:p>
                    <a:p>
                      <a:pPr marL="0" marR="0" lvl="0" indent="16510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900" b="1" u="none" strike="noStrike" cap="none"/>
                        <a:t>UČENIKE 5. </a:t>
                      </a:r>
                      <a:r>
                        <a:rPr lang="en" sz="1900" b="1" u="none" strike="noStrike" cap="none" err="1"/>
                        <a:t>i</a:t>
                      </a:r>
                      <a:r>
                        <a:rPr lang="en" sz="1900" b="1" u="none" strike="noStrike" cap="none"/>
                        <a:t>  7. a RAZREDNOG ODJELA</a:t>
                      </a:r>
                      <a:endParaRPr sz="1900" b="1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965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b="1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85420" marR="0" lvl="0" indent="-18542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Char char="●"/>
                      </a:pP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ovladati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osnovnim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znanjima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vještinama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propisanim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nastavnim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programom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zapete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sedme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endParaRPr sz="1600" b="0" i="0" u="none" strike="noStrike" cap="none" err="1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85420" marR="0" lvl="0" indent="-18542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pozitivan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strategije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endParaRPr sz="1600" b="0" i="0" u="none" strike="noStrike" cap="none" err="1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65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b="1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85420" marR="0" lvl="0" indent="-18542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s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poteškoćama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svladavaju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posebnim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prilagođenim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programima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dugo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izostali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endParaRPr sz="1600" b="0" i="0" u="none" strike="noStrike" cap="none" err="1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70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NOSITELJI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 Danijela Horvat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Škunca,prof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.</a:t>
                      </a:r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23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NAČIN REALIZACIJE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85420" marR="0" lvl="0" indent="-18542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svakom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rješavanju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pisano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rješavanjem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razgovorom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diskusijom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suradničke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600" b="0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85420" marR="0" lvl="0" indent="-18542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svakog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600" b="0" i="0" u="none" strike="noStrike" cap="none" err="1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21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VREMENIK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21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TROŠKOVNIK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umnožavanje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endParaRPr sz="1350" u="none" strike="noStrike" cap="none" err="1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23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85420" marR="0" lvl="0" indent="-18542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ispiti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zadatci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endParaRPr sz="1600" b="0" i="0" u="none" strike="noStrike" cap="none" err="1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85420" marR="0" lvl="0" indent="-18542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zadovoljstvo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učitelja</a:t>
                      </a:r>
                      <a:endParaRPr sz="1600" b="0" i="0" u="none" strike="noStrike" cap="none" err="1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85420" marR="0" lvl="0" indent="-18542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postizanja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bolje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endParaRPr sz="1600" b="0" i="0" u="none" strike="noStrike" cap="none" err="1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87" name="Google Shape;887;g63ac2e5627_2_0"/>
          <p:cNvGraphicFramePr/>
          <p:nvPr>
            <p:extLst>
              <p:ext uri="{D42A27DB-BD31-4B8C-83A1-F6EECF244321}">
                <p14:modId xmlns:p14="http://schemas.microsoft.com/office/powerpoint/2010/main" val="389769253"/>
              </p:ext>
            </p:extLst>
          </p:nvPr>
        </p:nvGraphicFramePr>
        <p:xfrm>
          <a:off x="244511" y="116200"/>
          <a:ext cx="8293075" cy="665392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346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1584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93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/>
                        <a:t> </a:t>
                      </a:r>
                      <a:r>
                        <a:rPr lang="en" sz="1600" b="1" u="none" strike="noStrike" cap="none"/>
                        <a:t>NAZIV AKTIVNOSTI</a:t>
                      </a:r>
                      <a:endParaRPr sz="1600" b="1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16510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75"/>
                        <a:buFont typeface="Arial"/>
                        <a:buNone/>
                      </a:pPr>
                      <a:r>
                        <a:rPr lang="en" sz="1900" b="1" u="none" strike="noStrike" cap="none"/>
                        <a:t>DOPUNSKA NASTAVA IZ POVIJESTI ZA</a:t>
                      </a:r>
                      <a:endParaRPr sz="1350" u="none" strike="noStrike" cap="none"/>
                    </a:p>
                    <a:p>
                      <a:pPr marL="0" marR="0" lvl="0" indent="16510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75"/>
                        <a:buFont typeface="Arial"/>
                        <a:buNone/>
                      </a:pPr>
                      <a:r>
                        <a:rPr lang="en" sz="1900" b="1" u="none" strike="noStrike" cap="none"/>
                        <a:t>UČENIKE 5. RAZREDA</a:t>
                      </a:r>
                      <a:endParaRPr sz="1900" b="1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965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CILJ AKTIVNOSTI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propisanim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šeste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endParaRPr sz="1350" u="none" strike="noStrike" cap="none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pozitivan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strategije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endParaRPr sz="1350" u="none" strike="noStrike" cap="none" err="1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65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NAMJENA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prilagođenim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dugo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izostali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endParaRPr sz="1350" u="none" strike="noStrike" cap="none" err="1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70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NOSITELJI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       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23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NAČIN REALIZACIJE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diskusijom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suradničke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</a:txBody>
                  <a:tcPr marL="33650" marR="33650" marT="91425" marB="914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21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VREMENIK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21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TROŠKOVNIK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umnožavanje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endParaRPr sz="1350" u="none" strike="noStrike" cap="none" err="1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23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endParaRPr sz="1350" u="none" strike="noStrike" cap="none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učitelja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postizanja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endParaRPr sz="1350" u="none" strike="noStrike" cap="none" err="1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93" name="Google Shape;893;g63ac2e5627_2_5"/>
          <p:cNvGraphicFramePr/>
          <p:nvPr>
            <p:extLst>
              <p:ext uri="{D42A27DB-BD31-4B8C-83A1-F6EECF244321}">
                <p14:modId xmlns:p14="http://schemas.microsoft.com/office/powerpoint/2010/main" val="980408474"/>
              </p:ext>
            </p:extLst>
          </p:nvPr>
        </p:nvGraphicFramePr>
        <p:xfrm>
          <a:off x="244511" y="116200"/>
          <a:ext cx="8293075" cy="665392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346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1584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93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/>
                        <a:t> </a:t>
                      </a:r>
                      <a:r>
                        <a:rPr lang="en" sz="1600" b="1" u="none" strike="noStrike" cap="none"/>
                        <a:t>NAZIV AKTIVNOSTI</a:t>
                      </a:r>
                      <a:endParaRPr sz="1600" b="1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16510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75"/>
                        <a:buFont typeface="Arial"/>
                        <a:buNone/>
                      </a:pPr>
                      <a:r>
                        <a:rPr lang="en" sz="1900" b="1" u="none" strike="noStrike" cap="none"/>
                        <a:t>DOPUNSKA NASTAVA IZ POVIJESTI ZA</a:t>
                      </a:r>
                      <a:endParaRPr sz="1350" u="none" strike="noStrike" cap="none"/>
                    </a:p>
                    <a:p>
                      <a:pPr marL="0" marR="0" lvl="0" indent="16510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75"/>
                        <a:buFont typeface="Arial"/>
                        <a:buNone/>
                      </a:pPr>
                      <a:r>
                        <a:rPr lang="en" sz="1900" b="1" u="none" strike="noStrike" cap="none"/>
                        <a:t>UČENIKE 6. RAZREDA</a:t>
                      </a:r>
                      <a:endParaRPr sz="1900" b="1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965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CILJ AKTIVNOSTI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ovladati osnovnim znanjima i vještinama propisanim nastavnim programom za šeste razrede osnovne škole</a:t>
                      </a:r>
                      <a:endParaRPr sz="1350" u="none" strike="noStrike" cap="none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 pozitivan odnos prema radu i strategije učenja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65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NAMJENA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 učenicima koji s poteškoćama svladavaju gradivo, učenicima koji rade po posebnim prilagođenim programima te učenicima koji su dugo izostali s nastave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70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NOSITELJI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       Tomislav Špančić, prof.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23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NAČIN REALIZACIJE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 pristup svakom učeniku i pomoć pri rješavanju problema (usmeno, pisano, rješavanjem zadataka, razgovorom, diskusijom, kroz suradničke igre)</a:t>
                      </a:r>
                      <a:endParaRPr sz="1350" u="none" strike="noStrike" cap="none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 praćenje rada i napredovanja svakog učenika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21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VREMENIK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tjedno  tijekom školske godine.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21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TROŠKOVNIK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umnožavanje potrebnih materijala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23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 ispiti, praktični zadatci i usmene provjere</a:t>
                      </a:r>
                      <a:endParaRPr sz="1350" u="none" strike="noStrike" cap="none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zadovoljstvo učenika i učitelja</a:t>
                      </a:r>
                      <a:endParaRPr sz="1350" u="none" strike="noStrike" cap="none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svladavanje nastavnog gradiva u svrhu postizanja pozitivne i bolje ocjene iz povijesti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99" name="Google Shape;899;p104"/>
          <p:cNvGraphicFramePr/>
          <p:nvPr>
            <p:extLst>
              <p:ext uri="{D42A27DB-BD31-4B8C-83A1-F6EECF244321}">
                <p14:modId xmlns:p14="http://schemas.microsoft.com/office/powerpoint/2010/main" val="3980070006"/>
              </p:ext>
            </p:extLst>
          </p:nvPr>
        </p:nvGraphicFramePr>
        <p:xfrm>
          <a:off x="287350" y="290285"/>
          <a:ext cx="8569300" cy="585117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284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408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00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16510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IZ POVIJESTI </a:t>
                      </a: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/>
                      </a:r>
                      <a:br>
                        <a:rPr lang="en" sz="18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</a:b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 7. RAZREDA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68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Char char="●"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propisanim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sedme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Char char="●"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pozitivan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strategije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endParaRPr sz="1350" u="none" strike="noStrike" cap="none" err="1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68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Char char="●"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prilagođenim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dugo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izostali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endParaRPr sz="1350" u="none" strike="noStrike" cap="none" err="1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68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Tomislav </a:t>
                      </a: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Špančić</a:t>
                      </a: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prof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854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Char char="●"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diskusijom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Char char="●"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33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Char char="●"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60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Char char="●"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umnožavanje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endParaRPr sz="1350" u="none" strike="noStrike" cap="none" err="1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854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Char char="●"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zadatci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Char char="●"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učitelja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Char char="●"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postizanja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bolje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05" name="Google Shape;905;p108"/>
          <p:cNvGraphicFramePr/>
          <p:nvPr>
            <p:extLst>
              <p:ext uri="{D42A27DB-BD31-4B8C-83A1-F6EECF244321}">
                <p14:modId xmlns:p14="http://schemas.microsoft.com/office/powerpoint/2010/main" val="185770116"/>
              </p:ext>
            </p:extLst>
          </p:nvPr>
        </p:nvGraphicFramePr>
        <p:xfrm>
          <a:off x="250825" y="549275"/>
          <a:ext cx="8569300" cy="554413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605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087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68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1651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                         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DOPUNSKA NASTAVA IZ POVIJESTI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ZA</a:t>
                      </a:r>
                      <a:endParaRPr sz="1350" u="none" strike="noStrike" cap="none"/>
                    </a:p>
                    <a:p>
                      <a:pPr marL="0" marR="0" lvl="0" indent="1651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/>
                        <a:t>                                      </a:t>
                      </a:r>
                      <a:r>
                        <a:rPr lang="en" sz="1600" b="1" u="none" strike="noStrike" cap="none"/>
                        <a:t>UČENIKE 8. RAZREDA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68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328930" marR="0" lvl="0" indent="-32893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•"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ovladati osnovnim znanjima i vještinama propisanim nastavnim programom za osme razrede osnovne škole</a:t>
                      </a:r>
                      <a:endParaRPr sz="1350" u="none" strike="noStrike" cap="none"/>
                    </a:p>
                    <a:p>
                      <a:pPr marL="328930" marR="0" lvl="0" indent="-32893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•"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 pozitivan odnos prema radu i strategije učenja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68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328930" marR="0" lvl="0" indent="-32893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•"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 učenicima koji s poteškoćama svladavaju gradivo, učenicima koji rade po posebnim prilagođenim programima te učenicima koji su dugo izostali s nastave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68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3429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sr-Latn-R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Valentina Ćosić, prof.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854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328930" marR="0" lvl="0" indent="-32893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•"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 pristup svakom učeniku i pomoć pri rješavanju problema (usmeno, pisano, rješavanjem zadataka, razgovorom, diskusijom, kroz suradničke igre)</a:t>
                      </a:r>
                      <a:endParaRPr sz="1350" u="none" strike="noStrike" cap="none"/>
                    </a:p>
                    <a:p>
                      <a:pPr marL="328930" marR="0" lvl="0" indent="-32893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•"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 praćenje rada i napredovanja svakog učenika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33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328930" marR="0" lvl="0" indent="-32893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•"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tjedno tijekom školske godine 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60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328930" marR="0" lvl="0" indent="-32893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•"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troškova 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854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328930" marR="0" lvl="0" indent="-32893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•"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 ispiti, praktični zadatci i usmene provjere</a:t>
                      </a:r>
                      <a:endParaRPr sz="1350" u="none" strike="noStrike" cap="none"/>
                    </a:p>
                    <a:p>
                      <a:pPr marL="328930" marR="0" lvl="0" indent="-32893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•"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zadovoljstvo učenika i učitelja</a:t>
                      </a:r>
                      <a:endParaRPr sz="1350" u="none" strike="noStrike" cap="none"/>
                    </a:p>
                    <a:p>
                      <a:pPr marL="328930" marR="0" lvl="0" indent="-32893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•"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svladavanje nastavnog gradiva u svrhu postizanja pozitivne i bolje ocjene iz povijesti 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11" name="Google Shape;911;p105"/>
          <p:cNvGraphicFramePr/>
          <p:nvPr>
            <p:extLst>
              <p:ext uri="{D42A27DB-BD31-4B8C-83A1-F6EECF244321}">
                <p14:modId xmlns:p14="http://schemas.microsoft.com/office/powerpoint/2010/main" val="1119788012"/>
              </p:ext>
            </p:extLst>
          </p:nvPr>
        </p:nvGraphicFramePr>
        <p:xfrm>
          <a:off x="323528" y="332656"/>
          <a:ext cx="8496950" cy="627733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61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1357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84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IZ GEOGRAFIJE ZA 5.</a:t>
                      </a: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a,</a:t>
                      </a: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b, c, </a:t>
                      </a: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 7. d, </a:t>
                      </a: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404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271145" marR="0" lvl="0" indent="-22034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700"/>
                        <a:buFont typeface="Times New Roman"/>
                        <a:buChar char="•"/>
                      </a:pPr>
                      <a:r>
                        <a:rPr lang="en" sz="17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 učenicima u svladavanju redovitog nastavnog programa</a:t>
                      </a:r>
                      <a:endParaRPr sz="1350" u="none" strike="noStrike" cap="none"/>
                    </a:p>
                    <a:p>
                      <a:pPr marL="271145" marR="0" lvl="0" indent="-22034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700"/>
                        <a:buFont typeface="Times New Roman"/>
                        <a:buChar char="•"/>
                      </a:pPr>
                      <a:r>
                        <a:rPr lang="en" sz="17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naučiti sadržaje redovnog gradiva kroz individualizirani rad</a:t>
                      </a:r>
                      <a:endParaRPr sz="1350" u="none" strike="noStrike" cap="none"/>
                    </a:p>
                    <a:p>
                      <a:pPr marL="271145" marR="0" lvl="0" indent="-22034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700"/>
                        <a:buFont typeface="Times New Roman"/>
                        <a:buChar char="•"/>
                      </a:pPr>
                      <a:r>
                        <a:rPr lang="en" sz="17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koristiti prilagođene metode u objašnjavanju i pojednostavljivanju gradiva</a:t>
                      </a:r>
                      <a:endParaRPr sz="1350" u="none" strike="noStrike" cap="none"/>
                    </a:p>
                    <a:p>
                      <a:pPr marL="271145" marR="0" lvl="0" indent="-22034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700"/>
                        <a:buFont typeface="Times New Roman"/>
                        <a:buChar char="•"/>
                      </a:pPr>
                      <a:r>
                        <a:rPr lang="en" sz="17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 tehnike učenja i rješavanja zadataka</a:t>
                      </a:r>
                      <a:endParaRPr sz="1350" u="none" strike="noStrike" cap="none"/>
                    </a:p>
                    <a:p>
                      <a:pPr marL="271145" marR="0" lvl="0" indent="-22034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700"/>
                        <a:buFont typeface="Times New Roman"/>
                        <a:buChar char="•"/>
                      </a:pPr>
                      <a:r>
                        <a:rPr lang="en" sz="17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nadoknaditi propušteno gradivo</a:t>
                      </a:r>
                      <a:endParaRPr sz="1350" u="none" strike="noStrike" cap="none"/>
                    </a:p>
                    <a:p>
                      <a:pPr marL="271145" marR="0" lvl="0" indent="-22034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700"/>
                        <a:buFont typeface="Times New Roman"/>
                        <a:buChar char="•"/>
                      </a:pPr>
                      <a:r>
                        <a:rPr lang="en" sz="17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 želju za uspjehom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152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266700" marR="0" lvl="0" indent="-215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700"/>
                        <a:buFont typeface="Times New Roman"/>
                        <a:buChar char="•"/>
                      </a:pPr>
                      <a:r>
                        <a:rPr lang="en" sz="17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namijenjena je svim učenicima koji smatraju da im je potrebno dodatno pojašnjenje određenog dijela gradiva</a:t>
                      </a:r>
                      <a:endParaRPr sz="1350" u="none" strike="noStrike" cap="none"/>
                    </a:p>
                    <a:p>
                      <a:pPr marL="271145" marR="0" lvl="0" indent="-22034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700"/>
                        <a:buFont typeface="Times New Roman"/>
                        <a:buChar char="•"/>
                      </a:pPr>
                      <a:r>
                        <a:rPr lang="en" sz="17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olakšati učenicima svladavanje potrebnog gradiva u svrhu lakšeg praćenja nastave</a:t>
                      </a:r>
                      <a:endParaRPr sz="1350" u="none" strike="noStrike" cap="none"/>
                    </a:p>
                    <a:p>
                      <a:pPr marL="271145" marR="0" lvl="0" indent="-22034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700"/>
                        <a:buFont typeface="Times New Roman"/>
                        <a:buChar char="•"/>
                      </a:pPr>
                      <a:r>
                        <a:rPr lang="en" sz="17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 samopouzdanje učenika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76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7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Slavko Zovko, prof.</a:t>
                      </a:r>
                      <a:endParaRPr sz="17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76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 rad i rad u parovima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76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</a:t>
                      </a:r>
                      <a:r>
                        <a:rPr lang="en" sz="17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tjedno tijekom školske godine 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2020.-2021.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6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76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700" b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nema dodatnih troškova</a:t>
                      </a:r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82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86995" marR="0" lvl="0" indent="-1079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 učenike na daljnji rad i lakše usvajanje novih nastavnih sadržaja te pratiti njihovo napredovanje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oogle Shape;242;g61d7f35a3e_0_0"/>
          <p:cNvSpPr txBox="1">
            <a:spLocks noGrp="1"/>
          </p:cNvSpPr>
          <p:nvPr>
            <p:ph type="title"/>
          </p:nvPr>
        </p:nvSpPr>
        <p:spPr>
          <a:xfrm>
            <a:off x="628650" y="365126"/>
            <a:ext cx="78867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600" b="1">
                <a:latin typeface="Times New Roman"/>
                <a:ea typeface="Times New Roman"/>
                <a:cs typeface="Times New Roman"/>
                <a:sym typeface="Times New Roman"/>
              </a:rPr>
              <a:t>VRIJEDNOSTI</a:t>
            </a:r>
            <a:endParaRPr sz="36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43" name="Google Shape;243;g61d7f35a3e_0_0"/>
          <p:cNvSpPr txBox="1">
            <a:spLocks noGrp="1"/>
          </p:cNvSpPr>
          <p:nvPr>
            <p:ph type="body" idx="1"/>
          </p:nvPr>
        </p:nvSpPr>
        <p:spPr>
          <a:xfrm>
            <a:off x="943538" y="1544175"/>
            <a:ext cx="7583282" cy="464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just" rtl="0">
              <a:lnSpc>
                <a:spcPct val="115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Kurikul OŠ Sesvetska Sela slijedi vrijednosti Nacionalnog okvirnog kurikula i pozitivnih moralnih i etičkih vrijednosti.</a:t>
            </a:r>
            <a:endParaRPr lang="en-US" sz="2800">
              <a:latin typeface="Times New Roman"/>
              <a:ea typeface="Times New Roman"/>
              <a:cs typeface="Times New Roman"/>
            </a:endParaRPr>
          </a:p>
          <a:p>
            <a:pPr marL="0" lvl="0" indent="0" algn="just" rtl="0">
              <a:lnSpc>
                <a:spcPct val="115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Učenicima naše škole dajemo naglasak na odgojne elemente iz naše djelatnosti, kako bismo osigurali prenošenje temeljnih ljudskih vrijednosti na buduće generacije u našem društvu.</a:t>
            </a: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" name="Google Shape;917;p109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918" name="Google Shape;918;p109"/>
          <p:cNvGraphicFramePr/>
          <p:nvPr>
            <p:extLst>
              <p:ext uri="{D42A27DB-BD31-4B8C-83A1-F6EECF244321}">
                <p14:modId xmlns:p14="http://schemas.microsoft.com/office/powerpoint/2010/main" val="2478900229"/>
              </p:ext>
            </p:extLst>
          </p:nvPr>
        </p:nvGraphicFramePr>
        <p:xfrm>
          <a:off x="539750" y="549275"/>
          <a:ext cx="7993050" cy="561787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06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9524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17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IZ ENGLESKOG JEZIKA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.a,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b,c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RAZREDA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3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 učenike za samostalan rad. Nadoknaditi i utvrditi znanje radi lakšeg praćenja nastavnog programa. Pomoći učenicima s poteškoćama u svladavanju nastavnog gradiva. 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23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 koji ne prate redoviti nastavni program s očekivanom razinom uspjeha pomoći u učenju i svladavanju nastavnih sadržaja.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3169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Nataša Grubišić, prof.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54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 pristup svakom učeniku u skladu s njegovim potrebama i grupni rad u skladu s potrebama i mogućnostima uključenih učenika. 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1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tjedno tijekom nastavne godine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2020./2021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47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 umnožavanja potrebnih nastavnih materijala.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94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 praćenje napredovanja učenika. 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Prepoznavanje i uočavanje napretka učenika u svladavanju određenih nastavnih sadržaja. Rezultati potiču razvoj učenikova samopouzdanja i usmjeravaju u daljnjem radu.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" name="Google Shape;924;p110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925" name="Google Shape;925;p110"/>
          <p:cNvGraphicFramePr/>
          <p:nvPr>
            <p:extLst>
              <p:ext uri="{D42A27DB-BD31-4B8C-83A1-F6EECF244321}">
                <p14:modId xmlns:p14="http://schemas.microsoft.com/office/powerpoint/2010/main" val="236539267"/>
              </p:ext>
            </p:extLst>
          </p:nvPr>
        </p:nvGraphicFramePr>
        <p:xfrm>
          <a:off x="539750" y="549275"/>
          <a:ext cx="7993050" cy="597948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06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9524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17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IZ ENGLESKOG JEZIKA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3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 učenike za samostalan rad. Nadoknaditi i utvrditi znanje radi lakšeg praćenja nastavnog programa. Pomoći učenicima s teškoćama u svladavanju nastavnog gradiva. 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23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 koji ne prate redoviti nastavni program s očekivanom razinom uspjeha pomoći u učenju i savladavanje nastavnih sadržaja.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96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Merriweather"/>
                          <a:ea typeface="Merriweather"/>
                          <a:cs typeface="Merriweather"/>
                        </a:rPr>
                        <a:t> Valentina Ćosić, prof.</a:t>
                      </a:r>
                      <a:endParaRPr sz="1600" u="none" strike="noStrike" cap="none">
                        <a:latin typeface="Merriweather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54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 pristup svakom učeniku u skladu s njegovim potrebama i grupni rad u skladu s potrebama i mogućnostima uključenih učenika. 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1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tjedno tijekom nastavne godine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47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 umnožavanja potrebnih nastavnih materijala.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94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 praćenje napredovanja učenika. 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Prepoznavanje i uočavanje napretka učenika u svladavanju određenih nastavnih sadržaja. Rezultati potiču razvoj učenikova samopouzdanja i usmjeravaju u daljnjem radu.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" name="Google Shape;931;g63a6113161_0_6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932" name="Google Shape;932;g63a6113161_0_6"/>
          <p:cNvGraphicFramePr/>
          <p:nvPr>
            <p:extLst>
              <p:ext uri="{D42A27DB-BD31-4B8C-83A1-F6EECF244321}">
                <p14:modId xmlns:p14="http://schemas.microsoft.com/office/powerpoint/2010/main" val="120355572"/>
              </p:ext>
            </p:extLst>
          </p:nvPr>
        </p:nvGraphicFramePr>
        <p:xfrm>
          <a:off x="539750" y="549275"/>
          <a:ext cx="7993050" cy="587152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8716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1214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17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DOPUNSKA NASTAVA ENGLESKOG JEZIKA ZA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</a:rPr>
                        <a:t>6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.</a:t>
                      </a:r>
                      <a:r>
                        <a:rPr lang="en" sz="1800" b="1">
                          <a:solidFill>
                            <a:schemeClr val="dk1"/>
                          </a:solidFill>
                        </a:rPr>
                        <a:t> I 8.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RAZRED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3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 učenike za samostalan rad. Nadoknaditi i utvrditi znanje radi lakšeg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savladavanja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 programa. Uputiti učenike kako savladati poteškoće u savladavanju nastavnog gradiva.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23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ne prate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očekivanom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96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Anita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Baranašić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dipl.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54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1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nastavne godine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po jedan sat tjedno.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47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umnožavanja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94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potiču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" name="Google Shape;938;p113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939" name="Google Shape;939;p113"/>
          <p:cNvGraphicFramePr/>
          <p:nvPr>
            <p:extLst>
              <p:ext uri="{D42A27DB-BD31-4B8C-83A1-F6EECF244321}">
                <p14:modId xmlns:p14="http://schemas.microsoft.com/office/powerpoint/2010/main" val="435780422"/>
              </p:ext>
            </p:extLst>
          </p:nvPr>
        </p:nvGraphicFramePr>
        <p:xfrm>
          <a:off x="272142" y="274636"/>
          <a:ext cx="8586125" cy="566669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419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1442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NJEMAČKOG JEZIKA 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8. 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C RAZREDA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                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231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Naučiti i uvježbati sadržaje koje učenici nisu usvojili. Pomoći učenicima s poteškoćama u savladavanju nastavnoga gradiva. Razvijati samopouzdanje učenika.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 učenicima s teškoćama u svladavanju nastavnih sadržaja koji su im potrebni za daljnji rad.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2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Dragica Rožman, učiteljica njemačkog jezika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 pristup svakom učeniku u skladu s njegovim potrebama. 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5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tjedno tijekom školske godine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Ukupno 35 sati.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04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 umnožavanja potrebnih nastavnih materijala.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960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 praćenje postignuća učenika.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Bolje razumijevanje nastavnog gradiva.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" name="Google Shape;945;p114"/>
          <p:cNvSpPr txBox="1"/>
          <p:nvPr/>
        </p:nvSpPr>
        <p:spPr>
          <a:xfrm>
            <a:off x="7078660" y="0"/>
            <a:ext cx="2046298" cy="2744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946" name="Google Shape;946;p114"/>
          <p:cNvGraphicFramePr/>
          <p:nvPr>
            <p:extLst>
              <p:ext uri="{D42A27DB-BD31-4B8C-83A1-F6EECF244321}">
                <p14:modId xmlns:p14="http://schemas.microsoft.com/office/powerpoint/2010/main" val="807684417"/>
              </p:ext>
            </p:extLst>
          </p:nvPr>
        </p:nvGraphicFramePr>
        <p:xfrm>
          <a:off x="246743" y="156372"/>
          <a:ext cx="8679550" cy="6359322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604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6191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NJEMAČKOG JEZIKA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5. D i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7.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                       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926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 učenicima s teškoćama u savladavanju nastavnih sadržaja i omogućiti im njihovo lakše praćenje na redovnoj nastavi. Navikavati učenike na samostalan rad i primjenu stečenog znanja te ih učiti kako lakše učiti strani jezik. 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 u učenju; dodatno utvrđivanje i uvježbavanje nastavnih sadržaja prema nastavnom planu i programu.</a:t>
                      </a:r>
                      <a:endParaRPr sz="180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2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Anđa Pehar Matić, prof.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 pristup</a:t>
                      </a:r>
                      <a:endParaRPr sz="180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5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Ukupno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35 sati.</a:t>
                      </a:r>
                      <a:endParaRPr sz="180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2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 umnožavanja potrebnih nastavnih materijala.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960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 praćenje svakog učenika u svrhu motivacije za daljnji rad i sagledavanje važnosti usvajanja stranog jezika u budućem školovanju. 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Prepoznavanje i uočavanje napretka svakog učenika u savladavanju određenih nastavnih sadržaja. Rezultati potiču razvoj učenikova samopouzdanja i usmjeravaju ga u daljnjem radu.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52" name="Google Shape;952;p115"/>
          <p:cNvGraphicFramePr/>
          <p:nvPr>
            <p:extLst>
              <p:ext uri="{D42A27DB-BD31-4B8C-83A1-F6EECF244321}">
                <p14:modId xmlns:p14="http://schemas.microsoft.com/office/powerpoint/2010/main" val="2969049945"/>
              </p:ext>
            </p:extLst>
          </p:nvPr>
        </p:nvGraphicFramePr>
        <p:xfrm>
          <a:off x="130225" y="85019"/>
          <a:ext cx="8883550" cy="6734316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895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7939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760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</a:t>
                      </a: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NASTAVA IZ KEMIJE</a:t>
                      </a:r>
                      <a:endParaRPr sz="1350" u="none" strike="noStrike" cap="none" dirty="0"/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800" b="1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1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sedmog</a:t>
                      </a: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1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1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osmog</a:t>
                      </a: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1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- </a:t>
                      </a: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/ </a:t>
                      </a: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 dirty="0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345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Calibri"/>
                        <a:buNone/>
                      </a:pPr>
                      <a:endParaRPr sz="15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najvažnije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pojmove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pomoću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jednostavnih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primjera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pravilno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vođenje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donošenja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zaključka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temelju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jednostavnijih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pokusa</a:t>
                      </a:r>
                      <a:endParaRPr sz="1350" u="none" strike="noStrike" cap="none" dirty="0" err="1"/>
                    </a:p>
                    <a:p>
                      <a:pPr marL="0" marR="0" lvl="0" indent="0" algn="just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osposobljavati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bitnih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činjenica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endParaRPr sz="1350" u="none" strike="noStrike" cap="none"/>
                    </a:p>
                    <a:p>
                      <a:pPr marL="0" marR="0" lvl="0" indent="0" algn="just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None/>
                      </a:pP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povezivati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različitih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endParaRPr sz="1350" u="none" strike="noStrike" cap="none" dirty="0" err="1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279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Calibri"/>
                        <a:buNone/>
                      </a:pPr>
                      <a:endParaRPr sz="15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ovladati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temeljnim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znanjima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preduvjetom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uspješnosti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nastavka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školovanja</a:t>
                      </a:r>
                      <a:endParaRPr sz="1350" u="none" strike="noStrike" cap="none" dirty="0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svladavanje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poteškoća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praćenju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kemije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određenog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dijela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endParaRPr sz="1350" u="none" strike="noStrike" cap="none" dirty="0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za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puno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izostaju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one koji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sami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osjećaju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potrebu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poboljšati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svoje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</a:t>
                      </a:r>
                      <a:endParaRPr sz="1350" u="none" strike="noStrike" cap="none" dirty="0" err="1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7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 dirty="0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hr-HR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Marijana Magdić, prof.</a:t>
                      </a:r>
                      <a:endParaRPr sz="15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838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Calibri"/>
                        <a:buNone/>
                      </a:pPr>
                      <a:endParaRPr sz="15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neposrednu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endParaRPr sz="1350" u="none" strike="noStrike" cap="none" dirty="0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pisanje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objašnjavanje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kemijskih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endParaRPr sz="1350" u="none" strike="noStrike" cap="none" dirty="0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napredovanja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svakog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dirty="0" err="1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7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 dirty="0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350" u="none" strike="noStrike" cap="none" dirty="0" err="1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17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Calibri"/>
                        <a:buNone/>
                      </a:pPr>
                      <a:endParaRPr sz="15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radnih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endParaRPr sz="1350" u="none" strike="noStrike" cap="none" dirty="0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(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radnih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listića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vježbi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5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 dirty="0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838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 dirty="0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None/>
                      </a:pP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sustavno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motiviranosti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rad</a:t>
                      </a:r>
                      <a:endParaRPr sz="1350" u="none" strike="noStrike" cap="none" dirty="0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None/>
                      </a:pP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redovitosti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pohađanja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dopunske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endParaRPr sz="1350" u="none" strike="noStrike" cap="none" dirty="0" err="1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Google Shape;958;p116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959" name="Google Shape;959;p116"/>
          <p:cNvSpPr/>
          <p:nvPr/>
        </p:nvSpPr>
        <p:spPr>
          <a:xfrm>
            <a:off x="2349282" y="3645019"/>
            <a:ext cx="4454962" cy="1079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" name="Google Shape;960;p116"/>
          <p:cNvSpPr/>
          <p:nvPr/>
        </p:nvSpPr>
        <p:spPr>
          <a:xfrm>
            <a:off x="1671550" y="2195500"/>
            <a:ext cx="5407200" cy="18819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DODATNA NASTAVA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" name="Google Shape;966;p117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967" name="Google Shape;967;p117"/>
          <p:cNvSpPr/>
          <p:nvPr/>
        </p:nvSpPr>
        <p:spPr>
          <a:xfrm>
            <a:off x="1077900" y="1988850"/>
            <a:ext cx="7029900" cy="2526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"/>
              <a:buFont typeface="Arial"/>
              <a:buNone/>
            </a:pPr>
            <a:r>
              <a:rPr lang="en" sz="3600" b="1" i="0" u="none" strike="noStrike" cap="none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</a:t>
            </a: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DATNA</a:t>
            </a:r>
            <a:r>
              <a:rPr lang="en" sz="3600" b="1" i="0" u="none" strike="noStrike" cap="none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NASTAVA </a:t>
            </a: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RAZREDNE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NASTAVE</a:t>
            </a:r>
            <a:endParaRPr sz="3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" name="Google Shape;973;p118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974" name="Google Shape;974;p118"/>
          <p:cNvGraphicFramePr/>
          <p:nvPr>
            <p:extLst>
              <p:ext uri="{D42A27DB-BD31-4B8C-83A1-F6EECF244321}">
                <p14:modId xmlns:p14="http://schemas.microsoft.com/office/powerpoint/2010/main" val="2187770698"/>
              </p:ext>
            </p:extLst>
          </p:nvPr>
        </p:nvGraphicFramePr>
        <p:xfrm>
          <a:off x="251525" y="178530"/>
          <a:ext cx="8640950" cy="603889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207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1202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22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MATEMATIKE ZA 1. RAZRED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58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ostvaruju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nadprosječne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osobit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matematičke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realizaciju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višim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razinama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49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 s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produbljivanje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Dostizanje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viših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sigurnosti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moć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uzročno-posljedičnih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čime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lako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primjenjuju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stečeno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problemskih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pripremati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18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Danijela </a:t>
                      </a:r>
                      <a:r>
                        <a:rPr lang="sr-Latn-RS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Crnjac</a:t>
                      </a:r>
                      <a:r>
                        <a:rPr lang="sr-Latn-RS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i Zorka </a:t>
                      </a:r>
                      <a:r>
                        <a:rPr lang="sr-Latn-RS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Brekalo,Mirta</a:t>
                      </a:r>
                      <a:r>
                        <a:rPr lang="sr-Latn-RS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sr-Latn-RS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Grgić</a:t>
                      </a:r>
                      <a:r>
                        <a:rPr lang="sr-Latn-RS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sr-Latn-RS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Mešić</a:t>
                      </a:r>
                      <a:endParaRPr sz="135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75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uključuje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preporuku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ali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odluke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U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koristiti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izlaganja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istraživanje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jednog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suradničkog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osmišljavanje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problemskih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računskih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priča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.)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2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tjedan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65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endParaRPr sz="1350" u="none" strike="noStrike" cap="none" err="1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858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pismenim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Vrjednovanje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vidljivo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samostalnosti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92" name="Google Shape;992;p120"/>
          <p:cNvGraphicFramePr/>
          <p:nvPr>
            <p:extLst>
              <p:ext uri="{D42A27DB-BD31-4B8C-83A1-F6EECF244321}">
                <p14:modId xmlns:p14="http://schemas.microsoft.com/office/powerpoint/2010/main" val="1760085862"/>
              </p:ext>
            </p:extLst>
          </p:nvPr>
        </p:nvGraphicFramePr>
        <p:xfrm>
          <a:off x="127725" y="232575"/>
          <a:ext cx="8949350" cy="6448325"/>
        </p:xfrm>
        <a:graphic>
          <a:graphicData uri="http://schemas.openxmlformats.org/drawingml/2006/table">
            <a:tbl>
              <a:tblPr>
                <a:noFill/>
                <a:tableStyleId>{B5C96C21-4EE6-4BEF-822F-EDBACECFD9C8}</a:tableStyleId>
              </a:tblPr>
              <a:tblGrid>
                <a:gridCol w="24280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212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65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HRVATSKOG JEZIKA </a:t>
                      </a:r>
                      <a:b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</a:b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1. RAZRE</a:t>
                      </a:r>
                      <a:r>
                        <a:rPr lang="en" sz="1500" b="1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sz="15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nastavnom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ostvaruju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iznadprosječne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osobit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jezično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realizaciju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višim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razinama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50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produbljivanju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pisalačkog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Povećanje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sigurnosti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maštovitosti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stila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uzročno-posljedičnih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logičkog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zaključivanja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uspješnije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svakodnevnim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situacijama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85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-US" sz="1350" u="none" strike="noStrike" cap="none"/>
                        <a:t>Irena Koružnjak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uključuju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prijedlog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U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frontalni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83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2020/2021.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08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endParaRPr sz="1350" u="none" strike="noStrike" cap="none" err="1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871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pismenim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praćenjem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Vrjednovanje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vidljivo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međunarodna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samostalnosti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g61d1de75f5_14_6"/>
          <p:cNvSpPr txBox="1">
            <a:spLocks noGrp="1"/>
          </p:cNvSpPr>
          <p:nvPr>
            <p:ph type="title"/>
          </p:nvPr>
        </p:nvSpPr>
        <p:spPr>
          <a:xfrm>
            <a:off x="628650" y="365126"/>
            <a:ext cx="78867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600" b="1">
                <a:latin typeface="Times New Roman"/>
                <a:ea typeface="Times New Roman"/>
                <a:cs typeface="Times New Roman"/>
                <a:sym typeface="Times New Roman"/>
              </a:rPr>
              <a:t>ZNANJE</a:t>
            </a:r>
            <a:endParaRPr sz="36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50" name="Google Shape;250;g61d1de75f5_14_6"/>
          <p:cNvSpPr txBox="1">
            <a:spLocks noGrp="1"/>
          </p:cNvSpPr>
          <p:nvPr>
            <p:ph type="body" idx="1"/>
          </p:nvPr>
        </p:nvSpPr>
        <p:spPr>
          <a:xfrm>
            <a:off x="628650" y="1825625"/>
            <a:ext cx="78867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just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3000">
                <a:latin typeface="Times New Roman"/>
                <a:ea typeface="Times New Roman"/>
                <a:cs typeface="Times New Roman"/>
                <a:sym typeface="Times New Roman"/>
              </a:rPr>
              <a:t>Znanje je temeljni pokretač svakog pojedinca.</a:t>
            </a:r>
            <a:endParaRPr sz="30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3000">
                <a:latin typeface="Times New Roman"/>
                <a:ea typeface="Times New Roman"/>
                <a:cs typeface="Times New Roman"/>
                <a:sym typeface="Times New Roman"/>
              </a:rPr>
              <a:t>U školi želimo promicati istraživački pristup koji će motivirati učenike pri  usvajanju novih znanja i vještina. Kvaliteta znanja treba biti u skladu s osobnim  razvojem učenika, kao i njegovim razvojem emocionalne i socijalne inteligencije.</a:t>
            </a:r>
            <a:endParaRPr sz="30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3000">
                <a:latin typeface="Times New Roman"/>
                <a:ea typeface="Times New Roman"/>
                <a:cs typeface="Times New Roman"/>
                <a:sym typeface="Times New Roman"/>
              </a:rPr>
              <a:t>Primjenom različitih metoda rada, pospješujemo suradničko i interaktivno te individualno učenje.</a:t>
            </a:r>
            <a:endParaRPr sz="30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0" name="Google Shape;980;p119"/>
          <p:cNvGraphicFramePr/>
          <p:nvPr>
            <p:extLst>
              <p:ext uri="{D42A27DB-BD31-4B8C-83A1-F6EECF244321}">
                <p14:modId xmlns:p14="http://schemas.microsoft.com/office/powerpoint/2010/main" val="4167408806"/>
              </p:ext>
            </p:extLst>
          </p:nvPr>
        </p:nvGraphicFramePr>
        <p:xfrm>
          <a:off x="269525" y="177826"/>
          <a:ext cx="8604950" cy="647062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8722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7327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4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NASTAVA IZ MATEMATIKE – 2. RAZRED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2035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nastavnom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ostvaruju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natprosječne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poseban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realizaciju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višim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razinama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705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 s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produbljivanje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Dostizanje viših razina znanja matematike, stjecanje sigurnosti u radu i jačanje samopouzdanja. Učenici razvijaju 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sposobnost 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uočavanja uzročno-posljedičnih veza čime lako primjenjuju stečeno znanje.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problemskih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pripremati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Ksenija </a:t>
                      </a:r>
                      <a:r>
                        <a:rPr lang="en-US" sz="15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Borović,Jasminka</a:t>
                      </a:r>
                      <a:r>
                        <a:rPr lang="en-US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5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Španić</a:t>
                      </a:r>
                      <a:r>
                        <a:rPr lang="en-US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Katica </a:t>
                      </a:r>
                      <a:r>
                        <a:rPr lang="en-US" sz="15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Gojanović</a:t>
                      </a:r>
                      <a:r>
                        <a:rPr lang="en-US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Marija </a:t>
                      </a:r>
                      <a:r>
                        <a:rPr lang="en-US" sz="15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Krijan</a:t>
                      </a:r>
                      <a:endParaRPr sz="15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7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uključuje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preporuku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ali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odluke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U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koristiti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izlaganja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istraživanje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jednog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suradničkog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osmišljavanje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problemskih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računskih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priča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.)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43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 cijelu nastavnu godinu 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2020/2021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., jedan sat tjedno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eventualno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“Klokan”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provodi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potičući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interesima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5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oogle Shape;980;p119">
            <a:extLst>
              <a:ext uri="{FF2B5EF4-FFF2-40B4-BE49-F238E27FC236}">
                <a16:creationId xmlns:a16="http://schemas.microsoft.com/office/drawing/2014/main" xmlns="" id="{2CCEFFC3-7414-4638-925A-6D2C6BA49F4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29700566"/>
              </p:ext>
            </p:extLst>
          </p:nvPr>
        </p:nvGraphicFramePr>
        <p:xfrm>
          <a:off x="269525" y="177826"/>
          <a:ext cx="8726524" cy="647062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8986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82787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4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NASTAVA IZ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ENGLESKOG JEZIKA ZA 3.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RAZRED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2035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sr-Latn-RS" sz="1500" b="0" i="0" u="none" strike="noStrike" cap="none" noProof="0">
                          <a:latin typeface="Times New Roman"/>
                        </a:rPr>
                        <a:t>Proširivanje znanja i dodatno razvijanje ineteresa i motivacije za dodatno učenje i svladavanje engleskog jezika (nadopunjavanje i razvijanje znanja dodatnim sadržajima).</a:t>
                      </a: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705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500" b="0" i="0" u="none" strike="noStrike" cap="none" noProof="0" err="1">
                          <a:latin typeface="Times New Roman"/>
                        </a:rPr>
                        <a:t>Omogućiti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učenicima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koji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su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osobito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zainteresirani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iili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nadareni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za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učenje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engleskog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jezika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dodatno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razvijanje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vještine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čitanja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,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pisanja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,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govora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i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razumijevanja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slušanjem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te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proširivanja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vokabulara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kroz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učenicima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bliske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i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zanimljive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teme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;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uvježbavanje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i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utvrđivanje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jezičnih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sadržaja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,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razvijanje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interesa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za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čitanjem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i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radom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na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različitim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vrstama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tekstova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(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stripovi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,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kratke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priče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, …).</a:t>
                      </a:r>
                      <a:endParaRPr lang="sr-Latn-RS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Klara </a:t>
                      </a:r>
                      <a:r>
                        <a:rPr lang="en-US" sz="15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Hadjina</a:t>
                      </a:r>
                      <a:endParaRPr lang="en-US" sz="15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7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5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Učenici se uključuju na preporuku </a:t>
                      </a:r>
                      <a:r>
                        <a:rPr lang="en" sz="15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učiteljice</a:t>
                      </a:r>
                      <a:r>
                        <a:rPr lang="en" sz="15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en" sz="15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i</a:t>
                      </a:r>
                      <a:r>
                        <a:rPr lang="en" sz="15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/ </a:t>
                      </a:r>
                      <a:r>
                        <a:rPr lang="en" sz="15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ili</a:t>
                      </a:r>
                      <a:r>
                        <a:rPr lang="en" sz="15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 </a:t>
                      </a:r>
                      <a:r>
                        <a:rPr lang="en" sz="15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na</a:t>
                      </a:r>
                      <a:r>
                        <a:rPr lang="en" sz="15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5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temelju</a:t>
                      </a:r>
                      <a:r>
                        <a:rPr lang="en" sz="15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5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vlastite</a:t>
                      </a:r>
                      <a:r>
                        <a:rPr lang="en" sz="15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5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odluke</a:t>
                      </a:r>
                      <a:r>
                        <a:rPr lang="en" sz="15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. </a:t>
                      </a:r>
                      <a:r>
                        <a:rPr lang="en" sz="15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Individualizirani</a:t>
                      </a:r>
                      <a:r>
                        <a:rPr lang="en" sz="15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rad, </a:t>
                      </a:r>
                      <a:r>
                        <a:rPr lang="en" sz="15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upotreba</a:t>
                      </a:r>
                      <a:r>
                        <a:rPr lang="en" sz="15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 </a:t>
                      </a:r>
                      <a:r>
                        <a:rPr lang="en" sz="15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suvremenih</a:t>
                      </a:r>
                      <a:r>
                        <a:rPr lang="en" sz="15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5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medija</a:t>
                      </a:r>
                      <a:r>
                        <a:rPr lang="en" sz="15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</a:t>
                      </a:r>
                      <a:r>
                        <a:rPr lang="en" sz="15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igre</a:t>
                      </a:r>
                      <a:r>
                        <a:rPr lang="en" sz="15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</a:t>
                      </a:r>
                      <a:r>
                        <a:rPr lang="en" sz="15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kvizovi</a:t>
                      </a:r>
                      <a:r>
                        <a:rPr lang="en" sz="15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. </a:t>
                      </a:r>
                      <a:endParaRPr lang="sr-Latn-RS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43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2020/2021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endParaRPr sz="1350" u="none" strike="noStrike" cap="none" err="1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cs typeface="Times New Roman"/>
                        </a:rPr>
                        <a:t>Troškovi</a:t>
                      </a:r>
                      <a:r>
                        <a:rPr lang="en" sz="1500" u="none" strike="noStrike" cap="none">
                          <a:latin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latin typeface="Times New Roman"/>
                          <a:cs typeface="Times New Roman"/>
                        </a:rPr>
                        <a:t>potrošnog</a:t>
                      </a:r>
                      <a:r>
                        <a:rPr lang="en" sz="15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cs typeface="Times New Roman"/>
                        </a:rPr>
                        <a:t>materijala</a:t>
                      </a: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Razvijanje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samopouzdanja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primjena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znanja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komunikaciji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drugim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učenicima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izvan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učionice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samovrednovanje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kontinuirano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praćenje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napretka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endParaRPr lang="en" sz="1500" b="0" i="0" u="none" strike="noStrike" cap="none" noProof="0">
                        <a:latin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19502004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6" name="Google Shape;986;p121"/>
          <p:cNvGraphicFramePr/>
          <p:nvPr>
            <p:extLst>
              <p:ext uri="{D42A27DB-BD31-4B8C-83A1-F6EECF244321}">
                <p14:modId xmlns:p14="http://schemas.microsoft.com/office/powerpoint/2010/main" val="1783902787"/>
              </p:ext>
            </p:extLst>
          </p:nvPr>
        </p:nvGraphicFramePr>
        <p:xfrm>
          <a:off x="215375" y="476672"/>
          <a:ext cx="8659100" cy="620000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263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7327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48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NASTAVA PRIRODE I DRUŠTVA –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RAZREDI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14112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</a:rPr>
                        <a:t>Učenicima koji na nastavnom predmetu ostvaruju nadprosječne rezultate ili pokazuju osobit interes za sadržaje prirode i društva omogućiti realizaciju nastavnih sadržaja na višim razinama znanja. Poticanje znanja, razvoj sposobnosti i darovitosti učenika na području prirode i društva.</a:t>
                      </a:r>
                      <a:r>
                        <a:rPr lang="en" sz="1400" u="none" strike="noStrike" cap="none"/>
                        <a:t>Proširivati znanje, poticati kreativnost u rješavanju problema te primjena znanja u svakodnevnom životu.</a:t>
                      </a:r>
                      <a:endParaRPr sz="1400" u="none" strike="noStrike" cap="none"/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54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</a:rPr>
                        <a:t>Uočavanje darovitih učenika te rad na produbljivanju znanja i razvoju istraživačkog i logičkog mišljenja, zaključivanja i povezivanja. Stjecanje sigurnosti u radu i jačanje samopouzdanja.</a:t>
                      </a:r>
                      <a:endParaRPr sz="14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85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0" i="0" u="none" strike="noStrike" cap="none" noProof="0">
                          <a:latin typeface="Times New Roman"/>
                        </a:rPr>
                        <a:t>Danijela Divna Dujić, Martina Delišimunović Čmigović, Ivana Vlajčić i Natalija Kovač</a:t>
                      </a:r>
                      <a:endParaRPr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4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u="none" strike="noStrike" cap="none"/>
                        <a:t>Učenik se uključuje na preporuku učiteljice, ali na temelju vlastite odluke. Nastava se provodi na način: </a:t>
                      </a:r>
                      <a:endParaRPr sz="1400" u="none" strike="noStrike" cap="none"/>
                    </a:p>
                    <a:p>
                      <a:pPr marL="457200" marR="0" lvl="0" indent="-2222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Char char="●"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</a:rPr>
                        <a:t>učionička nastava</a:t>
                      </a:r>
                      <a:endParaRPr sz="140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457200" marR="0" lvl="0" indent="-2222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</a:rPr>
                        <a:t>učenički projekti, istraživalački rad</a:t>
                      </a:r>
                      <a:endParaRPr sz="140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457200" marR="0" lvl="0" indent="-2222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Char char="●"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</a:rPr>
                        <a:t>praktični radovi i pokusi</a:t>
                      </a:r>
                      <a:endParaRPr sz="140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457200" marR="0" lvl="0" indent="-2222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Char char="●"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</a:rPr>
                        <a:t>Posjet muzeju/Narodnom sveučilištu Sesvete/ Maksimiru/danima otvorenih vrata/prigodnoj izložbi i radionicama</a:t>
                      </a:r>
                      <a:endParaRPr sz="14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74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u="none" strike="noStrike" cap="none"/>
                        <a:t>Tijekom školske godine 2020./2021. po jedan sat tjedno.</a:t>
                      </a:r>
                      <a:endParaRPr sz="14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8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u="none" strike="noStrike" cap="none"/>
                        <a:t>Troškovi za izvođenje pokusa i  kopiranje listića (snosi škola), ulaznice za muzeje i radionice (snose učenici).</a:t>
                      </a:r>
                      <a:endParaRPr sz="14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863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u="none" strike="noStrike" cap="none"/>
                        <a:t>Samovrednovanje učenika. Vrednovanje rezultata na međurazrednom natjecanju. 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u="none" strike="noStrike" cap="none"/>
                        <a:t>Unapređenje individualnog razvoja učeničkih sposobnosti. Povećanje kvalitete nastavnog rada i daljnje poticanje razvoja darovitih učenika u skladu sa sposobnostima i interesima. </a:t>
                      </a:r>
                      <a:endParaRPr sz="14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98" name="Google Shape;998;p122"/>
          <p:cNvGraphicFramePr/>
          <p:nvPr>
            <p:extLst>
              <p:ext uri="{D42A27DB-BD31-4B8C-83A1-F6EECF244321}">
                <p14:modId xmlns:p14="http://schemas.microsoft.com/office/powerpoint/2010/main" val="364970107"/>
              </p:ext>
            </p:extLst>
          </p:nvPr>
        </p:nvGraphicFramePr>
        <p:xfrm>
          <a:off x="252821" y="204295"/>
          <a:ext cx="8638375" cy="6432730"/>
        </p:xfrm>
        <a:graphic>
          <a:graphicData uri="http://schemas.openxmlformats.org/drawingml/2006/table">
            <a:tbl>
              <a:tblPr>
                <a:noFill/>
                <a:tableStyleId>{B5C96C21-4EE6-4BEF-822F-EDBACECFD9C8}</a:tableStyleId>
              </a:tblPr>
              <a:tblGrid>
                <a:gridCol w="22956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427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62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600" b="1" u="none" strike="noStrike" cap="none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</a:t>
                      </a:r>
                      <a:r>
                        <a:rPr lang="en-US" sz="1600" b="1" u="none" strike="noStrike" cap="none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MATEMATIKE -</a:t>
                      </a:r>
                      <a:r>
                        <a:rPr lang="en-US" sz="1600" b="1" u="none" strike="noStrike" cap="none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600" b="1" u="none" strike="noStrike" cap="none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3. RAZREDI</a:t>
                      </a:r>
                      <a:endParaRPr lang="en-US" sz="1600" b="1" u="none" strike="noStrike" cap="none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nadprosječne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realizaciju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produbljivanju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istraživalačkog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logičkog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zaključivanja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Povećanje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84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Helena Ćurić, Valerija Ivanović Skender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Jasmina Kostelac Pervan, Maja </a:t>
                      </a:r>
                      <a:r>
                        <a:rPr lang="hr-HR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Đurinović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hr-HR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Tišljarec</a:t>
                      </a:r>
                      <a:endParaRPr lang="hr-HR"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prijedlog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frontalni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5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školske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godine 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2020./2021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63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pismenim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vidljivo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" name="Google Shape;1010;p124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1011" name="Google Shape;1011;p124"/>
          <p:cNvSpPr/>
          <p:nvPr/>
        </p:nvSpPr>
        <p:spPr>
          <a:xfrm>
            <a:off x="1077900" y="1988850"/>
            <a:ext cx="7029900" cy="2526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"/>
              <a:buFont typeface="Arial"/>
              <a:buNone/>
            </a:pPr>
            <a:r>
              <a:rPr lang="en" sz="3600" b="1" i="0" u="none" strike="noStrike" cap="none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</a:t>
            </a: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DATNA</a:t>
            </a:r>
            <a:r>
              <a:rPr lang="en" sz="3600" b="1" i="0" u="none" strike="noStrike" cap="none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NASTAVA </a:t>
            </a: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PREDMETNE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NASTAVE</a:t>
            </a:r>
            <a:endParaRPr sz="3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" name="Google Shape;1017;p127"/>
          <p:cNvSpPr txBox="1"/>
          <p:nvPr/>
        </p:nvSpPr>
        <p:spPr>
          <a:xfrm>
            <a:off x="7078660" y="0"/>
            <a:ext cx="2065200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018" name="Google Shape;1018;p127"/>
          <p:cNvGraphicFramePr/>
          <p:nvPr>
            <p:extLst>
              <p:ext uri="{D42A27DB-BD31-4B8C-83A1-F6EECF244321}">
                <p14:modId xmlns:p14="http://schemas.microsoft.com/office/powerpoint/2010/main" val="1036155638"/>
              </p:ext>
            </p:extLst>
          </p:nvPr>
        </p:nvGraphicFramePr>
        <p:xfrm>
          <a:off x="287350" y="274485"/>
          <a:ext cx="8569300" cy="647095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684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008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27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HRVATSKOGA JEZIKA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2020/2021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8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a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290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iznadprosječnih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standardnim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rabiti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–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složenosti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stvaralačko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apstraktno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rasuđivanje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usavršiti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jezičnoga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opću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stvaralačku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samovrjednovanje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vlastitoga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izvorima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endParaRPr sz="1350" u="none" strike="noStrike" cap="none" err="1"/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193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iznadprosječne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izdvajaju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intelektualnim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željom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težnjom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isticanjem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uočavanjem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posjeduju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analiza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sinteza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evaluacija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originalna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</a:t>
                      </a:r>
                      <a:endParaRPr sz="1350" u="none" strike="noStrike" cap="none" err="1"/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Božica </a:t>
                      </a:r>
                      <a:r>
                        <a:rPr lang="sr-Latn-RS" sz="15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Ruganec</a:t>
                      </a:r>
                      <a:r>
                        <a:rPr lang="sr-Latn-RS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prof.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60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endParaRPr sz="1350" u="none" strike="noStrike" cap="none" err="1"/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88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350" u="none" strike="noStrike" cap="none" err="1"/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63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30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ispisa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bijela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endParaRPr sz="1350" u="none" strike="noStrike" cap="none" err="1"/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" name="Google Shape;1024;p125"/>
          <p:cNvSpPr txBox="1"/>
          <p:nvPr/>
        </p:nvSpPr>
        <p:spPr>
          <a:xfrm>
            <a:off x="7078660" y="0"/>
            <a:ext cx="2046298" cy="2744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025" name="Google Shape;1025;p125"/>
          <p:cNvGraphicFramePr/>
          <p:nvPr>
            <p:extLst>
              <p:ext uri="{D42A27DB-BD31-4B8C-83A1-F6EECF244321}">
                <p14:modId xmlns:p14="http://schemas.microsoft.com/office/powerpoint/2010/main" val="3170220622"/>
              </p:ext>
            </p:extLst>
          </p:nvPr>
        </p:nvGraphicFramePr>
        <p:xfrm>
          <a:off x="251525" y="112363"/>
          <a:ext cx="8640950" cy="64810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161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6248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76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HRVATSKOGA JEZIKA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</a:t>
                      </a: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35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(8.</a:t>
                      </a: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b, </a:t>
                      </a: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c)</a:t>
                      </a:r>
                      <a:endParaRPr sz="1350" u="none" strike="noStrike" cap="none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41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iznadprosječnih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hrvatskim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standardnim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jezikom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rabiti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–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zadatci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težine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složenosti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stvaralačko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apstraktno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rasuđivanje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usavršiti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jezičnoga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opću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stvaralačku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vlastitoga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rdaa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izvorima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endParaRPr sz="1350" u="none" strike="noStrike" cap="none" err="1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297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iznadprosječne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se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izdvajaju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intelektualnim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sposobnostima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željom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težnjom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isticanjem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kritičkim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uočavanjem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posjeduju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analiza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sinteza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evaluacija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posebna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originalna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</a:t>
                      </a:r>
                      <a:endParaRPr sz="1350" u="none" strike="noStrike" cap="none" err="1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3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</a:t>
                      </a: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 Olgica Pavičić-Čović, prof.</a:t>
                      </a:r>
                      <a:endParaRPr sz="1350" u="none" strike="noStrike" cap="none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endParaRPr sz="1350" u="none" strike="noStrike" cap="none" err="1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03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</a:t>
                      </a:r>
                      <a:endParaRPr sz="1350" u="none" strike="noStrike" cap="none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36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30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ispisa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bijela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endParaRPr sz="1350" u="none" strike="noStrike" cap="none" err="1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8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endParaRPr sz="1350" u="none" strike="noStrike" cap="none" err="1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Google Shape;1031;p126"/>
          <p:cNvSpPr txBox="1"/>
          <p:nvPr/>
        </p:nvSpPr>
        <p:spPr>
          <a:xfrm>
            <a:off x="7078660" y="0"/>
            <a:ext cx="2065199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032" name="Google Shape;1032;p126"/>
          <p:cNvGraphicFramePr/>
          <p:nvPr>
            <p:extLst>
              <p:ext uri="{D42A27DB-BD31-4B8C-83A1-F6EECF244321}">
                <p14:modId xmlns:p14="http://schemas.microsoft.com/office/powerpoint/2010/main" val="4142920433"/>
              </p:ext>
            </p:extLst>
          </p:nvPr>
        </p:nvGraphicFramePr>
        <p:xfrm>
          <a:off x="287350" y="274485"/>
          <a:ext cx="8569300" cy="641710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684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008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27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HRVATSKOGA JEZIKA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 </a:t>
                      </a:r>
                      <a:r>
                        <a:rPr lang="en" sz="16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</a:t>
                      </a:r>
                      <a:endParaRPr sz="16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290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iznadprosječnih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standardnim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–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složenosti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stvaralačko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apstraktno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rasuđivanje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usavršiti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jezičnoga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opću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stvaralačku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samovrjednovanje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vlastitoga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izvorima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193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iznadprosječne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izdvajaju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intelektualnim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željom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težnjom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isticanjem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uočavanjem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posjeduju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analiza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sinteza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evaluacija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originalna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NOSITELJ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Renata </a:t>
                      </a:r>
                      <a:r>
                        <a:rPr lang="en-US" sz="15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Kovačićek</a:t>
                      </a:r>
                      <a:r>
                        <a:rPr lang="en-US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prof.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60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88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63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30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ispisa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bijela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Google Shape;1031;p126"/>
          <p:cNvSpPr txBox="1"/>
          <p:nvPr/>
        </p:nvSpPr>
        <p:spPr>
          <a:xfrm>
            <a:off x="7078660" y="0"/>
            <a:ext cx="2065199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032" name="Google Shape;1032;p126"/>
          <p:cNvGraphicFramePr/>
          <p:nvPr>
            <p:extLst>
              <p:ext uri="{D42A27DB-BD31-4B8C-83A1-F6EECF244321}">
                <p14:modId xmlns:p14="http://schemas.microsoft.com/office/powerpoint/2010/main" val="2444962257"/>
              </p:ext>
            </p:extLst>
          </p:nvPr>
        </p:nvGraphicFramePr>
        <p:xfrm>
          <a:off x="287350" y="274485"/>
          <a:ext cx="8569300" cy="641710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684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008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27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HRVATSKOGA JEZIKA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c 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n" sz="16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290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iznadprosječnih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standardnim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–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složenosti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stvaralačko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apstraktno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rasuđivanje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usavršiti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jezičnoga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opću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stvaralačku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samovrjednovanje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vlastitoga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izvorima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193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iznadprosječne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izdvajaju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intelektualnim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željom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težnjom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isticanjem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uočavanjem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posjeduju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analiza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sinteza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evaluacija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originalna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NOSITELJ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Silvija Jurić, prof.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60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88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jedan sat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63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30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ispisa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bijela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sp>
        <p:nvSpPr>
          <p:cNvPr id="2" name="TekstniOkvir 1">
            <a:extLst>
              <a:ext uri="{FF2B5EF4-FFF2-40B4-BE49-F238E27FC236}">
                <a16:creationId xmlns:a16="http://schemas.microsoft.com/office/drawing/2014/main" xmlns="" id="{8DD27E47-C3E6-4EB7-980D-CCDDD8FE1953}"/>
              </a:ext>
            </a:extLst>
          </p:cNvPr>
          <p:cNvSpPr txBox="1"/>
          <p:nvPr/>
        </p:nvSpPr>
        <p:spPr>
          <a:xfrm>
            <a:off x="3200400" y="3200400"/>
            <a:ext cx="2743200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hr-HR"/>
              <a:t>Kliknite da biste dodali tekst</a:t>
            </a:r>
          </a:p>
        </p:txBody>
      </p:sp>
    </p:spTree>
    <p:extLst>
      <p:ext uri="{BB962C8B-B14F-4D97-AF65-F5344CB8AC3E}">
        <p14:creationId xmlns:p14="http://schemas.microsoft.com/office/powerpoint/2010/main" val="374384167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38" name="Google Shape;1038;p129"/>
          <p:cNvGraphicFramePr/>
          <p:nvPr>
            <p:extLst>
              <p:ext uri="{D42A27DB-BD31-4B8C-83A1-F6EECF244321}">
                <p14:modId xmlns:p14="http://schemas.microsoft.com/office/powerpoint/2010/main" val="1388296756"/>
              </p:ext>
            </p:extLst>
          </p:nvPr>
        </p:nvGraphicFramePr>
        <p:xfrm>
          <a:off x="180975" y="159302"/>
          <a:ext cx="8782050" cy="641200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311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509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05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35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ENGLESKOG JEZIKA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8. RAZREDA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94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35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jezičnih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potencijala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iznadprosječnih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stvaralačko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apstraktno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rasuđivanje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usavršiti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pisanog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proširiti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vokabular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vlastitog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izvorima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84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35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poseban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žele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1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Anita </a:t>
                      </a:r>
                      <a:r>
                        <a:rPr lang="en-US" sz="135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Baranašić</a:t>
                      </a:r>
                      <a:r>
                        <a:rPr lang="en-US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dipl. </a:t>
                      </a:r>
                      <a:r>
                        <a:rPr lang="en-US" sz="135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</a:t>
                      </a:r>
                      <a:r>
                        <a:rPr lang="en-US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44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35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parovima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izvanučionična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projekcije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obilasci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(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ovisno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o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epidemiološkoj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situaciji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demonstracija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diskusija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grafička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dokumentacija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razne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kvizovi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80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jedan sat tjedno tijekom školske godine 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57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radnih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04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35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povjerenja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zadovoljstvo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sustavno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natjecanjima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" name="Google Shape;256;g61d7f35a3e_0_6"/>
          <p:cNvSpPr txBox="1">
            <a:spLocks noGrp="1"/>
          </p:cNvSpPr>
          <p:nvPr>
            <p:ph type="title"/>
          </p:nvPr>
        </p:nvSpPr>
        <p:spPr>
          <a:xfrm>
            <a:off x="628650" y="365126"/>
            <a:ext cx="78867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600" b="1">
                <a:latin typeface="Times New Roman"/>
                <a:ea typeface="Times New Roman"/>
                <a:cs typeface="Times New Roman"/>
                <a:sym typeface="Times New Roman"/>
              </a:rPr>
              <a:t>SOLIDARNOST</a:t>
            </a:r>
            <a:endParaRPr sz="36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57" name="Google Shape;257;g61d7f35a3e_0_6"/>
          <p:cNvSpPr txBox="1">
            <a:spLocks noGrp="1"/>
          </p:cNvSpPr>
          <p:nvPr>
            <p:ph type="body" idx="1"/>
          </p:nvPr>
        </p:nvSpPr>
        <p:spPr>
          <a:xfrm>
            <a:off x="628650" y="1825625"/>
            <a:ext cx="78867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just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3000">
                <a:latin typeface="Times New Roman"/>
                <a:ea typeface="Times New Roman"/>
                <a:cs typeface="Times New Roman"/>
                <a:sym typeface="Times New Roman"/>
              </a:rPr>
              <a:t>Kontinuirano provodimo humanitarni rad kroz razne akcije u kojima jačamo solidarnost, suosjećanje i pomaganje potrebitima, kao i osjetljivost na očuvanje prirode kroz razvijanje ekološke svijesti i održivi razvoj kod učenika.</a:t>
            </a:r>
            <a:endParaRPr sz="30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44" name="Google Shape;1044;p131"/>
          <p:cNvGraphicFramePr/>
          <p:nvPr>
            <p:extLst>
              <p:ext uri="{D42A27DB-BD31-4B8C-83A1-F6EECF244321}">
                <p14:modId xmlns:p14="http://schemas.microsoft.com/office/powerpoint/2010/main" val="669880713"/>
              </p:ext>
            </p:extLst>
          </p:nvPr>
        </p:nvGraphicFramePr>
        <p:xfrm>
          <a:off x="185600" y="105514"/>
          <a:ext cx="8777425" cy="6656318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298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476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70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TALIJANSKOG JEZIKA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8. RAZREDA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0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poticati razvoj jezičnih potencijala kod darovitih i iznadprosječnih učenika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razvijati jezične sposobnosti, stvaralačko mišljenje, apstraktno rasuđivanje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usavršiti vještine pisanog i usmenog izražavanja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proširiti vokabular učenika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poticati na samovrednovanje (ocjenjivanje vlastitog rada)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omogućiti pristup izvorima znanja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proširivanje znanja o kulturi 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4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Razviti kreativnost, sposobnost za samostalno učenje talijanskog jezika za učenike koji pokazuju poseban interes za talijanski jezik i koji žele proširiti svoja znanja.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25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Natalija Glavak Horvatić, prof.</a:t>
                      </a:r>
                      <a:endParaRPr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32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individualni rad, grupni rad i rad u parovima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razgovor, demonstracija i diskusija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didaktičke igre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natjecanje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87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jedan sat tjedno tijekom školske godine 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2020./2021.</a:t>
                      </a:r>
                      <a:endParaRPr lang="en" sz="135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87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troškove potrebnih i dodatnih radnih materijala snosi škola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08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samovrednovanje učenika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kontinuirano praćenje napretka i razvijanja interesa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zadovoljstvo učenika, učitelja i roditelja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sustavno razvijanje samopouzdanja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50" name="Google Shape;1050;g63a6113161_0_18"/>
          <p:cNvGraphicFramePr/>
          <p:nvPr>
            <p:extLst>
              <p:ext uri="{D42A27DB-BD31-4B8C-83A1-F6EECF244321}">
                <p14:modId xmlns:p14="http://schemas.microsoft.com/office/powerpoint/2010/main" val="220031935"/>
              </p:ext>
            </p:extLst>
          </p:nvPr>
        </p:nvGraphicFramePr>
        <p:xfrm>
          <a:off x="279626" y="194712"/>
          <a:ext cx="8632125" cy="63034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616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705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36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0075" marR="50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</a:t>
                      </a: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NASTAVA</a:t>
                      </a: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ENGLESKOG JEZIKA ZA 7.</a:t>
                      </a: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 i c</a:t>
                      </a: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RAZRED</a:t>
                      </a:r>
                      <a:endParaRPr sz="1350" u="none" strike="noStrike" cap="none"/>
                    </a:p>
                  </a:txBody>
                  <a:tcPr marL="50075" marR="50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66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0075" marR="50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5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 koji 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</a:t>
                      </a:r>
                      <a:r>
                        <a:rPr lang="en" sz="15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nastavnom predmetu ostvaruju natprosječne rezultate ili pokazuju poseban interes za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jezične sadržaje, </a:t>
                      </a:r>
                      <a:r>
                        <a:rPr lang="en" sz="15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 realizaciju nastavnih sadržaja na višim razinama znanja. </a:t>
                      </a:r>
                      <a:endParaRPr sz="1350" u="none" strike="noStrike" cap="none"/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5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 znanja, sposobnosti i razvijanje darovitosti učenika na području 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 jezika.</a:t>
                      </a:r>
                      <a:endParaRPr sz="1350" u="none" strike="noStrike" cap="none"/>
                    </a:p>
                  </a:txBody>
                  <a:tcPr marL="50075" marR="50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379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0075" marR="50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5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 s učenicima koji pokazuju interes za produbljivanje znanja, te uočavanje darovitih učenika u području 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 jezika.</a:t>
                      </a:r>
                      <a:r>
                        <a:rPr lang="en" sz="15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</a:t>
                      </a:r>
                      <a:r>
                        <a:rPr lang="en" sz="15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ostizanje viših razina znanja i komunikacijskih kompetencija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stjecanje sigurnosti u radu i jačanje samopouzdanja, razvoj maštovitosti i stila izražavanja. </a:t>
                      </a:r>
                      <a:endParaRPr sz="1350" u="none" strike="noStrike" cap="none"/>
                    </a:p>
                  </a:txBody>
                  <a:tcPr marL="50075" marR="50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73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50075" marR="50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Nataša Grubišić,prof.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075" marR="50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66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0075" marR="50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 se uključuje na preporuku učiteljice, ali i  na temelju vlastite odluke. U radu će se koristiti individualne i suradničke metode rada kroz korištenje suvremenih medija, izvanučioničnom nastavom te sudjelovanjem u projektima, kvizovima i na natjecanjima. </a:t>
                      </a:r>
                      <a:endParaRPr sz="1350" u="none" strike="noStrike" cap="none"/>
                    </a:p>
                  </a:txBody>
                  <a:tcPr marL="50075" marR="50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80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0075" marR="50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školski sat tjedno kroz nastavnu. godinu 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0075" marR="50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4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0075" marR="50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 potrošnog materijala (fotokopirni papir i sl.) snosi škola, eventualne ostale troškove u realizaciji stručnih posjeta i sl. snose roditelji.</a:t>
                      </a:r>
                      <a:endParaRPr sz="1350" u="none" strike="noStrike" cap="none"/>
                    </a:p>
                  </a:txBody>
                  <a:tcPr marL="50075" marR="50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66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0075" marR="50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 učenika. Usmeno i opisno praćenje učenika od strane učiteljice. Vrednovanje i analiza rezultata.</a:t>
                      </a:r>
                      <a:endParaRPr sz="1350" u="none" strike="noStrike" cap="none"/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endParaRPr sz="1350" u="none" strike="noStrike" cap="none"/>
                    </a:p>
                  </a:txBody>
                  <a:tcPr marL="50075" marR="50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62" name="Google Shape;1062;g615379db31_0_0"/>
          <p:cNvGraphicFramePr/>
          <p:nvPr>
            <p:extLst>
              <p:ext uri="{D42A27DB-BD31-4B8C-83A1-F6EECF244321}">
                <p14:modId xmlns:p14="http://schemas.microsoft.com/office/powerpoint/2010/main" val="2848327147"/>
              </p:ext>
            </p:extLst>
          </p:nvPr>
        </p:nvGraphicFramePr>
        <p:xfrm>
          <a:off x="185600" y="105514"/>
          <a:ext cx="8777425" cy="6554196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298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476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70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NJEMAČKOG JEZIKA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 RAZREDA 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42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hr-HR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Zainteresirati i motivirati učenike za pojedina područja.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hr-HR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 će dodatnim radom na sadržajima za koje pokazuju interes osnažiti kompetencije u nastavnom području te proširiti svoje znanje o kulturi zemalja njemačkoga govornog područja.</a:t>
                      </a:r>
                      <a:endParaRPr lang="hr-HR"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4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Razviti kreativnost, sposobnost za samostalno učenje njemačkog jezika za učenike koji pokazuju poseban interes za njemački jezik i koji žele proširiti svoja znanja. 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25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sr-Latn-R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Dragica Rožman, učiteljica njemačkog jezika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08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Individualni, grupni i rad u paru, kvizovi, korištenje medija, diskusija 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87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35 sati dodatne nastave njemačkog jezika, odnosno 1 sat 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tijekom školske godine 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 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87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troškovi potrošnog materijala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08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samovrednovanje i vršnjačko vrednovanje učenika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kontinuirano praćenje napretka i razvijanja interesa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sustavno razvijanje samopouzdanja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68" name="Google Shape;1068;g615379db31_0_4"/>
          <p:cNvGraphicFramePr/>
          <p:nvPr>
            <p:extLst>
              <p:ext uri="{D42A27DB-BD31-4B8C-83A1-F6EECF244321}">
                <p14:modId xmlns:p14="http://schemas.microsoft.com/office/powerpoint/2010/main" val="4047187760"/>
              </p:ext>
            </p:extLst>
          </p:nvPr>
        </p:nvGraphicFramePr>
        <p:xfrm>
          <a:off x="185600" y="105514"/>
          <a:ext cx="8777425" cy="6592623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298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476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70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NJEMAČKOG JEZIKA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RAZREDA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499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Zainteresirati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sadržajima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osnažiti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kompetencije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pripremiti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za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4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poseban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žele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25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sr-Latn-R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Anđa Pehar Matić, prof.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41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medija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diskusija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87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35 sati dodatne nastave njemačkog jezika, odnosno 1 sat tjedno tijekom školske godine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87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potrošnog</a:t>
                      </a: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08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vršnjačko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kontinuirano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razvijanja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interesa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sustavno razvijanje samopouzdanja</a:t>
                      </a:r>
                      <a:endParaRPr lang="en-US"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" name="Google Shape;1074;p133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075" name="Google Shape;1075;p133"/>
          <p:cNvGraphicFramePr/>
          <p:nvPr>
            <p:extLst>
              <p:ext uri="{D42A27DB-BD31-4B8C-83A1-F6EECF244321}">
                <p14:modId xmlns:p14="http://schemas.microsoft.com/office/powerpoint/2010/main" val="3011162801"/>
              </p:ext>
            </p:extLst>
          </p:nvPr>
        </p:nvGraphicFramePr>
        <p:xfrm>
          <a:off x="275771" y="274637"/>
          <a:ext cx="8606950" cy="6466483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024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6045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17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</a:t>
                      </a: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MATEMATIKE </a:t>
                      </a:r>
                      <a:b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</a:b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 </a:t>
                      </a:r>
                      <a:r>
                        <a:rPr lang="hr-HR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5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ŠK. GOD. </a:t>
                      </a: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20</a:t>
                      </a:r>
                      <a:r>
                        <a:rPr lang="hr-HR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20</a:t>
                      </a: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./20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  <a:r>
                        <a:rPr lang="hr-HR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265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CILJEVI 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 sposobnosti apstraktnog mišljenja i logičkog 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zaključivanja te izražavanje općih ideja matematičkim  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ezikom, razvoj matematičke intuicije, mašte i stvaralačkog 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mišljenja, izgradnja natjecateljskog duha i poticanja samostalnog istraživanja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 je namijenjen zainteresiranim učenicima za 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produbljivanje znanja i razvijanje interesa za matematičku znano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lang="hr-HR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cs typeface="Times New Roman"/>
                          <a:sym typeface="Times New Roman"/>
                        </a:rPr>
                        <a:t>Priprema učenika za natjecanje iz matematike.</a:t>
                      </a:r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Snježana Lažeta, prof.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 rad, grupni rad, rad u parovima. Nastava se održava u učioničkom prostoru škole, za uspješne učenike organizira se natjecanje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Razgovor, demonstracija i diskusija.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28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školski sat tjedno tijekom nastavne 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Rad preko teamsa - online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28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 za fotokopiranje i izradu zadataka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63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VREDNOVANJA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 učenika na natjecanjima te individualno opisno praćenje učenika</a:t>
                      </a: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 povjerenja u vlastite matematičke sposobnosti,  razvijanje samopouzdanja.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­Razvijanje sposobnosti samostalnog rada, odgovornosti i kritičnosti prema svome radu.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" name="Google Shape;1081;p135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082" name="Google Shape;1082;p135"/>
          <p:cNvGraphicFramePr/>
          <p:nvPr>
            <p:extLst>
              <p:ext uri="{D42A27DB-BD31-4B8C-83A1-F6EECF244321}">
                <p14:modId xmlns:p14="http://schemas.microsoft.com/office/powerpoint/2010/main" val="3583085658"/>
              </p:ext>
            </p:extLst>
          </p:nvPr>
        </p:nvGraphicFramePr>
        <p:xfrm>
          <a:off x="232229" y="274637"/>
          <a:ext cx="8679550" cy="648546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193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6602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17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</a:t>
                      </a: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MATEMATIKE </a:t>
                      </a:r>
                      <a:b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</a:b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 </a:t>
                      </a:r>
                      <a:r>
                        <a:rPr lang="hr-HR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</a:t>
                      </a: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RAZREDA 20</a:t>
                      </a:r>
                      <a:r>
                        <a:rPr lang="hr-HR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20</a:t>
                      </a: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./20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  <a:r>
                        <a:rPr lang="hr-HR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265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CILJEVI 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 sposobnosti apstraktnog mišljenja i logičkog 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zaključivanja te izražavanje općih ideja matematičkim  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ezikom, razvoj matematičke intuicije, mašte i stvaralačkog 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mišljenja, izgradnja natjecateljskog duha i poticanja samostalnog istraživanja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39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 je namijenjen zainteresiranim učenicima za 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produbljivanje znanja i razvijanje interesa za matematičku znano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Priprema učenika za natjecanja iz matematike.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Katarina Čabraja, prof.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 rad, grupni rad, rad u parovima. Nastava se održava u učioničkom prostoru škole, za uspješne učenike organizira se natjecanje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lang="hr-HR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cs typeface="Times New Roman"/>
                          <a:sym typeface="Times New Roman"/>
                        </a:rPr>
                        <a:t>Razgovor, demonstracija, diskusija.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28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školski sat tjedno tijekom nastavne 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28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 za fotokopiranje i izradu zadataka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63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VREDNOVANJA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 učenika na natjecanjima te individualno opisno praćenje učenika</a:t>
                      </a: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 povjerenja u vlastite matematičke sposobnosti,  razvijanje samopouzdanja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­Razvijanje sposobnosti samostalnog rada, odgovornosti i kritičnosti prema svome radu.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" name="Google Shape;1088;p136"/>
          <p:cNvSpPr txBox="1"/>
          <p:nvPr/>
        </p:nvSpPr>
        <p:spPr>
          <a:xfrm>
            <a:off x="7078660" y="0"/>
            <a:ext cx="2046299" cy="274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089" name="Google Shape;1089;p136"/>
          <p:cNvGraphicFramePr/>
          <p:nvPr>
            <p:extLst>
              <p:ext uri="{D42A27DB-BD31-4B8C-83A1-F6EECF244321}">
                <p14:modId xmlns:p14="http://schemas.microsoft.com/office/powerpoint/2010/main" val="1912460023"/>
              </p:ext>
            </p:extLst>
          </p:nvPr>
        </p:nvGraphicFramePr>
        <p:xfrm>
          <a:off x="79745" y="45610"/>
          <a:ext cx="8778505" cy="6488539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4158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8369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02141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IZ KEMIJE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SEDMI I OSMI RAZRED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255892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175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stvarati mogućnosti za razvijanje darovitosti učenika</a:t>
                      </a:r>
                      <a:endParaRPr sz="1350" u="none" strike="noStrike" cap="none"/>
                    </a:p>
                    <a:p>
                      <a:pPr marL="457200" marR="0" lvl="0" indent="-3175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 uključivanje učenika za sudjelovanje na natjecanju i znanstvenim događanjima</a:t>
                      </a:r>
                      <a:endParaRPr sz="1350" u="none" strike="noStrike" cap="none"/>
                    </a:p>
                    <a:p>
                      <a:pPr marL="457200" marR="0" lvl="0" indent="-3175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 učenike za samostalno rješavanje problema i uvoditi ih u znanstveni način razmišljanja</a:t>
                      </a:r>
                      <a:endParaRPr sz="1350" u="none" strike="noStrike" cap="none"/>
                    </a:p>
                    <a:p>
                      <a:pPr marL="457200" marR="0" lvl="0" indent="-3175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 kreativnost, jačati međusobnu suradnju 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90751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175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proširivanje znanja iz redovnog programa kemije</a:t>
                      </a:r>
                      <a:endParaRPr sz="1350" u="none" strike="noStrike" cap="none"/>
                    </a:p>
                    <a:p>
                      <a:pPr marL="457200" marR="0" lvl="0" indent="-3175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primjena kompleksnih kemijskih znanja i vještina u rješavanju problemskih situacija</a:t>
                      </a:r>
                      <a:endParaRPr sz="1350" u="none" strike="noStrike" cap="none"/>
                    </a:p>
                    <a:p>
                      <a:pPr marL="457200" marR="0" lvl="0" indent="-3175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pripreme za natjecanje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18419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38"/>
                        <a:buFont typeface="Verdana"/>
                        <a:buNone/>
                      </a:pP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255892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učionička nastava</a:t>
                      </a:r>
                      <a:endParaRPr sz="1350" u="none" strike="noStrike" cap="none" dirty="0"/>
                    </a:p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 projekti</a:t>
                      </a:r>
                      <a:r>
                        <a:rPr lang="en" sz="1350" u="none" strike="noStrike" cap="none" dirty="0"/>
                        <a:t>, i</a:t>
                      </a: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straživalački rad</a:t>
                      </a:r>
                      <a:endParaRPr sz="1350" u="none" strike="noStrike" cap="none" dirty="0"/>
                    </a:p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praktični radovi i pokusi</a:t>
                      </a:r>
                      <a:endParaRPr sz="1350" u="none" strike="noStrike" cap="none" dirty="0"/>
                    </a:p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 u znanju</a:t>
                      </a:r>
                      <a:endParaRPr sz="1500" u="none" strike="noStrike" cap="none" dirty="0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 muzeju/fakultetu/danima otvorenih vrata/prigodnoj izložbi/znanstveni piknik</a:t>
                      </a:r>
                      <a:endParaRPr sz="1500" u="none" strike="noStrike" cap="none" dirty="0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30086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2921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nastavni sat tjedno i po dogovoru 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5023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Pribor i kemikalije za dodatni rad, papir za pripremanje RL i zadataka.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6286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175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sustavno  praćenje učeničkih dostignuća</a:t>
                      </a:r>
                      <a:endParaRPr sz="1350" u="none" strike="noStrike" cap="none" dirty="0"/>
                    </a:p>
                    <a:p>
                      <a:pPr marL="457200" marR="0" lvl="0" indent="-3175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bilježenje napretka učenika u usvajanju i primjeni dodatnih sadržaja</a:t>
                      </a:r>
                      <a:endParaRPr sz="1350" u="none" strike="noStrike" cap="none" dirty="0"/>
                    </a:p>
                    <a:p>
                      <a:pPr marL="457200" marR="0" lvl="0" indent="-3175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učeničkih praktičnih radova</a:t>
                      </a:r>
                      <a:endParaRPr sz="1350" u="none" strike="noStrike" cap="none" dirty="0"/>
                    </a:p>
                    <a:p>
                      <a:pPr marL="457200" marR="0" lvl="0" indent="-3175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 na natjecanju u kategoriji znanja te praćenje postignutih rezultata</a:t>
                      </a:r>
                      <a:endParaRPr sz="1350" u="none" strike="noStrike" cap="none" dirty="0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" name="Google Shape;1095;p137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096" name="Google Shape;1096;p137"/>
          <p:cNvGraphicFramePr/>
          <p:nvPr>
            <p:extLst>
              <p:ext uri="{D42A27DB-BD31-4B8C-83A1-F6EECF244321}">
                <p14:modId xmlns:p14="http://schemas.microsoft.com/office/powerpoint/2010/main" val="3786680123"/>
              </p:ext>
            </p:extLst>
          </p:nvPr>
        </p:nvGraphicFramePr>
        <p:xfrm>
          <a:off x="377849" y="140974"/>
          <a:ext cx="8597225" cy="648736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037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934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95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IZ FIZIKE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SEDMI I OSMI RAZRED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157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stvarati mogućnosti za razvijanje darovitosti učenika</a:t>
                      </a:r>
                      <a:endParaRPr sz="1350" u="none" strike="noStrike" cap="none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 uključivanje učenika za sudjelovanje na natjecanjima, susretima i smotrama</a:t>
                      </a:r>
                      <a:endParaRPr sz="1350" u="none" strike="noStrike" cap="none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 učenike za samostalno rješavanje problema i uvoditi ih u znanstveni način razmišljanja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46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proširivanje znanja iz redovnog programa fizike</a:t>
                      </a:r>
                      <a:endParaRPr sz="1350" u="none" strike="noStrike" cap="none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primjena kompleksnih fizikalnih znanja i vještina u rješavanju problemskih situacija</a:t>
                      </a:r>
                      <a:endParaRPr sz="1350" u="none" strike="noStrike" cap="none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pripreme za natjecanje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85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175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Vedran Bobšić, prof. fizike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44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 ziranim oblikom rada u skupini, u pravilu do osam učenika.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 muzeju/fakultetu/danima otvorenih vrata/prigodnoj izložbi/znanstveni piknik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730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048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 nastavna sata tjedno u popodnevnoj smjeni tijekom nastavne godine prema interesu 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cca 50 kn (papir za kopiranje, kreda u boji, troškovi printanja i kopiranja)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928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utvrđen nastavnim planom i programom iz fizike za sedmi i osmi razred osnovne škole (tijela i tvari, međudjelovanje i sila, energija, unutarnja energija i toplina) i osmi razred osnovne škole(električna struja, gibanje i sila, valovi, svjetlost)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" name="Google Shape;1102;p138"/>
          <p:cNvSpPr txBox="1"/>
          <p:nvPr/>
        </p:nvSpPr>
        <p:spPr>
          <a:xfrm>
            <a:off x="7078660" y="0"/>
            <a:ext cx="2046299" cy="274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103" name="Google Shape;1103;p138"/>
          <p:cNvGraphicFramePr/>
          <p:nvPr>
            <p:extLst>
              <p:ext uri="{D42A27DB-BD31-4B8C-83A1-F6EECF244321}">
                <p14:modId xmlns:p14="http://schemas.microsoft.com/office/powerpoint/2010/main" val="3319600537"/>
              </p:ext>
            </p:extLst>
          </p:nvPr>
        </p:nvGraphicFramePr>
        <p:xfrm>
          <a:off x="282011" y="265349"/>
          <a:ext cx="8579975" cy="626255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923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876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95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IZ BIOLOGIJE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SEDMI I OSMI RAZRED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157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je zadovoljiti šire učeničke interese i sposobnosti, poticati i usmjeravati učenike s posebnim sklonostima. Omogućiti učenicima neposrednu primjenu stečenog znanja te razvoj svih onih sposobnosti i manualne spretnosti kojima se manje pozornosti može posvetiti tijekom redovne nastave (praktični rad, prezentacija,....). Produbljivati interes za sadržaje iz biologije te priprema za određene razine natjecanja u znanju.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86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7. i 8. razreda koji pokazuju izraziti interes za proširivanje osnovnih znanja, sposobnosti i umijeća. 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92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Tanja Prigorec, prof.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44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Individualno, u paru i skupini putem praktičnog rada, izrada prezentacija, rješavanje problemskih zadataka i zadataka s prijašnjih natjecanja na svim razinama.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 muzeju/fakultetu/danima otvorenih vrata/prigodnoj izložbi/znanstveni piknik, sudjelovanje u zadacima projektnog tipa.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33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tjedno tijekom školske godine ili dogovoru s učenicima.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 za fotokopirni papir, materijal za sekciju, predmetna i pokrovna stakalca i drugi potreban materijal.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548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Sustavno praćenje i bilježenje učeničkih postignuća, interesa, redovitosti i zalaganja u radu, suradničkog učenja. Sudjelovanje na natjecanjima iz znanja.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09" name="Google Shape;1109;p139"/>
          <p:cNvGraphicFramePr/>
          <p:nvPr>
            <p:extLst>
              <p:ext uri="{D42A27DB-BD31-4B8C-83A1-F6EECF244321}">
                <p14:modId xmlns:p14="http://schemas.microsoft.com/office/powerpoint/2010/main" val="2146654898"/>
              </p:ext>
            </p:extLst>
          </p:nvPr>
        </p:nvGraphicFramePr>
        <p:xfrm>
          <a:off x="431541" y="188640"/>
          <a:ext cx="8280925" cy="62390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44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367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96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GEOGRAFIJE ZA </a:t>
                      </a:r>
                      <a:endParaRPr lang="en" sz="18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6. a, b, c I  8. a, b, c</a:t>
                      </a:r>
                    </a:p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endParaRPr lang="en" sz="1800" b="1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0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obveznog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veći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samostalan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primjenjivati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usvojena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drugih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ranije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usvojena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geografska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istraživački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82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Potaknuti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objasniti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prilagoditi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dodatnu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pripremati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geografije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76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Željka</a:t>
                      </a: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Šibalić</a:t>
                      </a: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prof.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parovima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tjedno tijekom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rad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265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Calibri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ndividualno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uspješnosti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planiranih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Calibri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orištenje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postizanja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što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boljih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geografije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roz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dodatnoj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adekvatno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valorizirati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zalaganja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sukladno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tome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primijeniti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samoj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geografije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Google Shape;263;g61d7f35a3e_0_12"/>
          <p:cNvSpPr txBox="1">
            <a:spLocks noGrp="1"/>
          </p:cNvSpPr>
          <p:nvPr>
            <p:ph type="title"/>
          </p:nvPr>
        </p:nvSpPr>
        <p:spPr>
          <a:xfrm>
            <a:off x="628650" y="228875"/>
            <a:ext cx="7886700" cy="89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600" b="1">
                <a:latin typeface="Times New Roman"/>
                <a:ea typeface="Times New Roman"/>
                <a:cs typeface="Times New Roman"/>
                <a:sym typeface="Times New Roman"/>
              </a:rPr>
              <a:t>ODGOVORNOST</a:t>
            </a:r>
            <a:endParaRPr sz="36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64" name="Google Shape;264;g61d7f35a3e_0_12"/>
          <p:cNvSpPr txBox="1">
            <a:spLocks noGrp="1"/>
          </p:cNvSpPr>
          <p:nvPr>
            <p:ph type="body" idx="1"/>
          </p:nvPr>
        </p:nvSpPr>
        <p:spPr>
          <a:xfrm>
            <a:off x="279275" y="1223050"/>
            <a:ext cx="8592300" cy="54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just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Nastojimo kroz odgojno obrazovno djelovanje škole promicati i  trajno ugraditi u svijest svakog učenika temeljne ljudske vrijednosti koje se odnose na odgovorno ponašanje prema vlastitom zdravlju i zdravlju drugih, očuvanju prirode i okoliša te prihvaćanju različitosti.</a:t>
            </a:r>
            <a:endParaRPr sz="28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endParaRPr sz="11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Na školi je velika odgovornost u pripremi učenika za odgovornog građanina Republike Hrvatske, koji će kao odrasla osoba znati aktivno i odgovorno sudjelovati u demokratskom društvu te biti sposoban prevenirati svaki oblik nasilja i netolerancije, kao  i smanjiti nasilje među učenicima.</a:t>
            </a:r>
            <a:endParaRPr sz="28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15" name="Google Shape;1115;p140"/>
          <p:cNvGraphicFramePr/>
          <p:nvPr>
            <p:extLst>
              <p:ext uri="{D42A27DB-BD31-4B8C-83A1-F6EECF244321}">
                <p14:modId xmlns:p14="http://schemas.microsoft.com/office/powerpoint/2010/main" val="2723580257"/>
              </p:ext>
            </p:extLst>
          </p:nvPr>
        </p:nvGraphicFramePr>
        <p:xfrm>
          <a:off x="183241" y="198975"/>
          <a:ext cx="8781300" cy="596475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617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7196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96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GEOGRAFIJE ZA 5.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a, b, c, d,  i 7. d, RAZRED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0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Proširiti sadržaje obveznog nastavnog programa, razvijati interes za predmet, poticati veći interes učenika za samostalan i timski rad, primjenjivati usvojena znanja iz drugih predmeta i ranije usvojena geografska znanja, usmjeravati učenike na istraživački rad.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82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Potaknuti interes, objasniti i prilagoditi sadržaje za dodatnu nastavu te učenike pripremati za natjecanje iz geografije.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76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sr-Latn-R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Slavko Zovko, prof.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 rad, rad u parovima, grupni rad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tjedno,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2020.-2021.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nema dodatnih troškova</a:t>
                      </a:r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265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74625" marR="0" lvl="0" indent="-17462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Char char="•"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 praćenje uspješnosti usvajanja planiranih i dodatnih sadržaja</a:t>
                      </a:r>
                      <a:endParaRPr sz="1350" u="none" strike="noStrike" cap="none"/>
                    </a:p>
                    <a:p>
                      <a:pPr marL="174625" marR="0" lvl="0" indent="-17462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Char char="•"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 rezultata u svrhu postizanja što boljih rezultata u nastavi geografije</a:t>
                      </a:r>
                      <a:endParaRPr sz="1350" u="none" strike="noStrike" cap="none"/>
                    </a:p>
                    <a:p>
                      <a:pPr marL="174625" marR="0" lvl="0" indent="-17462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Char char="•"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 rad na dodatnoj nastavi adekvatno valorizirati zalaganja i interes  te ga sukladno tome primijeniti i u samoj nastavi geografije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21" name="Google Shape;1121;p141"/>
          <p:cNvGraphicFramePr/>
          <p:nvPr>
            <p:extLst>
              <p:ext uri="{D42A27DB-BD31-4B8C-83A1-F6EECF244321}">
                <p14:modId xmlns:p14="http://schemas.microsoft.com/office/powerpoint/2010/main" val="22797748"/>
              </p:ext>
            </p:extLst>
          </p:nvPr>
        </p:nvGraphicFramePr>
        <p:xfrm>
          <a:off x="288131" y="207708"/>
          <a:ext cx="8721150" cy="589282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340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870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50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IZ POVIJESTI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SEDMI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RAZRED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385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osobito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srednjeg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vijeka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perspektive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dogodili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80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04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350" b="0" i="0" u="none" strike="noStrike" cap="none" noProof="0">
                          <a:latin typeface="Times New Roman"/>
                        </a:rPr>
                        <a:t>Tomislav </a:t>
                      </a:r>
                      <a:r>
                        <a:rPr lang="en-US" sz="1350" b="0" i="0" u="none" strike="noStrike" cap="none" noProof="0" err="1">
                          <a:latin typeface="Times New Roman"/>
                        </a:rPr>
                        <a:t>Špančić</a:t>
                      </a:r>
                      <a:r>
                        <a:rPr lang="en-US" sz="1350" b="0" i="0" u="none" strike="noStrike" cap="none" noProof="0">
                          <a:latin typeface="Times New Roman"/>
                        </a:rPr>
                        <a:t>, prof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64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Kombinirana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izlaganja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dramatizacija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odlasci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muzeje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sl.)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frontalni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77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64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Eventualne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sl.)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endParaRPr sz="1350" u="none" strike="noStrike" cap="none" err="1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64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uređivanje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replika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artefakata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bitnih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datuma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27" name="Google Shape;1127;p142"/>
          <p:cNvGraphicFramePr/>
          <p:nvPr>
            <p:extLst>
              <p:ext uri="{D42A27DB-BD31-4B8C-83A1-F6EECF244321}">
                <p14:modId xmlns:p14="http://schemas.microsoft.com/office/powerpoint/2010/main" val="3989728732"/>
              </p:ext>
            </p:extLst>
          </p:nvPr>
        </p:nvGraphicFramePr>
        <p:xfrm>
          <a:off x="161925" y="280000"/>
          <a:ext cx="8810625" cy="6331116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327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778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IZ POVIJESTI</a:t>
                      </a:r>
                      <a:endParaRPr sz="1350" u="none" strike="noStrike" cap="none" dirty="0"/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600" b="1" u="none" strike="noStrike" cap="none" dirty="0" smtClean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r>
                        <a:rPr lang="hr-HR" sz="1600" b="1" u="none" strike="noStrike" cap="none" dirty="0" smtClean="0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r>
                        <a:rPr lang="en" sz="1600" b="1" u="none" strike="noStrike" cap="none" dirty="0" smtClean="0">
                          <a:latin typeface="Times New Roman"/>
                          <a:ea typeface="Times New Roman"/>
                          <a:cs typeface="Times New Roman"/>
                        </a:rPr>
                        <a:t>A</a:t>
                      </a: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</a:t>
                      </a:r>
                      <a:endParaRPr sz="1350" u="none" strike="noStrike" cap="none" dirty="0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13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osobito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početak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evoluciju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perspektive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dogodili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kulturno-povijesnom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baštinom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susjednih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zemalja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44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6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hr-HR" sz="1600" u="none" strike="noStrike" cap="none" dirty="0" smtClean="0">
                          <a:latin typeface="Times New Roman"/>
                          <a:cs typeface="Times New Roman"/>
                        </a:rPr>
                        <a:t>Danijela Horvat </a:t>
                      </a:r>
                      <a:r>
                        <a:rPr lang="hr-HR" sz="1600" u="none" strike="noStrike" cap="none" dirty="0" err="1" smtClean="0">
                          <a:latin typeface="Times New Roman"/>
                          <a:cs typeface="Times New Roman"/>
                        </a:rPr>
                        <a:t>Škunca</a:t>
                      </a:r>
                      <a:endParaRPr lang="en" sz="1600" u="none" strike="noStrike" cap="none" dirty="0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38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kombinirana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izlaganja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dramatizacija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frontalni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endParaRPr sz="1350" u="none" strike="noStrike" cap="none" err="1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52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izvodi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78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mozaik-ljepilo,boja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endParaRPr sz="1350" u="none" strike="noStrike" cap="none" err="1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58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 dirty="0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planiranih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postizanje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što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boljih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33" name="Google Shape;1133;p143"/>
          <p:cNvGraphicFramePr/>
          <p:nvPr>
            <p:extLst>
              <p:ext uri="{D42A27DB-BD31-4B8C-83A1-F6EECF244321}">
                <p14:modId xmlns:p14="http://schemas.microsoft.com/office/powerpoint/2010/main" val="3798864266"/>
              </p:ext>
            </p:extLst>
          </p:nvPr>
        </p:nvGraphicFramePr>
        <p:xfrm>
          <a:off x="246742" y="325358"/>
          <a:ext cx="8634650" cy="604050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75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870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32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IZ POVIJESTI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OSMI RAZRED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650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 povijesno mišljenje, poticati interes za povijest, osobito povijest 20. stoljeća, razvijati sposobnost promatranja povijesnih događaja iz perspektive vremena u kojem su se dogodili, razvijati kritičko mišljenje. 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 s kulturno-povijesnom baštinom grada Zagreba i Sesveta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80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 koji pokazuju dodatni interes za nastavu povijesti.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04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Valentina Ćosić, prof.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64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Kombinirana metoda (metoda razgovora, usmenog izlaganja, rada na tekstu, dramatizacija) skupni, individualni i frontalni rad.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77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Nastava se izvodi jednom tjedno tijekom školske godine.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64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Troškovi za autobusne karte i ulaznice za muzeje, kao i troškovi potrebni za izradu plakata, printanja, CD-a i DVD-a i potrebne informaticke opreme.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64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Putem sudjelovanja učenika na školskom natjecanju iz povijesti. Uređivanje panoa i likovno izražavanje.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" name="Google Shape;1151;p146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1152" name="Google Shape;1152;p146"/>
          <p:cNvSpPr/>
          <p:nvPr/>
        </p:nvSpPr>
        <p:spPr>
          <a:xfrm>
            <a:off x="1077900" y="1988850"/>
            <a:ext cx="7029900" cy="2526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SAT RAZREDNIKA</a:t>
            </a:r>
            <a:endParaRPr sz="3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58" name="Google Shape;1158;p147"/>
          <p:cNvGraphicFramePr/>
          <p:nvPr>
            <p:extLst>
              <p:ext uri="{D42A27DB-BD31-4B8C-83A1-F6EECF244321}">
                <p14:modId xmlns:p14="http://schemas.microsoft.com/office/powerpoint/2010/main" val="1993662866"/>
              </p:ext>
            </p:extLst>
          </p:nvPr>
        </p:nvGraphicFramePr>
        <p:xfrm>
          <a:off x="354162" y="200750"/>
          <a:ext cx="8518375" cy="595430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487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696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2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 RAZREDNIKA – 1. RAZRED</a:t>
                      </a:r>
                      <a:endParaRPr sz="1350" u="none" strike="noStrike" cap="none"/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297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nenasilnu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Realizacija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muđupredmetnih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sebi,težit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uspostavljanju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međuljudskih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ekološka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jer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pozitivnim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možemo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očuvati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sebe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Težit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osvješćivanju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negativnih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emocija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ljutnja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bijes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preuzimanje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odgovornosti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postupke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postupcima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otklanjanje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ublažavanje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ličnosti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istinoljubivost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poštenje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hrabrost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druželjubivost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plemenitost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otvorenost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23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Mirta Grgić Mešić, Zorka Brekalo, Irena Koružnjak, Danijela Crnjac</a:t>
                      </a:r>
                      <a:endParaRPr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87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52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tjedno tijekom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90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46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vladanja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64" name="Google Shape;1164;p148"/>
          <p:cNvGraphicFramePr/>
          <p:nvPr>
            <p:extLst>
              <p:ext uri="{D42A27DB-BD31-4B8C-83A1-F6EECF244321}">
                <p14:modId xmlns:p14="http://schemas.microsoft.com/office/powerpoint/2010/main" val="3187861729"/>
              </p:ext>
            </p:extLst>
          </p:nvPr>
        </p:nvGraphicFramePr>
        <p:xfrm>
          <a:off x="251512" y="409314"/>
          <a:ext cx="8640975" cy="554457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268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141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10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 RAZREDNIKA - 2. RAZRED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01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nenasilnu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336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 će se poticati samopouzdanje i stvaranje pozitivne slike o sebi,težit će se uspostavljanju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pravilnih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međuljudskih odnosa.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ekološka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možemo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očuvati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sebe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Težit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osvješćivanju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negativnih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emocija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ljutnja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bijes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preuzimanje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odgovornosti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postupke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postupcima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otklanjanje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ublažavanje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ličnosti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istinoljubivost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poštenje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hrabrost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druželjubivost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plemenitost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otvorenost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67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Aktiv 2.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88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tjedno tijekom školske godine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Fotokopiranje radnih materijala (fotokopirni papir)</a:t>
                      </a:r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18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vladanja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70" name="Google Shape;1170;p149"/>
          <p:cNvGraphicFramePr/>
          <p:nvPr>
            <p:extLst>
              <p:ext uri="{D42A27DB-BD31-4B8C-83A1-F6EECF244321}">
                <p14:modId xmlns:p14="http://schemas.microsoft.com/office/powerpoint/2010/main" val="2242698726"/>
              </p:ext>
            </p:extLst>
          </p:nvPr>
        </p:nvGraphicFramePr>
        <p:xfrm>
          <a:off x="231055" y="313629"/>
          <a:ext cx="8661425" cy="6081022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799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815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10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40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 RAZREDNIKA - 3. RAZREDI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01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40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Pomagati djeci da odrastaju u ljude koji neće primjenjivati silu nad sobom i drugim ljudima te ih potaknuti na suradnju, razumijevanje, toleranciju i nenasilnu komunikaciju u svakidašnjem životu.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336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40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Poticanjem samopouzdanja kod učenika te stvaranjem pozitivne slike o sebi, težit će se uspostavljanju zdravih međuljudskih odnosa.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 ekološke svijesti jer pozitivnim odnosom prema prirodi možemo očuvati i sebe kao dio nje.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Osvješćivanje učeničkih negativnih emocija (ljutnja, bijes), preuzimanje odgovornosti za vlastite postupke te ovladavanje postupcima za otklanjanje i ublažavanje istih.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 pozitivnih osobina ličnosti: istinoljubivost, poštenje, hrabrost, druželjubivost, plemenitost, otvorenost.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7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Helena Ćurić, Valerija Ivanović Skender, Jasmina Kostelac Pervan, Maja Đurinović Tišljarec</a:t>
                      </a:r>
                      <a:endParaRPr lang="hr-HR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21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 različite aktivnosti i radionice osvijestiti sebe i druga živa bića i svijet oko sebe.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28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40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tjedno tijekom školske godine 20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20.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/202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39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40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troškova.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40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40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 učeničkog vladanja, suradnja s roditeljima 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" name="Google Shape;1176;p150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177" name="Google Shape;1177;p150"/>
          <p:cNvGraphicFramePr/>
          <p:nvPr>
            <p:extLst>
              <p:ext uri="{D42A27DB-BD31-4B8C-83A1-F6EECF244321}">
                <p14:modId xmlns:p14="http://schemas.microsoft.com/office/powerpoint/2010/main" val="3713870675"/>
              </p:ext>
            </p:extLst>
          </p:nvPr>
        </p:nvGraphicFramePr>
        <p:xfrm>
          <a:off x="183878" y="164468"/>
          <a:ext cx="8801825" cy="649539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811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207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97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 RAZREDNIKA - 4. RAZRED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52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Usmjeravati učenike da odrastaju u ljude koji neće primjenjivati silu nad sobom i drugim ljudima te ih poticati na suradnju, razumijevanje, toleranciju i nenasilnu komunikaciju u svakodnevnom životu.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006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 će se poticati samopouzdanje i stvaranje pozitivne slike o sebi, težit će se uspostavljanju zdravih međuljudskih odnosa.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 će se ekološka svijest jer pozitivnim odnosom prema prirodi možemo očuvati i sebe kao dio nje.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Osvješćivat će se važnost redovitog usvajanja gradiva i izvršavanja obaveza, preuzimanje odgovornosti za svoje postupke i ovladavanje postupcima za njihovo otklanjanje i ublažavanje. 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 će se pozitivne osobine ličnosti: istinoljubivost, poštenje,odgovornost, hrabrost, druželjubivost, plemenitost i otvorenost. 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69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0" i="0" u="none" strike="noStrike" cap="none" noProof="0">
                          <a:latin typeface="Times New Roman"/>
                        </a:rPr>
                        <a:t>Danijela Divna Dujić, Martina Delišimunović Čmigović, Ivana Vlajčić i Natalija Kovač</a:t>
                      </a:r>
                      <a:endParaRPr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12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 kroz različite aktivnosti djece.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6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tjedno tijekom školske godine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2020/2021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47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troškova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52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 učeničkog vladanja, suradnja s roditeljima.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83" name="Google Shape;1183;p151"/>
          <p:cNvGraphicFramePr/>
          <p:nvPr>
            <p:extLst>
              <p:ext uri="{D42A27DB-BD31-4B8C-83A1-F6EECF244321}">
                <p14:modId xmlns:p14="http://schemas.microsoft.com/office/powerpoint/2010/main" val="3807085440"/>
              </p:ext>
            </p:extLst>
          </p:nvPr>
        </p:nvGraphicFramePr>
        <p:xfrm>
          <a:off x="265053" y="273050"/>
          <a:ext cx="8645350" cy="6364986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8762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7691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40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91425" marR="91425" marT="47625" marB="476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KURIKULUM SATA RAZREDNIKA  5. RAZREDA</a:t>
                      </a:r>
                      <a:endParaRPr sz="1350" u="none" strike="noStrike" cap="none"/>
                    </a:p>
                  </a:txBody>
                  <a:tcPr marL="91425" marR="91425" marT="47625" marB="476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04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91425" marR="91425" marT="47625" marB="476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osiguravanje kvalitetnog odgoja i obrazovanja za sve učenike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obrazovanje, odgoj, osposobljavanje i dodatne aktivnosti razrednog odgoja usmjerene na individualni razvoj učenika i sklad u razrednom odjelu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47625" marB="476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212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91425" marR="91425" marT="47625" marB="476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odgojno djelovati na kompletnu ličnost učenika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oslobađanje učenika u izražavanju vlastitih misli i stavova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poticanje na izvršavanje vlastitih zadaća i obaveza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podrška i pomoć učenicima da izgrade pravilan odnos prema radu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podrška učenicima na njihovu putu sazrijevanja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razvijanje svijesti tolerancije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47625" marB="476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48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91425" marR="91425" marT="47625" marB="476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Paola Čubra, Tanja Prigorec, Anđelko Fofić, Aleksandar Čubra</a:t>
                      </a:r>
                      <a:endParaRPr lang="en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47625" marB="476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11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91425" marR="91425" marT="47625" marB="476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razgovor na satovima razredne zajednice o temama koje učenike zanimaju - odgoj i ponašanje, odnosi u obitelji, zdrava i nezdrava prehrana, prijateljstvo i ljubav, odgovorno ponašanje u društvu, ljudska prava, ovisnosti, nasilje, učenje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radionice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terenska nastava Putevima Hrvatskog Zagorja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-izvanučionička nastava: Zagrebačka katedrala, Sinagoga i Džamija Zagreb</a:t>
                      </a:r>
                      <a:r>
                        <a:rPr lang="en" sz="1600" u="none" strike="noStrike" cap="none">
                          <a:solidFill>
                            <a:srgbClr val="40404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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odlazak u kino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odlazak na 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koncertni program u K. D. Vatroslav Lisinski, Tradicijski i pokladni običaji u Hrvatskoj u izvođenju FA SKUD-a I. G. Kovačić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47625" marB="476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g61d7f35a3e_0_18"/>
          <p:cNvSpPr txBox="1">
            <a:spLocks noGrp="1"/>
          </p:cNvSpPr>
          <p:nvPr>
            <p:ph type="title"/>
          </p:nvPr>
        </p:nvSpPr>
        <p:spPr>
          <a:xfrm>
            <a:off x="628650" y="217850"/>
            <a:ext cx="7886700" cy="9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600" b="1">
                <a:latin typeface="Times New Roman"/>
                <a:ea typeface="Times New Roman"/>
                <a:cs typeface="Times New Roman"/>
                <a:sym typeface="Times New Roman"/>
              </a:rPr>
              <a:t>IDENTITET</a:t>
            </a:r>
            <a:endParaRPr sz="36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1" name="Google Shape;271;g61d7f35a3e_0_18"/>
          <p:cNvSpPr txBox="1">
            <a:spLocks noGrp="1"/>
          </p:cNvSpPr>
          <p:nvPr>
            <p:ph type="body" idx="1"/>
          </p:nvPr>
        </p:nvSpPr>
        <p:spPr>
          <a:xfrm>
            <a:off x="628650" y="1044700"/>
            <a:ext cx="8439600" cy="58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just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U našoj školi prepoznata je važnost i potreba, kod učenika razviti dubok osjećaj za domoljublje kroz </a:t>
            </a:r>
            <a:endParaRPr sz="28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kulturni i nacionalni identitet, ljubav prema tradiciji i očuvanju kulturne baštine. </a:t>
            </a:r>
            <a:endParaRPr sz="28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endParaRPr sz="28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Naglasak dajemo kulturi ponašanja, govora i pisanja te je u tu svrhu omogućeno sudjelovanje učenika u izvannastavnim aktivnostima iz područja  likovne, glazbene, scenske i literarne umjetnosti, kao i područja ekologije i međuljudske solidarnosti.</a:t>
            </a:r>
            <a:endParaRPr sz="28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Potičemo kreativne sposobnosti učenika, radimo na jačanju samopouzdanja i zajedništva kroz mobilnost i interakciju u kolektivu. </a:t>
            </a:r>
            <a:endParaRPr sz="28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" name="Google Shape;1189;p153"/>
          <p:cNvSpPr txBox="1"/>
          <p:nvPr/>
        </p:nvSpPr>
        <p:spPr>
          <a:xfrm>
            <a:off x="7078660" y="0"/>
            <a:ext cx="2046298" cy="2744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190" name="Google Shape;1190;p153"/>
          <p:cNvGraphicFramePr/>
          <p:nvPr>
            <p:extLst>
              <p:ext uri="{D42A27DB-BD31-4B8C-83A1-F6EECF244321}">
                <p14:modId xmlns:p14="http://schemas.microsoft.com/office/powerpoint/2010/main" val="2521829998"/>
              </p:ext>
            </p:extLst>
          </p:nvPr>
        </p:nvGraphicFramePr>
        <p:xfrm>
          <a:off x="137128" y="76200"/>
          <a:ext cx="8869750" cy="686350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883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8814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39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KURIKULUM SATA RAZREDNIKA 6. RAZREDA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13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osiguravanje kvalitetnog odgoja i obrazovanja za sve učenike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obrazovanje, odgoj, osposobljavanje i dodatne aktivnosti razrednog odgoja usmjerene na individualni razvoj učenika i sklad u razrednom odjelu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201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oslobađanje učenika u izražavanju vlastitih misli i stavova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poticanje na izvršavanje vlastitih zadaća i obaveza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podrška i pomoć učenicima da izgrade pravilan odnos prema radu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podrška učenicima na njihovu putu sazrijevanja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razvijanje svijesti tolerancije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06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Anita Baranašić, Tomislav Habulin i Željka Šibalić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336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razgovor na satovima razredne zajednice o temama koje učenike zanimaju - odgoj i ponašanje, odnosi u obitelji, prijateljstvo i ljubav, odgovorno ponašanje u društvu, ljudska prava, ovisnosti, nasilje, učenje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odlazak u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kino i kazalište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izlet 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793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sat razrednika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kino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koncertni program u skladu s programskom ponudom u Narodnom sveučilišu Sesvete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god.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izlet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drugog polugodišta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18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troškove kina,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kazališta i izleta snose roditelji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13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redovito praćenje postignuća i vladanja učenika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razgovor s roditeljima na individualnim razgovorima i roditeljskim sastancima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p154"/>
          <p:cNvSpPr txBox="1"/>
          <p:nvPr/>
        </p:nvSpPr>
        <p:spPr>
          <a:xfrm>
            <a:off x="7078660" y="0"/>
            <a:ext cx="2046298" cy="2744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197" name="Google Shape;1197;p154"/>
          <p:cNvGraphicFramePr/>
          <p:nvPr>
            <p:extLst>
              <p:ext uri="{D42A27DB-BD31-4B8C-83A1-F6EECF244321}">
                <p14:modId xmlns:p14="http://schemas.microsoft.com/office/powerpoint/2010/main" val="94293149"/>
              </p:ext>
            </p:extLst>
          </p:nvPr>
        </p:nvGraphicFramePr>
        <p:xfrm>
          <a:off x="265053" y="273050"/>
          <a:ext cx="8478900" cy="584928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2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366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402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KURIKUL SATA RAZREDNIKA 7. RAZREDA, </a:t>
                      </a:r>
                      <a:r>
                        <a:rPr lang="en" sz="14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god.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2020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./2021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04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osiguravanje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kvalitetnog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odjelu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212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oslobađanje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misli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stavova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izvršavanje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zadaća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obaveza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pravilan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putu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sazrijevanja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tolerancije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67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Danijela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Horvat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Škunca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, Ela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Ranković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Zrinka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Jurić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Avmedoski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, Renato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Blažeković</a:t>
                      </a:r>
                      <a:endParaRPr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11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satovima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RAZREDNIKA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zanimaju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obitelji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prijateljstvo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odgovorno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ljudska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nasilje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odlazak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kino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59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sat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47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-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04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vladanja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pojedinačnim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roditeljskim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sastancima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" name="Google Shape;1203;g63a0c7933a_6_9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204" name="Google Shape;1204;g63a0c7933a_6_9"/>
          <p:cNvGraphicFramePr/>
          <p:nvPr>
            <p:extLst>
              <p:ext uri="{D42A27DB-BD31-4B8C-83A1-F6EECF244321}">
                <p14:modId xmlns:p14="http://schemas.microsoft.com/office/powerpoint/2010/main" val="68548621"/>
              </p:ext>
            </p:extLst>
          </p:nvPr>
        </p:nvGraphicFramePr>
        <p:xfrm>
          <a:off x="265053" y="273050"/>
          <a:ext cx="8550325" cy="598174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2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081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402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KURIKUL SATA RAZREDNIKA 8. RAZREDA, </a:t>
                      </a:r>
                      <a:r>
                        <a:rPr lang="en" sz="14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god.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04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osiguravanje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kvalitetnog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odjelu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212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oslobađanje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misli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stavova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izvršavanje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zadaća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obaveza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pravilan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putu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sazrijevanja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tolerancije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67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Valentina Ćosić, </a:t>
                      </a:r>
                      <a:r>
                        <a:rPr lang="sr-Latn-R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Michaela</a:t>
                      </a:r>
                      <a:r>
                        <a:rPr lang="sr-Latn-R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sr-Latn-R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Lulić</a:t>
                      </a:r>
                      <a:r>
                        <a:rPr lang="sr-Latn-R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Tomislav </a:t>
                      </a:r>
                      <a:r>
                        <a:rPr lang="sr-Latn-R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Špančić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11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satovima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zanimaju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obitelji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prijateljstvo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odgovorno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ljudska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nasilje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odlazak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kino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endParaRPr lang="en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endParaRPr lang="en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59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sat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47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-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04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vladanja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pojedinačnim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roditeljskim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sastancima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1" name="Google Shape;1211;p156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1212" name="Google Shape;1212;p156"/>
          <p:cNvSpPr txBox="1"/>
          <p:nvPr/>
        </p:nvSpPr>
        <p:spPr>
          <a:xfrm>
            <a:off x="755650" y="2565400"/>
            <a:ext cx="863597" cy="3667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1213" name="Google Shape;1213;p156"/>
          <p:cNvSpPr/>
          <p:nvPr/>
        </p:nvSpPr>
        <p:spPr>
          <a:xfrm>
            <a:off x="1466774" y="2222500"/>
            <a:ext cx="6535500" cy="132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3600" b="1" i="0" u="none" strike="noStrike" cap="none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IZVANUČIONIČNA N</a:t>
            </a: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ASTAVA</a:t>
            </a: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43" name="Google Shape;1243;p161"/>
          <p:cNvGraphicFramePr/>
          <p:nvPr>
            <p:extLst>
              <p:ext uri="{D42A27DB-BD31-4B8C-83A1-F6EECF244321}">
                <p14:modId xmlns:p14="http://schemas.microsoft.com/office/powerpoint/2010/main" val="450905882"/>
              </p:ext>
            </p:extLst>
          </p:nvPr>
        </p:nvGraphicFramePr>
        <p:xfrm>
          <a:off x="251515" y="404662"/>
          <a:ext cx="8640975" cy="5744393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602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807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51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/>
                        <a:t>NAZIV AKTIVNOSTI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/>
                        <a:t>UČENICI U PROMETU</a:t>
                      </a:r>
                      <a:br>
                        <a:rPr lang="en" sz="1800" b="1" u="none" strike="noStrike" cap="none"/>
                      </a:br>
                      <a:r>
                        <a:rPr lang="en" sz="1800" b="1" u="none" strike="noStrike" cap="none" err="1"/>
                        <a:t>Terenska</a:t>
                      </a:r>
                      <a:r>
                        <a:rPr lang="en" sz="1800" b="1" u="none" strike="noStrike" cap="none"/>
                        <a:t> </a:t>
                      </a:r>
                      <a:r>
                        <a:rPr lang="en" sz="1800" b="1" u="none" strike="noStrike" cap="none" err="1"/>
                        <a:t>nastava</a:t>
                      </a:r>
                      <a:r>
                        <a:rPr lang="en" sz="1800" b="1" u="none" strike="noStrike" cap="none"/>
                        <a:t> za </a:t>
                      </a:r>
                      <a:r>
                        <a:rPr lang="en" sz="1800" b="1" u="none" strike="noStrike" cap="none" err="1"/>
                        <a:t>učenike</a:t>
                      </a:r>
                      <a:r>
                        <a:rPr lang="en" sz="1800" b="1" u="none" strike="noStrike" cap="none"/>
                        <a:t> </a:t>
                      </a:r>
                      <a:r>
                        <a:rPr lang="en" sz="1800" b="1" u="none" strike="noStrike" cap="none" err="1"/>
                        <a:t>prvih</a:t>
                      </a:r>
                      <a:r>
                        <a:rPr lang="en" sz="1800" b="1" u="none" strike="noStrike" cap="none"/>
                        <a:t> </a:t>
                      </a:r>
                      <a:r>
                        <a:rPr lang="en" sz="1800" b="1" u="none" strike="noStrike" cap="none" err="1"/>
                        <a:t>razreda</a:t>
                      </a:r>
                      <a:endParaRPr sz="1350" u="none" strike="noStrike" cap="none" err="1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28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/>
                        <a:t>CILJ AKTIVNOSTI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pojmove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pješak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raskrižje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pločnik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kolnik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Integracija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tjelesne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612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/>
                        <a:t>NAMJENA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pješaka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raskrižje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pločnik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kolnik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ulicu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raskrižje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pločnik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kolnik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pločnika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kolnika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cestu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bez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pločnika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ulicu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pločnikom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kolnikom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naučiti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kretanje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procjenjivati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situacije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endParaRPr sz="1350" u="none" strike="noStrike" cap="none" err="1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6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400" b="1" u="none" strike="noStrike" cap="none"/>
                        <a:t>NOSITELJI 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sr-Latn-R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Mirta </a:t>
                      </a:r>
                      <a:r>
                        <a:rPr lang="sr-Latn-R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Grgić</a:t>
                      </a:r>
                      <a:r>
                        <a:rPr lang="sr-Latn-R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sr-Latn-R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Mešić</a:t>
                      </a:r>
                      <a:r>
                        <a:rPr lang="sr-Latn-R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Zorka </a:t>
                      </a:r>
                      <a:r>
                        <a:rPr lang="sr-Latn-R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Brekalo</a:t>
                      </a:r>
                      <a:r>
                        <a:rPr lang="sr-Latn-R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Irena </a:t>
                      </a:r>
                      <a:r>
                        <a:rPr lang="sr-Latn-R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Koružnjak</a:t>
                      </a:r>
                      <a:r>
                        <a:rPr lang="sr-Latn-R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Danijela </a:t>
                      </a:r>
                      <a:r>
                        <a:rPr lang="sr-Latn-R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Crnjac</a:t>
                      </a:r>
                      <a:endParaRPr lang="en-US" sz="1400" b="0" i="0" u="none" strike="noStrike" cap="none" noProof="0" err="1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32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/>
                        <a:t>NAČIN REALIZACIJE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Šetnja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prometnicama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stručno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predavanje</a:t>
                      </a:r>
                      <a:endParaRPr sz="1350" u="none" strike="noStrike" cap="none" err="1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/>
                        <a:t>VREMENIK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Rujan  2020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.g.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32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/>
                        <a:t>TROŠKOVNIK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0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/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stečenih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putu do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19" name="Google Shape;1219;p157"/>
          <p:cNvGraphicFramePr/>
          <p:nvPr>
            <p:extLst>
              <p:ext uri="{D42A27DB-BD31-4B8C-83A1-F6EECF244321}">
                <p14:modId xmlns:p14="http://schemas.microsoft.com/office/powerpoint/2010/main" val="2395877192"/>
              </p:ext>
            </p:extLst>
          </p:nvPr>
        </p:nvGraphicFramePr>
        <p:xfrm>
          <a:off x="251503" y="367755"/>
          <a:ext cx="8640975" cy="599681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31883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4526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39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NAZIV AKTIVNOSTI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/>
                        <a:t>JESEN OKO NAS</a:t>
                      </a:r>
                      <a:endParaRPr lang="sr-Latn-RS" sz="1350" u="none" strike="noStrike" cap="none" err="1"/>
                    </a:p>
                    <a:p>
                      <a:pPr marL="0" marR="0" lvl="0" indent="0" algn="ctr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/>
                        <a:t>- </a:t>
                      </a:r>
                      <a:r>
                        <a:rPr lang="en" sz="1600" b="1" u="none" strike="noStrike" cap="none" err="1"/>
                        <a:t>terenska</a:t>
                      </a:r>
                      <a:r>
                        <a:rPr lang="en" sz="1600" b="1" u="none" strike="noStrike" cap="none"/>
                        <a:t> </a:t>
                      </a:r>
                      <a:r>
                        <a:rPr lang="en" sz="1600" b="1" u="none" strike="noStrike" cap="none" err="1"/>
                        <a:t>nastava</a:t>
                      </a:r>
                      <a:r>
                        <a:rPr lang="en" sz="1600" b="1" u="none" strike="noStrike" cap="none"/>
                        <a:t> za </a:t>
                      </a:r>
                      <a:r>
                        <a:rPr lang="en" sz="1600" b="1" u="none" strike="noStrike" cap="none" err="1"/>
                        <a:t>učenike</a:t>
                      </a:r>
                      <a:r>
                        <a:rPr lang="en" sz="1600" b="1" u="none" strike="noStrike" cap="none"/>
                        <a:t> </a:t>
                      </a:r>
                      <a:r>
                        <a:rPr lang="en" sz="1600" b="1" u="none" strike="noStrike" cap="none" err="1"/>
                        <a:t>prvih</a:t>
                      </a:r>
                      <a:r>
                        <a:rPr lang="en" sz="1600" b="1" u="none" strike="noStrike" cap="none"/>
                        <a:t> </a:t>
                      </a:r>
                      <a:r>
                        <a:rPr lang="en" sz="1600" b="1" u="none" strike="noStrike" cap="none" err="1"/>
                        <a:t>razreda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18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CILJ AKTIVNOSTI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Integracija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kurikuluma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tjelesna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zdravstvena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Jesen.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399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NAMJENA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jesen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izvornoj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jesen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utvrditi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biljkama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povezivati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biljkama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životinjama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obuće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opažanja</a:t>
                      </a:r>
                      <a:endParaRPr sz="1350" u="none" strike="noStrike" cap="none" err="1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/>
                        <a:t>NOSITELJI 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sr-Latn-R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Mirta </a:t>
                      </a:r>
                      <a:r>
                        <a:rPr lang="sr-Latn-R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Grgić</a:t>
                      </a:r>
                      <a:r>
                        <a:rPr lang="sr-Latn-R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sr-Latn-R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Mešić</a:t>
                      </a:r>
                      <a:r>
                        <a:rPr lang="sr-Latn-R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Zorka </a:t>
                      </a:r>
                      <a:r>
                        <a:rPr lang="sr-Latn-R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Brekalo</a:t>
                      </a:r>
                      <a:r>
                        <a:rPr lang="sr-Latn-R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Irena </a:t>
                      </a:r>
                      <a:r>
                        <a:rPr lang="sr-Latn-R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Koružnjak</a:t>
                      </a:r>
                      <a:r>
                        <a:rPr lang="sr-Latn-R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Danijela </a:t>
                      </a:r>
                      <a:r>
                        <a:rPr lang="sr-Latn-R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Crnjac</a:t>
                      </a:r>
                      <a:endParaRPr lang="en-US" sz="1400" b="0" i="0" u="none" strike="noStrike" cap="none" noProof="0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04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NAČIN REALIZACIJE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Šetnja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naselje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šuma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livada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16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VREMENIK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listopad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18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TROŠKOVNIK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93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25" name="Google Shape;1225;p158"/>
          <p:cNvGraphicFramePr/>
          <p:nvPr>
            <p:extLst>
              <p:ext uri="{D42A27DB-BD31-4B8C-83A1-F6EECF244321}">
                <p14:modId xmlns:p14="http://schemas.microsoft.com/office/powerpoint/2010/main" val="1666341416"/>
              </p:ext>
            </p:extLst>
          </p:nvPr>
        </p:nvGraphicFramePr>
        <p:xfrm>
          <a:off x="251503" y="367755"/>
          <a:ext cx="8640975" cy="599681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31883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4526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39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NAZIV AKTIVNOSTI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/>
                        <a:t>ZIMA OKO NAS</a:t>
                      </a:r>
                      <a:endParaRPr lang="sr-Latn-RS" sz="1350" u="none" strike="noStrike" cap="none" err="1"/>
                    </a:p>
                    <a:p>
                      <a:pPr marL="0" marR="0" lvl="0" indent="0" algn="ctr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/>
                        <a:t>- </a:t>
                      </a:r>
                      <a:r>
                        <a:rPr lang="en" sz="1600" b="1" u="none" strike="noStrike" cap="none" err="1"/>
                        <a:t>terenska</a:t>
                      </a:r>
                      <a:r>
                        <a:rPr lang="en" sz="1600" b="1" u="none" strike="noStrike" cap="none"/>
                        <a:t> </a:t>
                      </a:r>
                      <a:r>
                        <a:rPr lang="en" sz="1600" b="1" u="none" strike="noStrike" cap="none" err="1"/>
                        <a:t>nastava</a:t>
                      </a:r>
                      <a:r>
                        <a:rPr lang="en" sz="1600" b="1" u="none" strike="noStrike" cap="none"/>
                        <a:t> za </a:t>
                      </a:r>
                      <a:r>
                        <a:rPr lang="en" sz="1600" b="1" u="none" strike="noStrike" cap="none" err="1"/>
                        <a:t>učenike</a:t>
                      </a:r>
                      <a:r>
                        <a:rPr lang="en" sz="1600" b="1" u="none" strike="noStrike" cap="none"/>
                        <a:t> </a:t>
                      </a:r>
                      <a:r>
                        <a:rPr lang="en" sz="1600" b="1" u="none" strike="noStrike" cap="none" err="1"/>
                        <a:t>prvih</a:t>
                      </a:r>
                      <a:r>
                        <a:rPr lang="en" sz="1600" b="1" u="none" strike="noStrike" cap="none"/>
                        <a:t> </a:t>
                      </a:r>
                      <a:r>
                        <a:rPr lang="en" sz="1600" b="1" u="none" strike="noStrike" cap="none" err="1"/>
                        <a:t>razreda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18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CILJ AKTIVNOSTI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Integracija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kurikuluma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tjelesna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zdravstvena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Zima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399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NAMJENA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zimi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izvornoj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zimi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utvrditi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biljkama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zimi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povezivati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biljkama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životinjama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obuće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opažanja</a:t>
                      </a:r>
                      <a:endParaRPr sz="1350" u="none" strike="noStrike" cap="none" err="1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/>
                        <a:t>NOSITELJI 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sr-Latn-R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Mirta </a:t>
                      </a:r>
                      <a:r>
                        <a:rPr lang="sr-Latn-R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Grgić</a:t>
                      </a:r>
                      <a:r>
                        <a:rPr lang="sr-Latn-R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sr-Latn-R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Mešić</a:t>
                      </a:r>
                      <a:r>
                        <a:rPr lang="sr-Latn-R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Zorka </a:t>
                      </a:r>
                      <a:r>
                        <a:rPr lang="sr-Latn-R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Brekalo</a:t>
                      </a:r>
                      <a:r>
                        <a:rPr lang="sr-Latn-R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Irena </a:t>
                      </a:r>
                      <a:r>
                        <a:rPr lang="sr-Latn-R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Koružnjak</a:t>
                      </a:r>
                      <a:r>
                        <a:rPr lang="sr-Latn-R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Danijela </a:t>
                      </a:r>
                      <a:r>
                        <a:rPr lang="sr-Latn-R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Crnjac</a:t>
                      </a:r>
                      <a:endParaRPr lang="en-US" sz="1400" b="0" i="0" u="none" strike="noStrike" cap="none" noProof="0" err="1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04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NAČIN REALIZACIJE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Šetnja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naselje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šuma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livada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16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VREMENIK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siječanj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2020.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18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TROŠKOVNIK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93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31" name="Google Shape;1231;p159"/>
          <p:cNvGraphicFramePr/>
          <p:nvPr>
            <p:extLst>
              <p:ext uri="{D42A27DB-BD31-4B8C-83A1-F6EECF244321}">
                <p14:modId xmlns:p14="http://schemas.microsoft.com/office/powerpoint/2010/main" val="1198366308"/>
              </p:ext>
            </p:extLst>
          </p:nvPr>
        </p:nvGraphicFramePr>
        <p:xfrm>
          <a:off x="125757" y="114928"/>
          <a:ext cx="8892475" cy="6377313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561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363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38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PRIRODA SE BUDI - PROLJEĆE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endParaRPr lang="sr-Latn-RS" sz="1350" u="none" strike="noStrike" cap="none"/>
                    </a:p>
                    <a:p>
                      <a:pPr marL="0" marR="0" lvl="0" indent="0" algn="ctr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terenska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prvih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endParaRPr lang="sr-Latn-RS"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30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Integracija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kurikuluma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tjelesna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zdravstvena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Proljeće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39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proljeća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izvornoj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proljeće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utvrditi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biljkama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povezivati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biljkama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životinjama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obuće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terenskoj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opažanja</a:t>
                      </a:r>
                      <a:endParaRPr sz="1350" u="none" strike="noStrike" cap="none" err="1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25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sr-Latn-R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Mirta </a:t>
                      </a:r>
                      <a:r>
                        <a:rPr lang="sr-Latn-R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Grgić</a:t>
                      </a:r>
                      <a:r>
                        <a:rPr lang="sr-Latn-R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sr-Latn-R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Mešić</a:t>
                      </a:r>
                      <a:r>
                        <a:rPr lang="sr-Latn-R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Zorka </a:t>
                      </a:r>
                      <a:r>
                        <a:rPr lang="sr-Latn-R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Brekalo</a:t>
                      </a:r>
                      <a:r>
                        <a:rPr lang="sr-Latn-R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Irena </a:t>
                      </a:r>
                      <a:r>
                        <a:rPr lang="sr-Latn-R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Koružnjak</a:t>
                      </a:r>
                      <a:r>
                        <a:rPr lang="sr-Latn-R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Danijela </a:t>
                      </a:r>
                      <a:r>
                        <a:rPr lang="sr-Latn-R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Crnjac</a:t>
                      </a:r>
                      <a:endParaRPr lang="en-US" sz="1600" b="0" i="0" u="none" strike="noStrike" cap="none" noProof="0" err="1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28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Šetnja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naselje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šuma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livada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ožujak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2020. g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41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54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prikupljenih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49" name="Google Shape;1249;p162"/>
          <p:cNvGraphicFramePr/>
          <p:nvPr>
            <p:extLst>
              <p:ext uri="{D42A27DB-BD31-4B8C-83A1-F6EECF244321}">
                <p14:modId xmlns:p14="http://schemas.microsoft.com/office/powerpoint/2010/main" val="3397814963"/>
              </p:ext>
            </p:extLst>
          </p:nvPr>
        </p:nvGraphicFramePr>
        <p:xfrm>
          <a:off x="237300" y="264100"/>
          <a:ext cx="8706675" cy="6327325"/>
        </p:xfrm>
        <a:graphic>
          <a:graphicData uri="http://schemas.openxmlformats.org/drawingml/2006/table">
            <a:tbl>
              <a:tblPr>
                <a:noFill/>
                <a:tableStyleId>{A377A8D8-6398-4FAC-80BB-8EE4590E9BC9}</a:tableStyleId>
              </a:tblPr>
              <a:tblGrid>
                <a:gridCol w="23647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419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6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ZAVRŠNI IZLET ZA UČENIKE PRVIH RAZREDA (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Bliži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ljeto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cs typeface="Times New Roman"/>
                        </a:rPr>
                        <a:t>KLJUČIĆ  BRDO</a:t>
                      </a:r>
                      <a:endParaRPr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28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okolini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utjecaj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895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ljetnog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okolini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nabrojati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ljeti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nabrojati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biljkama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životinja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obuće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izvanučioničkoj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opažanja</a:t>
                      </a:r>
                      <a:endParaRPr sz="1350" u="none" strike="noStrike" cap="none" err="1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01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sr-Latn-R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Mirta </a:t>
                      </a:r>
                      <a:r>
                        <a:rPr lang="sr-Latn-R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Grgić</a:t>
                      </a:r>
                      <a:r>
                        <a:rPr lang="sr-Latn-R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sr-Latn-R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Mešić</a:t>
                      </a:r>
                      <a:r>
                        <a:rPr lang="sr-Latn-R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Zorka </a:t>
                      </a:r>
                      <a:r>
                        <a:rPr lang="sr-Latn-R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Brekalo</a:t>
                      </a:r>
                      <a:r>
                        <a:rPr lang="sr-Latn-R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Irena </a:t>
                      </a:r>
                      <a:r>
                        <a:rPr lang="sr-Latn-R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Koružnjak</a:t>
                      </a:r>
                      <a:r>
                        <a:rPr lang="sr-Latn-R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Danijela </a:t>
                      </a:r>
                      <a:r>
                        <a:rPr lang="sr-Latn-R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Crnjac</a:t>
                      </a:r>
                      <a:endParaRPr lang="en-US" sz="1600" b="0" i="0" u="none" strike="noStrike" cap="none" noProof="0" err="1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7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Ključić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Brdu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organiziranim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7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lipanj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ovisno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epidemiološkoj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situaciji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cjeniku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izletišta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suglasnost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endParaRPr sz="1350" u="none" strike="noStrike" cap="none" err="1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68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povratka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prikazati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panoima</a:t>
                      </a:r>
                      <a:endParaRPr sz="1350" u="none" strike="noStrike" cap="none" err="1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55" name="Google Shape;1255;g603841a03c_2_8"/>
          <p:cNvGraphicFramePr/>
          <p:nvPr>
            <p:extLst>
              <p:ext uri="{D42A27DB-BD31-4B8C-83A1-F6EECF244321}">
                <p14:modId xmlns:p14="http://schemas.microsoft.com/office/powerpoint/2010/main" val="594489466"/>
              </p:ext>
            </p:extLst>
          </p:nvPr>
        </p:nvGraphicFramePr>
        <p:xfrm>
          <a:off x="251516" y="120118"/>
          <a:ext cx="8640975" cy="6082161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33346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3063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39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JESEN -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terenska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drugih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18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Integracija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tjelesne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zdravstvene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399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spoznati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polja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voćnjaka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vinograda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šume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parka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livade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jesen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jesen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jesen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utjecaj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životinjski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svijet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listopadno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zimzeleno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vazdazeleno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drveće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blizini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opažanja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Aktiv 2.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04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Šetnja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naselje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šuma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livada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16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Kraj rujna, početak listopada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godine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18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93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" name="Google Shape;277;g61d7f35a3e_0_24"/>
          <p:cNvSpPr txBox="1">
            <a:spLocks noGrp="1"/>
          </p:cNvSpPr>
          <p:nvPr>
            <p:ph type="title"/>
          </p:nvPr>
        </p:nvSpPr>
        <p:spPr>
          <a:xfrm>
            <a:off x="628650" y="365126"/>
            <a:ext cx="78867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000" b="1">
                <a:latin typeface="Times New Roman"/>
                <a:ea typeface="Times New Roman"/>
                <a:cs typeface="Times New Roman"/>
                <a:sym typeface="Times New Roman"/>
              </a:rPr>
              <a:t>ANALIZA POTREBA I INTERESA UČENIKA</a:t>
            </a:r>
            <a:endParaRPr sz="30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8" name="Google Shape;278;g61d7f35a3e_0_24"/>
          <p:cNvSpPr txBox="1">
            <a:spLocks noGrp="1"/>
          </p:cNvSpPr>
          <p:nvPr>
            <p:ph type="body" idx="1"/>
          </p:nvPr>
        </p:nvSpPr>
        <p:spPr>
          <a:xfrm>
            <a:off x="628650" y="1922675"/>
            <a:ext cx="7886700" cy="440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just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Tijekom ove školske godine oformit ćemo Tim za razvoj kurikulske kulture, koji će razmotriti potrebe i interese učenika, učitelja, roditelja</a:t>
            </a:r>
            <a:endParaRPr sz="28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i ostalih sudionika u životu i radu naše škole.</a:t>
            </a:r>
            <a:endParaRPr sz="28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endParaRPr sz="28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just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Temeljem analize prikupljenih podataka, stvorit će se platforma za otvaranje novih, to jest povećanjem postojećih područja rada izvannastavnih sadržaja u radu škole za 2020./2021. školsku godinu.</a:t>
            </a:r>
            <a:endParaRPr sz="28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61" name="Google Shape;1261;p164"/>
          <p:cNvGraphicFramePr/>
          <p:nvPr>
            <p:extLst>
              <p:ext uri="{D42A27DB-BD31-4B8C-83A1-F6EECF244321}">
                <p14:modId xmlns:p14="http://schemas.microsoft.com/office/powerpoint/2010/main" val="3862695331"/>
              </p:ext>
            </p:extLst>
          </p:nvPr>
        </p:nvGraphicFramePr>
        <p:xfrm>
          <a:off x="192628" y="243493"/>
          <a:ext cx="8758725" cy="629116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31158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6429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39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NAZIV AKTIVNOSTI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ZIMA - </a:t>
                      </a:r>
                      <a:r>
                        <a:rPr lang="en" sz="1600" b="1" u="none" strike="noStrike" cap="none" err="1"/>
                        <a:t>terenska</a:t>
                      </a:r>
                      <a:r>
                        <a:rPr lang="en" sz="1600" b="1" u="none" strike="noStrike" cap="none"/>
                        <a:t> </a:t>
                      </a:r>
                      <a:r>
                        <a:rPr lang="en" sz="1600" b="1" u="none" strike="noStrike" cap="none" err="1"/>
                        <a:t>nastava</a:t>
                      </a:r>
                      <a:r>
                        <a:rPr lang="en" sz="1600" b="1" u="none" strike="noStrike" cap="none"/>
                        <a:t> za </a:t>
                      </a:r>
                      <a:r>
                        <a:rPr lang="en" sz="1600" b="1" u="none" strike="noStrike" cap="none" err="1"/>
                        <a:t>učenike</a:t>
                      </a:r>
                      <a:r>
                        <a:rPr lang="en" sz="1600" b="1" u="none" strike="noStrike" cap="none"/>
                        <a:t> </a:t>
                      </a:r>
                      <a:r>
                        <a:rPr lang="en" sz="1600" b="1" u="none" strike="noStrike" cap="none" err="1"/>
                        <a:t>drugih</a:t>
                      </a:r>
                      <a:r>
                        <a:rPr lang="en" sz="1600" b="1" u="none" strike="noStrike" cap="none"/>
                        <a:t> </a:t>
                      </a:r>
                      <a:r>
                        <a:rPr lang="en" sz="1600" b="1" u="none" strike="noStrike" cap="none" err="1"/>
                        <a:t>razreda</a:t>
                      </a:r>
                      <a:endParaRPr sz="1350" u="none" strike="noStrike" cap="none" err="1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18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CILJ AKTIVNOSTI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Integracija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tjelesna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zdravstvena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399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NAMJENA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zimi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glavna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zime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mjestu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živimo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utjecaj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životinjski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selo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/grad)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zimu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ostalih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godišnjih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doba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opažanja</a:t>
                      </a:r>
                      <a:endParaRPr sz="1350" u="none" strike="noStrike" cap="none" err="1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/>
                        <a:t>NOSITELJI 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Aktiv 2.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04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NAČIN REALIZACIJE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Šetnja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naselje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šuma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livada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16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VREMENIK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prosinac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g.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18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TROŠKOVNIK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987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67" name="Google Shape;1267;p165"/>
          <p:cNvGraphicFramePr/>
          <p:nvPr>
            <p:extLst>
              <p:ext uri="{D42A27DB-BD31-4B8C-83A1-F6EECF244321}">
                <p14:modId xmlns:p14="http://schemas.microsoft.com/office/powerpoint/2010/main" val="650341127"/>
              </p:ext>
            </p:extLst>
          </p:nvPr>
        </p:nvGraphicFramePr>
        <p:xfrm>
          <a:off x="125757" y="114928"/>
          <a:ext cx="8892475" cy="579387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561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363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38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PROLJEĆE -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terenska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drugih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endParaRPr sz="1350" u="none" strike="noStrike" cap="none" err="1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30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Integracija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tjelesna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zdravstvena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39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proljeće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endParaRPr sz="1350" u="none" strike="noStrike" cap="none" err="1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glavna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proljeća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mjestu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živimo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utjecaj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životinjski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selo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/grad)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proljeće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odnosu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ostala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godišnjih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doba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endParaRPr sz="135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opažanja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25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Aktiv 2.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28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Šetnja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naselje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šuma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livada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ožujak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godine</a:t>
                      </a:r>
                      <a:endParaRPr sz="1350" u="none" strike="noStrike" cap="none" err="1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41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54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prikupljenih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43" name="Google Shape;1243;p161"/>
          <p:cNvGraphicFramePr/>
          <p:nvPr>
            <p:extLst>
              <p:ext uri="{D42A27DB-BD31-4B8C-83A1-F6EECF244321}">
                <p14:modId xmlns:p14="http://schemas.microsoft.com/office/powerpoint/2010/main" val="926352215"/>
              </p:ext>
            </p:extLst>
          </p:nvPr>
        </p:nvGraphicFramePr>
        <p:xfrm>
          <a:off x="215656" y="108827"/>
          <a:ext cx="8757743" cy="675021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8944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6830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51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"/>
                        </a:rPr>
                        <a:t>NAZIV AKTIVNOSTI</a:t>
                      </a:r>
                      <a:endParaRPr sz="14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"/>
                        </a:rPr>
                        <a:t>PONAŠANJE PJEŠAKA U PROMETU</a:t>
                      </a:r>
                      <a:br>
                        <a:rPr lang="en" sz="1600" b="1" u="none" strike="noStrike" cap="none">
                          <a:latin typeface="Times"/>
                        </a:rPr>
                      </a:br>
                      <a:r>
                        <a:rPr lang="en" sz="1600" b="1" u="none" strike="noStrike" cap="none" err="1">
                          <a:latin typeface="Times"/>
                        </a:rPr>
                        <a:t>Terenska</a:t>
                      </a:r>
                      <a:r>
                        <a:rPr lang="en" sz="1600" b="1" u="none" strike="noStrike" cap="none">
                          <a:latin typeface="Times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nastava</a:t>
                      </a:r>
                      <a:r>
                        <a:rPr lang="en" sz="1600" b="1" u="none" strike="noStrike" cap="none">
                          <a:latin typeface="Times"/>
                        </a:rPr>
                        <a:t> za 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učenike</a:t>
                      </a:r>
                      <a:r>
                        <a:rPr lang="en" sz="1600" b="1" u="none" strike="noStrike" cap="none">
                          <a:latin typeface="Times"/>
                        </a:rPr>
                        <a:t> 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drugih</a:t>
                      </a:r>
                      <a:r>
                        <a:rPr lang="en" sz="1600" b="1" u="none" strike="noStrike" cap="none">
                          <a:latin typeface="Times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razreda</a:t>
                      </a:r>
                      <a:r>
                        <a:rPr lang="en" sz="1600" b="1" u="none" strike="noStrike" cap="none">
                          <a:latin typeface="Times"/>
                        </a:rPr>
                        <a:t> ( u 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okolici</a:t>
                      </a:r>
                      <a:r>
                        <a:rPr lang="en" sz="1600" b="1" u="none" strike="noStrike" cap="none">
                          <a:latin typeface="Times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škole</a:t>
                      </a:r>
                      <a:r>
                        <a:rPr lang="en" sz="1600" b="1" u="none" strike="noStrike" cap="none">
                          <a:latin typeface="Times"/>
                        </a:rPr>
                        <a:t>, 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te</a:t>
                      </a:r>
                      <a:r>
                        <a:rPr lang="en" sz="1600" b="1" u="none" strike="noStrike" cap="none">
                          <a:latin typeface="Times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prema</a:t>
                      </a:r>
                      <a:r>
                        <a:rPr lang="en" sz="1600" b="1" u="none" strike="noStrike" cap="none">
                          <a:latin typeface="Times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mogućnostima</a:t>
                      </a:r>
                      <a:r>
                        <a:rPr lang="en" sz="1600" b="1" u="none" strike="noStrike" cap="none">
                          <a:latin typeface="Times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epidemološke</a:t>
                      </a:r>
                      <a:r>
                        <a:rPr lang="en" sz="1600" b="1" u="none" strike="noStrike" cap="none">
                          <a:latin typeface="Times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situacije</a:t>
                      </a:r>
                      <a:r>
                        <a:rPr lang="en" sz="1600" b="1" u="none" strike="noStrike" cap="none">
                          <a:latin typeface="Times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Promet</a:t>
                      </a:r>
                      <a:r>
                        <a:rPr lang="en" sz="1600" b="1" u="none" strike="noStrike" cap="none">
                          <a:latin typeface="Times"/>
                        </a:rPr>
                        <a:t> u 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Gradu</a:t>
                      </a:r>
                      <a:r>
                        <a:rPr lang="en" sz="1600" b="1" u="none" strike="noStrike" cap="none">
                          <a:latin typeface="Times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Zagrebu</a:t>
                      </a:r>
                      <a:r>
                        <a:rPr lang="en" sz="1600" b="1" u="none" strike="noStrike" cap="none">
                          <a:latin typeface="Times"/>
                        </a:rPr>
                        <a:t>)</a:t>
                      </a:r>
                      <a:endParaRPr sz="16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28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"/>
                        </a:rPr>
                        <a:t>CILJ AKTIVNOSTI</a:t>
                      </a:r>
                      <a:endParaRPr sz="14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pojmove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pješak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raskrižje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pločnik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kolnik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cestovni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vodeni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zračni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promet. </a:t>
                      </a:r>
                      <a:b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</a:b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Integracija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hrvatskog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glazbene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tjelesne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lang="sr-Latn-RS" sz="14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612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"/>
                        </a:rPr>
                        <a:t>NAMJENA</a:t>
                      </a:r>
                      <a:endParaRPr sz="14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pješaka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raskrižje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pločnik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kolnik</a:t>
                      </a:r>
                      <a:endParaRPr sz="1400" u="none" strike="noStrike" cap="none">
                        <a:latin typeface="Times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ulicu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raskrižje</a:t>
                      </a:r>
                      <a:endParaRPr sz="1400" u="none" strike="noStrike" cap="none">
                        <a:latin typeface="Times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pločnik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kolnik</a:t>
                      </a:r>
                      <a:endParaRPr sz="1400" u="none" strike="noStrike" cap="none">
                        <a:latin typeface="Times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pločnika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kolnika</a:t>
                      </a:r>
                      <a:endParaRPr sz="1400" u="none" strike="noStrike" cap="none">
                        <a:latin typeface="Times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cestu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bez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pločnika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ulicu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pločnikom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kolnikom</a:t>
                      </a:r>
                      <a:endParaRPr sz="1400" u="none" strike="noStrike" cap="none">
                        <a:latin typeface="Times"/>
                      </a:endParaRPr>
                    </a:p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- 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usvojiti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pojmove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vezane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uz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zračni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cestovni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željeznički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promet</a:t>
                      </a:r>
                      <a:endParaRPr lang="en" sz="1400" u="none" strike="noStrike" cap="none">
                        <a:latin typeface="Times"/>
                        <a:ea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naučiti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sigurno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kretanje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endParaRPr sz="1400" u="none" strike="noStrike" cap="none">
                        <a:latin typeface="Times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procjenjivati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uočavati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prometne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situacije</a:t>
                      </a:r>
                      <a:endParaRPr sz="1400" u="none" strike="noStrike" cap="none">
                        <a:latin typeface="Times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endParaRPr sz="1400" u="none" strike="noStrike" cap="none">
                        <a:latin typeface="Times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endParaRPr sz="14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6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"/>
                        </a:rPr>
                        <a:t>NOSITELJI </a:t>
                      </a:r>
                      <a:endParaRPr sz="14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400" u="none" strike="noStrike" cap="none">
                          <a:solidFill>
                            <a:schemeClr val="dk1"/>
                          </a:solidFill>
                          <a:latin typeface="Times"/>
                          <a:ea typeface="Times New Roman"/>
                          <a:cs typeface="Times New Roman"/>
                        </a:rPr>
                        <a:t>Aktiv 2. </a:t>
                      </a:r>
                      <a:r>
                        <a:rPr lang="en-US" sz="1400" u="none" strike="noStrike" cap="none" err="1">
                          <a:solidFill>
                            <a:schemeClr val="dk1"/>
                          </a:solidFill>
                          <a:latin typeface="Times"/>
                          <a:ea typeface="Times New Roman"/>
                          <a:cs typeface="Times New Roman"/>
                        </a:rPr>
                        <a:t>razreda</a:t>
                      </a:r>
                      <a:endParaRPr sz="1400" u="none" strike="noStrike" cap="none">
                        <a:solidFill>
                          <a:schemeClr val="dk1"/>
                        </a:solidFill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32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"/>
                        </a:rPr>
                        <a:t>NAČIN REALIZACIJE</a:t>
                      </a:r>
                      <a:endParaRPr sz="14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Šetnja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prometnicama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;</a:t>
                      </a:r>
                      <a:endParaRPr lang="en" sz="1400" u="none" strike="noStrike" cap="none">
                        <a:latin typeface="Times"/>
                        <a:cs typeface="Times New Roman"/>
                      </a:endParaRPr>
                    </a:p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stručno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predavanje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ukoliko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će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biti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omogućen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obilazak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Autobusnog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kolodvora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Glavnog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kolodvora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te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Zračne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luke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Zagreb</a:t>
                      </a:r>
                      <a:endParaRPr lang="en" sz="1400" u="none" strike="noStrike" cap="none">
                        <a:latin typeface="Times"/>
                        <a:cs typeface="Times New Roman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"/>
                        </a:rPr>
                        <a:t>VREMENIK</a:t>
                      </a:r>
                      <a:endParaRPr sz="14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travanj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2021..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g.</a:t>
                      </a:r>
                      <a:endParaRPr sz="14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32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"/>
                        </a:rPr>
                        <a:t>TROŠKOVNIK</a:t>
                      </a:r>
                      <a:endParaRPr sz="14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terensku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nastavu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okolici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.</a:t>
                      </a:r>
                    </a:p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400" u="none" strike="noStrike" cap="none" err="1">
                          <a:latin typeface="Times"/>
                          <a:cs typeface="Times New Roman"/>
                        </a:rPr>
                        <a:t>Obilazak</a:t>
                      </a:r>
                      <a:r>
                        <a:rPr lang="en" sz="1400" u="none" strike="noStrike" cap="none">
                          <a:latin typeface="Times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cs typeface="Times New Roman"/>
                        </a:rPr>
                        <a:t>prometa</a:t>
                      </a:r>
                      <a:r>
                        <a:rPr lang="en" sz="1400" u="none" strike="noStrike" cap="none">
                          <a:latin typeface="Times"/>
                          <a:cs typeface="Times New Roman"/>
                        </a:rPr>
                        <a:t> Grada </a:t>
                      </a:r>
                      <a:r>
                        <a:rPr lang="en" sz="1400" u="none" strike="noStrike" cap="none" err="1">
                          <a:latin typeface="Times"/>
                          <a:cs typeface="Times New Roman"/>
                        </a:rPr>
                        <a:t>Zagreba</a:t>
                      </a:r>
                      <a:r>
                        <a:rPr lang="en" sz="1400" u="none" strike="noStrike" cap="none">
                          <a:latin typeface="Times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cs typeface="Times New Roman"/>
                        </a:rPr>
                        <a:t>prema</a:t>
                      </a:r>
                      <a:r>
                        <a:rPr lang="en" sz="1400" u="none" strike="noStrike" cap="none">
                          <a:latin typeface="Times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cs typeface="Times New Roman"/>
                        </a:rPr>
                        <a:t>troškovniku</a:t>
                      </a:r>
                      <a:r>
                        <a:rPr lang="en" sz="1400" u="none" strike="noStrike" cap="none">
                          <a:latin typeface="Times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cs typeface="Times New Roman"/>
                        </a:rPr>
                        <a:t>Putničke</a:t>
                      </a:r>
                      <a:r>
                        <a:rPr lang="en" sz="1400" u="none" strike="noStrike" cap="none">
                          <a:latin typeface="Times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cs typeface="Times New Roman"/>
                        </a:rPr>
                        <a:t>agencije</a:t>
                      </a:r>
                      <a:r>
                        <a:rPr lang="en" sz="1400" u="none" strike="noStrike" cap="none">
                          <a:latin typeface="Times"/>
                          <a:cs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"/>
                          <a:cs typeface="Times New Roman"/>
                        </a:rPr>
                        <a:t>izlete</a:t>
                      </a:r>
                      <a:r>
                        <a:rPr lang="en" sz="1400" u="none" strike="noStrike" cap="none">
                          <a:latin typeface="Times"/>
                          <a:cs typeface="Times New Roman"/>
                        </a:rPr>
                        <a:t>.</a:t>
                      </a: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0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"/>
                        </a:rPr>
                        <a:t>VREDNOVANJE I KORIŠTENJE REZULTATA RADA</a:t>
                      </a:r>
                      <a:endParaRPr sz="14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Svakodnevna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primjena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stečenih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putu do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5881062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79" name="Google Shape;1279;p168"/>
          <p:cNvGraphicFramePr/>
          <p:nvPr>
            <p:extLst>
              <p:ext uri="{D42A27DB-BD31-4B8C-83A1-F6EECF244321}">
                <p14:modId xmlns:p14="http://schemas.microsoft.com/office/powerpoint/2010/main" val="2065189711"/>
              </p:ext>
            </p:extLst>
          </p:nvPr>
        </p:nvGraphicFramePr>
        <p:xfrm>
          <a:off x="158188" y="223388"/>
          <a:ext cx="8827625" cy="6284760"/>
        </p:xfrm>
        <a:graphic>
          <a:graphicData uri="http://schemas.openxmlformats.org/drawingml/2006/table">
            <a:tbl>
              <a:tblPr>
                <a:noFill/>
                <a:tableStyleId>{A377A8D8-6398-4FAC-80BB-8EE4590E9BC9}</a:tableStyleId>
              </a:tblPr>
              <a:tblGrid>
                <a:gridCol w="25421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854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13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ZAVRŠNI IZLET - 2. RAZREDI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Krašograd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Ususret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ljetu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28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okolini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utjecaj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biljaka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895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glavna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utjecaj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životinjski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selo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/grad)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karakteristke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ljeta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odnosu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druga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godišnja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doba</a:t>
                      </a:r>
                      <a:endParaRPr lang="en"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opažanja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01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Aktiv 2.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7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Krašogradu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organiziranim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(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organizacija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izleta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ovisit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epidemološkoj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situaciji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7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9.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lipanj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cjeniku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izletišta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Krašograd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suglasnost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68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povratka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prikazati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panoima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85" name="Google Shape;1285;g61a6709b69_0_0"/>
          <p:cNvGraphicFramePr/>
          <p:nvPr>
            <p:extLst>
              <p:ext uri="{D42A27DB-BD31-4B8C-83A1-F6EECF244321}">
                <p14:modId xmlns:p14="http://schemas.microsoft.com/office/powerpoint/2010/main" val="4223188158"/>
              </p:ext>
            </p:extLst>
          </p:nvPr>
        </p:nvGraphicFramePr>
        <p:xfrm>
          <a:off x="158188" y="223388"/>
          <a:ext cx="8827625" cy="6279465"/>
        </p:xfrm>
        <a:graphic>
          <a:graphicData uri="http://schemas.openxmlformats.org/drawingml/2006/table">
            <a:tbl>
              <a:tblPr>
                <a:noFill/>
                <a:tableStyleId>{A377A8D8-6398-4FAC-80BB-8EE4590E9BC9}</a:tableStyleId>
              </a:tblPr>
              <a:tblGrid>
                <a:gridCol w="23647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628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13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PLIVANJE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28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elemente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dijete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plivanje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dubokoj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vodi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895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smanjiti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eventualni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vode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osjećaja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bazena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snalaženja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vodenom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okruženju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Procjena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bazenu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bavljenje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plivačkim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sportovima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Upotreba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usvojenog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plivanja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01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Aktiv 2.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7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Organizirani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bazen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ovisno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epidemološkoj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situaciji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7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termin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naknadno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poznat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inicijalne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68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plivača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neplivača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91" name="Google Shape;1291;p169"/>
          <p:cNvGraphicFramePr/>
          <p:nvPr>
            <p:extLst>
              <p:ext uri="{D42A27DB-BD31-4B8C-83A1-F6EECF244321}">
                <p14:modId xmlns:p14="http://schemas.microsoft.com/office/powerpoint/2010/main" val="1040266447"/>
              </p:ext>
            </p:extLst>
          </p:nvPr>
        </p:nvGraphicFramePr>
        <p:xfrm>
          <a:off x="222625" y="171375"/>
          <a:ext cx="8649925" cy="6093295"/>
        </p:xfrm>
        <a:graphic>
          <a:graphicData uri="http://schemas.openxmlformats.org/drawingml/2006/table">
            <a:tbl>
              <a:tblPr>
                <a:noFill/>
                <a:tableStyleId>{B5C96C21-4EE6-4BEF-822F-EDBACECFD9C8}</a:tableStyleId>
              </a:tblPr>
              <a:tblGrid>
                <a:gridCol w="2017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6329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83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hr-HR" sz="1200" u="none" strike="noStrike" cap="none"/>
                        <a:t>ŠKOLA U PRIRODI-NOVI VINODOLSKI- TREĆI RAZREDI</a:t>
                      </a: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53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350"/>
                        <a:buFont typeface="Times New Roman"/>
                        <a:buChar char="●"/>
                      </a:pPr>
                      <a:r>
                        <a:rPr lang="hr-HR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hr-HR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gorsko-planinsku i primorski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zavičaj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350"/>
                        <a:buFont typeface="Times New Roman"/>
                        <a:buChar char="●"/>
                      </a:pP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Jačati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osjećaj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pripadnosti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široj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društvenoj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zajednici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veselo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raspoloženje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bogate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doživljaje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350"/>
                        <a:buFont typeface="Times New Roman"/>
                        <a:buChar char="●"/>
                      </a:pP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uljudno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brigu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svojoj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tuđoj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imovini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Char char="●"/>
                      </a:pP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socijalne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81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zapažanja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endParaRPr sz="1350" u="none" strike="noStrike" cap="none" err="1"/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neposrednoj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endParaRPr sz="1400" b="0" i="0" u="none" strike="noStrike" cap="none" err="1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interesa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brige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prirodu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okoliš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Jačanje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osjećaja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sigurnosti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vlastite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njegovati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boravka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izvanučioničkoj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endParaRPr sz="1350" u="none" strike="noStrike" cap="none" err="1"/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zanimanje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boravak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prirodi</a:t>
                      </a:r>
                      <a:endParaRPr sz="1350" u="none" strike="noStrike" cap="none" err="1"/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djecu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zabavu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endParaRPr sz="1350" u="none" strike="noStrike" cap="none" err="1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3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omic Sans MS"/>
                        <a:buNone/>
                      </a:pPr>
                      <a:r>
                        <a:rPr lang="hr-HR" sz="1200" u="none" strike="noStrike" cap="none"/>
                        <a:t>Helena Ćurić, Valerija Ivanović Skender, Jasmina Kostelac Pervan, Maja </a:t>
                      </a:r>
                      <a:r>
                        <a:rPr lang="hr-HR" sz="1200" u="none" strike="noStrike" cap="none" err="1"/>
                        <a:t>Đurinović</a:t>
                      </a:r>
                      <a:r>
                        <a:rPr lang="hr-HR" sz="1200" u="none" strike="noStrike" cap="none" dirty="0"/>
                        <a:t> </a:t>
                      </a:r>
                      <a:r>
                        <a:rPr lang="hr-HR" sz="1200" u="none" strike="noStrike" cap="none" err="1"/>
                        <a:t>Tišljarec</a:t>
                      </a:r>
                      <a:endParaRPr lang="hr-HR" sz="1200" u="none" strike="noStrike" cap="none" dirty="0" err="1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20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Times New Roman"/>
                        <a:buNone/>
                      </a:pPr>
                      <a:r>
                        <a:rPr lang="en" sz="1200" u="none" strike="noStrike" cap="none" err="1"/>
                        <a:t>Kroz</a:t>
                      </a:r>
                      <a:r>
                        <a:rPr lang="en" sz="1200" u="none" strike="noStrike" cap="none" dirty="0"/>
                        <a:t> </a:t>
                      </a:r>
                      <a:r>
                        <a:rPr lang="en" sz="1200" u="none" strike="noStrike" cap="none" err="1"/>
                        <a:t>organizaciju</a:t>
                      </a:r>
                      <a:r>
                        <a:rPr lang="en" sz="1200" u="none" strike="noStrike" cap="none" dirty="0"/>
                        <a:t> </a:t>
                      </a:r>
                      <a:r>
                        <a:rPr lang="en" sz="1200" u="none" strike="noStrike" cap="none" err="1"/>
                        <a:t>Gradskog</a:t>
                      </a:r>
                      <a:r>
                        <a:rPr lang="en" sz="1200" u="none" strike="noStrike" cap="none" dirty="0"/>
                        <a:t> </a:t>
                      </a:r>
                      <a:r>
                        <a:rPr lang="en" sz="1200" u="none" strike="noStrike" cap="none" err="1"/>
                        <a:t>ureda</a:t>
                      </a:r>
                      <a:r>
                        <a:rPr lang="en" sz="1200" u="none" strike="noStrike" cap="none" dirty="0"/>
                        <a:t> za </a:t>
                      </a:r>
                      <a:r>
                        <a:rPr lang="en" sz="1200" u="none" strike="noStrike" cap="none" err="1"/>
                        <a:t>obrazovanje</a:t>
                      </a:r>
                      <a:r>
                        <a:rPr lang="en" sz="1200" u="none" strike="noStrike" cap="none" dirty="0"/>
                        <a:t>, </a:t>
                      </a:r>
                      <a:r>
                        <a:rPr lang="en" sz="1200" u="none" strike="noStrike" cap="none" err="1"/>
                        <a:t>kulturu</a:t>
                      </a:r>
                      <a:r>
                        <a:rPr lang="en" sz="1200" u="none" strike="noStrike" cap="none" dirty="0"/>
                        <a:t> </a:t>
                      </a:r>
                      <a:r>
                        <a:rPr lang="en" sz="1200" u="none" strike="noStrike" cap="none" err="1"/>
                        <a:t>i</a:t>
                      </a:r>
                      <a:r>
                        <a:rPr lang="en" sz="1200" u="none" strike="noStrike" cap="none" dirty="0"/>
                        <a:t> sport </a:t>
                      </a:r>
                      <a:r>
                        <a:rPr lang="en" sz="1200" u="none" strike="noStrike" cap="none" err="1"/>
                        <a:t>učenicima</a:t>
                      </a:r>
                      <a:r>
                        <a:rPr lang="en" sz="1200" u="none" strike="noStrike" cap="none" dirty="0"/>
                        <a:t> je </a:t>
                      </a:r>
                      <a:r>
                        <a:rPr lang="en" sz="1200" u="none" strike="noStrike" cap="none" err="1"/>
                        <a:t>omogućen</a:t>
                      </a:r>
                      <a:r>
                        <a:rPr lang="en" sz="1200" u="none" strike="noStrike" cap="none" dirty="0"/>
                        <a:t> </a:t>
                      </a:r>
                      <a:r>
                        <a:rPr lang="en" sz="1200" u="none" strike="noStrike" cap="none" err="1"/>
                        <a:t>boravak</a:t>
                      </a:r>
                      <a:r>
                        <a:rPr lang="en" sz="1200" u="none" strike="noStrike" cap="none" dirty="0"/>
                        <a:t> u </a:t>
                      </a:r>
                      <a:r>
                        <a:rPr lang="en" sz="1200" u="none" strike="noStrike" cap="none" err="1"/>
                        <a:t>Domu</a:t>
                      </a:r>
                      <a:r>
                        <a:rPr lang="en" sz="1200" u="none" strike="noStrike" cap="none" dirty="0"/>
                        <a:t> </a:t>
                      </a:r>
                      <a:r>
                        <a:rPr lang="en" sz="1200" u="none" strike="noStrike" cap="none" err="1"/>
                        <a:t>Crvenog</a:t>
                      </a:r>
                      <a:r>
                        <a:rPr lang="en" sz="1200" u="none" strike="noStrike" cap="none" dirty="0"/>
                        <a:t> </a:t>
                      </a:r>
                      <a:r>
                        <a:rPr lang="en" sz="1200" u="none" strike="noStrike" cap="none" err="1"/>
                        <a:t>križa</a:t>
                      </a:r>
                      <a:r>
                        <a:rPr lang="hr-HR" sz="1200" u="none" strike="noStrike" cap="none" dirty="0"/>
                        <a:t> u Novom </a:t>
                      </a:r>
                      <a:r>
                        <a:rPr lang="hr-HR" sz="1200" u="none" strike="noStrike" cap="none"/>
                        <a:t>Vinodolskom</a:t>
                      </a:r>
                      <a:r>
                        <a:rPr lang="en" sz="1200" u="none" strike="noStrike" cap="none" dirty="0"/>
                        <a:t> Program </a:t>
                      </a:r>
                      <a:r>
                        <a:rPr lang="en" sz="1200" u="none" strike="noStrike" cap="none" err="1"/>
                        <a:t>traje</a:t>
                      </a:r>
                      <a:r>
                        <a:rPr lang="en" sz="1200" u="none" strike="noStrike" cap="none" dirty="0"/>
                        <a:t> pet dana.</a:t>
                      </a:r>
                      <a:endParaRPr sz="1200" u="none" strike="noStrike" cap="none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03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hr-HR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Ožujak 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202</a:t>
                      </a:r>
                      <a:r>
                        <a:rPr lang="hr-HR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1.</a:t>
                      </a:r>
                      <a:r>
                        <a:rPr lang="hr-HR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(ovisno o epidemiološkoj situaciji)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0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cjeniku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suglasnosti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roditeljima</a:t>
                      </a:r>
                      <a:endParaRPr sz="1350" u="none" strike="noStrike" cap="none" err="1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9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Primjena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naučenih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spoznaja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izvornoj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svakodnevnom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osvrt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izvanučioničku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lliterarno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likovno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izražavanje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provjeri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usvojenih</a:t>
                      </a:r>
                      <a:r>
                        <a:rPr lang="en" sz="135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endParaRPr sz="1350" u="none" strike="noStrike" cap="none" err="1"/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endParaRPr sz="1350" u="none" strike="noStrike" cap="none" err="1"/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sp>
        <p:nvSpPr>
          <p:cNvPr id="4" name="TekstniOkvir 3">
            <a:extLst>
              <a:ext uri="{FF2B5EF4-FFF2-40B4-BE49-F238E27FC236}">
                <a16:creationId xmlns:a16="http://schemas.microsoft.com/office/drawing/2014/main" xmlns="" id="{C4A93F85-63A8-3A46-AA7B-2A49129DD10E}"/>
              </a:ext>
            </a:extLst>
          </p:cNvPr>
          <p:cNvSpPr txBox="1"/>
          <p:nvPr/>
        </p:nvSpPr>
        <p:spPr>
          <a:xfrm>
            <a:off x="1121434" y="3260735"/>
            <a:ext cx="457200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"/>
              <a:buFont typeface="Verdana"/>
              <a:buNone/>
            </a:pPr>
            <a:endParaRPr lang="hr-HR" sz="1400" u="none" strike="noStrike" cap="none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" name="TekstniOkvir 5">
            <a:extLst>
              <a:ext uri="{FF2B5EF4-FFF2-40B4-BE49-F238E27FC236}">
                <a16:creationId xmlns:a16="http://schemas.microsoft.com/office/drawing/2014/main" xmlns="" id="{AFA4DCE6-CB97-DC4E-B134-8C0D52F0F848}"/>
              </a:ext>
            </a:extLst>
          </p:cNvPr>
          <p:cNvSpPr txBox="1"/>
          <p:nvPr/>
        </p:nvSpPr>
        <p:spPr>
          <a:xfrm flipV="1">
            <a:off x="1452113" y="2447078"/>
            <a:ext cx="4572000" cy="885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"/>
              <a:buFont typeface="Verdana"/>
              <a:buNone/>
            </a:pPr>
            <a:endParaRPr lang="hr-HR" sz="1400" u="none" strike="noStrike" cap="none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ica 2">
            <a:extLst>
              <a:ext uri="{FF2B5EF4-FFF2-40B4-BE49-F238E27FC236}">
                <a16:creationId xmlns:a16="http://schemas.microsoft.com/office/drawing/2014/main" xmlns="" id="{192E9FF2-EB1B-4C8C-B354-D98462CB52E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9509240"/>
              </p:ext>
            </p:extLst>
          </p:nvPr>
        </p:nvGraphicFramePr>
        <p:xfrm>
          <a:off x="402566" y="230037"/>
          <a:ext cx="8685996" cy="5933842"/>
        </p:xfrm>
        <a:graphic>
          <a:graphicData uri="http://schemas.openxmlformats.org/drawingml/2006/table">
            <a:tbl>
              <a:tblPr firstRow="1" bandRow="1">
                <a:tableStyleId>{B2E6745A-B9C5-42E0-A17B-FDAA3278ED7C}</a:tableStyleId>
              </a:tblPr>
              <a:tblGrid>
                <a:gridCol w="2501358">
                  <a:extLst>
                    <a:ext uri="{9D8B030D-6E8A-4147-A177-3AD203B41FA5}">
                      <a16:colId xmlns:a16="http://schemas.microsoft.com/office/drawing/2014/main" xmlns="" val="3119403286"/>
                    </a:ext>
                  </a:extLst>
                </a:gridCol>
                <a:gridCol w="6184638">
                  <a:extLst>
                    <a:ext uri="{9D8B030D-6E8A-4147-A177-3AD203B41FA5}">
                      <a16:colId xmlns:a16="http://schemas.microsoft.com/office/drawing/2014/main" xmlns="" val="3691553109"/>
                    </a:ext>
                  </a:extLst>
                </a:gridCol>
              </a:tblGrid>
              <a:tr h="605156">
                <a:tc>
                  <a:txBody>
                    <a:bodyPr/>
                    <a:lstStyle/>
                    <a:p>
                      <a:pPr rtl="0" fontAlgn="base"/>
                      <a:r>
                        <a:rPr lang="en-US">
                          <a:effectLst/>
                        </a:rPr>
                        <a:t>NAZIV AKTIVNOSTI​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ase"/>
                      <a:r>
                        <a:rPr lang="en-US">
                          <a:effectLst/>
                        </a:rPr>
                        <a:t> ZAVRŠNI IZLET - 3. RAZREDI​</a:t>
                      </a:r>
                    </a:p>
                    <a:p>
                      <a:pPr algn="ctr" rtl="0" fontAlgn="base"/>
                      <a:r>
                        <a:rPr lang="en-US" err="1">
                          <a:effectLst/>
                        </a:rPr>
                        <a:t>Krašograd</a:t>
                      </a:r>
                      <a:r>
                        <a:rPr lang="en-US">
                          <a:effectLst/>
                        </a:rPr>
                        <a:t>  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517815855"/>
                  </a:ext>
                </a:extLst>
              </a:tr>
              <a:tr h="605156">
                <a:tc>
                  <a:txBody>
                    <a:bodyPr/>
                    <a:lstStyle/>
                    <a:p>
                      <a:pPr rtl="0" fontAlgn="base"/>
                      <a:r>
                        <a:rPr lang="en-US">
                          <a:effectLst/>
                        </a:rPr>
                        <a:t>CILJ AKTIVNOSTI​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 err="1">
                          <a:effectLst/>
                        </a:rPr>
                        <a:t>Uočiti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i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pratiti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vremenske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promjene</a:t>
                      </a:r>
                      <a:r>
                        <a:rPr lang="en-US">
                          <a:effectLst/>
                        </a:rPr>
                        <a:t> u </a:t>
                      </a:r>
                      <a:r>
                        <a:rPr lang="en-US" err="1">
                          <a:effectLst/>
                        </a:rPr>
                        <a:t>neposrednoj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okolini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i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njihov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utjecaj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na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život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biljaka</a:t>
                      </a:r>
                      <a:r>
                        <a:rPr lang="en-US">
                          <a:effectLst/>
                        </a:rPr>
                        <a:t>, </a:t>
                      </a:r>
                      <a:r>
                        <a:rPr lang="en-US" err="1">
                          <a:effectLst/>
                        </a:rPr>
                        <a:t>životinja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i</a:t>
                      </a:r>
                      <a:r>
                        <a:rPr lang="en-US">
                          <a:effectLst/>
                        </a:rPr>
                        <a:t> rad </a:t>
                      </a:r>
                      <a:r>
                        <a:rPr lang="en-US" err="1">
                          <a:effectLst/>
                        </a:rPr>
                        <a:t>ljudi</a:t>
                      </a:r>
                      <a:r>
                        <a:rPr lang="en-US">
                          <a:effectLst/>
                        </a:rPr>
                        <a:t>.​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820009771"/>
                  </a:ext>
                </a:extLst>
              </a:tr>
              <a:tr h="1860331">
                <a:tc>
                  <a:txBody>
                    <a:bodyPr/>
                    <a:lstStyle/>
                    <a:p>
                      <a:pPr rtl="0" fontAlgn="base"/>
                      <a:r>
                        <a:rPr lang="en-US">
                          <a:effectLst/>
                        </a:rPr>
                        <a:t>NAMJENA​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>
                          <a:effectLst/>
                        </a:rPr>
                        <a:t>- prepoznati i opisati vremenske  promjene u neposrednoj stvarnosti​</a:t>
                      </a:r>
                    </a:p>
                    <a:p>
                      <a:pPr rtl="0" fontAlgn="base"/>
                      <a:r>
                        <a:rPr lang="en-US">
                          <a:effectLst/>
                        </a:rPr>
                        <a:t>- povezati vremenske promjene i njihov utjecaj na biljni i životinjski svijet i  rad ljudi (selo/grad)​</a:t>
                      </a:r>
                    </a:p>
                    <a:p>
                      <a:pPr rtl="0" fontAlgn="base"/>
                      <a:r>
                        <a:rPr lang="en-US">
                          <a:effectLst/>
                        </a:rPr>
                        <a:t>- razlikovati karakteristke trenutnog godišnjeg doba u odnosu na druga godišnja doba​</a:t>
                      </a:r>
                    </a:p>
                    <a:p>
                      <a:pPr rtl="0" fontAlgn="base"/>
                      <a:r>
                        <a:rPr lang="en-US">
                          <a:effectLst/>
                        </a:rPr>
                        <a:t>- poticati učenike na zabavu, igru i druženje​</a:t>
                      </a:r>
                    </a:p>
                    <a:p>
                      <a:pPr rtl="0" fontAlgn="base"/>
                      <a:r>
                        <a:rPr lang="en-US">
                          <a:effectLst/>
                        </a:rPr>
                        <a:t>- usvajati vještine promatranja, opisivanja i bilježenja opažanja​</a:t>
                      </a:r>
                    </a:p>
                    <a:p>
                      <a:pPr lvl="0">
                        <a:buNone/>
                      </a:pPr>
                      <a:endParaRPr lang="en-US">
                        <a:effectLst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054075279"/>
                  </a:ext>
                </a:extLst>
              </a:tr>
              <a:tr h="363094">
                <a:tc>
                  <a:txBody>
                    <a:bodyPr/>
                    <a:lstStyle/>
                    <a:p>
                      <a:pPr rtl="0" fontAlgn="base"/>
                      <a:r>
                        <a:rPr lang="en-US">
                          <a:effectLst/>
                        </a:rPr>
                        <a:t>NOSITELJI​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>
                          <a:effectLst/>
                        </a:rPr>
                        <a:t>Helena Ćurić, Valerija Ivanović Skender, Jasmina Kostelac Pervan, Maja </a:t>
                      </a:r>
                      <a:r>
                        <a:rPr lang="en-US" err="1">
                          <a:effectLst/>
                        </a:rPr>
                        <a:t>Đurinović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Tišljarec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55174179"/>
                  </a:ext>
                </a:extLst>
              </a:tr>
              <a:tr h="605156">
                <a:tc>
                  <a:txBody>
                    <a:bodyPr/>
                    <a:lstStyle/>
                    <a:p>
                      <a:pPr rtl="0" fontAlgn="base"/>
                      <a:r>
                        <a:rPr lang="en-US">
                          <a:effectLst/>
                        </a:rPr>
                        <a:t>NAČIN REALIZACIJE​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 err="1">
                          <a:effectLst/>
                        </a:rPr>
                        <a:t>Posjet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Krašogradu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organiziranim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prijevozom</a:t>
                      </a:r>
                      <a:r>
                        <a:rPr lang="en-US">
                          <a:effectLst/>
                        </a:rPr>
                        <a:t> ( </a:t>
                      </a:r>
                      <a:r>
                        <a:rPr lang="en-US" err="1">
                          <a:effectLst/>
                        </a:rPr>
                        <a:t>organizacija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izleta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ovisit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će</a:t>
                      </a:r>
                      <a:r>
                        <a:rPr lang="en-US">
                          <a:effectLst/>
                        </a:rPr>
                        <a:t> o </a:t>
                      </a:r>
                      <a:r>
                        <a:rPr lang="en-US" err="1">
                          <a:effectLst/>
                        </a:rPr>
                        <a:t>epidemološkoj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situaciji</a:t>
                      </a:r>
                      <a:r>
                        <a:rPr lang="en-US">
                          <a:effectLst/>
                        </a:rPr>
                        <a:t>).​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712475572"/>
                  </a:ext>
                </a:extLst>
              </a:tr>
              <a:tr h="363094">
                <a:tc>
                  <a:txBody>
                    <a:bodyPr/>
                    <a:lstStyle/>
                    <a:p>
                      <a:pPr rtl="0" fontAlgn="base"/>
                      <a:r>
                        <a:rPr lang="en-US">
                          <a:effectLst/>
                        </a:rPr>
                        <a:t>VREMENIK​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 err="1">
                          <a:effectLst/>
                        </a:rPr>
                        <a:t>svibanj</a:t>
                      </a:r>
                      <a:r>
                        <a:rPr lang="en-US">
                          <a:effectLst/>
                        </a:rPr>
                        <a:t> 2021. </a:t>
                      </a:r>
                      <a:r>
                        <a:rPr lang="en-US" err="1">
                          <a:effectLst/>
                        </a:rPr>
                        <a:t>godine</a:t>
                      </a:r>
                      <a:r>
                        <a:rPr lang="en-US">
                          <a:effectLst/>
                        </a:rPr>
                        <a:t>​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906960525"/>
                  </a:ext>
                </a:extLst>
              </a:tr>
              <a:tr h="363094">
                <a:tc>
                  <a:txBody>
                    <a:bodyPr/>
                    <a:lstStyle/>
                    <a:p>
                      <a:pPr rtl="0" fontAlgn="base"/>
                      <a:r>
                        <a:rPr lang="en-US">
                          <a:effectLst/>
                        </a:rPr>
                        <a:t>TROŠKOVNIK​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 err="1">
                          <a:effectLst/>
                        </a:rPr>
                        <a:t>prema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cjeniku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izletišta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Krašograd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uz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pisanu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suglasnost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roditelja</a:t>
                      </a:r>
                      <a:r>
                        <a:rPr lang="en-US">
                          <a:effectLst/>
                        </a:rPr>
                        <a:t>​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69042108"/>
                  </a:ext>
                </a:extLst>
              </a:tr>
              <a:tr h="862346">
                <a:tc>
                  <a:txBody>
                    <a:bodyPr/>
                    <a:lstStyle/>
                    <a:p>
                      <a:pPr rtl="0" fontAlgn="base"/>
                      <a:r>
                        <a:rPr lang="en-US">
                          <a:effectLst/>
                        </a:rPr>
                        <a:t>VREDNOVANJE I KORIŠTENJE REZULTATA RADA​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342900" lvl="0" indent="-342900" rtl="0" fontAlgn="base">
                        <a:buFont typeface="Arial" panose="020B0604020202020204" pitchFamily="34" charset="0"/>
                        <a:buChar char="•"/>
                      </a:pPr>
                      <a:r>
                        <a:rPr lang="en-US" err="1">
                          <a:effectLst/>
                        </a:rPr>
                        <a:t>provesti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vrednovanje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rada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nakon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povratka</a:t>
                      </a:r>
                      <a:r>
                        <a:rPr lang="en-US">
                          <a:effectLst/>
                        </a:rPr>
                        <a:t>​</a:t>
                      </a:r>
                    </a:p>
                    <a:p>
                      <a:pPr marL="342900" lvl="0" indent="-342900" rtl="0" fontAlgn="base">
                        <a:buFont typeface="Arial" panose="020B0604020202020204" pitchFamily="34" charset="0"/>
                        <a:buChar char="•"/>
                      </a:pPr>
                      <a:r>
                        <a:rPr lang="en-US" err="1">
                          <a:effectLst/>
                        </a:rPr>
                        <a:t>rezultate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rada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prikazati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izložbom</a:t>
                      </a:r>
                      <a:r>
                        <a:rPr lang="en-US">
                          <a:effectLst/>
                        </a:rPr>
                        <a:t> u </a:t>
                      </a:r>
                      <a:r>
                        <a:rPr lang="en-US" err="1">
                          <a:effectLst/>
                        </a:rPr>
                        <a:t>učionici</a:t>
                      </a:r>
                      <a:r>
                        <a:rPr lang="en-US">
                          <a:effectLst/>
                        </a:rPr>
                        <a:t>​</a:t>
                      </a:r>
                    </a:p>
                    <a:p>
                      <a:pPr marL="342900" lvl="0" indent="-342900" rtl="0" fontAlgn="base">
                        <a:buFont typeface="Arial" panose="020B0604020202020204" pitchFamily="34" charset="0"/>
                        <a:buChar char="•"/>
                      </a:pPr>
                      <a:r>
                        <a:rPr lang="en-US" err="1">
                          <a:effectLst/>
                        </a:rPr>
                        <a:t>izložba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likovnih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radova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na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panoima</a:t>
                      </a:r>
                      <a:r>
                        <a:rPr lang="en-US">
                          <a:effectLst/>
                        </a:rPr>
                        <a:t>​</a:t>
                      </a:r>
                      <a:endParaRPr lang="en-US">
                        <a:effectLst/>
                        <a:latin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94494229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22349333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97" name="Google Shape;1297;p170"/>
          <p:cNvGraphicFramePr/>
          <p:nvPr>
            <p:extLst>
              <p:ext uri="{D42A27DB-BD31-4B8C-83A1-F6EECF244321}">
                <p14:modId xmlns:p14="http://schemas.microsoft.com/office/powerpoint/2010/main" val="2525669329"/>
              </p:ext>
            </p:extLst>
          </p:nvPr>
        </p:nvGraphicFramePr>
        <p:xfrm>
          <a:off x="395287" y="620712"/>
          <a:ext cx="8280400" cy="508384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419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8384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3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SNALAŽENJE U PROSTORU (TN) - 3. </a:t>
                      </a:r>
                      <a:r>
                        <a:rPr lang="en" sz="18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</a:t>
                      </a:r>
                      <a:endParaRPr sz="1350" u="none" strike="noStrike" cap="none" err="1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61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Orijentirati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Suncu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kompasa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znakova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zemlji</a:t>
                      </a:r>
                      <a:endParaRPr sz="1400" u="none" strike="noStrike" cap="none" err="1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263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1750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stajalište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obzor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imenovati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utvrditi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glavne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sporedne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svijeta</a:t>
                      </a:r>
                      <a:endParaRPr sz="1400" u="none" strike="noStrike" cap="none" err="1"/>
                    </a:p>
                    <a:p>
                      <a:pPr marL="457200" marR="0" lvl="0" indent="-31750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Char char="●"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poznavanja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orijentacije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40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06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hr-HR" sz="1400" b="0" i="0" u="none" strike="noStrike" cap="none" noProof="0">
                          <a:latin typeface="Times New Roman"/>
                        </a:rPr>
                        <a:t>Helena Ćurić, Valerija Ivanović Skender, Jasmina Kostelac Pervan, Maja Đurinović Tišljarec</a:t>
                      </a:r>
                      <a:endParaRPr lang="hr-HR" sz="1400" b="0" i="0" u="none" strike="noStrike" cap="none" noProof="0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5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Šetnja po dvorištu i okolici škole – naselju</a:t>
                      </a:r>
                      <a:endParaRPr lang="hr-HR" sz="140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33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hr-HR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Rujan</a:t>
                      </a:r>
                      <a:r>
                        <a:rPr lang="hr-HR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/listopad</a:t>
                      </a:r>
                      <a:r>
                        <a:rPr lang="hr-HR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2020.</a:t>
                      </a: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12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omic Sans MS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Nema troškova.</a:t>
                      </a: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77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omic Sans MS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fotografije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terena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prikazati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40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3" name="Google Shape;1303;p171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304" name="Google Shape;1304;p171"/>
          <p:cNvGraphicFramePr/>
          <p:nvPr>
            <p:extLst>
              <p:ext uri="{D42A27DB-BD31-4B8C-83A1-F6EECF244321}">
                <p14:modId xmlns:p14="http://schemas.microsoft.com/office/powerpoint/2010/main" val="1633404813"/>
              </p:ext>
            </p:extLst>
          </p:nvPr>
        </p:nvGraphicFramePr>
        <p:xfrm>
          <a:off x="431812" y="356197"/>
          <a:ext cx="8280400" cy="51225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8229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4574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3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 MJESTA (TN) - 3. razred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44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Naučiti se služiti planom mjesta.</a:t>
                      </a:r>
                      <a:endParaRPr sz="140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472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Comic Sans MS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Koristiti se planom mjesta za pronalaženje željene adrese, objekte iz okoliša uočiti  i prepoznati na planu mjesta i obratno.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Koristiti se tumačem znakova, razvijati sposobnost promatranja, opisivanja, bilježenja i logičkog zaključivanja.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Shvatiti vrijednost poznavanja snalaženja na planu za svakodnevni život. </a:t>
                      </a:r>
                      <a:endParaRPr sz="140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06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hr-HR" sz="1400" b="0" i="0" u="none" strike="noStrike" cap="none" noProof="0">
                          <a:latin typeface="Times New Roman"/>
                        </a:rPr>
                        <a:t>Helena Ćurić, Valerija Ivanović Skender, Jasmina Kostelac Pervan, Maja Đurinović Tišljarec</a:t>
                      </a:r>
                      <a:endParaRPr lang="hr-HR" sz="1400" b="0" i="0" u="none" strike="noStrike" cap="none" noProof="0">
                        <a:latin typeface="Arial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5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Šetnja po dvorištu i okolici škole – naselju</a:t>
                      </a:r>
                      <a:endParaRPr sz="140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33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Listopad </a:t>
                      </a: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2020.</a:t>
                      </a:r>
                      <a:endParaRPr sz="140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12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Nema.</a:t>
                      </a:r>
                      <a:endParaRPr sz="140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77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 vrednovanje rada nakon povratka. Rezultate rada i fotografije s terena prikazati izložbom u učionici. </a:t>
                      </a:r>
                      <a:endParaRPr sz="140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4" name="Google Shape;1334;p174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335" name="Google Shape;1335;p174"/>
          <p:cNvGraphicFramePr/>
          <p:nvPr>
            <p:extLst>
              <p:ext uri="{D42A27DB-BD31-4B8C-83A1-F6EECF244321}">
                <p14:modId xmlns:p14="http://schemas.microsoft.com/office/powerpoint/2010/main" val="1189560505"/>
              </p:ext>
            </p:extLst>
          </p:nvPr>
        </p:nvGraphicFramePr>
        <p:xfrm>
          <a:off x="431812" y="274625"/>
          <a:ext cx="8280400" cy="543731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16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1641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04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UPOZNAJMO ŽIVOT NA TRAVNJAKU – UČENICI 4. RAZREDA</a:t>
                      </a:r>
                      <a:endParaRPr sz="140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Doživjeti i osvijestiti složenost, raznolikost i međusobnu povezanost svih čimbenika koji djeluju u čovjekovu prirodnom i društvenom okruženju. Oblikovati pozitivan vrijednosni odnos prema živim bićima i prirodi kao cjelini. Integracija nastavnih sadržaja iz ostalih nastavnih predmeta.</a:t>
                      </a:r>
                      <a:endParaRPr sz="140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493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Otkrivati i upoznavati živu prirodu, njezinu raznolikost, povezanost i promjenjivost. Razumjeti povezanost biljaka i životinja u životnoj zajednici travnjaka. Upoznati nekoliko najpoznatijih biljaka i životinja travnjaka. Razvijati svijest o važnosti očuvanja travnjaka. Ekološki osvješćivati učenike.Njegovati kulturne navike tijekom boravka na izvanučioničkoj nastavi. Poticati učenike na igru, zabavu i druženje. Usvajati vještine promatranja, opisivanja i bilježenje opažanja</a:t>
                      </a:r>
                      <a:endParaRPr sz="140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15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0" i="0" u="none" strike="noStrike" cap="none" noProof="0">
                          <a:latin typeface="Times New Roman"/>
                        </a:rPr>
                        <a:t>Danijela Divna Dujić, Martina Delišimunović Čmigović, Ivana Vlajčić i Natalija Kovač</a:t>
                      </a:r>
                      <a:endParaRPr>
                        <a:sym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47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Šetnja po dvorištu i okolici škole.</a:t>
                      </a:r>
                      <a:endParaRPr sz="140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38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Proljeće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 2021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69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Nema.</a:t>
                      </a:r>
                      <a:endParaRPr sz="140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58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 vrednovanje rada nakon povratka. Rezultate rada i fotografije s terena prikazati izložbom u učionici. Izložba likovnih radova na panoima.</a:t>
                      </a:r>
                      <a:endParaRPr sz="140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Google Shape;285;p11"/>
          <p:cNvSpPr txBox="1"/>
          <p:nvPr/>
        </p:nvSpPr>
        <p:spPr>
          <a:xfrm>
            <a:off x="7078800" y="0"/>
            <a:ext cx="2065200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286" name="Google Shape;286;p11"/>
          <p:cNvSpPr/>
          <p:nvPr/>
        </p:nvSpPr>
        <p:spPr>
          <a:xfrm>
            <a:off x="1171111" y="2679971"/>
            <a:ext cx="6718200" cy="1558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r>
              <a:rPr lang="en" sz="48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IZBORNA NASTAVA</a:t>
            </a:r>
            <a:endParaRPr sz="48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48" name="Google Shape;1348;p175"/>
          <p:cNvGraphicFramePr/>
          <p:nvPr>
            <p:extLst>
              <p:ext uri="{D42A27DB-BD31-4B8C-83A1-F6EECF244321}">
                <p14:modId xmlns:p14="http://schemas.microsoft.com/office/powerpoint/2010/main" val="476171693"/>
              </p:ext>
            </p:extLst>
          </p:nvPr>
        </p:nvGraphicFramePr>
        <p:xfrm>
          <a:off x="237300" y="264100"/>
          <a:ext cx="8649525" cy="5852750"/>
        </p:xfrm>
        <a:graphic>
          <a:graphicData uri="http://schemas.openxmlformats.org/drawingml/2006/table">
            <a:tbl>
              <a:tblPr>
                <a:noFill/>
                <a:tableStyleId>{A377A8D8-6398-4FAC-80BB-8EE4590E9BC9}</a:tableStyleId>
              </a:tblPr>
              <a:tblGrid>
                <a:gridCol w="23647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847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15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BREŽULJKASTI ZAVIČAJ, 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Varaždin-Trakošćan</a:t>
                      </a: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                               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TN za </a:t>
                      </a:r>
                      <a:r>
                        <a:rPr lang="en" sz="1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4. </a:t>
                      </a:r>
                      <a:r>
                        <a:rPr lang="en" sz="1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endParaRPr sz="14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28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Doživjeti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brežuljkasti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zavičaj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zagorja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Približiti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zanimljiv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50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brežuljkastog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zavičaja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nabrajati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znakove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proljeća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Doživjeti 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zanimljive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događaje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prošlosti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naše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domovine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6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lvl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0" i="0" u="none" strike="noStrike" cap="none" noProof="0">
                          <a:latin typeface="Times New Roman"/>
                        </a:rPr>
                        <a:t>Danijela Divna Dujić, Martina </a:t>
                      </a:r>
                      <a:r>
                        <a:rPr lang="en-US" sz="1600" b="0" i="0" u="none" strike="noStrike" cap="none" noProof="0" err="1">
                          <a:latin typeface="Times New Roman"/>
                        </a:rPr>
                        <a:t>Delišimunović</a:t>
                      </a:r>
                      <a:r>
                        <a:rPr lang="en-US" sz="16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-US" sz="1600" b="0" i="0" u="none" strike="noStrike" cap="none" noProof="0" err="1">
                          <a:latin typeface="Times New Roman"/>
                        </a:rPr>
                        <a:t>Čmigović</a:t>
                      </a:r>
                      <a:r>
                        <a:rPr lang="en-US" sz="1600" b="0" i="0" u="none" strike="noStrike" cap="none" noProof="0">
                          <a:latin typeface="Times New Roman"/>
                        </a:rPr>
                        <a:t>, Ivana Vlajčić </a:t>
                      </a:r>
                      <a:r>
                        <a:rPr lang="en-US" sz="1600" b="0" i="0" u="none" strike="noStrike" cap="none" noProof="0" err="1">
                          <a:latin typeface="Times New Roman"/>
                        </a:rPr>
                        <a:t>i</a:t>
                      </a:r>
                      <a:r>
                        <a:rPr lang="en-US" sz="1600" b="0" i="0" u="none" strike="noStrike" cap="none" noProof="0">
                          <a:latin typeface="Times New Roman"/>
                        </a:rPr>
                        <a:t> Natalija Kovač</a:t>
                      </a:r>
                      <a:endParaRPr lang="en-US" sz="1600" b="0" i="0" u="none" strike="noStrike" cap="none" noProof="0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7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Terenska nastava</a:t>
                      </a:r>
                      <a:endParaRPr lang="en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7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Travanj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cjeniku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agencije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suglasnost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68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457200" marR="0" lvl="0" indent="-3175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povratka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457200" marR="0" lvl="0" indent="-3175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prikazati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457200" marR="0" lvl="0" indent="-3175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panoima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" name="Google Shape;1354;p177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355" name="Google Shape;1355;p177"/>
          <p:cNvGraphicFramePr/>
          <p:nvPr>
            <p:extLst>
              <p:ext uri="{D42A27DB-BD31-4B8C-83A1-F6EECF244321}">
                <p14:modId xmlns:p14="http://schemas.microsoft.com/office/powerpoint/2010/main" val="695231363"/>
              </p:ext>
            </p:extLst>
          </p:nvPr>
        </p:nvGraphicFramePr>
        <p:xfrm>
          <a:off x="323862" y="274637"/>
          <a:ext cx="8496275" cy="557440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558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404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6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6975" marR="569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 U PRIRODI 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CRIKVENICA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– UČENICI 4. RAZREDA</a:t>
                      </a:r>
                      <a:endParaRPr sz="1400" u="none" strike="noStrike" cap="none"/>
                    </a:p>
                  </a:txBody>
                  <a:tcPr marL="56975" marR="569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28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6975" marR="569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gorsko-planinski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primorski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zavičaj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uljudno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ispravan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tuđoj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imovini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socijalne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Širiti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ekološku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/>
                    </a:p>
                  </a:txBody>
                  <a:tcPr marL="56975" marR="569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60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6975" marR="569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zadaću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organizacijom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osigurava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povoljne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uvjete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boravak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Osigurava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kontinuitet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uvjetima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uspješno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primjereno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dobi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organiziraju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slobodno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vrijeme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/>
                    </a:p>
                  </a:txBody>
                  <a:tcPr marL="56975" marR="569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5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6975" marR="569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0" i="0" u="none" strike="noStrike" cap="none" noProof="0">
                          <a:latin typeface="Times New Roman"/>
                        </a:rPr>
                        <a:t>Danijela Divna Dujić, Martina </a:t>
                      </a:r>
                      <a:r>
                        <a:rPr lang="en-US" sz="1600" b="0" i="0" u="none" strike="noStrike" cap="none" noProof="0" err="1">
                          <a:latin typeface="Times New Roman"/>
                        </a:rPr>
                        <a:t>Delišimunović</a:t>
                      </a:r>
                      <a:r>
                        <a:rPr lang="en-US" sz="16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-US" sz="1600" b="0" i="0" u="none" strike="noStrike" cap="none" noProof="0" err="1">
                          <a:latin typeface="Times New Roman"/>
                        </a:rPr>
                        <a:t>Čmigović</a:t>
                      </a:r>
                      <a:r>
                        <a:rPr lang="en-US" sz="1600" b="0" i="0" u="none" strike="noStrike" cap="none" noProof="0">
                          <a:latin typeface="Times New Roman"/>
                        </a:rPr>
                        <a:t>, Ivana Vlajčić </a:t>
                      </a:r>
                      <a:r>
                        <a:rPr lang="en-US" sz="1600" b="0" i="0" u="none" strike="noStrike" cap="none" noProof="0" err="1">
                          <a:latin typeface="Times New Roman"/>
                        </a:rPr>
                        <a:t>i</a:t>
                      </a:r>
                      <a:r>
                        <a:rPr lang="en-US" sz="1600" b="0" i="0" u="none" strike="noStrike" cap="none" noProof="0">
                          <a:latin typeface="Times New Roman"/>
                        </a:rPr>
                        <a:t> Natalija Kovač</a:t>
                      </a:r>
                      <a:endParaRPr>
                        <a:sym typeface="Times New Roman"/>
                      </a:endParaRPr>
                    </a:p>
                  </a:txBody>
                  <a:tcPr marL="56975" marR="569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20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6975" marR="569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omic Sans MS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organizaciji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odmaralištu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Crikvenici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Program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traje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pet dana.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tri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izleta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dogovoru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pristanak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/>
                    </a:p>
                  </a:txBody>
                  <a:tcPr marL="56975" marR="569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0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6975" marR="569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Svibanj/Lipanj 2021.</a:t>
                      </a:r>
                      <a:endParaRPr sz="1600" u="none" strike="noStrike" cap="none"/>
                    </a:p>
                  </a:txBody>
                  <a:tcPr marL="56975" marR="569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3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6975" marR="569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participiraju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boravak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smještaj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+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izlete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/>
                    </a:p>
                  </a:txBody>
                  <a:tcPr marL="56975" marR="569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276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6975" marR="569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omic Sans MS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Integriranje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Naučeno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primijeniti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tematskih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…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975" marR="569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61" name="Google Shape;1361;p178"/>
          <p:cNvGraphicFramePr/>
          <p:nvPr>
            <p:extLst>
              <p:ext uri="{D42A27DB-BD31-4B8C-83A1-F6EECF244321}">
                <p14:modId xmlns:p14="http://schemas.microsoft.com/office/powerpoint/2010/main" val="3722015021"/>
              </p:ext>
            </p:extLst>
          </p:nvPr>
        </p:nvGraphicFramePr>
        <p:xfrm>
          <a:off x="488774" y="284775"/>
          <a:ext cx="8166475" cy="607833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224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944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92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JEDNODNEVNA TERENSKA  NASTAVA -  5. RAZRED 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PUTEVIMA HRVATSKOG ZAGORJA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27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 učenika sa povjesnim i arheološkim lokalitetima, učenje na izvornoj lokaciji.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1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 učenike sa načinom života krapinskog pračovjeka na samom lokalitetu, arheološkom zbirkom i dostignućima krapinske kulture. Upoznati učenike s eksponatima,  koji dokazuju i pokazuju zanimljive pojave iz područja fizike, geografije i psihologije. Razviti povijesno mišljenje i snalaženje u prošlosti.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Razrednici 5. - tih razreda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64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Obilazak i  stručno vodstvo 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4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Svibanj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godine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65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 izvanučioničke nastave snose roditelji uz pisanu suglasnost.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93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Osvrt na terensku nastavu u obliku izrade plakata i usmenog razgovora.                                                   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67" name="Google Shape;1367;g61d1de75f5_1_4"/>
          <p:cNvGraphicFramePr/>
          <p:nvPr>
            <p:extLst>
              <p:ext uri="{D42A27DB-BD31-4B8C-83A1-F6EECF244321}">
                <p14:modId xmlns:p14="http://schemas.microsoft.com/office/powerpoint/2010/main" val="913667780"/>
              </p:ext>
            </p:extLst>
          </p:nvPr>
        </p:nvGraphicFramePr>
        <p:xfrm>
          <a:off x="488774" y="284775"/>
          <a:ext cx="8166475" cy="6432918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224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944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92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JEDNODNEVNA TERENSKA  NASTAVA -  5. RAZRED 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 DŽAMIJI, SINAGOGI I ZAGREBAČKOJ KATEDRALI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27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Upoznati, kroz posjet vjerskim objektima i u razgovoru s njihovim predstavnicima, monoteističke religije u Hrvatskoj kako bi se unaprijedili međuljudski odnosi.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1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100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Spoznavši različitosti našega društva, učenici će lakše pojmiti običaje, navike i kulturu naših sugovornika. Kroz obilazak religijskih znamenitosti Republike Hrvatske potaknut će se učenike na pozitivna razmišljanja o svom porijeklu, kulturno-etnološkim ostavštinama i suživotu u našoj domovini.  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0" i="0" u="none" strike="noStrike" cap="none" noProof="0">
                          <a:latin typeface="Times New Roman"/>
                        </a:rPr>
                        <a:t>Razrednici 5. - tih razreda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64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Obilazak i  stručno vodstvo 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4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Studeni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godine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65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 izvanučioničke nastave snose roditelji uz pisanu suglasnost.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93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Osvrt na terensku nastavu u obliku izrade plakata i usmenog razgovora.                                                   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" name="Google Shape;1373;p180"/>
          <p:cNvSpPr txBox="1"/>
          <p:nvPr/>
        </p:nvSpPr>
        <p:spPr>
          <a:xfrm>
            <a:off x="7078660" y="0"/>
            <a:ext cx="2046298" cy="2744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374" name="Google Shape;1374;p180"/>
          <p:cNvGraphicFramePr/>
          <p:nvPr>
            <p:extLst>
              <p:ext uri="{D42A27DB-BD31-4B8C-83A1-F6EECF244321}">
                <p14:modId xmlns:p14="http://schemas.microsoft.com/office/powerpoint/2010/main" val="41199685"/>
              </p:ext>
            </p:extLst>
          </p:nvPr>
        </p:nvGraphicFramePr>
        <p:xfrm>
          <a:off x="130628" y="76194"/>
          <a:ext cx="8839200" cy="665408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771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6620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48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       JEDNODNEVNA TERENSKA NASTAVA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/>
                      </a:r>
                      <a:b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</a:b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RAZRED, šk. god.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2020/21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-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UPOZNAJMO LIKU I MORE</a:t>
                      </a:r>
                    </a:p>
                    <a:p>
                      <a:pPr marL="0" marR="0" lvl="0" indent="0" algn="ctr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cs typeface="Times New Roman"/>
                        </a:rPr>
                        <a:t>(SJEVERNI VELEBIT – KRASNO – SENJ)</a:t>
                      </a: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93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najmlađeg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hrvatskog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nacionalnog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parka,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dijelom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predavanje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sjedištu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Nacionalnog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parka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Krasnom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također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marijansko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svetište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zatim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posjet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Zavižanu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obilaskom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meteorološke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postaje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obilazak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velebitskog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botaničkog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vrta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500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vrsta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Posjet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Senju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obilazak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tvrđave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Nehaj.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Boravak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svježem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zraku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suradničkih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motoričkih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Integracija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različitih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149326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Međupredmetna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korelacija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socijalnih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ophođenje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odgovorno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zajedništva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znatiželje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istraživanjem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povijesnih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ljepota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domovine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38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Željka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Šibalić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Tomislav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Habulin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Anita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Baranašić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48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obilazak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fotografiranje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prikupljanje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podataka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20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Lipanj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2021. (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sukladno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epidemiološkoj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situaciji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)</a:t>
                      </a:r>
                      <a:endParaRPr lang="en" sz="16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16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izvanučioničke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turističkoj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agenciji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ponuda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prihvaćena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93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Osvrt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izlet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07257216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" name="Google Shape;1373;p180"/>
          <p:cNvSpPr txBox="1"/>
          <p:nvPr/>
        </p:nvSpPr>
        <p:spPr>
          <a:xfrm>
            <a:off x="7078660" y="0"/>
            <a:ext cx="2046298" cy="2744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374" name="Google Shape;1374;p180"/>
          <p:cNvGraphicFramePr/>
          <p:nvPr>
            <p:extLst>
              <p:ext uri="{D42A27DB-BD31-4B8C-83A1-F6EECF244321}">
                <p14:modId xmlns:p14="http://schemas.microsoft.com/office/powerpoint/2010/main" val="2861626084"/>
              </p:ext>
            </p:extLst>
          </p:nvPr>
        </p:nvGraphicFramePr>
        <p:xfrm>
          <a:off x="130628" y="137249"/>
          <a:ext cx="8839200" cy="649264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771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6620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48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        </a:t>
                      </a: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DVODNEVNI ŠKOLSKI IZLET</a:t>
                      </a:r>
                      <a:b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</a:b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RAZRED, šk. god. </a:t>
                      </a: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2020/21</a:t>
                      </a: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- OTOK CRES- LOŠINJ</a:t>
                      </a:r>
                      <a:endParaRPr sz="1350" u="none" strike="noStrike" cap="none" dirty="0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93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 s povijesnim činjenicama i bogatom hrvatskom kulturnom baštinom u Muzeju Apoksiomena (restaurirani grčki kip atlete), upoznavanje s običajima i govorom stanovnika ovih krajeva (čakavsko narječje). Upoznavanje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bioloških vrsta (Bijeloglavi sup, utočište dupina) i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prirodnih ljepota naše domovine (otok Cres,otok Lošinj)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te razvijanje svijesti o važnosti očuvanja istog. Boravak na svježem zraku, razvijanje suradničkih odnosa, razvijanje motoričkih sposobnosti. Integracija nastavnih sadržaja iz ostalih nastavnih predmeta.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1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Međupredmetna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korelacija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socijalnih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ophođenje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odgovorno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zajedništva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znatiželje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istraživanjem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ljepota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domovine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kulturno-povijesnih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spomenika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38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Danijela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Horvat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Škunca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, Ela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Ranković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Zrinka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Jurić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Avmedoski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, Renato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Blažeković</a:t>
                      </a:r>
                      <a:endParaRPr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48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obilazak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fotografiranje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prikupljanje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podataka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20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Lipanj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2021.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sukladno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epidemiološkoj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situaciji</a:t>
                      </a: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16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izvanučioničke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turističkoj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agenciji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ponuda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prihvaćena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93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Osvrt na izlet u obliku plakata, vrednovanje i samovrednovanje timskog rada.</a:t>
                      </a:r>
                      <a:endParaRPr sz="1350" u="none" strike="noStrike" cap="none" dirty="0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40734694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6" name="Google Shape;1386;p183"/>
          <p:cNvSpPr txBox="1"/>
          <p:nvPr/>
        </p:nvSpPr>
        <p:spPr>
          <a:xfrm>
            <a:off x="7078660" y="0"/>
            <a:ext cx="2046298" cy="2744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387" name="Google Shape;1387;p183"/>
          <p:cNvGraphicFramePr/>
          <p:nvPr>
            <p:extLst>
              <p:ext uri="{D42A27DB-BD31-4B8C-83A1-F6EECF244321}">
                <p14:modId xmlns:p14="http://schemas.microsoft.com/office/powerpoint/2010/main" val="3426059741"/>
              </p:ext>
            </p:extLst>
          </p:nvPr>
        </p:nvGraphicFramePr>
        <p:xfrm>
          <a:off x="346037" y="228650"/>
          <a:ext cx="8497700" cy="649106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875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101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25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DVODNEVNA IZVANUČIONIČKA TERENSKA</a:t>
                      </a: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VUKOVAR - 8. RAZRED</a:t>
                      </a:r>
                      <a:endParaRPr sz="1350" u="none" strike="noStrike" cap="none" dirty="0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158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Domovinskom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ratu.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Međupredmetna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korelacija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društvenih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ljepota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domovine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kulturno-povijesnih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spomenika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65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Steći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ključna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autentičnim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lokacijama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nacionalnom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baštinom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poštovanje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79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sr-Latn-R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Valentina Ćosić, </a:t>
                      </a:r>
                      <a:r>
                        <a:rPr lang="sr-Latn-R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Michaela</a:t>
                      </a:r>
                      <a:r>
                        <a:rPr lang="sr-Latn-R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sr-Latn-R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Lulić</a:t>
                      </a:r>
                      <a:r>
                        <a:rPr lang="sr-Latn-R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Tomislav </a:t>
                      </a:r>
                      <a:r>
                        <a:rPr lang="sr-Latn-R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Špančić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44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Fotografiranje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prikupljanje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podataka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Metode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izlaganja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demonstracije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79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hr-HR" sz="1600" u="none" strike="noStrike" cap="none" dirty="0" smtClean="0">
                          <a:latin typeface="Times New Roman"/>
                          <a:cs typeface="Times New Roman"/>
                        </a:rPr>
                        <a:t>Ovisno o epidemiološkoj situaciji vezano uz COVID</a:t>
                      </a:r>
                      <a:r>
                        <a:rPr lang="hr-HR" sz="1600" u="none" strike="noStrike" cap="none" baseline="0" dirty="0" smtClean="0">
                          <a:latin typeface="Times New Roman"/>
                          <a:cs typeface="Times New Roman"/>
                        </a:rPr>
                        <a:t> -19</a:t>
                      </a:r>
                      <a:endParaRPr lang="en" sz="1600" u="none" strike="noStrike" cap="none" dirty="0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965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 izvanučioničke nastave snose roditelji i RH.</a:t>
                      </a:r>
                      <a:endParaRPr sz="1350" u="none" strike="noStrike" cap="none"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 ovise o turističkoj agenciji čija će ponuda biti prihvaćena.</a:t>
                      </a:r>
                      <a:endParaRPr sz="1350" u="none" strike="noStrike" cap="none" dirty="0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58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putopisa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pismeno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93" name="Google Shape;1393;p184"/>
          <p:cNvGraphicFramePr/>
          <p:nvPr>
            <p:extLst>
              <p:ext uri="{D42A27DB-BD31-4B8C-83A1-F6EECF244321}">
                <p14:modId xmlns:p14="http://schemas.microsoft.com/office/powerpoint/2010/main" val="3446280271"/>
              </p:ext>
            </p:extLst>
          </p:nvPr>
        </p:nvGraphicFramePr>
        <p:xfrm>
          <a:off x="251515" y="263287"/>
          <a:ext cx="8640950" cy="5727419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6653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9756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77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VIŠEDNEVNA </a:t>
                      </a: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IZVANUČIONIČKA TERENSKA NASTAVA</a:t>
                      </a: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8. RAZRED</a:t>
                      </a:r>
                      <a:endParaRPr sz="1350" u="none" strike="noStrike" cap="none" dirty="0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95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znamenitosti 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RH.</a:t>
                      </a:r>
                      <a:endParaRPr lang="en" sz="18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04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cs typeface="Times New Roman"/>
                        </a:rPr>
                        <a:t>Međupredmeta korelacija, razvijanje timskog rada, socijalnih vještina, znatiželje za upoznavanjem i istraživanjem prirode i kulture. </a:t>
                      </a: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43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Ćosić, Lulić, Špančić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34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Organizirani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autobusom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8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39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hr-HR" sz="1800" u="none" strike="noStrike" cap="none" dirty="0" smtClean="0">
                          <a:latin typeface="Times New Roman"/>
                          <a:cs typeface="Times New Roman"/>
                        </a:rPr>
                        <a:t>Ovisno</a:t>
                      </a:r>
                      <a:r>
                        <a:rPr lang="hr-HR" sz="1800" u="none" strike="noStrike" cap="none" baseline="0" dirty="0" smtClean="0">
                          <a:latin typeface="Times New Roman"/>
                          <a:cs typeface="Times New Roman"/>
                        </a:rPr>
                        <a:t> o epidemiološkoj situaciji vezano uz COVID-19</a:t>
                      </a:r>
                      <a:endParaRPr lang="en" sz="1800" u="none" strike="noStrike" cap="none" dirty="0">
                        <a:latin typeface="Times New Roman"/>
                        <a:cs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15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Cijenu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određuje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izabrana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turistička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agencija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94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 plakata/postera, pisanje dojmova i doživljaja, izložba fotografija.</a:t>
                      </a:r>
                      <a:endParaRPr sz="1350" u="none" strike="noStrike" cap="none" dirty="0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4840298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05" name="Google Shape;1405;p186"/>
          <p:cNvGraphicFramePr/>
          <p:nvPr>
            <p:extLst>
              <p:ext uri="{D42A27DB-BD31-4B8C-83A1-F6EECF244321}">
                <p14:modId xmlns:p14="http://schemas.microsoft.com/office/powerpoint/2010/main" val="1918375465"/>
              </p:ext>
            </p:extLst>
          </p:nvPr>
        </p:nvGraphicFramePr>
        <p:xfrm>
          <a:off x="251515" y="263287"/>
          <a:ext cx="8640950" cy="6001739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6653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9756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77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JEDNODNEVNA IZVANUČIONIČKA TERENSKA NASTAVA AKTIVA STRANIH JEZIKA - TRST  4., 5. i 6. razred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95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 s kulturnim i povijesno značajnim znamenitostima grada Trsta; 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04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 će imati priliku iskoristiti svoje znanje stranih jezika na autentičan način  (pozdravljanje, plaćanje, snalaženje u prostoru, naručivanje i sl.)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43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34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Organizirani prijevoz autobusom te upoznavanje s kulturnim znamenitostima Trsta, posjet muzejima.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39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Travanj, 2020.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15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 troškove snose roditelji učenika. Cijenu određuje izabrana turistička agencija.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94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 plakata/postera, pisanje dojmova i doživljaja, izložba fotografija.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17" name="Google Shape;1417;g61d832350e_8_0"/>
          <p:cNvGraphicFramePr/>
          <p:nvPr>
            <p:extLst>
              <p:ext uri="{D42A27DB-BD31-4B8C-83A1-F6EECF244321}">
                <p14:modId xmlns:p14="http://schemas.microsoft.com/office/powerpoint/2010/main" val="1336583059"/>
              </p:ext>
            </p:extLst>
          </p:nvPr>
        </p:nvGraphicFramePr>
        <p:xfrm>
          <a:off x="251515" y="263287"/>
          <a:ext cx="8640950" cy="5809079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6653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9756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77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TERENSKA NASTAVA - VJERONAUK 6. razred</a:t>
                      </a:r>
                      <a:endParaRPr sz="2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95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 praktičan način upoznati liturgijske predmete, ruho, knjige, glazbala kao i sam liturgijski prostor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04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Naučiti prepoznati liturgijske predmete kao i njihovu namjenu, obnoviti pravila ponašanja u sakralnom prostoru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43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34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 župnoj crkvi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39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Svibanj, 2020.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15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Potrošni materijal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94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 radnih listova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Google Shape;293;p12"/>
          <p:cNvSpPr txBox="1"/>
          <p:nvPr/>
        </p:nvSpPr>
        <p:spPr>
          <a:xfrm>
            <a:off x="820271" y="1966908"/>
            <a:ext cx="7785847" cy="40306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"/>
              <a:buFont typeface="Arial"/>
              <a:buNone/>
            </a:pP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 izbornu nastavu učenici se, uz roditeljsku suglasnost u skladu s vlastitim sposobnostima, dobrovoljno mogu uključiti na početku svake školske godine, koju su dužni pohađati do kraja te školske godine.</a:t>
            </a:r>
            <a:endParaRPr sz="2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endParaRPr sz="2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"/>
              <a:buFont typeface="Arial"/>
              <a:buNone/>
            </a:pP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Plan i program rada svake izborne nastave ima zadaću  proširiti znanje te potaknuti daljnji razvoj  urođenih sposobnosti i talenta kod učenika.</a:t>
            </a:r>
            <a:endParaRPr sz="2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endParaRPr sz="2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"/>
              <a:buFont typeface="Arial"/>
              <a:buNone/>
            </a:pP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Svakoj školi bi trebao biti interes osigurati što veći broj izbornog programa, kako bi svi učenici podjednako imali mogućnost odabira, jer pravi pokazatelji  rada s učenicima kroz izbornu nastavu vide se na svim natjecanjima i smotrama.</a:t>
            </a:r>
            <a:endParaRPr sz="2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endParaRPr sz="2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94" name="Google Shape;294;p12"/>
          <p:cNvSpPr/>
          <p:nvPr/>
        </p:nvSpPr>
        <p:spPr>
          <a:xfrm>
            <a:off x="1399600" y="332650"/>
            <a:ext cx="6578100" cy="1008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IZBORNA NASTAVA</a:t>
            </a: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4" name="Google Shape;1424;g61d832350e_1_0"/>
          <p:cNvSpPr/>
          <p:nvPr/>
        </p:nvSpPr>
        <p:spPr>
          <a:xfrm>
            <a:off x="1077900" y="1988850"/>
            <a:ext cx="7029900" cy="2526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NATJECANJA</a:t>
            </a:r>
            <a:endParaRPr sz="3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30" name="Google Shape;1430;g61d832350e_25_0"/>
          <p:cNvGraphicFramePr/>
          <p:nvPr>
            <p:extLst>
              <p:ext uri="{D42A27DB-BD31-4B8C-83A1-F6EECF244321}">
                <p14:modId xmlns:p14="http://schemas.microsoft.com/office/powerpoint/2010/main" val="3298290828"/>
              </p:ext>
            </p:extLst>
          </p:nvPr>
        </p:nvGraphicFramePr>
        <p:xfrm>
          <a:off x="161925" y="280000"/>
          <a:ext cx="8853500" cy="6353849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327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207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 IZ POVIJESTI</a:t>
                      </a:r>
                      <a:endParaRPr sz="1350" u="none" strike="noStrike" cap="none" dirty="0"/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7. I 8. RAZRED</a:t>
                      </a:r>
                      <a:endParaRPr sz="1350" u="none" strike="noStrike" cap="none" dirty="0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13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osobito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početak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evoluciju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perspektive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dogodili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kulturno-povijesnom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baštinom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susjednih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zemalja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44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6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-US" sz="1350" u="none" strike="noStrike" cap="none"/>
                        <a:t>Aktiv </a:t>
                      </a:r>
                      <a:r>
                        <a:rPr lang="en-US" sz="1350" u="none" strike="noStrike" cap="none" err="1"/>
                        <a:t>povijesti</a:t>
                      </a:r>
                      <a:r>
                        <a:rPr lang="en-US" sz="1350" u="none" strike="noStrike" cap="none"/>
                        <a:t> (Danijela Horvat </a:t>
                      </a:r>
                      <a:r>
                        <a:rPr lang="en-US" sz="1350" u="none" strike="noStrike" cap="none" err="1"/>
                        <a:t>Škunca</a:t>
                      </a:r>
                      <a:r>
                        <a:rPr lang="en-US" sz="1350" u="none" strike="noStrike" cap="none"/>
                        <a:t>, Valentina Ćosić, Tomislav </a:t>
                      </a:r>
                      <a:r>
                        <a:rPr lang="en-US" sz="1350" u="none" strike="noStrike" cap="none" err="1"/>
                        <a:t>Špančić</a:t>
                      </a:r>
                      <a:r>
                        <a:rPr lang="en-US" sz="1350" u="none" strike="noStrike" cap="none"/>
                        <a:t>)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38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kombinirana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izlaganja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dramatizacija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frontalni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endParaRPr sz="1350" u="none" strike="noStrike" cap="none" err="1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52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sukladno vremeniku AZOO-a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78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endParaRPr sz="1350" u="none" strike="noStrike" cap="none" err="1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58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planiranih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postizanje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što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boljih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36" name="Google Shape;1436;g61d832350e_53_0"/>
          <p:cNvGraphicFramePr/>
          <p:nvPr>
            <p:extLst>
              <p:ext uri="{D42A27DB-BD31-4B8C-83A1-F6EECF244321}">
                <p14:modId xmlns:p14="http://schemas.microsoft.com/office/powerpoint/2010/main" val="4076496639"/>
              </p:ext>
            </p:extLst>
          </p:nvPr>
        </p:nvGraphicFramePr>
        <p:xfrm>
          <a:off x="161925" y="280000"/>
          <a:ext cx="8982075" cy="628194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327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493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 IZ HRVATSKOGA JEZIKA</a:t>
                      </a:r>
                      <a:endParaRPr sz="1350" u="none" strike="noStrike" cap="none" dirty="0"/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7. I 8. RAZRED</a:t>
                      </a:r>
                      <a:endParaRPr sz="1350" u="none" strike="noStrike" cap="none" dirty="0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13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baštinu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izričaja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narječja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pravogovora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pravopisa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normama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književnoga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standarda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).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44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6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-US" sz="1350" u="none" strike="noStrike" cap="none"/>
                        <a:t>S. Jurić, prof., O. Pavičić-Čović, prof., B. Ruganec, prof., R. </a:t>
                      </a:r>
                      <a:r>
                        <a:rPr lang="en-US" sz="1350" u="none" strike="noStrike" cap="none" err="1"/>
                        <a:t>Kovačićek</a:t>
                      </a:r>
                      <a:r>
                        <a:rPr lang="en-US" sz="1350" u="none" strike="noStrike" cap="none"/>
                        <a:t>, prof.</a:t>
                      </a:r>
                      <a:endParaRPr sz="1350" u="none" strike="noStrike" cap="none" err="1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38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izlaganja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frontalni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endParaRPr sz="1350" u="none" strike="noStrike" cap="none" err="1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52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Veljača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78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endParaRPr sz="1350" u="none" strike="noStrike" cap="none" err="1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58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planiranih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postizanje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što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boljih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42" name="Google Shape;1442;g61d832350e_1_6"/>
          <p:cNvGraphicFramePr/>
          <p:nvPr>
            <p:extLst>
              <p:ext uri="{D42A27DB-BD31-4B8C-83A1-F6EECF244321}">
                <p14:modId xmlns:p14="http://schemas.microsoft.com/office/powerpoint/2010/main" val="2329057741"/>
              </p:ext>
            </p:extLst>
          </p:nvPr>
        </p:nvGraphicFramePr>
        <p:xfrm>
          <a:off x="269525" y="177826"/>
          <a:ext cx="8604950" cy="614745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8722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7327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4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MEĐUNARODNO NATJECANJE KLOKAN BEZ GRANICA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1327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Približiti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nestandardne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popularizirati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ne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traže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formalno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matematičko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natjecateljski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duh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matematičkih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ne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moraju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držati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formalnog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već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koristeći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nestandardne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strategije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dolaze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do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rješenja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natjecateljski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oblik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donosi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veću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motivaciju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Aktiv matematičara predmetne nastave, te aktiv 2.,3. I  4. </a:t>
                      </a: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7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zadanih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uzrastu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pripremaju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dobivene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HMD-a,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organiziraju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20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Ožujak </a:t>
                      </a:r>
                      <a:r>
                        <a:rPr lang="hr-HR" sz="1800" u="none" strike="noStrike" cap="none" dirty="0" smtClean="0">
                          <a:latin typeface="Times New Roman"/>
                          <a:ea typeface="Times New Roman"/>
                          <a:cs typeface="Times New Roman"/>
                        </a:rPr>
                        <a:t>2021.  ovisno o epidemiološkoj situaciji</a:t>
                      </a:r>
                      <a:r>
                        <a:rPr lang="hr-HR" sz="1800" u="none" strike="noStrike" cap="none" baseline="0" dirty="0" smtClean="0">
                          <a:latin typeface="Times New Roman"/>
                          <a:ea typeface="Times New Roman"/>
                          <a:cs typeface="Times New Roman"/>
                        </a:rPr>
                        <a:t> s COVID</a:t>
                      </a:r>
                      <a:r>
                        <a:rPr lang="hr-HR" sz="1800" u="none" strike="noStrike" cap="none" dirty="0" smtClean="0">
                          <a:latin typeface="Times New Roman"/>
                          <a:ea typeface="Times New Roman"/>
                          <a:cs typeface="Times New Roman"/>
                        </a:rPr>
                        <a:t>-19)</a:t>
                      </a:r>
                      <a:endParaRPr lang="en" sz="18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15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sudjeluje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trošak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sudionika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objavljen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web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stranici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HMD-a,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simbolični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pokloni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natjecatelje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mjesto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rang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prvih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10 %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najboljih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</a:t>
                      </a: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cs typeface="Times New Roman"/>
                        </a:rPr>
                        <a:t>svijetu</a:t>
                      </a:r>
                      <a:r>
                        <a:rPr lang="en" sz="1800" u="none" strike="noStrike" cap="none">
                          <a:latin typeface="Times New Roman"/>
                          <a:cs typeface="Times New Roman"/>
                        </a:rPr>
                        <a:t>.</a:t>
                      </a: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54" name="Google Shape;1454;g61d832350e_1_46"/>
          <p:cNvGraphicFramePr/>
          <p:nvPr>
            <p:extLst>
              <p:ext uri="{D42A27DB-BD31-4B8C-83A1-F6EECF244321}">
                <p14:modId xmlns:p14="http://schemas.microsoft.com/office/powerpoint/2010/main" val="1706944795"/>
              </p:ext>
            </p:extLst>
          </p:nvPr>
        </p:nvGraphicFramePr>
        <p:xfrm>
          <a:off x="269525" y="177826"/>
          <a:ext cx="8604950" cy="642112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8722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7327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4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 IZ GEOGRAFIJE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2035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geografski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geografskog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razmišljanaj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snalaženje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geografskoj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karti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Željka Šibalić, prof., Slavko Zovko, prof.</a:t>
                      </a:r>
                      <a:endParaRPr lang="en-US"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7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Kombinirana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izlaganja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karti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,)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skupni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frontalni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grupama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AZOO-a.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testova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66" name="Google Shape;1466;g61d832350e_27_0"/>
          <p:cNvGraphicFramePr/>
          <p:nvPr>
            <p:extLst>
              <p:ext uri="{D42A27DB-BD31-4B8C-83A1-F6EECF244321}">
                <p14:modId xmlns:p14="http://schemas.microsoft.com/office/powerpoint/2010/main" val="995119411"/>
              </p:ext>
            </p:extLst>
          </p:nvPr>
        </p:nvGraphicFramePr>
        <p:xfrm>
          <a:off x="148313" y="102125"/>
          <a:ext cx="8847375" cy="6229872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881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6592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5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HIPPO “ENGLISH WITHOUT BORDERS” OLYMPIAD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959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Sudjelovati u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međunarodnom natjecanju iz engleskog jezika Hippo “English without borders”.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Organzirati 1. krug natjecanja na školi. Pripremiti sve zainteresirane učenike za sudjelovanje na natjecanju. (3.-8. razred).</a:t>
                      </a:r>
                      <a:endParaRPr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97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Promovirati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natjecateljski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duh,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međunarodno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58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Aktiv engleskog jezika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87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provedba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0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2020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./2021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928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rad,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printanja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obavijesti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suglasnosti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slučaju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prolaska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participacije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određuje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organizator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945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Tablica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poretka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osvojenih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uvježbavanje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iskustvo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međunarodnog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72" name="Google Shape;1472;g61d832350e_1_61"/>
          <p:cNvGraphicFramePr/>
          <p:nvPr>
            <p:extLst>
              <p:ext uri="{D42A27DB-BD31-4B8C-83A1-F6EECF244321}">
                <p14:modId xmlns:p14="http://schemas.microsoft.com/office/powerpoint/2010/main" val="3269254769"/>
              </p:ext>
            </p:extLst>
          </p:nvPr>
        </p:nvGraphicFramePr>
        <p:xfrm>
          <a:off x="269525" y="177826"/>
          <a:ext cx="8604950" cy="6367019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8722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7327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4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 IZ ENGLESKOG JEZIKA ZA 8. RAZRED</a:t>
                      </a:r>
                      <a:endParaRPr sz="1350" u="none" strike="noStrike" cap="none" dirty="0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2035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nova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međukulturna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zemljama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31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Nataša Grubišić, Anita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Baranašić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Valentina Ćosić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7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kombinirana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izlaganja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dramatizacija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frontalni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AZOO-a.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Ostvareni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eventualno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županijskom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državnom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planiranih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postizanje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što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boljih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78" name="Google Shape;1478;g61d832350e_1_66"/>
          <p:cNvGraphicFramePr/>
          <p:nvPr>
            <p:extLst>
              <p:ext uri="{D42A27DB-BD31-4B8C-83A1-F6EECF244321}">
                <p14:modId xmlns:p14="http://schemas.microsoft.com/office/powerpoint/2010/main" val="1337655836"/>
              </p:ext>
            </p:extLst>
          </p:nvPr>
        </p:nvGraphicFramePr>
        <p:xfrm>
          <a:off x="269525" y="177826"/>
          <a:ext cx="8645875" cy="601269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8811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7647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4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b="1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 IZ BIOLOGIJE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20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b="1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županijskom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biologije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uvoditi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znanstveni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b="1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biologije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biologije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b="1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sr-Latn-R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Tanja Prigorec, prof.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7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b="1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županijskom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biologije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b="1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AZOO-a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tekuću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b="1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b="1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županijskom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6" name="Google Shape;1496;g61d832350e_36_5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497" name="Google Shape;1497;g61d832350e_36_5"/>
          <p:cNvGraphicFramePr/>
          <p:nvPr>
            <p:extLst>
              <p:ext uri="{D42A27DB-BD31-4B8C-83A1-F6EECF244321}">
                <p14:modId xmlns:p14="http://schemas.microsoft.com/office/powerpoint/2010/main" val="898544139"/>
              </p:ext>
            </p:extLst>
          </p:nvPr>
        </p:nvGraphicFramePr>
        <p:xfrm>
          <a:off x="273386" y="274499"/>
          <a:ext cx="8597224" cy="612328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319961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397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95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IZ FIZIKE</a:t>
                      </a:r>
                      <a:endParaRPr sz="18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157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Arial"/>
                        <a:buChar char="•"/>
                      </a:pP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 učenika na školskom i županijskom natjecanju iz fizike, susretima i smotrama</a:t>
                      </a:r>
                      <a:endParaRPr lang="en-GB" sz="1800" u="none" strike="noStrike" cap="none"/>
                    </a:p>
                    <a:p>
                      <a:pPr marL="4572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Arial"/>
                        <a:buChar char="•"/>
                      </a:pP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 učenike za samostalno rješavanje problema i uvoditi ih u znanstveni način razmišljanja</a:t>
                      </a:r>
                      <a:endParaRPr lang="en-GB" sz="180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46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Arial"/>
                        <a:buChar char="•"/>
                      </a:pP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pripreme i sudjelovanje na natjecanjima i smotrama iz fizike</a:t>
                      </a:r>
                    </a:p>
                    <a:p>
                      <a:pPr marL="4572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Arial"/>
                        <a:buChar char="•"/>
                      </a:pP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proširivanje znanja iz redovnog programa fizike</a:t>
                      </a:r>
                      <a:endParaRPr lang="en-GB" sz="180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4572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Arial"/>
                        <a:buChar char="•"/>
                      </a:pP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primjena kompleksnih fizikalnih znanja i vještina u rješavanju problemskih situacija</a:t>
                      </a:r>
                      <a:endParaRPr lang="en-GB" sz="18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85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Vedran Bobšić, prof. fizike</a:t>
                      </a:r>
                      <a:endParaRPr lang="en-GB" sz="18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44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županijskom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fizike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susretima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smotrama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82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AZOO-a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tekuću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godinu</a:t>
                      </a:r>
                      <a:endParaRPr sz="180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 50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printanja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8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928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županijskom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09" name="Google Shape;1509;g61d832350e_6_15"/>
          <p:cNvGraphicFramePr/>
          <p:nvPr>
            <p:extLst>
              <p:ext uri="{D42A27DB-BD31-4B8C-83A1-F6EECF244321}">
                <p14:modId xmlns:p14="http://schemas.microsoft.com/office/powerpoint/2010/main" val="3667469059"/>
              </p:ext>
            </p:extLst>
          </p:nvPr>
        </p:nvGraphicFramePr>
        <p:xfrm>
          <a:off x="223337" y="248088"/>
          <a:ext cx="8697350" cy="648812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672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300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27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 DABAR</a:t>
                      </a:r>
                      <a:endParaRPr sz="1600" b="1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00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 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Dabar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 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ističe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obrazovnu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komponentu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izvora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zanimljivih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logičkih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a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koncept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uklapa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u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očekivanja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niza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međupredmetnih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odgojno-obrazovnih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ishoda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59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Potiče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računalnog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razmišljanja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 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informatike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učiteljima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nastavnicima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 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ali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široj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javnosti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4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-US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Vlatka Pavić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00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online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sastoji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niza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izazovnih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čiji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autori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stručnjaci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pedesetak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zemalja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4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2000" b="0" i="0" u="none" strike="noStrike" cap="none" noProof="0" err="1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</a:rPr>
                        <a:t>Natjecanje</a:t>
                      </a:r>
                      <a:r>
                        <a:rPr lang="en" sz="20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b="0" i="0" u="none" strike="noStrike" cap="none" noProof="0" err="1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</a:rPr>
                        <a:t>će</a:t>
                      </a:r>
                      <a:r>
                        <a:rPr lang="en" sz="20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</a:rPr>
                        <a:t> se </a:t>
                      </a:r>
                      <a:r>
                        <a:rPr lang="en" sz="2000" b="0" i="0" u="none" strike="noStrike" cap="none" noProof="0" err="1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</a:rPr>
                        <a:t>održati</a:t>
                      </a:r>
                      <a:r>
                        <a:rPr lang="en" sz="20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</a:rPr>
                        <a:t> od </a:t>
                      </a:r>
                      <a:r>
                        <a:rPr lang="en" sz="20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9</a:t>
                      </a:r>
                      <a:r>
                        <a:rPr lang="en" sz="20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20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</a:rPr>
                        <a:t> do </a:t>
                      </a:r>
                      <a:r>
                        <a:rPr lang="en" sz="20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13</a:t>
                      </a:r>
                      <a:r>
                        <a:rPr lang="en" sz="20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2000" b="0" i="0" u="none" strike="noStrike" cap="none" noProof="0" err="1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</a:rPr>
                        <a:t>studenoga</a:t>
                      </a:r>
                      <a:r>
                        <a:rPr lang="en" sz="20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</a:rPr>
                        <a:t> 2020. </a:t>
                      </a:r>
                      <a:r>
                        <a:rPr lang="en" sz="2000" b="0" i="0" u="none" strike="noStrike" cap="none" noProof="0" err="1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lang="en" sz="20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</a:rPr>
                        <a:t> CARNET-</a:t>
                      </a:r>
                      <a:r>
                        <a:rPr lang="en" sz="2000" b="0" i="0" u="none" strike="noStrike" cap="none" noProof="0" err="1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</a:rPr>
                        <a:t>ovom</a:t>
                      </a:r>
                      <a:r>
                        <a:rPr lang="en" sz="20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b="0" i="0" u="none" strike="noStrike" cap="none" noProof="0" err="1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</a:rPr>
                        <a:t>sustav</a:t>
                      </a:r>
                      <a:r>
                        <a:rPr lang="en" sz="2000" b="0" i="0" u="none" strike="noStrike" cap="none" noProof="0" err="1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u</a:t>
                      </a:r>
                      <a:r>
                        <a:rPr lang="en" sz="20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. </a:t>
                      </a:r>
                      <a:r>
                        <a:rPr lang="en" sz="2000" b="0" i="0" u="none" strike="noStrike" cap="none" noProof="0" err="1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Prijave</a:t>
                      </a:r>
                      <a:r>
                        <a:rPr lang="en" sz="20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 se </a:t>
                      </a:r>
                      <a:r>
                        <a:rPr lang="en" sz="2000" b="0" i="0" u="none" strike="noStrike" cap="none" noProof="0" err="1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otvaraju</a:t>
                      </a:r>
                      <a:r>
                        <a:rPr lang="en" sz="20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 1. </a:t>
                      </a:r>
                      <a:r>
                        <a:rPr lang="en" sz="2000" b="0" i="0" u="none" strike="noStrike" cap="none" noProof="0" err="1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listopada</a:t>
                      </a:r>
                      <a:r>
                        <a:rPr lang="en" sz="20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 </a:t>
                      </a:r>
                      <a:r>
                        <a:rPr lang="en" sz="2000" b="0" i="0" u="none" strike="noStrike" cap="none" noProof="0" err="1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i</a:t>
                      </a:r>
                      <a:r>
                        <a:rPr lang="en" sz="20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 </a:t>
                      </a:r>
                      <a:r>
                        <a:rPr lang="en" sz="2000" b="0" i="0" u="none" strike="noStrike" cap="none" noProof="0" err="1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trajat</a:t>
                      </a:r>
                      <a:r>
                        <a:rPr lang="en" sz="20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 </a:t>
                      </a:r>
                      <a:r>
                        <a:rPr lang="en" sz="2000" b="0" i="0" u="none" strike="noStrike" cap="none" noProof="0" err="1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će</a:t>
                      </a:r>
                      <a:r>
                        <a:rPr lang="en" sz="20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 do 28. </a:t>
                      </a:r>
                      <a:r>
                        <a:rPr lang="en" sz="2000" b="0" i="0" u="none" strike="noStrike" cap="none" noProof="0" err="1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listopada</a:t>
                      </a:r>
                      <a:r>
                        <a:rPr lang="en" sz="20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 2020.</a:t>
                      </a:r>
                      <a:endParaRPr lang="sr-Latn-RS" sz="20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00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254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ispisa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obrazovnih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endParaRPr sz="20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49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online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Dabar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" name="Google Shape;301;p13"/>
          <p:cNvSpPr txBox="1"/>
          <p:nvPr/>
        </p:nvSpPr>
        <p:spPr>
          <a:xfrm>
            <a:off x="767700" y="2406750"/>
            <a:ext cx="8029500" cy="348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514350" marR="0" lvl="0" indent="-5143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AutoNum type="arabicPeriod"/>
            </a:pPr>
            <a:r>
              <a:rPr lang="en" sz="36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KATOLIČKI</a:t>
            </a: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VJERONAUK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514350" marR="0" lvl="0" indent="-5143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AutoNum type="arabicPeriod"/>
            </a:pP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ENGLESKI JEZIK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514350" marR="0" lvl="0" indent="-5143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AutoNum type="arabicPeriod"/>
            </a:pP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NJEMAČKI JEZIK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514350" marR="0" lvl="0" indent="-5143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AutoNum type="arabicPeriod"/>
            </a:pP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TALIJANSKI JEZIK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514350" indent="-514350">
              <a:buClr>
                <a:schemeClr val="dk1"/>
              </a:buClr>
              <a:buSzPts val="3600"/>
              <a:buFont typeface="Calibri"/>
              <a:buAutoNum type="arabicPeriod"/>
            </a:pP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INFORMATIKA </a:t>
            </a:r>
            <a:r>
              <a:rPr lang="en" sz="36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1. - 4. , 7</a:t>
            </a: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 I 8. RAZRED</a:t>
            </a:r>
            <a:endParaRPr lang="hr-HR"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02" name="Google Shape;302;p13"/>
          <p:cNvSpPr/>
          <p:nvPr/>
        </p:nvSpPr>
        <p:spPr>
          <a:xfrm>
            <a:off x="537029" y="768650"/>
            <a:ext cx="8490857" cy="720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Times New Roman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IZBORNA NASTAVA</a:t>
            </a:r>
            <a:endParaRPr sz="3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14" name="Google Shape;1514;p46"/>
          <p:cNvGraphicFramePr/>
          <p:nvPr>
            <p:extLst>
              <p:ext uri="{D42A27DB-BD31-4B8C-83A1-F6EECF244321}">
                <p14:modId xmlns:p14="http://schemas.microsoft.com/office/powerpoint/2010/main" val="2855021772"/>
              </p:ext>
            </p:extLst>
          </p:nvPr>
        </p:nvGraphicFramePr>
        <p:xfrm>
          <a:off x="278755" y="20736"/>
          <a:ext cx="8697350" cy="667100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672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300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27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800" b="1" i="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 dirty="0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 IZ </a:t>
                      </a:r>
                      <a:r>
                        <a:rPr lang="en" sz="20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PROMETN</a:t>
                      </a: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</a:t>
                      </a:r>
                      <a:r>
                        <a:rPr lang="en" sz="20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KULTUR</a:t>
                      </a: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00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8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Pripremanje učenika 5.-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8. razreda za sudjelovanja u natjecanjima </a:t>
                      </a:r>
                      <a:r>
                        <a:rPr lang="en" sz="1600" i="1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Prometna učilica, Sigurno u prometu i Polaganje biciklističkog ispita</a:t>
                      </a:r>
                      <a:endParaRPr sz="1600" i="1" u="none" strike="noStrike" cap="none" dirty="0">
                        <a:solidFill>
                          <a:schemeClr val="dk1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59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8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600" b="0" i="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Obrazovanje 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učenika od 5. do 8. razreda</a:t>
                      </a:r>
                      <a:r>
                        <a:rPr lang="en" sz="1600" b="0" i="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iz</a:t>
                      </a:r>
                      <a:r>
                        <a:rPr lang="en" sz="1600" b="0" i="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promet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ne kulture i sigurnosti u prometu.</a:t>
                      </a:r>
                      <a:endParaRPr sz="1600" b="0" i="0" u="none" strike="noStrike" cap="none" dirty="0">
                        <a:solidFill>
                          <a:schemeClr val="dk1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  <a:p>
                      <a:pPr marL="254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Sudjelovanje učenika 5. -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8. razreda na online natjecanju </a:t>
                      </a:r>
                      <a:r>
                        <a:rPr lang="en" sz="1600" i="1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Prometnoj učilici 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- tijekom godine</a:t>
                      </a:r>
                      <a:endParaRPr sz="1600" u="none" strike="noStrike" cap="none" dirty="0">
                        <a:solidFill>
                          <a:schemeClr val="dk1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  <a:p>
                      <a:pPr marL="254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None/>
                      </a:pP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Sudjelovanje učenika 5. razreda na natjecanju gradskih četvrti </a:t>
                      </a:r>
                      <a:r>
                        <a:rPr lang="en" sz="1600" i="1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Sigurno u prometu</a:t>
                      </a:r>
                      <a:endParaRPr lang="en" sz="1600" u="none" strike="noStrike" cap="none" dirty="0">
                        <a:solidFill>
                          <a:schemeClr val="dk1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  <a:p>
                      <a:pPr marL="254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Sudjelovanje učenika 5. - 8. Razreda na </a:t>
                      </a:r>
                      <a:r>
                        <a:rPr lang="en" sz="1600" i="1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Županijskom natjecanju Sigurno u prometu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endParaRPr lang="en" sz="1600" u="none" strike="noStrike" cap="none" dirty="0">
                        <a:solidFill>
                          <a:schemeClr val="dk1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  <a:p>
                      <a:pPr marL="254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None/>
                      </a:pP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online</a:t>
                      </a:r>
                      <a:endParaRPr lang="en" sz="1600" u="none" strike="noStrike" cap="none" dirty="0">
                        <a:solidFill>
                          <a:schemeClr val="dk1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4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8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8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-US" sz="1600" b="0" i="0" u="none" strike="noStrike" cap="none" dirty="0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Vlatka</a:t>
                      </a:r>
                      <a:r>
                        <a:rPr lang="en-US" sz="1600" b="0" i="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0" i="0" u="none" strike="noStrike" cap="none" dirty="0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Pavić</a:t>
                      </a:r>
                      <a:endParaRPr sz="1600" b="0" i="0" u="none" strike="noStrike" cap="none" dirty="0">
                        <a:solidFill>
                          <a:schemeClr val="dk1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00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8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0" i="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Edukacija od strane učitelja, djelatnika Prometne učilice i djelatnika AK Sesvete i HAK-a, online u informatičkoj učionici .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0" i="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Testovi prometnih propisa , znakova i pravila.</a:t>
                      </a: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4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8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0" i="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Dva sata tjedno tijekom nastavne godine u dogovoru s 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učenicima i i djelatnicima AK Sesvete i HAK-a.</a:t>
                      </a:r>
                      <a:endParaRPr lang="en-US" sz="1600" u="none" strike="noStrike" cap="none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00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8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254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None/>
                      </a:pPr>
                      <a:r>
                        <a:rPr lang="hr-HR" sz="1600" b="0" i="0" u="none" strike="noStrike" cap="none" dirty="0" smtClean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T</a:t>
                      </a:r>
                      <a:r>
                        <a:rPr lang="en" sz="1600" b="0" i="0" u="none" strike="noStrike" cap="none" dirty="0" smtClean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roškovi </a:t>
                      </a:r>
                      <a:r>
                        <a:rPr lang="en" sz="1600" b="0" i="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prijevoza učenika i mentora na gradsko i županijsko natjecanje Sigurno u </a:t>
                      </a:r>
                      <a:r>
                        <a:rPr lang="en" sz="1600" b="0" i="0" u="none" strike="noStrike" cap="none" dirty="0" smtClean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prometu</a:t>
                      </a:r>
                      <a:r>
                        <a:rPr lang="hr-HR" sz="1600" b="0" i="0" u="none" strike="noStrike" cap="none" dirty="0" smtClean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,</a:t>
                      </a:r>
                      <a:r>
                        <a:rPr lang="hr-HR" sz="1600" b="0" i="0" u="none" strike="noStrike" cap="none" baseline="0" dirty="0" smtClean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dirty="0" smtClean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troškovi </a:t>
                      </a:r>
                      <a:r>
                        <a:rPr lang="en" sz="1600" b="0" i="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ispisa i kopiranja obrazovnih materijala i ispita (cca 30 kn)</a:t>
                      </a:r>
                      <a:endParaRPr sz="1600" b="0" i="0" u="none" strike="noStrike" cap="none" dirty="0">
                        <a:solidFill>
                          <a:schemeClr val="dk1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49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8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</a:t>
                      </a:r>
                      <a:endParaRPr sz="18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8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 RADA</a:t>
                      </a:r>
                      <a:endParaRPr sz="18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600" b="0" i="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Kroz online i pisane ispite u učionici</a:t>
                      </a:r>
                      <a:r>
                        <a:rPr lang="en" sz="1600" b="0" i="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.</a:t>
                      </a:r>
                      <a:endParaRPr sz="1600" u="none" strike="noStrike" cap="none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0" i="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Online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0" i="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Natjecanja: Polaganje biciklističkog ispita,</a:t>
                      </a:r>
                      <a:r>
                        <a:rPr lang="en" sz="1600" b="0" i="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" sz="1600" b="0" i="0" u="none" strike="noStrike" cap="none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Prometna učilica i Sigurno u prometu.</a:t>
                      </a:r>
                      <a:endParaRPr sz="1600" u="none" strike="noStrike" cap="none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26" name="Google Shape;1526;g61d832350e_6_5"/>
          <p:cNvGraphicFramePr/>
          <p:nvPr>
            <p:extLst>
              <p:ext uri="{D42A27DB-BD31-4B8C-83A1-F6EECF244321}">
                <p14:modId xmlns:p14="http://schemas.microsoft.com/office/powerpoint/2010/main" val="2635522063"/>
              </p:ext>
            </p:extLst>
          </p:nvPr>
        </p:nvGraphicFramePr>
        <p:xfrm>
          <a:off x="256253" y="399814"/>
          <a:ext cx="8631475" cy="579684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158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1156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713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 IZ ROBOTIKE</a:t>
                      </a:r>
                      <a:endParaRPr sz="2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323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robotici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spajanja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programiranja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robota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motoričkih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dostignuća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istraživanjem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postavljenih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algoritamskog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veću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prisutnost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robotike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33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5. do 8.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Robo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liga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Robo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kup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36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Branko Latas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3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laboratorijski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eksperimentalni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6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5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2000 kn.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69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provođenja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Povećanje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robotiku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Uvesti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projekta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fakultativnu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32" name="Google Shape;1532;g61d832350e_6_10"/>
          <p:cNvGraphicFramePr/>
          <p:nvPr>
            <p:extLst>
              <p:ext uri="{D42A27DB-BD31-4B8C-83A1-F6EECF244321}">
                <p14:modId xmlns:p14="http://schemas.microsoft.com/office/powerpoint/2010/main" val="1005809903"/>
              </p:ext>
            </p:extLst>
          </p:nvPr>
        </p:nvGraphicFramePr>
        <p:xfrm>
          <a:off x="256253" y="399814"/>
          <a:ext cx="8631475" cy="52503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9721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6593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713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 KLUBA MLADIH TEHNIČARA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30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naših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provode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slobodno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vrijeme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mašte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33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Nastupi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natjecanjima i smotrama</a:t>
                      </a:r>
                      <a:endParaRPr lang="en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36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Branko Latas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50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smotrama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59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2020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./2021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6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hr-HR" sz="1600" u="none" strike="noStrike" cap="none" dirty="0" smtClean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6000 </a:t>
                      </a:r>
                      <a:r>
                        <a:rPr lang="en" sz="1600" u="none" strike="noStrike" cap="none" dirty="0" smtClean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endParaRPr sz="1600" u="none" strike="noStrike" cap="none" dirty="0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69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50"/>
                        <a:buFont typeface="Arial"/>
                        <a:buNone/>
                      </a:pP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 crteža i modela.</a:t>
                      </a:r>
                      <a:endParaRPr sz="1600" u="none" strike="noStrike" cap="none"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50"/>
                        <a:buFont typeface="Arial"/>
                        <a:buNone/>
                      </a:pP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Natjecanja.</a:t>
                      </a:r>
                      <a:endParaRPr sz="1600" u="none" strike="noStrike" cap="none" dirty="0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5" name="Google Shape;1545;g61d832350e_6_19"/>
          <p:cNvSpPr/>
          <p:nvPr/>
        </p:nvSpPr>
        <p:spPr>
          <a:xfrm>
            <a:off x="1077900" y="1988850"/>
            <a:ext cx="7029900" cy="2526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TEMATSKI DAN</a:t>
            </a:r>
            <a:endParaRPr sz="3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50" name="Google Shape;1550;g61d832350e_19_82"/>
          <p:cNvGraphicFramePr/>
          <p:nvPr>
            <p:extLst>
              <p:ext uri="{D42A27DB-BD31-4B8C-83A1-F6EECF244321}">
                <p14:modId xmlns:p14="http://schemas.microsoft.com/office/powerpoint/2010/main" val="4091101890"/>
              </p:ext>
            </p:extLst>
          </p:nvPr>
        </p:nvGraphicFramePr>
        <p:xfrm>
          <a:off x="374668" y="438413"/>
          <a:ext cx="8394647" cy="5980612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4793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84671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45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" sz="2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Dan </a:t>
                      </a:r>
                      <a:r>
                        <a:rPr lang="en" sz="2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Sigurnijeg</a:t>
                      </a:r>
                      <a:r>
                        <a:rPr lang="en" sz="2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interneta</a:t>
                      </a:r>
                      <a:endParaRPr sz="24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94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Noto Sans Symbols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Upoznati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s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prednostima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/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rizicima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interneta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društvenih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mreža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sr-Latn-RS" sz="1400" u="none" strike="noStrike" cap="none" err="1">
                        <a:latin typeface="Calibri"/>
                        <a:ea typeface="Times New Roman"/>
                        <a:cs typeface="Calibri"/>
                      </a:endParaRPr>
                    </a:p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Noto Sans Symbols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Osvjestiti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potencijalno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negativne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posljedice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vlastitog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internetu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</a:p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0" i="0" u="none" strike="noStrike" cap="none" noProof="0" err="1">
                          <a:latin typeface="Times New Roman"/>
                        </a:rPr>
                        <a:t>Poticati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sigurno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korištenje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interneta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. </a:t>
                      </a:r>
                      <a:endParaRPr lang="en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72352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endParaRPr lang="en" sz="14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Namijenjen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predmetne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nastave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1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0" i="0" u="none" strike="noStrike" cap="none" noProof="0">
                          <a:latin typeface="Times New Roman"/>
                        </a:rPr>
                        <a:t>Antonela </a:t>
                      </a:r>
                      <a:r>
                        <a:rPr lang="en-US" sz="1400" b="0" i="0" u="none" strike="noStrike" cap="none" noProof="0" err="1">
                          <a:latin typeface="Times New Roman"/>
                        </a:rPr>
                        <a:t>Galista</a:t>
                      </a:r>
                      <a:r>
                        <a:rPr lang="en-US" sz="1400" b="0" i="0" u="none" strike="noStrike" cap="none" noProof="0">
                          <a:latin typeface="Times New Roman"/>
                        </a:rPr>
                        <a:t>, </a:t>
                      </a:r>
                      <a:r>
                        <a:rPr lang="en-US" sz="1400" b="0" i="0" u="none" strike="noStrike" cap="none" noProof="0" err="1">
                          <a:latin typeface="Times New Roman"/>
                        </a:rPr>
                        <a:t>mag.psihologije</a:t>
                      </a:r>
                      <a:r>
                        <a:rPr lang="en-US" sz="1400" b="0" i="0" u="none" strike="noStrike" cap="none" noProof="0">
                          <a:latin typeface="Times New Roman"/>
                        </a:rPr>
                        <a:t>; Sara Balley, </a:t>
                      </a:r>
                      <a:r>
                        <a:rPr lang="en-US" sz="1400" b="0" i="0" u="none" strike="noStrike" cap="none" noProof="0" err="1">
                          <a:latin typeface="Times New Roman"/>
                        </a:rPr>
                        <a:t>dipl.soc.pedag</a:t>
                      </a:r>
                      <a:r>
                        <a:rPr lang="en-US" sz="1400" b="0" i="0" u="none" strike="noStrike" cap="none" noProof="0">
                          <a:latin typeface="Times New Roman"/>
                        </a:rPr>
                        <a:t>; Ivana Mršić </a:t>
                      </a:r>
                      <a:r>
                        <a:rPr lang="en-US" sz="1400" b="0" i="0" u="none" strike="noStrike" cap="none" noProof="0" err="1">
                          <a:latin typeface="Times New Roman"/>
                        </a:rPr>
                        <a:t>Tikvić</a:t>
                      </a:r>
                      <a:r>
                        <a:rPr lang="en-US" sz="1400" b="0" i="0" u="none" strike="noStrike" cap="none" noProof="0">
                          <a:latin typeface="Times New Roman"/>
                        </a:rPr>
                        <a:t>, mag. </a:t>
                      </a:r>
                      <a:r>
                        <a:rPr lang="en-US" sz="1400" b="0" i="0" u="none" strike="noStrike" cap="none" noProof="0" err="1">
                          <a:latin typeface="Times New Roman"/>
                        </a:rPr>
                        <a:t>bibliotekarstva</a:t>
                      </a:r>
                      <a:endParaRPr sz="1400">
                        <a:latin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9167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predmeta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Sata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Informatike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36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Kroz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cijelu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nastavnu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(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naglasak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veljači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2021.).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75129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printanja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flomasteri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ostali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kreativan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76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Sudjelovanjem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nagradnoj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stranicama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sng" strike="noStrike" cap="none">
                          <a:solidFill>
                            <a:schemeClr val="hlink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  <a:hlinkClick r:id="rId3"/>
                        </a:rPr>
                        <a:t>http://dansigurnijeginterneta.org/kviz/pitanja2014.html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,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igranjem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društvene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endParaRPr lang="sr-Latn-RS" sz="14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0" i="0" u="none" strike="noStrike" cap="none" noProof="0" err="1">
                          <a:latin typeface="Times New Roman"/>
                        </a:rPr>
                        <a:t>igre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‘’Do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sigurnijeg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interneta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’’,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provođenje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preventivnih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radionica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.</a:t>
                      </a:r>
                      <a:endParaRPr lang="sr-Latn-RS"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Izvještaj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provedbe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Dana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sigurnijeg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interneta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sp>
        <p:nvSpPr>
          <p:cNvPr id="1551" name="Google Shape;1551;g61d832350e_19_82"/>
          <p:cNvSpPr/>
          <p:nvPr/>
        </p:nvSpPr>
        <p:spPr>
          <a:xfrm>
            <a:off x="899600" y="1556800"/>
            <a:ext cx="9452400" cy="59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2" name="Google Shape;1552;g61d832350e_19_82"/>
          <p:cNvSpPr txBox="1"/>
          <p:nvPr/>
        </p:nvSpPr>
        <p:spPr>
          <a:xfrm>
            <a:off x="6612025" y="6223975"/>
            <a:ext cx="5667300" cy="66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57" name="Google Shape;1557;g61f8c63efd_0_18"/>
          <p:cNvGraphicFramePr/>
          <p:nvPr>
            <p:extLst>
              <p:ext uri="{D42A27DB-BD31-4B8C-83A1-F6EECF244321}">
                <p14:modId xmlns:p14="http://schemas.microsoft.com/office/powerpoint/2010/main" val="81061814"/>
              </p:ext>
            </p:extLst>
          </p:nvPr>
        </p:nvGraphicFramePr>
        <p:xfrm>
          <a:off x="374668" y="242671"/>
          <a:ext cx="8394650" cy="5786142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54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404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69000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1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Mjesec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borbe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protiv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ovisnosti</a:t>
                      </a:r>
                      <a:endParaRPr sz="16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45675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1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Podići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osviještenost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ovisnostima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21.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stoljeća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što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internetskim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/video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igrama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kockanju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Objasniti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negativne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posljedice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cjelokupno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zdravlje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ali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obitelj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širu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zajednicu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Osnažiti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učenike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za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zadržavanje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poštivanje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osobnog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stava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kroz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podizanje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samopouzdanja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pozitivnog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mišljenja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o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sebi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. 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27529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1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0" i="0" u="none" strike="noStrike" cap="none" noProof="0" err="1">
                          <a:latin typeface="Times New Roman"/>
                        </a:rPr>
                        <a:t>Namijenjena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učenicima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8.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razreda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.</a:t>
                      </a:r>
                    </a:p>
                    <a:p>
                      <a:pPr marL="0" marR="0" lvl="1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815788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-US" sz="1400" b="0" i="0" u="none" strike="noStrike" cap="none" noProof="0">
                          <a:latin typeface="Times New Roman"/>
                        </a:rPr>
                        <a:t>Antonela </a:t>
                      </a:r>
                      <a:r>
                        <a:rPr lang="en-US" sz="1400" b="0" i="0" u="none" strike="noStrike" cap="none" noProof="0" err="1">
                          <a:latin typeface="Times New Roman"/>
                        </a:rPr>
                        <a:t>Galista</a:t>
                      </a:r>
                      <a:r>
                        <a:rPr lang="en-US" sz="1400" b="0" i="0" u="none" strike="noStrike" cap="none" noProof="0">
                          <a:latin typeface="Times New Roman"/>
                        </a:rPr>
                        <a:t>, </a:t>
                      </a:r>
                      <a:r>
                        <a:rPr lang="en-US" sz="1400" b="0" i="0" u="none" strike="noStrike" cap="none" noProof="0" err="1">
                          <a:latin typeface="Times New Roman"/>
                        </a:rPr>
                        <a:t>mag.psihologije</a:t>
                      </a:r>
                      <a:r>
                        <a:rPr lang="en-US" sz="1400" b="0" i="0" u="none" strike="noStrike" cap="none" noProof="0">
                          <a:latin typeface="Times New Roman"/>
                        </a:rPr>
                        <a:t>; Sara Balley, </a:t>
                      </a:r>
                      <a:r>
                        <a:rPr lang="en-US" sz="1400" b="0" i="0" u="none" strike="noStrike" cap="none" noProof="0" err="1">
                          <a:latin typeface="Times New Roman"/>
                        </a:rPr>
                        <a:t>dipl.soc.pedag</a:t>
                      </a:r>
                      <a:r>
                        <a:rPr lang="en-US" sz="1400" b="0" i="0" u="none" strike="noStrike" cap="none" noProof="0">
                          <a:latin typeface="Times New Roman"/>
                        </a:rPr>
                        <a:t>; Ivana Mršić </a:t>
                      </a:r>
                      <a:r>
                        <a:rPr lang="en-US" sz="1400" b="0" i="0" u="none" strike="noStrike" cap="none" noProof="0" err="1">
                          <a:latin typeface="Times New Roman"/>
                        </a:rPr>
                        <a:t>Tikvić</a:t>
                      </a:r>
                      <a:r>
                        <a:rPr lang="en-US" sz="1400" b="0" i="0" u="none" strike="noStrike" cap="none" noProof="0">
                          <a:latin typeface="Times New Roman"/>
                        </a:rPr>
                        <a:t>, mag. </a:t>
                      </a:r>
                      <a:r>
                        <a:rPr lang="en-US" sz="1400" b="0" i="0" u="none" strike="noStrike" cap="none" noProof="0" err="1">
                          <a:latin typeface="Times New Roman"/>
                        </a:rPr>
                        <a:t>bibliotekarstva</a:t>
                      </a:r>
                      <a:endParaRPr lang="en" sz="1400" b="0" i="0" u="none" strike="noStrike" cap="none" noProof="0">
                        <a:latin typeface="Times New Roman"/>
                      </a:endParaRPr>
                    </a:p>
                    <a:p>
                      <a:pPr marL="0" marR="0" lvl="1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Times New Roman"/>
                        <a:buNone/>
                      </a:pP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39825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Održavanje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preventivnih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preuzetih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Prijedloga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jedinica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povodom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Mjeseca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borbe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protiv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Foruma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slobodu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Priručnika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edukacijskih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socijalizacijskih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mlade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nastalih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sklopu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projekta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„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borbi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protiv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–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Okreni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leđa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“)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satovima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5600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15.11.2020.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- 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15.12.2020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2825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printanja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flomasteri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ostali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kreativan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82125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Objava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mrežnoj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stranici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usvojenosti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edukativni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evaluacijski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listić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62" name="Google Shape;1562;g645ee7581d_0_6"/>
          <p:cNvGraphicFramePr/>
          <p:nvPr>
            <p:extLst>
              <p:ext uri="{D42A27DB-BD31-4B8C-83A1-F6EECF244321}">
                <p14:modId xmlns:p14="http://schemas.microsoft.com/office/powerpoint/2010/main" val="2906317400"/>
              </p:ext>
            </p:extLst>
          </p:nvPr>
        </p:nvGraphicFramePr>
        <p:xfrm>
          <a:off x="374668" y="438413"/>
          <a:ext cx="8394650" cy="551709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534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411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45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" sz="2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Europski</a:t>
                      </a:r>
                      <a:r>
                        <a:rPr lang="en" sz="2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dan </a:t>
                      </a:r>
                      <a:r>
                        <a:rPr lang="en" sz="2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24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94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Noto Sans Symbols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svih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promicanje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bogate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raznolikosti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Europe.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50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Povećanje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višejezičnosti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motivacija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cjeloživotno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sr-Latn-RS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Aktiv engleskog jezika,Aktiv njemačkog jezika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838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satovima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engleskog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36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25./ 28. 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rujna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(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jer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je 26.9. 2020. subota)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48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printanja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kopiranja</a:t>
                      </a:r>
                      <a:endParaRPr sz="20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76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Samoanaliza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sp>
        <p:nvSpPr>
          <p:cNvPr id="1563" name="Google Shape;1563;g645ee7581d_0_6"/>
          <p:cNvSpPr txBox="1"/>
          <p:nvPr/>
        </p:nvSpPr>
        <p:spPr>
          <a:xfrm>
            <a:off x="6612025" y="6223975"/>
            <a:ext cx="5667300" cy="66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68" name="Google Shape;1568;g61d832350e_19_88"/>
          <p:cNvGraphicFramePr/>
          <p:nvPr>
            <p:extLst>
              <p:ext uri="{D42A27DB-BD31-4B8C-83A1-F6EECF244321}">
                <p14:modId xmlns:p14="http://schemas.microsoft.com/office/powerpoint/2010/main" val="2613703787"/>
              </p:ext>
            </p:extLst>
          </p:nvPr>
        </p:nvGraphicFramePr>
        <p:xfrm>
          <a:off x="258307" y="375335"/>
          <a:ext cx="8627375" cy="570086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828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445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36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r>
                        <a:rPr lang="en" sz="2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Dan </a:t>
                      </a:r>
                      <a:r>
                        <a:rPr lang="en" sz="2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dječjih</a:t>
                      </a:r>
                      <a:r>
                        <a:rPr lang="en" sz="2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prava</a:t>
                      </a:r>
                      <a:endParaRPr sz="24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0907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 učenike s njihovim pravima te pravilnim tumačenjem dječjih prava.</a:t>
                      </a: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0" i="0" u="none" strike="noStrike" cap="none" noProof="0">
                          <a:latin typeface="Times New Roman"/>
                        </a:rPr>
                        <a:t>Osvijestiti važnost poznavanja, promocije i zastupanja vlastitih prava, ali i  obaveza. Razvijati i poticati suradnju, toleranciju, poštivanje različitosti mišljenja te potaknuti djecu na razmišljanje o zaštiti dječjih prava.</a:t>
                      </a:r>
                      <a:endParaRPr lang="en" sz="1400">
                        <a:latin typeface="Times New Roman"/>
                      </a:endParaRPr>
                    </a:p>
                  </a:txBody>
                  <a:tcPr marL="36950" marR="36950" marT="14775" marB="147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Namijenjena učenicima 4.razreda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70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0" i="0" u="none" strike="noStrike" cap="none" noProof="0">
                          <a:latin typeface="Times New Roman"/>
                        </a:rPr>
                        <a:t>Antonela Galista, mag.psihologije; Sara Balley, dipl.soc.pedag; Ivana Mršić Tikvić, mag. bibliotekarstva</a:t>
                      </a:r>
                      <a:endParaRPr lang="en-US" sz="1400">
                        <a:latin typeface="Times New Roman"/>
                      </a:endParaRP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endParaRPr lang="en-US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57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hr-HR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suradnji s učiteljicama razredne nastave primjena usvojenih sadržaja o dječjim pravima i obavezama kroz likovnu i literarnu radionicu.</a:t>
                      </a: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89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4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 </a:t>
                      </a:r>
                      <a:r>
                        <a:rPr lang="en" sz="14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20.11.2020</a:t>
                      </a:r>
                      <a:r>
                        <a:rPr lang="en" sz="14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62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hr-HR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 papira, bojica, flomastera.</a:t>
                      </a: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974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hr-HR" sz="14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 dječjih likovnih i pisanih radova s radionica, provjera usvojenosti sadržaja kroz edukativnu igru.</a:t>
                      </a:r>
                      <a:endParaRPr lang="hr-HR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80" name="Google Shape;1580;g61d832350e_6_35"/>
          <p:cNvGraphicFramePr/>
          <p:nvPr>
            <p:extLst>
              <p:ext uri="{D42A27DB-BD31-4B8C-83A1-F6EECF244321}">
                <p14:modId xmlns:p14="http://schemas.microsoft.com/office/powerpoint/2010/main" val="2137844623"/>
              </p:ext>
            </p:extLst>
          </p:nvPr>
        </p:nvGraphicFramePr>
        <p:xfrm>
          <a:off x="269525" y="177826"/>
          <a:ext cx="8604950" cy="602692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8722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7327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154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endParaRPr sz="160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Dan </a:t>
                      </a:r>
                      <a:r>
                        <a:rPr lang="en" sz="24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mentalnog</a:t>
                      </a:r>
                      <a:r>
                        <a:rPr lang="en" sz="2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4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zdravlja</a:t>
                      </a:r>
                      <a:r>
                        <a:rPr lang="en" sz="2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4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/>
                      </a:r>
                      <a:br>
                        <a:rPr lang="en" sz="24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</a:br>
                      <a:r>
                        <a:rPr lang="en" sz="2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(</a:t>
                      </a:r>
                      <a:r>
                        <a:rPr lang="en" sz="24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Emocionalno</a:t>
                      </a:r>
                      <a:r>
                        <a:rPr lang="en" sz="2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4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zdravlje</a:t>
                      </a:r>
                      <a:r>
                        <a:rPr lang="en" sz="2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4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djevojaka</a:t>
                      </a:r>
                      <a:r>
                        <a:rPr lang="en" sz="2400" u="none" strike="noStrike" cap="none">
                          <a:solidFill>
                            <a:schemeClr val="dk1"/>
                          </a:solidFill>
                        </a:rPr>
                        <a:t>)</a:t>
                      </a:r>
                      <a:endParaRPr sz="240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9847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</a:t>
                      </a: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kritički stav prema medijima i idealima ljepote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</a:t>
                      </a: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osvještavanje vlastitih kvaliteta i rad na samopouzdanju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</a:t>
                      </a: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 posljedica poremećaja hranjenja</a:t>
                      </a: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85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Namijenjeno učenicama 8. razreda</a:t>
                      </a: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0" i="0" u="none" strike="noStrike" cap="none" noProof="0">
                          <a:latin typeface="Times New Roman"/>
                        </a:rPr>
                        <a:t>Antonela Galista, mag.psihologije; Sara Balley, dipl.soc.pedag; Ivana Mršić Tikvić, mag. bibliotekarstva</a:t>
                      </a:r>
                      <a:endParaRPr lang="en-US" sz="1400">
                        <a:latin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7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Provođenje preventivne radionice jačanja samopouzdanja i emocionalnog zdravlja djevojaka, razvoj kritičkog stava prema medijima, upoznavanje sa različitim idealima ljepote kroz kulture i povijest, izrada plakata.</a:t>
                      </a: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Listopad, </a:t>
                      </a: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(10. listopad, Dan mentalnog zdravlja)</a:t>
                      </a: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hr-HR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 radnog materijala (printanje, bojice, flomasteri)</a:t>
                      </a: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Pismena evaluacija radionice (listići) kojima ćemo obuhvatiti zadovoljstvo radionicama i prijedloge za poboljšanje, izrada plakata</a:t>
                      </a: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85" name="Google Shape;1585;g61d832350e_38_15"/>
          <p:cNvGraphicFramePr/>
          <p:nvPr>
            <p:extLst>
              <p:ext uri="{D42A27DB-BD31-4B8C-83A1-F6EECF244321}">
                <p14:modId xmlns:p14="http://schemas.microsoft.com/office/powerpoint/2010/main" val="4013557832"/>
              </p:ext>
            </p:extLst>
          </p:nvPr>
        </p:nvGraphicFramePr>
        <p:xfrm>
          <a:off x="321687" y="481275"/>
          <a:ext cx="8500625" cy="592568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542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9463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02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" sz="2400" b="1" u="none" strike="noStrike" cap="none" err="1">
                          <a:solidFill>
                            <a:srgbClr val="202124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Europski</a:t>
                      </a:r>
                      <a:r>
                        <a:rPr lang="en" sz="2400" b="1" u="none" strike="noStrike" cap="none">
                          <a:solidFill>
                            <a:srgbClr val="202124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400" b="1" u="none" strike="noStrike" cap="none" err="1">
                          <a:solidFill>
                            <a:srgbClr val="202124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tjedan</a:t>
                      </a:r>
                      <a:r>
                        <a:rPr lang="en" sz="2400" b="1" u="none" strike="noStrike" cap="none">
                          <a:solidFill>
                            <a:srgbClr val="202124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400" b="1" u="none" strike="noStrike" cap="none" err="1">
                          <a:solidFill>
                            <a:srgbClr val="202124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programiranja</a:t>
                      </a:r>
                      <a:endParaRPr sz="24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02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EU Code Week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inicijativa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Europske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komisije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čiji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pokazati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programiranjem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realizirati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vlastite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ideje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povećati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vidljivost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programiranja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okupiti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motivirane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osobe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cilju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zajedničkog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promocija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kreativnosti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rješavanja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zajedničkog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programiranje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rgbClr val="222222"/>
                        </a:solidFill>
                        <a:highlight>
                          <a:srgbClr val="FFFFFF"/>
                        </a:highlight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98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85420" marR="0" lvl="0" indent="-18542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22222"/>
                        </a:buClr>
                        <a:buSzPts val="1600"/>
                        <a:buFont typeface="Noto Sans Symbols"/>
                        <a:buChar char="▪"/>
                      </a:pP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integriranja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kodiranja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računalnog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razmišljanja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obrazovanju</a:t>
                      </a:r>
                    </a:p>
                    <a:p>
                      <a:pPr marL="185420" marR="0" lvl="0" indent="-18542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22222"/>
                        </a:buClr>
                        <a:buSzPts val="1600"/>
                        <a:buFont typeface="Noto Sans Symbols"/>
                        <a:buChar char="▪"/>
                      </a:pP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inovativnih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alata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vizualno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programiranje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robotiku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</a:p>
                    <a:p>
                      <a:pPr marL="185420" marR="0" lvl="0" indent="-18542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22222"/>
                        </a:buClr>
                        <a:buSzPts val="1600"/>
                        <a:buFont typeface="Noto Sans Symbols"/>
                        <a:buChar char="▪"/>
                      </a:pP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izvanmrežnih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stvaranje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kodiranje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svim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područjima</a:t>
                      </a:r>
                      <a:endParaRPr lang="en" sz="1600" u="none" strike="noStrike" cap="none">
                        <a:solidFill>
                          <a:srgbClr val="222222"/>
                        </a:solidFill>
                        <a:highlight>
                          <a:srgbClr val="FFFFFF"/>
                        </a:highlight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01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Vlatka Pavić, Paola Čubra, Aleksandar Čubra</a:t>
                      </a:r>
                      <a:endParaRPr sz="1600" u="none" strike="noStrike" cap="none">
                        <a:solidFill>
                          <a:srgbClr val="222222"/>
                        </a:solidFill>
                        <a:highlight>
                          <a:srgbClr val="FFFFFF"/>
                        </a:highlight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14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DEEP DIVE MOOC online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tečaj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, </a:t>
                      </a:r>
                      <a:r>
                        <a:rPr lang="en" sz="1600" b="0" i="0" u="none" strike="noStrike" cap="none" noProof="0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cs typeface="Times New Roman"/>
                          <a:sym typeface="Arial"/>
                          <a:hlinkClick r:id="rId3">
                            <a:extLst>
                              <a:ext uri="{A12FA001-AC4F-418D-AE19-62706E023703}">
                                <ahyp:hlinkClr xmlns:ahyp="http://schemas.microsoft.com/office/drawing/2018/hyperlinkcolor" xmlns="" val="tx"/>
                              </a:ext>
                            </a:extLst>
                          </a:hlinkClick>
                        </a:rPr>
                        <a:t>https://codeweek.eu/</a:t>
                      </a:r>
                      <a:r>
                        <a:rPr lang="en" sz="1600" b="0" i="0" u="none" strike="noStrike" cap="none" noProof="0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cs typeface="Times New Roman"/>
                          <a:sym typeface="Arial"/>
                        </a:rPr>
                        <a:t> </a:t>
                      </a:r>
                      <a:r>
                        <a:rPr lang="en" sz="1600" b="0" i="0" u="none" strike="noStrike" cap="none" noProof="0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cs typeface="Times New Roman"/>
                        </a:rPr>
                        <a:t/>
                      </a:r>
                      <a:br>
                        <a:rPr lang="en" sz="1600" b="0" i="0" u="none" strike="noStrike" cap="none" noProof="0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cs typeface="Times New Roman"/>
                        </a:rPr>
                      </a:br>
                      <a:r>
                        <a:rPr lang="en" sz="1600" b="0" i="0" u="none" strike="noStrike" cap="none" noProof="0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cs typeface="Times New Roman"/>
                          <a:sym typeface="Arial"/>
                          <a:hlinkClick r:id="rId4">
                            <a:extLst>
                              <a:ext uri="{A12FA001-AC4F-418D-AE19-62706E023703}">
                                <ahyp:hlinkClr xmlns:ahyp="http://schemas.microsoft.com/office/drawing/2018/hyperlinkcolor" xmlns="" val="tx"/>
                              </a:ext>
                            </a:extLst>
                          </a:hlinkClick>
                        </a:rPr>
                        <a:t>https://www.facebook.com/CodeWeekHr/.</a:t>
                      </a:r>
                      <a:endParaRPr lang="sr-Latn-RS" sz="1600" b="0" i="0" u="none" strike="noStrike" cap="none">
                        <a:solidFill>
                          <a:srgbClr val="222222"/>
                        </a:solidFill>
                        <a:highlight>
                          <a:srgbClr val="FFFFFF"/>
                        </a:highlight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68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0" i="0" u="none" strike="noStrike" cap="none" noProof="0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cs typeface="Times New Roman"/>
                          <a:sym typeface="Arial"/>
                        </a:rPr>
                        <a:t>Europski</a:t>
                      </a:r>
                      <a:r>
                        <a:rPr lang="en" sz="1600" b="0" i="0" u="none" strike="noStrike" cap="none" noProof="0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cs typeface="Times New Roman"/>
                          <a:sym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cs typeface="Times New Roman"/>
                          <a:sym typeface="Arial"/>
                        </a:rPr>
                        <a:t>tjedan</a:t>
                      </a:r>
                      <a:r>
                        <a:rPr lang="en" sz="1600" b="0" i="0" u="none" strike="noStrike" cap="none" noProof="0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cs typeface="Times New Roman"/>
                          <a:sym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cs typeface="Times New Roman"/>
                          <a:sym typeface="Arial"/>
                        </a:rPr>
                        <a:t>programiranja</a:t>
                      </a:r>
                      <a:r>
                        <a:rPr lang="en" sz="1600" b="0" i="0" u="none" strike="noStrike" cap="none" noProof="0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cs typeface="Times New Roman"/>
                          <a:sym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cs typeface="Times New Roman"/>
                          <a:sym typeface="Arial"/>
                        </a:rPr>
                        <a:t>ove</a:t>
                      </a:r>
                      <a:r>
                        <a:rPr lang="en" sz="1600" b="0" i="0" u="none" strike="noStrike" cap="none" noProof="0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cs typeface="Times New Roman"/>
                          <a:sym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cs typeface="Times New Roman"/>
                          <a:sym typeface="Arial"/>
                        </a:rPr>
                        <a:t>godine</a:t>
                      </a:r>
                      <a:r>
                        <a:rPr lang="en" sz="1600" b="0" i="0" u="none" strike="noStrike" cap="none" noProof="0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cs typeface="Times New Roman"/>
                          <a:sym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cs typeface="Times New Roman"/>
                          <a:sym typeface="Arial"/>
                        </a:rPr>
                        <a:t>održava</a:t>
                      </a:r>
                      <a:r>
                        <a:rPr lang="en" sz="1600" b="0" i="0" u="none" strike="noStrike" cap="none" noProof="0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cs typeface="Times New Roman"/>
                          <a:sym typeface="Arial"/>
                        </a:rPr>
                        <a:t> se od 10.  </a:t>
                      </a:r>
                      <a:r>
                        <a:rPr lang="en" sz="1600" b="0" i="0" u="none" strike="noStrike" cap="none" noProof="0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lang="en" sz="1600" b="0" i="0" u="none" strike="noStrike" cap="none" noProof="0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cs typeface="Times New Roman"/>
                          <a:sym typeface="Arial"/>
                        </a:rPr>
                        <a:t> 25. </a:t>
                      </a:r>
                      <a:r>
                        <a:rPr lang="en" sz="1600" b="0" i="0" u="none" strike="noStrike" cap="none" noProof="0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cs typeface="Times New Roman"/>
                        </a:rPr>
                        <a:t>listopada</a:t>
                      </a:r>
                      <a:r>
                        <a:rPr lang="en" sz="1600" b="0" i="0" u="none" strike="noStrike" cap="none" noProof="0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cs typeface="Times New Roman"/>
                        </a:rPr>
                        <a:t> 2020.</a:t>
                      </a:r>
                      <a:endParaRPr lang="en" sz="1600" b="0" i="0" u="none" strike="noStrike" cap="none" noProof="0">
                        <a:solidFill>
                          <a:srgbClr val="222222"/>
                        </a:solidFill>
                        <a:highlight>
                          <a:srgbClr val="FFFFFF"/>
                        </a:highlight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82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printanja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obrazovnih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resurse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poučavanje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584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evaluacija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samom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tečaju</a:t>
                      </a:r>
                      <a:r>
                        <a:rPr lang="en" sz="1600" u="none" strike="noStrike" cap="none">
                          <a:solidFill>
                            <a:srgbClr val="222222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p2"/>
          <p:cNvSpPr txBox="1"/>
          <p:nvPr/>
        </p:nvSpPr>
        <p:spPr>
          <a:xfrm>
            <a:off x="583745" y="316057"/>
            <a:ext cx="8157000" cy="164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Calibri"/>
              <a:buNone/>
            </a:pPr>
            <a:r>
              <a:rPr lang="en" sz="2200" b="0" i="0" u="none" strike="noStrike" cap="none" dirty="0">
                <a:solidFill>
                  <a:schemeClr val="dk1"/>
                </a:solidFill>
                <a:latin typeface="Times New Roman" panose="02020603050405020304" pitchFamily="18" charset="0"/>
                <a:ea typeface="Calibri"/>
                <a:cs typeface="Times New Roman" panose="02020603050405020304" pitchFamily="18" charset="0"/>
                <a:sym typeface="Calibri"/>
              </a:rPr>
              <a:t>Na temelju članka 28. Zakona o odgoju i obrazovanju u osnovnoj i srednjoj školi te članka 29. Statuta, Školski odbor Osnovne škole Sesvetska Sela na prijedlog Učiteljskog vijeća </a:t>
            </a:r>
            <a:endParaRPr sz="1400" b="0" i="0" u="none" strike="noStrike" cap="none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algn="ctr">
              <a:buClr>
                <a:schemeClr val="dk1"/>
              </a:buClr>
              <a:buSzPts val="2200"/>
              <a:buFont typeface="Calibri"/>
            </a:pPr>
            <a:r>
              <a:rPr lang="hr-HR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na sjednici održanoj </a:t>
            </a:r>
            <a:r>
              <a:rPr lang="hr-HR" sz="2200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7. listopada 2020. </a:t>
            </a:r>
            <a:r>
              <a:rPr lang="hr-HR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donosi</a:t>
            </a:r>
            <a:endParaRPr lang="hr-HR" sz="2200" b="0" i="0" u="none" strike="noStrike" cap="none" dirty="0">
              <a:solidFill>
                <a:schemeClr val="dk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3" name="Google Shape;173;p2"/>
          <p:cNvSpPr txBox="1"/>
          <p:nvPr/>
        </p:nvSpPr>
        <p:spPr>
          <a:xfrm>
            <a:off x="860828" y="1965757"/>
            <a:ext cx="8031942" cy="115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Arial"/>
              <a:buNone/>
            </a:pPr>
            <a:r>
              <a:rPr lang="en" sz="320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ŠKOLSKI  KURIKUL</a:t>
            </a:r>
            <a:endParaRPr sz="1800" b="0" i="0" u="none" strike="noStrike" cap="none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800"/>
              <a:buFont typeface="Arial"/>
              <a:buNone/>
            </a:pPr>
            <a:r>
              <a:rPr lang="en" sz="320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za školsku godinu 20</a:t>
            </a:r>
            <a:r>
              <a:rPr lang="hr-HR" sz="320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20</a:t>
            </a:r>
            <a:r>
              <a:rPr lang="en" sz="320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. /202</a:t>
            </a:r>
            <a:r>
              <a:rPr lang="hr-HR" sz="320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</a:t>
            </a:r>
            <a:r>
              <a:rPr lang="en" sz="320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sz="3200" b="1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" name="Slika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61" r="2122" b="2222"/>
          <a:stretch/>
        </p:blipFill>
        <p:spPr>
          <a:xfrm>
            <a:off x="2466108" y="3248216"/>
            <a:ext cx="4821382" cy="3388402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2" name="Google Shape;422;p31"/>
          <p:cNvGraphicFramePr/>
          <p:nvPr>
            <p:extLst>
              <p:ext uri="{D42A27DB-BD31-4B8C-83A1-F6EECF244321}">
                <p14:modId xmlns:p14="http://schemas.microsoft.com/office/powerpoint/2010/main" val="3117662811"/>
              </p:ext>
            </p:extLst>
          </p:nvPr>
        </p:nvGraphicFramePr>
        <p:xfrm>
          <a:off x="183166" y="161208"/>
          <a:ext cx="8865525" cy="6538322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183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6471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INFORMATIKE ZA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</a:t>
                      </a:r>
                      <a:endParaRPr lang="en" sz="1600" b="1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238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just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/>
                        <a:t>U sigurnome digitalnom okruženju uz pomoć učitelja primjenjuje osnovne vještine razmjenjivanja poruka s pomoću tehnologije. Primjenjuje pravila ponašanja iz stvarnoga svijeta u virtualnome svijetu. Učenik prepoznaje osnovne programe i uređaje </a:t>
                      </a:r>
                      <a:r>
                        <a:rPr lang="en" sz="1200" b="0" i="0" u="none" strike="noStrike" cap="none" noProof="0">
                          <a:sym typeface="Times New Roman"/>
                        </a:rPr>
                        <a:t>za </a:t>
                      </a:r>
                      <a:r>
                        <a:rPr lang="en" sz="1200" b="0" i="0" u="none" strike="noStrike" cap="none" noProof="0"/>
                        <a:t>komunikaciju. Učenik uočava situacije </a:t>
                      </a:r>
                      <a:r>
                        <a:rPr lang="en" sz="1200" b="0" i="0" u="none" strike="noStrike" cap="none" noProof="0">
                          <a:sym typeface="Times New Roman"/>
                        </a:rPr>
                        <a:t>u </a:t>
                      </a:r>
                      <a:r>
                        <a:rPr lang="en" sz="1200" b="0" i="0" u="none" strike="noStrike" cap="none" noProof="0"/>
                        <a:t>kojima je neophodno da se komunikacija odvija s pomoću digitalnih programa i uređaja</a:t>
                      </a:r>
                      <a:r>
                        <a:rPr lang="en" sz="1200" b="0" i="0" u="none" strike="noStrike" cap="none" noProof="0">
                          <a:sym typeface="Times New Roman"/>
                        </a:rPr>
                        <a:t>. </a:t>
                      </a:r>
                      <a:r>
                        <a:rPr lang="en" sz="1200" b="0" i="0" u="none" strike="noStrike" cap="none" noProof="0"/>
                        <a:t>Prepoznaje obilježja dobrih </a:t>
                      </a:r>
                      <a:r>
                        <a:rPr lang="en" sz="1200" b="0" i="0" u="none" strike="noStrike" cap="none" noProof="0">
                          <a:sym typeface="Times New Roman"/>
                        </a:rPr>
                        <a:t>i </a:t>
                      </a:r>
                      <a:r>
                        <a:rPr lang="en" sz="1200" b="0" i="0" u="none" strike="noStrike" cap="none" noProof="0"/>
                        <a:t>loših poruka. Uz pomoć učitelja komunicira s njemu poznatim osobama s pomoću tehnologije. Uvažava sugovornika koji nije fizički prisutan</a:t>
                      </a:r>
                      <a:r>
                        <a:rPr lang="en" sz="1200" b="0" i="0" u="none" strike="noStrike" cap="none" noProof="0">
                          <a:sym typeface="Times New Roman"/>
                        </a:rPr>
                        <a:t>. </a:t>
                      </a:r>
                      <a:r>
                        <a:rPr lang="en" sz="1200" b="0" i="0" u="none" strike="noStrike" cap="none" noProof="0"/>
                        <a:t>Uspoređuje komunikaciju i ponašanje u svakodnevnome životu s komunikacijom i ponašanjem na internetu.</a:t>
                      </a:r>
                      <a:endParaRPr sz="1200"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85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upoznavanje osnova informacijske tehnologije, uporaba računala i programa, rješavanje problema i zadataka iz različitih područja pomoću računala.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9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Aleksandar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Čubra</a:t>
                      </a:r>
                      <a:endParaRPr lang="en"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12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mogućnosti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informatičkoj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rasporeda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27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 sata tjedno tijekom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/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35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Adekvatna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programska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aplikativna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sistemska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antivirusni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pribor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pisač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CD, DVD.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237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 KORIŠTENJE REZULTATA RADA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prate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brojčanim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ocjenjuju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prosjek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općeg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upisuje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svjedodžbu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uvođenje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učenika.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68299930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97" name="Google Shape;1597;g61f25f31c2_7_0"/>
          <p:cNvGraphicFramePr/>
          <p:nvPr>
            <p:extLst>
              <p:ext uri="{D42A27DB-BD31-4B8C-83A1-F6EECF244321}">
                <p14:modId xmlns:p14="http://schemas.microsoft.com/office/powerpoint/2010/main" val="333532076"/>
              </p:ext>
            </p:extLst>
          </p:nvPr>
        </p:nvGraphicFramePr>
        <p:xfrm>
          <a:off x="269525" y="177826"/>
          <a:ext cx="8604950" cy="63173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8722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7327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821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cs typeface="Times New Roman"/>
                        </a:rPr>
                        <a:t>Mjesec hrvatske knjige</a:t>
                      </a:r>
                      <a:endParaRPr lang="en" sz="1800" b="1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5307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Afirmiranje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knjižnice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kao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aktivnog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sudionika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odgojno-obrazovnom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procesu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endParaRPr lang="en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0" i="0" u="none" strike="noStrike" cap="none" noProof="0">
                          <a:latin typeface="Times New Roman"/>
                        </a:rPr>
                        <a:t>Poticanje kreativnosti i mašte kod učenika, razvijanje međuvršnjačke suradnje i jačanje jezičnog iskustva. </a:t>
                      </a:r>
                      <a:endParaRPr lang="en-US" sz="1600">
                        <a:latin typeface="Times New Roman"/>
                      </a:endParaRP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>
                          <a:latin typeface="Times New Roman"/>
                        </a:rPr>
                        <a:t>Primjena korelacija u nastavnom procesu u smislu jačanja informacijske, informatičke i</a:t>
                      </a:r>
                      <a:r>
                        <a:rPr lang="en-US" sz="1600" b="0" i="0" u="none" strike="noStrike" noProof="0"/>
                        <a:t> </a:t>
                      </a:r>
                      <a:r>
                        <a:rPr lang="en-US" sz="1600">
                          <a:latin typeface="Times New Roman"/>
                        </a:rPr>
                        <a:t>medijske pismenosti.</a:t>
                      </a: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>
                          <a:latin typeface="Times New Roman"/>
                        </a:rPr>
                        <a:t>Aktivnost je namijenjena učenicima od 1. do 4. razreda.</a:t>
                      </a:r>
                      <a:r>
                        <a:rPr lang="en-US" sz="1600" b="0" i="0" u="none" strike="noStrike" noProof="0"/>
                        <a:t> </a:t>
                      </a:r>
                      <a:endParaRPr lang="en-US" sz="1600">
                        <a:latin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Ivana Mršić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Tikvić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u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suradnji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učiteljima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836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Radionice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Od 15.10.2020. do 15.11.2020.</a:t>
                      </a:r>
                      <a:endParaRPr lang="en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potrošnog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Prezentacija radionica na školskim panoima, mrežnoj stranici škole i izrada plakata/postera na zadanu temu. </a:t>
                      </a:r>
                      <a:endParaRPr lang="en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03" name="Google Shape;1603;g61d832350e_26_0"/>
          <p:cNvGraphicFramePr/>
          <p:nvPr>
            <p:extLst>
              <p:ext uri="{D42A27DB-BD31-4B8C-83A1-F6EECF244321}">
                <p14:modId xmlns:p14="http://schemas.microsoft.com/office/powerpoint/2010/main" val="3256527500"/>
              </p:ext>
            </p:extLst>
          </p:nvPr>
        </p:nvGraphicFramePr>
        <p:xfrm>
          <a:off x="327643" y="349276"/>
          <a:ext cx="8488700" cy="562095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155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732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4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DAN KRAVATE</a:t>
                      </a:r>
                      <a:endParaRPr sz="18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2035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podsjetiti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naslijeđe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bogatu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Naglasiti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utjecaje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svjetskoj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očuvanja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naslijeđa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30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5.do 8.r.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0" i="0" u="none" strike="noStrike" cap="none" noProof="0">
                          <a:latin typeface="Times New Roman"/>
                        </a:rPr>
                        <a:t>Valentina Ćosić, Danijela Horvat </a:t>
                      </a:r>
                      <a:r>
                        <a:rPr lang="en" sz="1800" b="0" i="0" u="none" strike="noStrike" cap="none" noProof="0" err="1">
                          <a:latin typeface="Times New Roman"/>
                        </a:rPr>
                        <a:t>Škunca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, Michaela Lulić, Marijana Magdić</a:t>
                      </a:r>
                      <a:endParaRPr lang="en-US" sz="1800" b="0" i="0" u="none" strike="noStrike" cap="none" noProof="0"/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62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hr-HR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Nošenjem kravate/marame, izradom kolaž radova</a:t>
                      </a:r>
                      <a:r>
                        <a:rPr lang="hr-HR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prezentacija</a:t>
                      </a:r>
                      <a:r>
                        <a:rPr lang="hr-HR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 fotografija na temu kravate</a:t>
                      </a:r>
                      <a:endParaRPr lang="hr-HR"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19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.listopad 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Moguće materijala za radove, troškove kopiranja i printanja snosi škole.</a:t>
                      </a:r>
                      <a:endParaRPr lang="en"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fotografija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kravate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09" name="Google Shape;1609;g61a2dd8595_0_5"/>
          <p:cNvGraphicFramePr/>
          <p:nvPr>
            <p:extLst>
              <p:ext uri="{D42A27DB-BD31-4B8C-83A1-F6EECF244321}">
                <p14:modId xmlns:p14="http://schemas.microsoft.com/office/powerpoint/2010/main" val="757073263"/>
              </p:ext>
            </p:extLst>
          </p:nvPr>
        </p:nvGraphicFramePr>
        <p:xfrm>
          <a:off x="269525" y="177826"/>
          <a:ext cx="8604950" cy="5649638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8722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7327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713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2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Dan </a:t>
                      </a:r>
                      <a:r>
                        <a:rPr lang="en" sz="2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ružičastih</a:t>
                      </a:r>
                      <a:r>
                        <a:rPr lang="en" sz="2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majica</a:t>
                      </a:r>
                      <a:endParaRPr sz="2400" u="none" strike="noStrike" cap="none" err="1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7597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Podizanje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vršnjačkog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nasilja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naglasiti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prihvaćanja</a:t>
                      </a:r>
                      <a:endParaRPr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prihvaćanje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upozoriti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vršnjačko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nasilje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mehanizme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prepoznavanja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istog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Aktiv 2. razreda</a:t>
                      </a:r>
                      <a:endParaRPr lang="en-US"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816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Nošenje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kojeg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ružičastog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odjevnog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majice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hlače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tenisice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poruka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fotografiranje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hr-HR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Veljača, </a:t>
                      </a:r>
                      <a:r>
                        <a:rPr lang="hr-HR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hr-HR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papirnatih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poruka</a:t>
                      </a:r>
                      <a:endParaRPr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Fotografije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info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web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15" name="Google Shape;1615;g61d832350e_26_5"/>
          <p:cNvGraphicFramePr/>
          <p:nvPr>
            <p:extLst>
              <p:ext uri="{D42A27DB-BD31-4B8C-83A1-F6EECF244321}">
                <p14:modId xmlns:p14="http://schemas.microsoft.com/office/powerpoint/2010/main" val="2678153639"/>
              </p:ext>
            </p:extLst>
          </p:nvPr>
        </p:nvGraphicFramePr>
        <p:xfrm>
          <a:off x="180912" y="320701"/>
          <a:ext cx="8782175" cy="573830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94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7327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4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                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Dan </a:t>
                      </a:r>
                      <a:r>
                        <a:rPr lang="en" sz="18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sjećanja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žrtve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Holokausta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2035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podizanje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opasnostima</a:t>
                      </a:r>
                      <a:r>
                        <a:rPr lang="en" sz="1800" u="none" strike="noStrike" cap="none">
                          <a:solidFill>
                            <a:srgbClr val="35586E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diskriminacije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predrasuda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nesnošljivosti</a:t>
                      </a:r>
                      <a:endParaRPr sz="18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prihvaćanja</a:t>
                      </a:r>
                      <a:endParaRPr sz="18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hr-HR" sz="14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 </a:t>
                      </a:r>
                      <a:r>
                        <a:rPr lang="hr-HR" sz="1400" u="none" strike="noStrike" cap="none" dirty="0" smtClean="0">
                          <a:latin typeface="Times New Roman"/>
                          <a:ea typeface="Times New Roman"/>
                          <a:cs typeface="Times New Roman"/>
                        </a:rPr>
                        <a:t>7.</a:t>
                      </a:r>
                      <a:r>
                        <a:rPr lang="hr-HR" sz="1400" u="none" strike="noStrike" cap="none" dirty="0" smtClean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hr-HR" sz="14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i </a:t>
                      </a:r>
                      <a:r>
                        <a:rPr lang="hr-HR" sz="14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8.razreda</a:t>
                      </a: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sr-Latn-RS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Valentina Ćosić, Danijela Horvat </a:t>
                      </a:r>
                      <a:r>
                        <a:rPr lang="sr-Latn-RS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Škunca</a:t>
                      </a:r>
                      <a:r>
                        <a:rPr lang="sr-Latn-RS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Marijana </a:t>
                      </a:r>
                      <a:r>
                        <a:rPr lang="sr-Latn-RS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Magdić</a:t>
                      </a:r>
                      <a:r>
                        <a:rPr lang="sr-Latn-RS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sr-Latn-RS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Michaela</a:t>
                      </a:r>
                      <a:r>
                        <a:rPr lang="sr-Latn-RS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sr-Latn-RS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Lulić</a:t>
                      </a:r>
                      <a:endParaRPr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7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endParaRPr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27.siječanj 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endParaRPr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Izložbom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održanih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radionica</a:t>
                      </a:r>
                      <a:endParaRPr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21" name="Google Shape;1621;g61a2dd8595_0_10"/>
          <p:cNvGraphicFramePr/>
          <p:nvPr>
            <p:extLst>
              <p:ext uri="{D42A27DB-BD31-4B8C-83A1-F6EECF244321}">
                <p14:modId xmlns:p14="http://schemas.microsoft.com/office/powerpoint/2010/main" val="1318589264"/>
              </p:ext>
            </p:extLst>
          </p:nvPr>
        </p:nvGraphicFramePr>
        <p:xfrm>
          <a:off x="357187" y="177826"/>
          <a:ext cx="8517300" cy="640910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7845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7327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4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                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Dan žena</a:t>
                      </a:r>
                      <a:endParaRPr lang="en" sz="1350" u="none" strike="noStrike" cap="none" err="1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2035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 se i istaknuti važnost žena u razvoju društva</a:t>
                      </a:r>
                      <a:endParaRPr sz="18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Istaknuti zaboravljene i interesantne činjenice o utjecaju žena na društvo u globalu</a:t>
                      </a:r>
                      <a:endParaRPr sz="18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Naglasiti pojam prava i jednakosti</a:t>
                      </a:r>
                      <a:r>
                        <a:rPr lang="en" sz="18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hr-HR" sz="18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 </a:t>
                      </a:r>
                      <a:r>
                        <a:rPr lang="hr-HR" sz="1800" u="none" strike="noStrike" cap="none" dirty="0" smtClean="0">
                          <a:latin typeface="Times New Roman"/>
                          <a:ea typeface="Times New Roman"/>
                          <a:cs typeface="Times New Roman"/>
                        </a:rPr>
                        <a:t>7. </a:t>
                      </a:r>
                      <a:r>
                        <a:rPr lang="hr-HR" sz="18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i </a:t>
                      </a:r>
                      <a:r>
                        <a:rPr lang="hr-HR" sz="18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8.razreda</a:t>
                      </a: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0" i="0" u="none" strike="noStrike" cap="none" noProof="0">
                          <a:latin typeface="Times New Roman"/>
                        </a:rPr>
                        <a:t>Valentina Ćosić, Danijela Horvat </a:t>
                      </a:r>
                      <a:r>
                        <a:rPr lang="en" sz="1800" b="0" i="0" u="none" strike="noStrike" cap="none" noProof="0" err="1">
                          <a:latin typeface="Times New Roman"/>
                        </a:rPr>
                        <a:t>Škunca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, Michaela Lulić, Marijana Magdić</a:t>
                      </a:r>
                      <a:endParaRPr lang="en-US" sz="1800" b="0" i="0" u="none" strike="noStrike" cap="none" noProof="0"/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7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značajnim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ženama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8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.ožujak 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značajnih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žena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27" name="Google Shape;1627;g61d832350e_26_10"/>
          <p:cNvGraphicFramePr/>
          <p:nvPr>
            <p:extLst>
              <p:ext uri="{D42A27DB-BD31-4B8C-83A1-F6EECF244321}">
                <p14:modId xmlns:p14="http://schemas.microsoft.com/office/powerpoint/2010/main" val="2593514883"/>
              </p:ext>
            </p:extLst>
          </p:nvPr>
        </p:nvGraphicFramePr>
        <p:xfrm>
          <a:off x="342900" y="177826"/>
          <a:ext cx="8531575" cy="584514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7988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7327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4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Dan Down sindroma</a:t>
                      </a: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endParaRPr lang="en-US" sz="1800" b="1" u="none" strike="noStrike" cap="none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2035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buđenje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400" u="none" strike="noStrike" cap="none">
                        <a:solidFill>
                          <a:schemeClr val="dk1"/>
                        </a:solidFill>
                        <a:highlight>
                          <a:srgbClr val="FFFFFF"/>
                        </a:highlight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Poštivanje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uvažavanje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prihvaćanje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različitosti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highlight>
                          <a:srgbClr val="FFFFFF"/>
                        </a:highlight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Poštivanje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uvažavanje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Down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sindromom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.do 8.razreda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0" i="0" u="none" strike="noStrike" cap="none" noProof="0">
                          <a:latin typeface="Times New Roman"/>
                        </a:rPr>
                        <a:t>Valentina Ćosić, Danijela Horvat 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Škunca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, Michaela Lulić, Marijana Magdić</a:t>
                      </a:r>
                      <a:endParaRPr lang="en-US" sz="1400" b="0" i="0" u="none" strike="noStrike" cap="none" noProof="0"/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7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Nošenjem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šarenih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neuparenih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čarapica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simbola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neuparenog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kromosoma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izradom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kolaža</a:t>
                      </a:r>
                      <a:endParaRPr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19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.ožujak 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Potrošni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materijal</a:t>
                      </a:r>
                      <a:endParaRPr lang="en"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ne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kromosome</a:t>
                      </a:r>
                      <a:endParaRPr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Google Shape;1627;g61d832350e_26_10">
            <a:extLst>
              <a:ext uri="{FF2B5EF4-FFF2-40B4-BE49-F238E27FC236}">
                <a16:creationId xmlns:a16="http://schemas.microsoft.com/office/drawing/2014/main" xmlns="" id="{890805FE-F3F7-4E13-909A-0C9FC8D3B4C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64434585"/>
              </p:ext>
            </p:extLst>
          </p:nvPr>
        </p:nvGraphicFramePr>
        <p:xfrm>
          <a:off x="342900" y="177826"/>
          <a:ext cx="8531575" cy="584514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7988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7327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4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 i="0" u="none" strike="noStrike" cap="none" noProof="0"/>
                        <a:t>Dan svjesnosti o autizmu</a:t>
                      </a:r>
                      <a:r>
                        <a:rPr lang="en" sz="1800" b="0" i="0" u="none" strike="noStrike" cap="none" noProof="0"/>
                        <a:t> (World Autism Awerness Day)</a:t>
                      </a: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endParaRPr lang="sr-Latn-RS" sz="1800" b="1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2035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- 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buđenje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400" u="none" strike="noStrike" cap="none">
                        <a:solidFill>
                          <a:schemeClr val="dk1"/>
                        </a:solidFill>
                        <a:highlight>
                          <a:srgbClr val="FFFFFF"/>
                        </a:highlight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poštivanje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uvažavanje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prihvaćanje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različitosti</a:t>
                      </a:r>
                      <a:endParaRPr sz="1400" u="none" strike="noStrike" cap="none">
                        <a:solidFill>
                          <a:schemeClr val="dk1"/>
                        </a:solidFill>
                        <a:highlight>
                          <a:srgbClr val="FFFFFF"/>
                        </a:highlight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</a:rPr>
                        <a:t>-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</a:rPr>
                        <a:t>omogućavanje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</a:rPr>
                        <a:t>razumijevanja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</a:rPr>
                        <a:t>i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</a:rPr>
                        <a:t>prihvaćanja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</a:rPr>
                        <a:t>pojedinaca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</a:rPr>
                        <a:t> s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</a:rPr>
                        <a:t>autizmom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</a:rPr>
                        <a:t>te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</a:rPr>
                        <a:t>njihovog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</a:rPr>
                        <a:t>jedinstvenog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</a:rPr>
                        <a:t>pogleda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</a:rPr>
                        <a:t>na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</a:rPr>
                        <a:t>svijet</a:t>
                      </a:r>
                      <a:endParaRPr lang="en" sz="1200" err="1"/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.do 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.razreda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sr-Latn-RS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Sara </a:t>
                      </a:r>
                      <a:r>
                        <a:rPr lang="sr-Latn-RS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Balley</a:t>
                      </a:r>
                      <a:r>
                        <a:rPr lang="sr-Latn-RS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sr-Latn-RS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dipl.soc.ped</a:t>
                      </a:r>
                      <a:r>
                        <a:rPr lang="sr-Latn-RS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., </a:t>
                      </a:r>
                      <a:r>
                        <a:rPr lang="sr-Latn-RS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Antonela</a:t>
                      </a:r>
                      <a:r>
                        <a:rPr lang="sr-Latn-RS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sr-Latn-RS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Galista</a:t>
                      </a:r>
                      <a:r>
                        <a:rPr lang="sr-Latn-RS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sr-Latn-RS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mag.psih</a:t>
                      </a:r>
                      <a:r>
                        <a:rPr lang="sr-Latn-RS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., učiteljice razredne nastave i učiteljice u produženom boravku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7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/>
                        <a:t>S </a:t>
                      </a:r>
                      <a:r>
                        <a:rPr lang="en" sz="1200" b="0" i="0" u="none" strike="noStrike" cap="none" noProof="0" err="1"/>
                        <a:t>obzrom</a:t>
                      </a:r>
                      <a:r>
                        <a:rPr lang="en" sz="1200" b="0" i="0" u="none" strike="noStrike" cap="none" noProof="0"/>
                        <a:t> da je </a:t>
                      </a:r>
                      <a:r>
                        <a:rPr lang="en" sz="1200" b="0" i="0" u="none" strike="noStrike" cap="none" noProof="0" err="1"/>
                        <a:t>plava</a:t>
                      </a:r>
                      <a:r>
                        <a:rPr lang="en" sz="1200" b="0" i="0" u="none" strike="noStrike" cap="none" noProof="0"/>
                        <a:t> </a:t>
                      </a:r>
                      <a:r>
                        <a:rPr lang="en" sz="1200" b="0" i="0" u="none" strike="noStrike" cap="none" noProof="0" err="1"/>
                        <a:t>boja</a:t>
                      </a:r>
                      <a:r>
                        <a:rPr lang="en" sz="1200" b="0" i="0" u="none" strike="noStrike" cap="none" noProof="0"/>
                        <a:t> </a:t>
                      </a:r>
                      <a:r>
                        <a:rPr lang="en" sz="1200" b="0" i="0" u="none" strike="noStrike" cap="none" noProof="0" err="1"/>
                        <a:t>autizma</a:t>
                      </a:r>
                      <a:r>
                        <a:rPr lang="en" sz="1200" b="0" i="0" u="none" strike="noStrike" cap="none" noProof="0"/>
                        <a:t>, </a:t>
                      </a:r>
                      <a:r>
                        <a:rPr lang="en" sz="1200" b="0" i="0" u="none" strike="noStrike" cap="none" noProof="0" err="1"/>
                        <a:t>realizacija</a:t>
                      </a:r>
                      <a:r>
                        <a:rPr lang="en" sz="1200" b="0" i="0" u="none" strike="noStrike" cap="none" noProof="0"/>
                        <a:t> </a:t>
                      </a:r>
                      <a:r>
                        <a:rPr lang="en" sz="1200" b="0" i="0" u="none" strike="noStrike" cap="none" noProof="0" err="1"/>
                        <a:t>putem</a:t>
                      </a:r>
                      <a:r>
                        <a:rPr lang="en" sz="1200" b="0" i="0" u="none" strike="noStrike" cap="none" noProof="0"/>
                        <a:t> </a:t>
                      </a:r>
                      <a:r>
                        <a:rPr lang="en" sz="1200" b="0" i="0" u="none" strike="noStrike" cap="none" noProof="0" err="1"/>
                        <a:t>izrade</a:t>
                      </a:r>
                      <a:r>
                        <a:rPr lang="en" sz="1200" b="0" i="0" u="none" strike="noStrike" cap="none" noProof="0"/>
                        <a:t> </a:t>
                      </a:r>
                      <a:r>
                        <a:rPr lang="en" sz="1200" b="0" i="0" u="none" strike="noStrike" cap="none" noProof="0" err="1"/>
                        <a:t>likovnih</a:t>
                      </a:r>
                      <a:r>
                        <a:rPr lang="en" sz="1200" b="0" i="0" u="none" strike="noStrike" cap="none" noProof="0"/>
                        <a:t> </a:t>
                      </a:r>
                      <a:r>
                        <a:rPr lang="en" sz="1200" b="0" i="0" u="none" strike="noStrike" cap="none" noProof="0" err="1"/>
                        <a:t>radova</a:t>
                      </a:r>
                      <a:r>
                        <a:rPr lang="en" sz="1200" b="0" i="0" u="none" strike="noStrike" cap="none" noProof="0"/>
                        <a:t> u </a:t>
                      </a:r>
                      <a:r>
                        <a:rPr lang="en" sz="1200" b="0" i="0" u="none" strike="noStrike" cap="none" noProof="0" err="1"/>
                        <a:t>plavoj</a:t>
                      </a:r>
                      <a:r>
                        <a:rPr lang="en" sz="1200" b="0" i="0" u="none" strike="noStrike" cap="none" noProof="0"/>
                        <a:t> </a:t>
                      </a:r>
                      <a:r>
                        <a:rPr lang="en" sz="1200" b="0" i="0" u="none" strike="noStrike" cap="none" noProof="0" err="1"/>
                        <a:t>boji</a:t>
                      </a:r>
                      <a:r>
                        <a:rPr lang="en" sz="1200" b="0" i="0" u="none" strike="noStrike" cap="none" noProof="0"/>
                        <a:t> </a:t>
                      </a:r>
                      <a:r>
                        <a:rPr lang="en" sz="1200" b="0" i="0" u="none" strike="noStrike" cap="none" noProof="0" err="1"/>
                        <a:t>kako</a:t>
                      </a:r>
                      <a:r>
                        <a:rPr lang="en" sz="1200" b="0" i="0" u="none" strike="noStrike" cap="none" noProof="0"/>
                        <a:t> bi </a:t>
                      </a:r>
                      <a:r>
                        <a:rPr lang="en" sz="1200" b="0" i="0" u="none" strike="noStrike" cap="none" noProof="0" err="1"/>
                        <a:t>učenici</a:t>
                      </a:r>
                      <a:r>
                        <a:rPr lang="en" sz="1200" b="0" i="0" u="none" strike="noStrike" cap="none" noProof="0"/>
                        <a:t> </a:t>
                      </a:r>
                      <a:r>
                        <a:rPr lang="en" sz="1200" b="0" i="0" u="none" strike="noStrike" cap="none" noProof="0" err="1"/>
                        <a:t>prepoznali</a:t>
                      </a:r>
                      <a:r>
                        <a:rPr lang="en" sz="1200" b="0" i="0" u="none" strike="noStrike" cap="none" noProof="0"/>
                        <a:t> </a:t>
                      </a:r>
                      <a:r>
                        <a:rPr lang="en" sz="1200" b="0" i="0" u="none" strike="noStrike" cap="none" noProof="0" err="1"/>
                        <a:t>stvarnost</a:t>
                      </a:r>
                      <a:r>
                        <a:rPr lang="en" sz="1200" b="0" i="0" u="none" strike="noStrike" cap="none" noProof="0"/>
                        <a:t> </a:t>
                      </a:r>
                      <a:r>
                        <a:rPr lang="en" sz="1200" b="0" i="0" u="none" strike="noStrike" cap="none" noProof="0" err="1"/>
                        <a:t>koju</a:t>
                      </a:r>
                      <a:r>
                        <a:rPr lang="en" sz="1200" b="0" i="0" u="none" strike="noStrike" cap="none" noProof="0"/>
                        <a:t> </a:t>
                      </a:r>
                      <a:r>
                        <a:rPr lang="en" sz="1200" b="0" i="0" u="none" strike="noStrike" cap="none" noProof="0" err="1"/>
                        <a:t>mogu</a:t>
                      </a:r>
                      <a:r>
                        <a:rPr lang="en" sz="1200" b="0" i="0" u="none" strike="noStrike" cap="none" noProof="0"/>
                        <a:t> </a:t>
                      </a:r>
                      <a:r>
                        <a:rPr lang="en" sz="1200" b="0" i="0" u="none" strike="noStrike" cap="none" noProof="0" err="1"/>
                        <a:t>iskusiti</a:t>
                      </a:r>
                      <a:r>
                        <a:rPr lang="en" sz="1200" b="0" i="0" u="none" strike="noStrike" cap="none" noProof="0"/>
                        <a:t> </a:t>
                      </a:r>
                      <a:r>
                        <a:rPr lang="en" sz="1200" b="0" i="0" u="none" strike="noStrike" cap="none" noProof="0" err="1"/>
                        <a:t>njihovi</a:t>
                      </a:r>
                      <a:r>
                        <a:rPr lang="en" sz="1200" b="0" i="0" u="none" strike="noStrike" cap="none" noProof="0"/>
                        <a:t> </a:t>
                      </a:r>
                      <a:r>
                        <a:rPr lang="en" sz="1200" b="0" i="0" u="none" strike="noStrike" cap="none" noProof="0" err="1"/>
                        <a:t>vršnjaci</a:t>
                      </a:r>
                      <a:r>
                        <a:rPr lang="en" sz="1200" b="0" i="0" u="none" strike="noStrike" cap="none" noProof="0"/>
                        <a:t> </a:t>
                      </a:r>
                      <a:r>
                        <a:rPr lang="en" sz="1200" b="0" i="0" u="none" strike="noStrike" cap="none" noProof="0" err="1"/>
                        <a:t>iz</a:t>
                      </a:r>
                      <a:r>
                        <a:rPr lang="en" sz="1200" b="0" i="0" u="none" strike="noStrike" cap="none" noProof="0"/>
                        <a:t> </a:t>
                      </a:r>
                      <a:r>
                        <a:rPr lang="en" sz="1200" b="0" i="0" u="none" strike="noStrike" cap="none" noProof="0" err="1"/>
                        <a:t>autističnog</a:t>
                      </a:r>
                      <a:r>
                        <a:rPr lang="en" sz="1200" b="0" i="0" u="none" strike="noStrike" cap="none" noProof="0"/>
                        <a:t> </a:t>
                      </a:r>
                      <a:r>
                        <a:rPr lang="en" sz="1200" b="0" i="0" u="none" strike="noStrike" cap="none" noProof="0" err="1"/>
                        <a:t>spektra</a:t>
                      </a:r>
                      <a:r>
                        <a:rPr lang="en" sz="1400" b="0" i="0" u="none" strike="noStrike" cap="none" noProof="0"/>
                        <a:t> </a:t>
                      </a:r>
                      <a:endParaRPr lang="en" sz="1400" b="0" i="0" u="none" strike="noStrike" cap="none" noProof="0"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travnja 2021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Potrošni materijal</a:t>
                      </a:r>
                      <a:endParaRPr lang="en"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Izložba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fotografija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učeničkih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radova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temu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>
                          <a:latin typeface="Times New Roman"/>
                          <a:cs typeface="Times New Roman"/>
                        </a:rPr>
                        <a:t>'' </a:t>
                      </a:r>
                      <a:r>
                        <a:rPr lang="en" sz="1200" u="none" strike="noStrike" cap="none" err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lang="en" sz="1200" b="0" i="0" u="none" strike="noStrike" cap="none" noProof="0" err="1"/>
                        <a:t>vijet</a:t>
                      </a:r>
                      <a:r>
                        <a:rPr lang="en" sz="1200" b="0" i="0" u="none" strike="noStrike" cap="none" noProof="0"/>
                        <a:t> </a:t>
                      </a:r>
                      <a:r>
                        <a:rPr lang="en" sz="1200" b="0" i="0" u="none" strike="noStrike" cap="none" noProof="0" err="1"/>
                        <a:t>kroz</a:t>
                      </a:r>
                      <a:r>
                        <a:rPr lang="en" sz="1200" b="0" i="0" u="none" strike="noStrike" cap="none" noProof="0"/>
                        <a:t> </a:t>
                      </a:r>
                      <a:r>
                        <a:rPr lang="en" sz="1200" b="0" i="0" u="none" strike="noStrike" cap="none" noProof="0" err="1"/>
                        <a:t>plave</a:t>
                      </a:r>
                      <a:r>
                        <a:rPr lang="en" sz="1200" b="0" i="0" u="none" strike="noStrike" cap="none" noProof="0"/>
                        <a:t> </a:t>
                      </a:r>
                      <a:r>
                        <a:rPr lang="en" sz="1200" b="0" i="0" u="none" strike="noStrike" cap="none" noProof="0" err="1"/>
                        <a:t>naočale</a:t>
                      </a:r>
                      <a:r>
                        <a:rPr lang="en" sz="1200" b="0" i="0" u="none" strike="noStrike" cap="none" noProof="0"/>
                        <a:t>''</a:t>
                      </a:r>
                      <a:endParaRPr lang="en" sz="1400" b="0" i="0" u="none" strike="noStrike" cap="none" noProof="0"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02061319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39" name="Google Shape;1639;g61d832350e_54_6"/>
          <p:cNvGraphicFramePr/>
          <p:nvPr>
            <p:extLst>
              <p:ext uri="{D42A27DB-BD31-4B8C-83A1-F6EECF244321}">
                <p14:modId xmlns:p14="http://schemas.microsoft.com/office/powerpoint/2010/main" val="328964351"/>
              </p:ext>
            </p:extLst>
          </p:nvPr>
        </p:nvGraphicFramePr>
        <p:xfrm>
          <a:off x="180912" y="300038"/>
          <a:ext cx="8782175" cy="597906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94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7327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730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DAN JABUKA</a:t>
                      </a:r>
                      <a:endParaRPr sz="18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1552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Educirati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produženog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voća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jabuka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Steći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prehrambene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Podići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očuvanja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zdravlja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Ukazati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 se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svakodnevnim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konzumiranjem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jabuka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može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spriječiti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pojava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mnogih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zdravstvenih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oboljenja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prihvaćanje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prehrambenih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sr-Latn-R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Matea</a:t>
                      </a:r>
                      <a:r>
                        <a:rPr lang="sr-Latn-R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Herceg, Iva </a:t>
                      </a:r>
                      <a:r>
                        <a:rPr lang="sr-Latn-R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Penava</a:t>
                      </a:r>
                      <a:r>
                        <a:rPr lang="sr-Latn-R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sr-Latn-R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Anamarija</a:t>
                      </a:r>
                      <a:r>
                        <a:rPr lang="sr-Latn-R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sr-Latn-R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Dumenčić</a:t>
                      </a:r>
                      <a:r>
                        <a:rPr lang="sr-Latn-R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sr-Latn-R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Beata</a:t>
                      </a:r>
                      <a:r>
                        <a:rPr lang="sr-Latn-R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sr-Latn-R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Gereci</a:t>
                      </a:r>
                      <a:r>
                        <a:rPr lang="sr-Latn-R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sr-Latn-R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Wirth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9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zajedničke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radovi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20.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listopada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 2020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Prezentacija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51" name="Google Shape;1651;g61d832350e_54_16"/>
          <p:cNvGraphicFramePr/>
          <p:nvPr>
            <p:extLst>
              <p:ext uri="{D42A27DB-BD31-4B8C-83A1-F6EECF244321}">
                <p14:modId xmlns:p14="http://schemas.microsoft.com/office/powerpoint/2010/main" val="816358881"/>
              </p:ext>
            </p:extLst>
          </p:nvPr>
        </p:nvGraphicFramePr>
        <p:xfrm>
          <a:off x="180913" y="642938"/>
          <a:ext cx="8620175" cy="554032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193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008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730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 dirty="0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DEKICA ZA SNOVE</a:t>
                      </a:r>
                      <a:endParaRPr sz="2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1552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Odvojiti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djecu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pametnih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telefona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potaknuti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čitanju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produženog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boravka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sr-Latn-RS" sz="2000" b="0" i="0" u="none" strike="noStrike" cap="none" noProof="0" err="1">
                          <a:latin typeface="Times New Roman"/>
                        </a:rPr>
                        <a:t>Matea</a:t>
                      </a:r>
                      <a:r>
                        <a:rPr lang="sr-Latn-RS" sz="2000" b="0" i="0" u="none" strike="noStrike" cap="none" noProof="0">
                          <a:latin typeface="Times New Roman"/>
                        </a:rPr>
                        <a:t> Herceg, Iva </a:t>
                      </a:r>
                      <a:r>
                        <a:rPr lang="sr-Latn-RS" sz="2000" b="0" i="0" u="none" strike="noStrike" cap="none" noProof="0" err="1">
                          <a:latin typeface="Times New Roman"/>
                        </a:rPr>
                        <a:t>Penava</a:t>
                      </a:r>
                      <a:r>
                        <a:rPr lang="sr-Latn-RS" sz="2000" b="0" i="0" u="none" strike="noStrike" cap="none" noProof="0">
                          <a:latin typeface="Times New Roman"/>
                        </a:rPr>
                        <a:t>, </a:t>
                      </a:r>
                      <a:r>
                        <a:rPr lang="sr-Latn-RS" sz="2000" b="0" i="0" u="none" strike="noStrike" cap="none" noProof="0" err="1">
                          <a:latin typeface="Times New Roman"/>
                        </a:rPr>
                        <a:t>Anamarija</a:t>
                      </a:r>
                      <a:r>
                        <a:rPr lang="sr-Latn-RS" sz="20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sr-Latn-RS" sz="2000" b="0" i="0" u="none" strike="noStrike" cap="none" noProof="0" err="1">
                          <a:latin typeface="Times New Roman"/>
                        </a:rPr>
                        <a:t>Dumenčić</a:t>
                      </a:r>
                      <a:r>
                        <a:rPr lang="sr-Latn-RS" sz="2000" b="0" i="0" u="none" strike="noStrike" cap="none" noProof="0">
                          <a:latin typeface="Times New Roman"/>
                        </a:rPr>
                        <a:t>, </a:t>
                      </a:r>
                      <a:r>
                        <a:rPr lang="sr-Latn-RS" sz="2000" b="0" i="0" u="none" strike="noStrike" cap="none" noProof="0" err="1">
                          <a:latin typeface="Times New Roman"/>
                        </a:rPr>
                        <a:t>Beata</a:t>
                      </a:r>
                      <a:r>
                        <a:rPr lang="sr-Latn-RS" sz="20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sr-Latn-RS" sz="2000" b="0" i="0" u="none" strike="noStrike" cap="none" noProof="0" err="1">
                          <a:latin typeface="Times New Roman"/>
                        </a:rPr>
                        <a:t>Gereci</a:t>
                      </a:r>
                      <a:r>
                        <a:rPr lang="sr-Latn-RS" sz="20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sr-Latn-RS" sz="2000" b="0" i="0" u="none" strike="noStrike" cap="none" noProof="0" err="1">
                          <a:latin typeface="Times New Roman"/>
                        </a:rPr>
                        <a:t>Wirth</a:t>
                      </a:r>
                      <a:r>
                        <a:rPr lang="sr-Latn-RS" sz="2000" b="0" i="0" u="none" strike="noStrike" cap="none" noProof="0">
                          <a:latin typeface="Times New Roman"/>
                        </a:rPr>
                        <a:t>, Ivana Mršić </a:t>
                      </a:r>
                      <a:r>
                        <a:rPr lang="sr-Latn-RS" sz="2000" b="0" i="0" u="none" strike="noStrike" cap="none" noProof="0" err="1">
                          <a:latin typeface="Times New Roman"/>
                        </a:rPr>
                        <a:t>Tikvić</a:t>
                      </a:r>
                      <a:r>
                        <a:rPr lang="sr-Latn-RS" sz="2000" b="0" i="0" u="none" strike="noStrike" cap="none" noProof="0">
                          <a:latin typeface="Times New Roman"/>
                        </a:rPr>
                        <a:t>.</a:t>
                      </a:r>
                      <a:endParaRPr lang="en-US" sz="2000" b="0" i="0" u="none" strike="noStrike" cap="none" noProof="0">
                        <a:latin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9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opuštenoj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atmosferi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školskog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dvorišta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20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25.</a:t>
                      </a:r>
                      <a:r>
                        <a:rPr lang="en" sz="20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svibnja</a:t>
                      </a:r>
                      <a:r>
                        <a:rPr lang="en" sz="20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2000" u="none" strike="noStrike" cap="none" dirty="0" smtClean="0">
                          <a:latin typeface="Times New Roman"/>
                          <a:ea typeface="Times New Roman"/>
                          <a:cs typeface="Times New Roman"/>
                        </a:rPr>
                        <a:t>202</a:t>
                      </a:r>
                      <a:r>
                        <a:rPr lang="hr-HR" sz="2000" u="none" strike="noStrike" cap="none" dirty="0" smtClean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r>
                        <a:rPr lang="en" sz="2000" u="none" strike="noStrike" cap="none" dirty="0" smtClean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Evaluacijski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57" name="Google Shape;1657;g61d832350e_54_21"/>
          <p:cNvGraphicFramePr/>
          <p:nvPr>
            <p:extLst>
              <p:ext uri="{D42A27DB-BD31-4B8C-83A1-F6EECF244321}">
                <p14:modId xmlns:p14="http://schemas.microsoft.com/office/powerpoint/2010/main" val="1817757927"/>
              </p:ext>
            </p:extLst>
          </p:nvPr>
        </p:nvGraphicFramePr>
        <p:xfrm>
          <a:off x="347631" y="471489"/>
          <a:ext cx="8448750" cy="54915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375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112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730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20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DANI KULTURNE BAŠTINE</a:t>
                      </a:r>
                      <a:endParaRPr sz="2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1552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200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u="none" strike="noStrike" cap="none" err="1">
                          <a:solidFill>
                            <a:srgbClr val="2D2D2D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Promicati</a:t>
                      </a:r>
                      <a:r>
                        <a:rPr lang="en" sz="2000" u="none" strike="noStrike" cap="none">
                          <a:solidFill>
                            <a:srgbClr val="2D2D2D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rgbClr val="2D2D2D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kulturnu</a:t>
                      </a:r>
                      <a:r>
                        <a:rPr lang="en" sz="2000" u="none" strike="noStrike" cap="none">
                          <a:solidFill>
                            <a:srgbClr val="2D2D2D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rgbClr val="2D2D2D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raznolikost</a:t>
                      </a:r>
                      <a:r>
                        <a:rPr lang="en" sz="2000" u="none" strike="noStrike" cap="none">
                          <a:solidFill>
                            <a:srgbClr val="2D2D2D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rgbClr val="2D2D2D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Republike</a:t>
                      </a:r>
                      <a:r>
                        <a:rPr lang="en" sz="2000" u="none" strike="noStrike" cap="none">
                          <a:solidFill>
                            <a:srgbClr val="2D2D2D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rgbClr val="2D2D2D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Hrvatske</a:t>
                      </a:r>
                      <a:r>
                        <a:rPr lang="en" sz="2000" u="none" strike="noStrike" cap="none">
                          <a:solidFill>
                            <a:srgbClr val="2D2D2D"/>
                          </a:solidFill>
                          <a:highlight>
                            <a:srgbClr val="FFFFFF"/>
                          </a:highlight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solidFill>
                          <a:srgbClr val="2D2D2D"/>
                        </a:solidFill>
                        <a:highlight>
                          <a:srgbClr val="FFFFFF"/>
                        </a:highlight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20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produženog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boravka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folklornom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baštinom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našega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naroda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20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sr-Latn-RS" sz="2000" b="0" i="0" u="none" strike="noStrike" cap="none" noProof="0" err="1">
                          <a:latin typeface="Times New Roman"/>
                        </a:rPr>
                        <a:t>Matea</a:t>
                      </a:r>
                      <a:r>
                        <a:rPr lang="sr-Latn-RS" sz="2000" b="0" i="0" u="none" strike="noStrike" cap="none" noProof="0">
                          <a:latin typeface="Times New Roman"/>
                        </a:rPr>
                        <a:t> Herceg, Iva </a:t>
                      </a:r>
                      <a:r>
                        <a:rPr lang="sr-Latn-RS" sz="2000" b="0" i="0" u="none" strike="noStrike" cap="none" noProof="0" err="1">
                          <a:latin typeface="Times New Roman"/>
                        </a:rPr>
                        <a:t>Penava</a:t>
                      </a:r>
                      <a:r>
                        <a:rPr lang="sr-Latn-RS" sz="2000" b="0" i="0" u="none" strike="noStrike" cap="none" noProof="0">
                          <a:latin typeface="Times New Roman"/>
                        </a:rPr>
                        <a:t>, </a:t>
                      </a:r>
                      <a:r>
                        <a:rPr lang="sr-Latn-RS" sz="2000" b="0" i="0" u="none" strike="noStrike" cap="none" noProof="0" err="1">
                          <a:latin typeface="Times New Roman"/>
                        </a:rPr>
                        <a:t>Anamarija</a:t>
                      </a:r>
                      <a:r>
                        <a:rPr lang="sr-Latn-RS" sz="20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sr-Latn-RS" sz="2000" b="0" i="0" u="none" strike="noStrike" cap="none" noProof="0" err="1">
                          <a:latin typeface="Times New Roman"/>
                        </a:rPr>
                        <a:t>Dumenčić</a:t>
                      </a:r>
                      <a:r>
                        <a:rPr lang="sr-Latn-RS" sz="2000" b="0" i="0" u="none" strike="noStrike" cap="none" noProof="0">
                          <a:latin typeface="Times New Roman"/>
                        </a:rPr>
                        <a:t>, </a:t>
                      </a:r>
                      <a:r>
                        <a:rPr lang="sr-Latn-RS" sz="2000" b="0" i="0" u="none" strike="noStrike" cap="none" noProof="0" err="1">
                          <a:latin typeface="Times New Roman"/>
                        </a:rPr>
                        <a:t>Beata</a:t>
                      </a:r>
                      <a:r>
                        <a:rPr lang="sr-Latn-RS" sz="20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sr-Latn-RS" sz="2000" b="0" i="0" u="none" strike="noStrike" cap="none" noProof="0" err="1">
                          <a:latin typeface="Times New Roman"/>
                        </a:rPr>
                        <a:t>Gereci</a:t>
                      </a:r>
                      <a:r>
                        <a:rPr lang="sr-Latn-RS" sz="20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sr-Latn-RS" sz="2000" b="0" i="0" u="none" strike="noStrike" cap="none" noProof="0" err="1">
                          <a:latin typeface="Times New Roman"/>
                        </a:rPr>
                        <a:t>Wirth</a:t>
                      </a:r>
                      <a:r>
                        <a:rPr lang="sr-Latn-RS" sz="2000" b="0" i="0" u="none" strike="noStrike" cap="none" noProof="0">
                          <a:latin typeface="Times New Roman"/>
                        </a:rPr>
                        <a:t>,</a:t>
                      </a:r>
                      <a:endParaRPr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9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20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skupne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endParaRPr sz="20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20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hr-HR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16. - 20. ožujaka </a:t>
                      </a:r>
                      <a:r>
                        <a:rPr lang="hr-HR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hr-HR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20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endParaRPr sz="20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20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endParaRPr sz="20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2" name="Google Shape;422;p31"/>
          <p:cNvGraphicFramePr/>
          <p:nvPr>
            <p:extLst>
              <p:ext uri="{D42A27DB-BD31-4B8C-83A1-F6EECF244321}">
                <p14:modId xmlns:p14="http://schemas.microsoft.com/office/powerpoint/2010/main" val="2655996253"/>
              </p:ext>
            </p:extLst>
          </p:nvPr>
        </p:nvGraphicFramePr>
        <p:xfrm>
          <a:off x="183166" y="161208"/>
          <a:ext cx="8865525" cy="657337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183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6471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INFORMATIKE ZA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</a:t>
                      </a:r>
                      <a:endParaRPr lang="en" sz="1600" b="1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238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just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0" i="0" u="none" strike="noStrike" cap="none" noProof="0" err="1"/>
                        <a:t>Učenik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prepoznaje</a:t>
                      </a:r>
                      <a:r>
                        <a:rPr lang="en" sz="1400" b="0" i="0" u="none" strike="noStrike" cap="none" noProof="0"/>
                        <a:t> da je </a:t>
                      </a:r>
                      <a:r>
                        <a:rPr lang="en" sz="1400" b="0" i="0" u="none" strike="noStrike" cap="none" noProof="0" err="1"/>
                        <a:t>računalo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uređaj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na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kojemu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su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pohranjeni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programi</a:t>
                      </a:r>
                      <a:r>
                        <a:rPr lang="en" sz="1400" b="0" i="0" u="none" strike="noStrike" cap="none" noProof="0"/>
                        <a:t>. </a:t>
                      </a:r>
                      <a:r>
                        <a:rPr lang="en" sz="1400" b="0" i="0" u="none" strike="noStrike" cap="none" noProof="0" err="1"/>
                        <a:t>Objašnjava</a:t>
                      </a:r>
                      <a:r>
                        <a:rPr lang="en" sz="1400" b="0" i="0" u="none" strike="noStrike" cap="none" noProof="0"/>
                        <a:t> da </a:t>
                      </a:r>
                      <a:r>
                        <a:rPr lang="en" sz="1400" b="0" i="0" u="none" strike="noStrike" cap="none" noProof="0" err="1"/>
                        <a:t>programi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omogućavaju</a:t>
                      </a:r>
                      <a:r>
                        <a:rPr lang="en" sz="1400" b="0" i="0" u="none" strike="noStrike" cap="none" noProof="0"/>
                        <a:t> rad s </a:t>
                      </a:r>
                      <a:r>
                        <a:rPr lang="en" sz="1400" b="0" i="0" u="none" strike="noStrike" cap="none" noProof="0" err="1"/>
                        <a:t>uređajem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te</a:t>
                      </a:r>
                      <a:r>
                        <a:rPr lang="en" sz="1400" b="0" i="0" u="none" strike="noStrike" cap="none" noProof="0"/>
                        <a:t> da se </a:t>
                      </a:r>
                      <a:r>
                        <a:rPr lang="en" sz="1400" b="0" i="0" u="none" strike="noStrike" cap="none" noProof="0" err="1"/>
                        <a:t>razlikuju</a:t>
                      </a:r>
                      <a:r>
                        <a:rPr lang="en" sz="1400" b="0" i="0" u="none" strike="noStrike" cap="none" noProof="0"/>
                        <a:t> s </a:t>
                      </a:r>
                      <a:r>
                        <a:rPr lang="en" sz="1400" b="0" i="0" u="none" strike="noStrike" cap="none" noProof="0" err="1"/>
                        <a:t>obzirom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na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svoju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namjenu</a:t>
                      </a:r>
                      <a:r>
                        <a:rPr lang="en" sz="1400" b="0" i="0" u="none" strike="noStrike" cap="none" noProof="0"/>
                        <a:t>. </a:t>
                      </a:r>
                      <a:r>
                        <a:rPr lang="en" sz="1400" b="0" i="0" u="none" strike="noStrike" cap="none" noProof="0" err="1"/>
                        <a:t>Objašnjava</a:t>
                      </a:r>
                      <a:r>
                        <a:rPr lang="en" sz="1400" b="0" i="0" u="none" strike="noStrike" cap="none" noProof="0"/>
                        <a:t> da je </a:t>
                      </a:r>
                      <a:r>
                        <a:rPr lang="en" sz="1400" b="0" i="0" u="none" strike="noStrike" cap="none" noProof="0" err="1"/>
                        <a:t>računalo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uređaj</a:t>
                      </a:r>
                      <a:r>
                        <a:rPr lang="en" sz="1400" b="0" i="0" u="none" strike="noStrike" cap="none" noProof="0"/>
                        <a:t> koji </a:t>
                      </a:r>
                      <a:r>
                        <a:rPr lang="en" sz="1400" b="0" i="0" u="none" strike="noStrike" cap="none" noProof="0" err="1"/>
                        <a:t>radi</a:t>
                      </a:r>
                      <a:r>
                        <a:rPr lang="en" sz="1400" b="0" i="0" u="none" strike="noStrike" cap="none" noProof="0"/>
                        <a:t> ono </a:t>
                      </a:r>
                      <a:r>
                        <a:rPr lang="en" sz="1400" b="0" i="0" u="none" strike="noStrike" cap="none" noProof="0" err="1"/>
                        <a:t>što</a:t>
                      </a:r>
                      <a:r>
                        <a:rPr lang="en" sz="1400" b="0" i="0" u="none" strike="noStrike" cap="none" noProof="0"/>
                        <a:t> je </a:t>
                      </a:r>
                      <a:r>
                        <a:rPr lang="en" sz="1400" b="0" i="0" u="none" strike="noStrike" cap="none" noProof="0" err="1"/>
                        <a:t>zadano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uputom</a:t>
                      </a:r>
                      <a:r>
                        <a:rPr lang="en" sz="1400" b="0" i="0" u="none" strike="noStrike" cap="none" noProof="0"/>
                        <a:t> (</a:t>
                      </a:r>
                      <a:r>
                        <a:rPr lang="en" sz="1400" b="0" i="0" u="none" strike="noStrike" cap="none" noProof="0" err="1"/>
                        <a:t>programom</a:t>
                      </a:r>
                      <a:r>
                        <a:rPr lang="en" sz="1400" b="0" i="0" u="none" strike="noStrike" cap="none" noProof="0"/>
                        <a:t>). </a:t>
                      </a:r>
                      <a:r>
                        <a:rPr lang="en" sz="1400" b="0" i="0" u="none" strike="noStrike" cap="none" noProof="0" err="1"/>
                        <a:t>Prepoznaje</a:t>
                      </a:r>
                      <a:r>
                        <a:rPr lang="en" sz="1400" b="0" i="0" u="none" strike="noStrike" cap="none" noProof="0"/>
                        <a:t> da </a:t>
                      </a:r>
                      <a:r>
                        <a:rPr lang="en" sz="1400" b="0" i="0" u="none" strike="noStrike" cap="none" noProof="0" err="1"/>
                        <a:t>postoje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programi</a:t>
                      </a:r>
                      <a:r>
                        <a:rPr lang="en" sz="1400" b="0" i="0" u="none" strike="noStrike" cap="none" noProof="0"/>
                        <a:t> za </a:t>
                      </a:r>
                      <a:r>
                        <a:rPr lang="en" sz="1400" b="0" i="0" u="none" strike="noStrike" cap="none" noProof="0" err="1"/>
                        <a:t>različite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namjene</a:t>
                      </a:r>
                      <a:r>
                        <a:rPr lang="en" sz="1400" b="0" i="0" u="none" strike="noStrike" cap="none" noProof="0"/>
                        <a:t>, </a:t>
                      </a:r>
                      <a:r>
                        <a:rPr lang="en" sz="1400" b="0" i="0" u="none" strike="noStrike" cap="none" noProof="0" err="1"/>
                        <a:t>prema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njihovim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iskustvima</a:t>
                      </a:r>
                      <a:r>
                        <a:rPr lang="en" sz="1400" b="0" i="0" u="none" strike="noStrike" cap="none" noProof="0"/>
                        <a:t>. </a:t>
                      </a:r>
                      <a:r>
                        <a:rPr lang="en" sz="1400" b="0" i="0" u="none" strike="noStrike" cap="none" noProof="0" err="1"/>
                        <a:t>Objašnjava</a:t>
                      </a:r>
                      <a:r>
                        <a:rPr lang="en" sz="1400" b="0" i="0" u="none" strike="noStrike" cap="none" noProof="0"/>
                        <a:t> da </a:t>
                      </a:r>
                      <a:r>
                        <a:rPr lang="en" sz="1400" b="0" i="0" u="none" strike="noStrike" cap="none" noProof="0" err="1"/>
                        <a:t>programi</a:t>
                      </a:r>
                      <a:r>
                        <a:rPr lang="en" sz="1400" b="0" i="0" u="none" strike="noStrike" cap="none" noProof="0"/>
                        <a:t> (</a:t>
                      </a:r>
                      <a:r>
                        <a:rPr lang="en" sz="1400" b="0" i="0" u="none" strike="noStrike" cap="none" noProof="0" err="1"/>
                        <a:t>upute</a:t>
                      </a:r>
                      <a:r>
                        <a:rPr lang="en" sz="1400" b="0" i="0" u="none" strike="noStrike" cap="none" noProof="0"/>
                        <a:t>) </a:t>
                      </a:r>
                      <a:r>
                        <a:rPr lang="en" sz="1400" b="0" i="0" u="none" strike="noStrike" cap="none" noProof="0" err="1"/>
                        <a:t>moraju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biti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precizno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napisane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kako</a:t>
                      </a:r>
                      <a:r>
                        <a:rPr lang="en" sz="1400" b="0" i="0" u="none" strike="noStrike" cap="none" noProof="0"/>
                        <a:t> bi </a:t>
                      </a:r>
                      <a:r>
                        <a:rPr lang="en" sz="1400" b="0" i="0" u="none" strike="noStrike" cap="none" noProof="0" err="1"/>
                        <a:t>uređaj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rado</a:t>
                      </a:r>
                      <a:r>
                        <a:rPr lang="en" sz="1400" b="0" i="0" u="none" strike="noStrike" cap="none" noProof="0"/>
                        <a:t> ono </a:t>
                      </a:r>
                      <a:r>
                        <a:rPr lang="en" sz="1400" b="0" i="0" u="none" strike="noStrike" cap="none" noProof="0" err="1"/>
                        <a:t>što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želimo</a:t>
                      </a:r>
                      <a:r>
                        <a:rPr lang="en" sz="1400" b="0" i="0" u="none" strike="noStrike" cap="none" noProof="0"/>
                        <a:t>. </a:t>
                      </a:r>
                      <a:r>
                        <a:rPr lang="en" sz="1400" b="0" i="0" u="none" strike="noStrike" cap="none" noProof="0" err="1"/>
                        <a:t>Objašnjava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ulogu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nekoliko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osnovnih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programa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kojima</a:t>
                      </a:r>
                      <a:r>
                        <a:rPr lang="en" sz="1400" b="0" i="0" u="none" strike="noStrike" cap="none" noProof="0"/>
                        <a:t> se </a:t>
                      </a:r>
                      <a:r>
                        <a:rPr lang="en" sz="1400" b="0" i="0" u="none" strike="noStrike" cap="none" noProof="0" err="1"/>
                        <a:t>koristio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na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računalu</a:t>
                      </a:r>
                      <a:r>
                        <a:rPr lang="en" sz="1400" b="0" i="0" u="none" strike="noStrike" cap="none" noProof="0"/>
                        <a:t>.</a:t>
                      </a:r>
                      <a:endParaRPr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85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upoznavanje osnova informacijske tehnologije, uporaba računala i programa, rješavanje problema i zadataka iz različitih područja pomoću računala.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9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Paola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Čubra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Branko Latas</a:t>
                      </a:r>
                      <a:endParaRPr lang="en"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12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mogućnosti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informatičkoj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rasporeda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27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 sata tjedno tijekom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/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35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Adekvatna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programska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aplikativna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sistemska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antivirusni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pribor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pisač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CD, DVD.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237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 KORIŠTENJE REZULTATA RADA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prate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brojčanim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ocjenjuju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prosjek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općeg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upisuje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svjedodžbu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uvođenje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8990699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57" name="Google Shape;1657;g61d832350e_54_21"/>
          <p:cNvGraphicFramePr/>
          <p:nvPr>
            <p:extLst>
              <p:ext uri="{D42A27DB-BD31-4B8C-83A1-F6EECF244321}">
                <p14:modId xmlns:p14="http://schemas.microsoft.com/office/powerpoint/2010/main" val="1877354440"/>
              </p:ext>
            </p:extLst>
          </p:nvPr>
        </p:nvGraphicFramePr>
        <p:xfrm>
          <a:off x="347631" y="471489"/>
          <a:ext cx="8448748" cy="572320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0115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94759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730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20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MEĐUNARODNI DAN NENASILJA</a:t>
                      </a:r>
                      <a:endParaRPr lang="en" sz="2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1552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200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-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podići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osjetljivost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osviještenost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 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učenika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 za problem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nasilja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 </a:t>
                      </a:r>
                      <a:endParaRPr lang="sr-Latn-RS" sz="1200" b="0">
                        <a:latin typeface="Times"/>
                      </a:endParaRPr>
                    </a:p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- 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povećati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svijest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 o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važnosti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pravila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koja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štite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 od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zlostavljanja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njihova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pridržavanja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 </a:t>
                      </a:r>
                      <a:endParaRPr lang="en" sz="1200" b="0">
                        <a:latin typeface="Times"/>
                      </a:endParaRP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- 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povećati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spremnost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onih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 koji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zlostavljaju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,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trpe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promatraju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 da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drugačije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reagiraju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situaciji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highlight>
                            <a:srgbClr val="FFFFFF"/>
                          </a:highlight>
                          <a:latin typeface="Times"/>
                        </a:rPr>
                        <a:t>nasilja</a:t>
                      </a:r>
                      <a:r>
                        <a:rPr lang="en" sz="1200" b="0" i="0" u="none" strike="noStrike" cap="none" noProof="0">
                          <a:highlight>
                            <a:srgbClr val="FFFFFF"/>
                          </a:highlight>
                          <a:latin typeface="Times"/>
                        </a:rPr>
                        <a:t> </a:t>
                      </a:r>
                      <a:endParaRPr lang="en" sz="1200" b="0">
                        <a:latin typeface="Times"/>
                        <a:sym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20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Namijenjen</a:t>
                      </a:r>
                      <a:r>
                        <a:rPr lang="en" sz="12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učenicima</a:t>
                      </a:r>
                      <a:r>
                        <a:rPr lang="en" sz="12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5. </a:t>
                      </a:r>
                      <a:r>
                        <a:rPr lang="en" sz="12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r>
                        <a:rPr lang="en" sz="12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20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20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0" i="0" u="none" strike="noStrike" cap="none" noProof="0">
                          <a:latin typeface="Times"/>
                        </a:rPr>
                        <a:t>Antonela </a:t>
                      </a:r>
                      <a:r>
                        <a:rPr lang="en-US" sz="1200" b="0" i="0" u="none" strike="noStrike" cap="none" noProof="0" err="1">
                          <a:latin typeface="Times"/>
                        </a:rPr>
                        <a:t>Galista</a:t>
                      </a:r>
                      <a:r>
                        <a:rPr lang="en-US" sz="1200" b="0" i="0" u="none" strike="noStrike" cap="none" noProof="0">
                          <a:latin typeface="Times"/>
                        </a:rPr>
                        <a:t>, </a:t>
                      </a:r>
                      <a:r>
                        <a:rPr lang="en-US" sz="1200" b="0" i="0" u="none" strike="noStrike" cap="none" noProof="0" err="1">
                          <a:latin typeface="Times"/>
                        </a:rPr>
                        <a:t>mag.psihologije</a:t>
                      </a:r>
                      <a:r>
                        <a:rPr lang="en-US" sz="1200" b="0" i="0" u="none" strike="noStrike" cap="none" noProof="0">
                          <a:latin typeface="Times"/>
                        </a:rPr>
                        <a:t>; Sara Balley, </a:t>
                      </a:r>
                      <a:r>
                        <a:rPr lang="en-US" sz="1200" b="0" i="0" u="none" strike="noStrike" cap="none" noProof="0" err="1">
                          <a:latin typeface="Times"/>
                        </a:rPr>
                        <a:t>dipl.soc.pedag</a:t>
                      </a:r>
                      <a:r>
                        <a:rPr lang="en-US" sz="1200" b="0" i="0" u="none" strike="noStrike" cap="none" noProof="0">
                          <a:latin typeface="Times"/>
                        </a:rPr>
                        <a:t>; Ivana Mršić </a:t>
                      </a:r>
                      <a:r>
                        <a:rPr lang="en-US" sz="1200" b="0" i="0" u="none" strike="noStrike" cap="none" noProof="0" err="1">
                          <a:latin typeface="Times"/>
                        </a:rPr>
                        <a:t>Tikvić</a:t>
                      </a:r>
                      <a:r>
                        <a:rPr lang="en-US" sz="1200" b="0" i="0" u="none" strike="noStrike" cap="none" noProof="0">
                          <a:latin typeface="Times"/>
                        </a:rPr>
                        <a:t>, mag. </a:t>
                      </a:r>
                      <a:r>
                        <a:rPr lang="en-US" sz="1200" b="0" i="0" u="none" strike="noStrike" cap="none" noProof="0" err="1">
                          <a:latin typeface="Times"/>
                        </a:rPr>
                        <a:t>bibliotekarstva</a:t>
                      </a: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b="0" i="0" u="none" strike="noStrike" cap="none" noProof="0">
                        <a:latin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9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20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Radionica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20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hr-HR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Tijekom nastavne godine.</a:t>
                      </a:r>
                      <a:endParaRPr lang="hr-HR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20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hr-HR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hr-HR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hr-HR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hr-HR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20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Evaluacija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radionica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66789564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87"/>
          <p:cNvSpPr/>
          <p:nvPr/>
        </p:nvSpPr>
        <p:spPr>
          <a:xfrm>
            <a:off x="1077900" y="1988850"/>
            <a:ext cx="7029900" cy="2526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POSJETE IZLOŽBAMA, KAZALIŠNIM PREDSTAVAMA I KINIMA</a:t>
            </a:r>
            <a:endParaRPr sz="3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76" name="Google Shape;1676;p188"/>
          <p:cNvGraphicFramePr/>
          <p:nvPr>
            <p:extLst>
              <p:ext uri="{D42A27DB-BD31-4B8C-83A1-F6EECF244321}">
                <p14:modId xmlns:p14="http://schemas.microsoft.com/office/powerpoint/2010/main" val="2928371937"/>
              </p:ext>
            </p:extLst>
          </p:nvPr>
        </p:nvGraphicFramePr>
        <p:xfrm>
          <a:off x="251512" y="378975"/>
          <a:ext cx="8640975" cy="593245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816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593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714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 KAZALIŠNOJ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PREDSTAVI ZA UČENIKE PRVIH RAZREDA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79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kinom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događanjima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značajnim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obljetnicama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baštini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iskustava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bogaćenje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duha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ustanovi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medijima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pojmova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kino.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200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/kino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predstave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gledanja,doživljavanja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predstavi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/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filmu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postupaka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utvrđivati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kulturi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99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sr-Latn-R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Mirta </a:t>
                      </a:r>
                      <a:r>
                        <a:rPr lang="sr-Latn-R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Grgić</a:t>
                      </a:r>
                      <a:r>
                        <a:rPr lang="sr-Latn-R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sr-Latn-R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Mešić</a:t>
                      </a:r>
                      <a:r>
                        <a:rPr lang="sr-Latn-R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Zorka </a:t>
                      </a:r>
                      <a:r>
                        <a:rPr lang="sr-Latn-R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Brekalo</a:t>
                      </a:r>
                      <a:r>
                        <a:rPr lang="sr-Latn-R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Irena </a:t>
                      </a:r>
                      <a:r>
                        <a:rPr lang="sr-Latn-R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Koružnjak</a:t>
                      </a:r>
                      <a:r>
                        <a:rPr lang="sr-Latn-R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Danijela </a:t>
                      </a:r>
                      <a:r>
                        <a:rPr lang="sr-Latn-R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Crnjac</a:t>
                      </a:r>
                      <a:endParaRPr lang="en-US" sz="1600" b="0" i="0" u="none" strike="noStrike" cap="none" noProof="0" err="1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6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Odlazak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/kina,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gledanje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/kino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predstave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povratak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27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Travanj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2021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ovisno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epidemiološkoj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situaciji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05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/kino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karta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predstavu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suglasnost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73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povratka.Crtanje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stripa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uloga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82" name="Google Shape;1682;p189"/>
          <p:cNvGraphicFramePr/>
          <p:nvPr>
            <p:extLst>
              <p:ext uri="{D42A27DB-BD31-4B8C-83A1-F6EECF244321}">
                <p14:modId xmlns:p14="http://schemas.microsoft.com/office/powerpoint/2010/main" val="914467540"/>
              </p:ext>
            </p:extLst>
          </p:nvPr>
        </p:nvGraphicFramePr>
        <p:xfrm>
          <a:off x="251516" y="175495"/>
          <a:ext cx="8640975" cy="643909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602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807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714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 KAZALIŠNIM ILI KINO PREDSTAVAMA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UČENICI 2. RAZREDA -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79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 učenika s kazalištem i kinom, njegovanje odnosa prema kulturi i kulturnim događanjima, značajnim obljetnicama i kulturnoj baštini, stjecanje novih iskustava, bogaćenje duha, razvijati kod djece navike kulturnog ponašanja u kazalištu i kinu, osposobiti učenike za komunikaciju s medijima, usvajanje temeljnih pojmova vezanih uz kazalište/kino.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36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 ljubav i interes prema kazališnoj umjetnosti te filmu. Usvajati sadržaje medijske kulture.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26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Aktiv 2. razreda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15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školske godine učenici će gledati jednu kazališnu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predstavu ovisno o ponudi kazališta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 financijskim mogućnostima roditelja.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22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; ožujak 2021, ( ovisno o epidemološkoj situaciji)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98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Ulaznice za kazalište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 prijevoz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financiraju roditelji uz unaprijed potpisanu suglasnost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73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Govorna vježba na nastavi hrvatskog jezika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</a:rPr>
                        <a:t>,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 zadataka vezanih uz posjet kazalištu i kinu.</a:t>
                      </a:r>
                      <a:endParaRPr sz="135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 kvalitete rada i motivacije učenika.</a:t>
                      </a:r>
                      <a:endParaRPr sz="135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88" name="Google Shape;1688;p190"/>
          <p:cNvGraphicFramePr/>
          <p:nvPr>
            <p:extLst>
              <p:ext uri="{D42A27DB-BD31-4B8C-83A1-F6EECF244321}">
                <p14:modId xmlns:p14="http://schemas.microsoft.com/office/powerpoint/2010/main" val="2941786124"/>
              </p:ext>
            </p:extLst>
          </p:nvPr>
        </p:nvGraphicFramePr>
        <p:xfrm>
          <a:off x="301924" y="560716"/>
          <a:ext cx="8640975" cy="5996103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602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807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6972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hr-HR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  <a:sym typeface="Times New Roman"/>
                        </a:rPr>
                        <a:t>POSJET KINO PREDSTAVI 3. RAZREDI</a:t>
                      </a:r>
                      <a:endParaRPr lang="hr-HR" sz="160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35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2413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-"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kino, doživjeti primjerenu 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 predstavu i iskazati doživljaje koje je ona pobudila</a:t>
                      </a:r>
                      <a:endParaRPr sz="1350" u="none" strike="noStrike" cap="none"/>
                    </a:p>
                    <a:p>
                      <a:pPr marL="457200" marR="0" lvl="0" indent="-2413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-"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 kulturu ponašanja u kinu </a:t>
                      </a:r>
                      <a:endParaRPr sz="1350" u="none" strike="noStrike" cap="none"/>
                    </a:p>
                    <a:p>
                      <a:pPr marL="457200" marR="0" lvl="0" indent="-2413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-"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 odnosa prema kulturnim događanjima</a:t>
                      </a:r>
                      <a:endParaRPr sz="1350" u="none" strike="noStrike" cap="none"/>
                    </a:p>
                    <a:p>
                      <a:pPr marL="457200" marR="0" lvl="0" indent="-2413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-"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 novih iskustava,bogaćenje duha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46632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 ljubav i interes prema 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film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u. Usvajati sadržaje medijske kulture.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0044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 3.razreda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6972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Posjet jedne kino 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predstave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0044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Listopad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2020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.(ovisno o epidemiološkoj situaciji)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6580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Cijenu autobusa i ulaznice financiraju roditelji.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80829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2413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-"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govorna vježba na nastavi hrvatskog jezika</a:t>
                      </a:r>
                      <a:endParaRPr sz="1350" u="none" strike="noStrike" cap="none"/>
                    </a:p>
                    <a:p>
                      <a:pPr marL="457200" marR="0" lvl="0" indent="-2413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-"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 zadataka vezanih uz posjet  kinu</a:t>
                      </a:r>
                      <a:endParaRPr sz="1350" u="none" strike="noStrike" cap="none"/>
                    </a:p>
                    <a:p>
                      <a:pPr marL="457200" marR="0" lvl="0" indent="-2413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-"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 kvalitete rada i motivacije učenika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xmlns="" id="{DAF72CCA-5825-4CB2-BAB4-D9787D133F5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8058651"/>
              </p:ext>
            </p:extLst>
          </p:nvPr>
        </p:nvGraphicFramePr>
        <p:xfrm>
          <a:off x="1115611" y="982594"/>
          <a:ext cx="6912778" cy="4892812"/>
        </p:xfrm>
        <a:graphic>
          <a:graphicData uri="http://schemas.openxmlformats.org/drawingml/2006/table">
            <a:tbl>
              <a:tblPr firstRow="1" bandRow="1">
                <a:tableStyleId>{B2E6745A-B9C5-42E0-A17B-FDAA3278ED7C}</a:tableStyleId>
              </a:tblPr>
              <a:tblGrid>
                <a:gridCol w="1728197">
                  <a:extLst>
                    <a:ext uri="{9D8B030D-6E8A-4147-A177-3AD203B41FA5}">
                      <a16:colId xmlns:a16="http://schemas.microsoft.com/office/drawing/2014/main" xmlns="" val="334752116"/>
                    </a:ext>
                  </a:extLst>
                </a:gridCol>
                <a:gridCol w="5184581">
                  <a:extLst>
                    <a:ext uri="{9D8B030D-6E8A-4147-A177-3AD203B41FA5}">
                      <a16:colId xmlns:a16="http://schemas.microsoft.com/office/drawing/2014/main" xmlns="" val="2215736381"/>
                    </a:ext>
                  </a:extLst>
                </a:gridCol>
              </a:tblGrid>
              <a:tr h="535781">
                <a:tc>
                  <a:txBody>
                    <a:bodyPr/>
                    <a:lstStyle/>
                    <a:p>
                      <a:pPr rtl="0" fontAlgn="base"/>
                      <a:r>
                        <a:rPr lang="en-US">
                          <a:effectLst/>
                        </a:rPr>
                        <a:t>NAZIV AKTIVNOSTI​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just" rtl="0" fontAlgn="base"/>
                      <a:r>
                        <a:rPr lang="hr-HR">
                          <a:effectLst/>
                        </a:rPr>
                        <a:t>POSJET KAZALIŠNOJ  PREDSTAVI 4. RAZREDI​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448553406"/>
                  </a:ext>
                </a:extLst>
              </a:tr>
              <a:tr h="1080802">
                <a:tc>
                  <a:txBody>
                    <a:bodyPr/>
                    <a:lstStyle/>
                    <a:p>
                      <a:pPr rtl="0" fontAlgn="base"/>
                      <a:r>
                        <a:rPr lang="en-US">
                          <a:effectLst/>
                        </a:rPr>
                        <a:t>CILJ AKTIVNOSTI​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342900" lvl="0" indent="-342900" rtl="0" fontAlgn="base">
                        <a:buFont typeface="Arial" panose="020B0604020202020204" pitchFamily="34" charset="0"/>
                        <a:buChar char="•"/>
                      </a:pPr>
                      <a:r>
                        <a:rPr lang="hr-HR">
                          <a:effectLst/>
                        </a:rPr>
                        <a:t>Upoznati kazalištu, doživjeti primjerenu  kazališnu predstavu i iskazati doživljaje koje je ona pobudila​</a:t>
                      </a:r>
                    </a:p>
                    <a:p>
                      <a:pPr marL="342900" lvl="0" indent="-342900" rtl="0" fontAlgn="base">
                        <a:buFont typeface="Arial" panose="020B0604020202020204" pitchFamily="34" charset="0"/>
                        <a:buChar char="•"/>
                      </a:pPr>
                      <a:r>
                        <a:rPr lang="hr-HR">
                          <a:effectLst/>
                        </a:rPr>
                        <a:t>razvijati kulturu ponašanja u kazalištu ​</a:t>
                      </a:r>
                    </a:p>
                    <a:p>
                      <a:pPr marL="342900" lvl="0" indent="-342900" rtl="0" fontAlgn="base">
                        <a:buFont typeface="Arial" panose="020B0604020202020204" pitchFamily="34" charset="0"/>
                        <a:buChar char="•"/>
                      </a:pPr>
                      <a:r>
                        <a:rPr lang="hr-HR">
                          <a:effectLst/>
                        </a:rPr>
                        <a:t>njegovanje odnosa prema kulturnim događanjima​</a:t>
                      </a:r>
                    </a:p>
                    <a:p>
                      <a:pPr marL="342900" lvl="0" indent="-342900" rtl="0" fontAlgn="base">
                        <a:buFont typeface="Arial" panose="020B0604020202020204" pitchFamily="34" charset="0"/>
                        <a:buChar char="•"/>
                      </a:pPr>
                      <a:r>
                        <a:rPr lang="hr-HR">
                          <a:effectLst/>
                        </a:rPr>
                        <a:t>stjecanje novih </a:t>
                      </a:r>
                      <a:r>
                        <a:rPr lang="hr-HR" err="1">
                          <a:effectLst/>
                        </a:rPr>
                        <a:t>iskustava,bogaćenje</a:t>
                      </a:r>
                      <a:r>
                        <a:rPr lang="hr-HR">
                          <a:effectLst/>
                        </a:rPr>
                        <a:t> duha​</a:t>
                      </a:r>
                      <a:endParaRPr lang="hr-HR"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894392277"/>
                  </a:ext>
                </a:extLst>
              </a:tr>
              <a:tr h="517303">
                <a:tc>
                  <a:txBody>
                    <a:bodyPr/>
                    <a:lstStyle/>
                    <a:p>
                      <a:pPr rtl="0" fontAlgn="base"/>
                      <a:r>
                        <a:rPr lang="en-US">
                          <a:effectLst/>
                        </a:rPr>
                        <a:t>NAMJENA​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 err="1">
                          <a:effectLst/>
                        </a:rPr>
                        <a:t>Poticati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ljubav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i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interes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prema</a:t>
                      </a:r>
                      <a:r>
                        <a:rPr lang="en-US">
                          <a:effectLst/>
                        </a:rPr>
                        <a:t>  </a:t>
                      </a:r>
                      <a:r>
                        <a:rPr lang="en-US" err="1">
                          <a:effectLst/>
                        </a:rPr>
                        <a:t>dramskoj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umjetnosti</a:t>
                      </a:r>
                      <a:r>
                        <a:rPr lang="en-US">
                          <a:effectLst/>
                        </a:rPr>
                        <a:t> I </a:t>
                      </a:r>
                      <a:r>
                        <a:rPr lang="en-US" err="1">
                          <a:effectLst/>
                        </a:rPr>
                        <a:t>živoj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riječi</a:t>
                      </a:r>
                      <a:r>
                        <a:rPr lang="en-US">
                          <a:effectLst/>
                        </a:rPr>
                        <a:t>. </a:t>
                      </a:r>
                      <a:r>
                        <a:rPr lang="en-US" err="1">
                          <a:effectLst/>
                        </a:rPr>
                        <a:t>Usvajati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sadržaje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medijske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kulture</a:t>
                      </a:r>
                      <a:r>
                        <a:rPr lang="en-US">
                          <a:effectLst/>
                        </a:rPr>
                        <a:t>.​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352343188"/>
                  </a:ext>
                </a:extLst>
              </a:tr>
              <a:tr h="480346">
                <a:tc>
                  <a:txBody>
                    <a:bodyPr/>
                    <a:lstStyle/>
                    <a:p>
                      <a:pPr rtl="0" fontAlgn="base"/>
                      <a:r>
                        <a:rPr lang="en-US">
                          <a:effectLst/>
                        </a:rPr>
                        <a:t>NOSITELJI 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hr-HR">
                          <a:effectLst/>
                        </a:rPr>
                        <a:t>Aktiv 4.razreda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816438209"/>
                  </a:ext>
                </a:extLst>
              </a:tr>
              <a:tr h="535781">
                <a:tc>
                  <a:txBody>
                    <a:bodyPr/>
                    <a:lstStyle/>
                    <a:p>
                      <a:pPr rtl="0" fontAlgn="base"/>
                      <a:r>
                        <a:rPr lang="en-US">
                          <a:effectLst/>
                        </a:rPr>
                        <a:t>NAČIN REALIZACIJE​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Posjet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kazalištu</a:t>
                      </a:r>
                      <a:r>
                        <a:rPr lang="en-US">
                          <a:effectLst/>
                        </a:rPr>
                        <a:t>  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3672275372"/>
                  </a:ext>
                </a:extLst>
              </a:tr>
              <a:tr h="480346">
                <a:tc>
                  <a:txBody>
                    <a:bodyPr/>
                    <a:lstStyle/>
                    <a:p>
                      <a:pPr rtl="0" fontAlgn="base"/>
                      <a:r>
                        <a:rPr lang="en-US">
                          <a:effectLst/>
                        </a:rPr>
                        <a:t>VREMENIK​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hr-HR">
                          <a:effectLst/>
                        </a:rPr>
                        <a:t>Prosinac 2020., veljača 2021.(ovisno o epidemiološkoj situaciji)​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4112446655"/>
                  </a:ext>
                </a:extLst>
              </a:tr>
              <a:tr h="452638">
                <a:tc>
                  <a:txBody>
                    <a:bodyPr/>
                    <a:lstStyle/>
                    <a:p>
                      <a:pPr rtl="0" fontAlgn="base"/>
                      <a:r>
                        <a:rPr lang="en-US">
                          <a:effectLst/>
                        </a:rPr>
                        <a:t>TROŠKOVNIK​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 err="1">
                          <a:effectLst/>
                        </a:rPr>
                        <a:t>Cijenu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autobusa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i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ulaznice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financiraju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roditelji</a:t>
                      </a:r>
                      <a:r>
                        <a:rPr lang="en-US">
                          <a:effectLst/>
                        </a:rPr>
                        <a:t>.​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2019248676"/>
                  </a:ext>
                </a:extLst>
              </a:tr>
              <a:tr h="646624">
                <a:tc>
                  <a:txBody>
                    <a:bodyPr/>
                    <a:lstStyle/>
                    <a:p>
                      <a:pPr rtl="0" fontAlgn="base"/>
                      <a:r>
                        <a:rPr lang="en-US">
                          <a:effectLst/>
                        </a:rPr>
                        <a:t>VREDNOVANJE I KORIŠTENJE REZULTATA RADA​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342900" lvl="0" indent="-342900" rtl="0" fontAlgn="base">
                        <a:buFont typeface="Arial" panose="020B0604020202020204" pitchFamily="34" charset="0"/>
                        <a:buChar char="•"/>
                      </a:pPr>
                      <a:r>
                        <a:rPr lang="en-US" err="1">
                          <a:effectLst/>
                        </a:rPr>
                        <a:t>govorna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vježba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na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nastavi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hrvatskog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jezika</a:t>
                      </a:r>
                      <a:r>
                        <a:rPr lang="en-US">
                          <a:effectLst/>
                        </a:rPr>
                        <a:t>​</a:t>
                      </a:r>
                    </a:p>
                    <a:p>
                      <a:pPr marL="342900" lvl="0" indent="-342900" rtl="0" fontAlgn="base">
                        <a:buFont typeface="Arial" panose="020B0604020202020204" pitchFamily="34" charset="0"/>
                        <a:buChar char="•"/>
                      </a:pPr>
                      <a:r>
                        <a:rPr lang="en-US" err="1">
                          <a:effectLst/>
                        </a:rPr>
                        <a:t>rješavanje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zadataka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vezanih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uz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posjet</a:t>
                      </a:r>
                      <a:r>
                        <a:rPr lang="en-US">
                          <a:effectLst/>
                        </a:rPr>
                        <a:t>  </a:t>
                      </a:r>
                      <a:r>
                        <a:rPr lang="en-US" err="1">
                          <a:effectLst/>
                        </a:rPr>
                        <a:t>kinu</a:t>
                      </a:r>
                      <a:r>
                        <a:rPr lang="en-US">
                          <a:effectLst/>
                        </a:rPr>
                        <a:t>​</a:t>
                      </a:r>
                    </a:p>
                    <a:p>
                      <a:pPr marL="342900" lvl="0" indent="-342900" rtl="0" fontAlgn="base">
                        <a:buFont typeface="Arial" panose="020B0604020202020204" pitchFamily="34" charset="0"/>
                        <a:buChar char="•"/>
                      </a:pPr>
                      <a:r>
                        <a:rPr lang="en-US" err="1">
                          <a:effectLst/>
                        </a:rPr>
                        <a:t>praćenje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kvalitete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rada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i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motivacije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učenika</a:t>
                      </a:r>
                      <a:r>
                        <a:rPr lang="en-US">
                          <a:effectLst/>
                        </a:rPr>
                        <a:t>​</a:t>
                      </a:r>
                      <a:endParaRPr lang="en-US"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5155007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81984295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94" name="Google Shape;1694;p192"/>
          <p:cNvGraphicFramePr/>
          <p:nvPr>
            <p:extLst>
              <p:ext uri="{D42A27DB-BD31-4B8C-83A1-F6EECF244321}">
                <p14:modId xmlns:p14="http://schemas.microsoft.com/office/powerpoint/2010/main" val="1261355361"/>
              </p:ext>
            </p:extLst>
          </p:nvPr>
        </p:nvGraphicFramePr>
        <p:xfrm>
          <a:off x="255987" y="506287"/>
          <a:ext cx="8507450" cy="5601139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74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600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54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 KINU I KAZALIŠNOJ PREDSTAVI ZA UČENIKE 5. RAZREDA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ŠK. GOD.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117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značajnim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obljetnicama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baštini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iskustava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bogaćenje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duha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ustanovi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socijalizacije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prijateljstva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intelektualne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radoznalosti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49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koncertne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dvorane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primjereno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javnim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koncertne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izvedbe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umjetničkog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58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0" i="0" u="none" strike="noStrike" cap="none" noProof="0">
                          <a:latin typeface="Times New Roman"/>
                        </a:rPr>
                        <a:t>Razrednici 5. - tih razreda</a:t>
                      </a:r>
                      <a:endParaRPr>
                        <a:sym typeface="Times New Roman"/>
                      </a:endParaRPr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27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79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Tijekom šk. godine 2020./2021. 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U skladu s kazališnim/filmskim repertoarom tijekom drugog polugodišta i epidemiološkom situacijom.</a:t>
                      </a:r>
                      <a:endParaRPr lang="en" sz="1600" b="0" i="0" u="none" strike="noStrike" cap="none" noProof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58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prethodnu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suglasnost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ulaznice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 RADA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00" name="Google Shape;1700;p193"/>
          <p:cNvGraphicFramePr/>
          <p:nvPr>
            <p:extLst>
              <p:ext uri="{D42A27DB-BD31-4B8C-83A1-F6EECF244321}">
                <p14:modId xmlns:p14="http://schemas.microsoft.com/office/powerpoint/2010/main" val="2833508731"/>
              </p:ext>
            </p:extLst>
          </p:nvPr>
        </p:nvGraphicFramePr>
        <p:xfrm>
          <a:off x="345250" y="426305"/>
          <a:ext cx="8552025" cy="618539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581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938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705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POSJET KINU I NARODNOM SVEUČILIŠTU SESVETE ZA</a:t>
                      </a:r>
                    </a:p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UČENIKE</a:t>
                      </a: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6.</a:t>
                      </a: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RAZREDA</a:t>
                      </a: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 dirty="0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ŠK. GOD. </a:t>
                      </a: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2020./ 2021</a:t>
                      </a: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 dirty="0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21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 dirty="0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kazalištem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kulturnim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događajima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značajnim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obljetnicama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kulturnoj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baštini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iskustava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bogaćenje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duha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kulturnog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kulturnoj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ustanovi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temeljnih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pojmova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vezanih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socijalizacije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prijateljstva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intelektualne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radoznalosti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 dirty="0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76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 dirty="0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primjereno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javnim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prostorima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Razvijanje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kritičkog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 dirty="0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0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 dirty="0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Aktiv 6.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endParaRPr lang="en-US" sz="1600" u="none" strike="noStrike" cap="none" dirty="0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29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 dirty="0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 dirty="0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03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 dirty="0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kino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kazališnim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repertoarom</a:t>
                      </a:r>
                      <a:endParaRPr sz="1350" u="none" strike="noStrike" cap="none" dirty="0" err="1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0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 dirty="0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prethodnu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suglasnost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U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cijenu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uključen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cijena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ulaznice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 dirty="0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90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</a:t>
                      </a: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 RADA</a:t>
                      </a:r>
                      <a:endParaRPr sz="1350" u="none" strike="noStrike" cap="none" dirty="0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povratka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školu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 dirty="0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06" name="Google Shape;1706;g61f075e4c4_1_0"/>
          <p:cNvGraphicFramePr/>
          <p:nvPr>
            <p:extLst>
              <p:ext uri="{D42A27DB-BD31-4B8C-83A1-F6EECF244321}">
                <p14:modId xmlns:p14="http://schemas.microsoft.com/office/powerpoint/2010/main" val="1426691289"/>
              </p:ext>
            </p:extLst>
          </p:nvPr>
        </p:nvGraphicFramePr>
        <p:xfrm>
          <a:off x="345250" y="426305"/>
          <a:ext cx="8552025" cy="61596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581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938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705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 KINU I KAZALIŠNOJ PREDSTAVI ZA UČENIKE 7. RAZREDA</a:t>
                      </a: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ŠK. GOD. </a:t>
                      </a: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 </a:t>
                      </a: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lang="sr-Latn-RS" sz="1350" u="none" strike="noStrike" cap="none" dirty="0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21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značajnim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obljetnicama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baštini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iskustava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bogaćenje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duha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ustanovi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pojmova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socijalizacije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prijateljstva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intelektualne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radoznalosti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76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primjereno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javnim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prikazom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književnog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dječji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0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Danijela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Horvat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Škunca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, Ela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Ranković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Zrinka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Jurić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Avmedoski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, Renato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Blažeković</a:t>
                      </a:r>
                      <a:endParaRPr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29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03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kino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repertoarom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epidemiološkom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situacijom</a:t>
                      </a:r>
                      <a:endParaRPr sz="1350" u="none" strike="noStrike" cap="none" err="1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0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prethodnu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suglasnost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ulaznice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90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 RADA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12" name="Google Shape;1712;g61d832350e_44_5"/>
          <p:cNvGraphicFramePr/>
          <p:nvPr>
            <p:extLst>
              <p:ext uri="{D42A27DB-BD31-4B8C-83A1-F6EECF244321}">
                <p14:modId xmlns:p14="http://schemas.microsoft.com/office/powerpoint/2010/main" val="2432053797"/>
              </p:ext>
            </p:extLst>
          </p:nvPr>
        </p:nvGraphicFramePr>
        <p:xfrm>
          <a:off x="255987" y="506287"/>
          <a:ext cx="8507450" cy="619950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74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600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87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 KAZALIŠNOJ PREDSTAVI / KINU ZA UČENIKE 8. RAZREDA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ŠK. GOD.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16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kinom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značajnim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obljetnicama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baštini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iskustava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bogaćenje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duha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ustanovi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pojmova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/kino.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socijalizacije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prijateljstva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intelektualne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radoznalosti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815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/kina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primjereno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javnim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filmskim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prikazom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književnog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dječji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3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Valentina Ćosić, </a:t>
                      </a:r>
                      <a:r>
                        <a:rPr lang="sr-Latn-R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Michaela</a:t>
                      </a:r>
                      <a:r>
                        <a:rPr lang="sr-Latn-R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sr-Latn-R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Lulić</a:t>
                      </a:r>
                      <a:r>
                        <a:rPr lang="sr-Latn-R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Tomislav </a:t>
                      </a:r>
                      <a:r>
                        <a:rPr lang="sr-Latn-R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Špančić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43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06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filmskim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repertoarom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polugodišta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epidemiološkom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situacijom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13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prethodnu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suglasnost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ulaznice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920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 RADA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 nakon povratka u školu.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2" name="Google Shape;422;p31"/>
          <p:cNvGraphicFramePr/>
          <p:nvPr>
            <p:extLst>
              <p:ext uri="{D42A27DB-BD31-4B8C-83A1-F6EECF244321}">
                <p14:modId xmlns:p14="http://schemas.microsoft.com/office/powerpoint/2010/main" val="3670041336"/>
              </p:ext>
            </p:extLst>
          </p:nvPr>
        </p:nvGraphicFramePr>
        <p:xfrm>
          <a:off x="183166" y="161208"/>
          <a:ext cx="8865525" cy="632801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183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6471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INFORMATIKE ZA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</a:t>
                      </a:r>
                      <a:endParaRPr lang="en" sz="1600" b="1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238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just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0" i="0" u="none" strike="noStrike" cap="none" noProof="0"/>
                        <a:t>Prepoznavanje problema u jednostavnom zadatku s odlukom, osmišljavanje niza koraka koji vode k rješenju. Uz pomoć učitelja ili samostalno otkriva i prikazuje korake rješavanja jednostavnoga zadatka koji sadrži odluku. Stvaranje programa korištenjem vizualnim okruženjem u kojemu se koristi slijedom koraka, ponavljanjem </a:t>
                      </a:r>
                      <a:r>
                        <a:rPr lang="en" sz="1400" b="0" i="0" u="none" strike="noStrike" cap="none" noProof="0">
                          <a:sym typeface="Times New Roman"/>
                        </a:rPr>
                        <a:t>i </a:t>
                      </a:r>
                      <a:r>
                        <a:rPr lang="en" sz="1400" b="0" i="0" u="none" strike="noStrike" cap="none" noProof="0"/>
                        <a:t>odlukom</a:t>
                      </a:r>
                      <a:r>
                        <a:rPr lang="en" sz="1400" b="0" i="0" u="none" strike="noStrike" cap="none" noProof="0">
                          <a:sym typeface="Times New Roman"/>
                        </a:rPr>
                        <a:t>. </a:t>
                      </a:r>
                      <a:r>
                        <a:rPr lang="en" sz="1400" b="0" i="0" u="none" strike="noStrike" cap="none" noProof="0"/>
                        <a:t>Uz pomoć učitelja analizira i vrednuje rješenja testiranjem </a:t>
                      </a:r>
                      <a:r>
                        <a:rPr lang="en" sz="1400" b="0" i="0" u="none" strike="noStrike" cap="none" noProof="0" err="1"/>
                        <a:t>točnosti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krajnjega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rezultata</a:t>
                      </a:r>
                      <a:r>
                        <a:rPr lang="en" sz="1400" b="0" i="0" u="none" strike="noStrike" cap="none" noProof="0"/>
                        <a:t>.</a:t>
                      </a:r>
                      <a:endParaRPr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85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upoznavanje osnova informacijske tehnologije, uporaba računala i programa, rješavanje problema i zadataka iz različitih područja pomoću računala.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9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Aleksandar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Čubra</a:t>
                      </a:r>
                      <a:endParaRPr lang="en"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12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mogućnosti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informatičkoj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rasporeda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27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 sata tjedno tijekom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/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35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Adekvatna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programska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aplikativna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sistemska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antivirusni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pribor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pisač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CD, DVD.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237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 KORIŠTENJE REZULTATA RADA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prate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brojčanim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ocjenjuju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prosjek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općeg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upisuje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svjedodžbu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uvođenje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79294069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18" name="Google Shape;1718;p195"/>
          <p:cNvGraphicFramePr/>
          <p:nvPr>
            <p:extLst>
              <p:ext uri="{D42A27DB-BD31-4B8C-83A1-F6EECF244321}">
                <p14:modId xmlns:p14="http://schemas.microsoft.com/office/powerpoint/2010/main" val="4079222377"/>
              </p:ext>
            </p:extLst>
          </p:nvPr>
        </p:nvGraphicFramePr>
        <p:xfrm>
          <a:off x="318287" y="339762"/>
          <a:ext cx="8507450" cy="5989183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350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1723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25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 I SURADNJA S MSU ZA UČENIKE 5. - 8. RAZREDA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117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 učenika s Muzejom suvremene umjetnosti, njegovanje odnosa prema kulturi i kulturnim događajima i kulturnoj baštini, stjecanje novih iskustava, bogaćenje duha, razvijanje navika kulturnog ponašanja u kulturnoj ustanovi, usvajanje temeljnih pojmova vezanih uz muzej. Razvijanje socijalizacije, prijateljstva te intelektualne radoznalosti.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49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 kazališta te primjereno ponašanje u javnim prostorima. Upoznavanje s kazališnim prikazom književnog djela vezanog uz dječji svijet. Razvijanje kritičkog mišljenja.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22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Razrednici 5. - 8. razreda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27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 autobusom.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79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 i suradnja s MSU tijekom školske godine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58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 snose roditelji uz prethodnu suglasnost. U cijenu je uključen prijevoz autobusom i cijena ulaznice.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 RADA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 nakon povratka u školu.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2" name="Google Shape;1732;p198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1733" name="Google Shape;1733;p198"/>
          <p:cNvSpPr/>
          <p:nvPr/>
        </p:nvSpPr>
        <p:spPr>
          <a:xfrm>
            <a:off x="2552583" y="2626341"/>
            <a:ext cx="4320598" cy="14403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PROJEKTI</a:t>
            </a: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" name="Google Shape;1740;p199"/>
          <p:cNvSpPr txBox="1"/>
          <p:nvPr/>
        </p:nvSpPr>
        <p:spPr>
          <a:xfrm>
            <a:off x="7078660" y="0"/>
            <a:ext cx="2046298" cy="2744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1741" name="Google Shape;1741;p199"/>
          <p:cNvSpPr txBox="1"/>
          <p:nvPr/>
        </p:nvSpPr>
        <p:spPr>
          <a:xfrm>
            <a:off x="842200" y="438475"/>
            <a:ext cx="7670400" cy="594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>
              <a:buClr>
                <a:schemeClr val="dk1"/>
              </a:buClr>
              <a:buSzPts val="1800"/>
            </a:pP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 Osnovnoj školi Sesvetska Sela u školskoj godini </a:t>
            </a:r>
            <a:r>
              <a:rPr lang="en" sz="1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2020/21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 nastavit će se provedba i rad na projektima:</a:t>
            </a:r>
            <a:r>
              <a:rPr lang="en" sz="1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</a:t>
            </a:r>
            <a:endParaRPr lang="en"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0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017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AutoNum type="arabicPeriod"/>
            </a:pPr>
            <a:r>
              <a:rPr lang="en" sz="1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ENGLISH EVERYWHERE</a:t>
            </a:r>
            <a:endParaRPr sz="1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017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AutoNum type="arabicPeriod"/>
            </a:pPr>
            <a:r>
              <a:rPr lang="en" sz="1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PISMENOST ZA SADAŠNJOST I BUDUĆNOST (EU)</a:t>
            </a:r>
            <a:endParaRPr sz="1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017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AutoNum type="arabicPeriod"/>
            </a:pPr>
            <a:r>
              <a:rPr lang="en" sz="1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RAD S DAROVITIM UČENICIMA</a:t>
            </a:r>
            <a:endParaRPr sz="1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017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AutoNum type="arabicPeriod"/>
            </a:pPr>
            <a:r>
              <a:rPr lang="en" sz="1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PROFESIONALNA ORIJENTACIJA UČENIKA</a:t>
            </a:r>
            <a:endParaRPr sz="1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017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AutoNum type="arabicPeriod"/>
            </a:pPr>
            <a:r>
              <a:rPr lang="en" sz="1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UČENIČKA ZADRUGA SESVETSKA SELA</a:t>
            </a:r>
            <a:endParaRPr sz="1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017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AutoNum type="arabicPeriod"/>
            </a:pPr>
            <a:r>
              <a:rPr lang="en" sz="1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HUMANITARNA AKCIJA ZA POTREBITE U ŽUPI</a:t>
            </a:r>
            <a:endParaRPr sz="1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017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AutoNum type="arabicPeriod"/>
            </a:pPr>
            <a:r>
              <a:rPr lang="en" sz="1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PLASTIČNIM ČEPOVIMA DO SKUPIH LIJEKOVA</a:t>
            </a:r>
            <a:endParaRPr sz="1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017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AutoNum type="arabicPeriod"/>
            </a:pPr>
            <a:r>
              <a:rPr lang="en" sz="1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SKUPLJAJMO ZAJEDNO STARE BATERIJE</a:t>
            </a:r>
            <a:endParaRPr sz="1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017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AutoNum type="arabicPeriod"/>
            </a:pPr>
            <a:r>
              <a:rPr lang="en" sz="1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PROJEKT: ŠKOLSKI VRT</a:t>
            </a:r>
            <a:endParaRPr sz="1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017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AutoNum type="arabicPeriod"/>
            </a:pPr>
            <a:r>
              <a:rPr lang="en" sz="1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PROJEKT: MALA ŠKOLA GLAGOLJICE</a:t>
            </a:r>
            <a:endParaRPr sz="1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017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imes New Roman"/>
              <a:buAutoNum type="arabicPeriod"/>
            </a:pPr>
            <a:r>
              <a:rPr lang="en" sz="1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PROJEKT ŠAFRAN</a:t>
            </a:r>
            <a:endParaRPr sz="1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017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imes New Roman"/>
              <a:buAutoNum type="arabicPeriod"/>
            </a:pPr>
            <a:r>
              <a:rPr lang="en" sz="1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PETICA - IGROM DO ZDRAVLJA</a:t>
            </a:r>
            <a:endParaRPr sz="1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017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imes New Roman"/>
              <a:buAutoNum type="arabicPeriod"/>
            </a:pPr>
            <a:r>
              <a:rPr lang="en" sz="1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PROJEKT MEDIJSKA PISMENOST ZA UČENIKE 1.RAZREDA</a:t>
            </a:r>
            <a:endParaRPr sz="1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017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imes New Roman"/>
              <a:buAutoNum type="arabicPeriod"/>
            </a:pPr>
            <a:r>
              <a:rPr lang="en" sz="1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ŽELIM UČITI</a:t>
            </a:r>
            <a:endParaRPr sz="1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017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imes New Roman"/>
              <a:buAutoNum type="arabicPeriod"/>
            </a:pPr>
            <a:r>
              <a:rPr lang="en" sz="1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PROJEKT: </a:t>
            </a:r>
            <a:r>
              <a:rPr lang="en" sz="1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mBot</a:t>
            </a:r>
            <a:r>
              <a:rPr lang="en" sz="1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Show (</a:t>
            </a:r>
            <a:r>
              <a:rPr lang="en" sz="1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robotika</a:t>
            </a:r>
            <a:r>
              <a:rPr lang="en" sz="1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)</a:t>
            </a:r>
            <a:endParaRPr sz="1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017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Times New Roman"/>
              <a:buAutoNum type="arabicPeriod"/>
            </a:pPr>
            <a:r>
              <a:rPr lang="en" sz="1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HUMANITARNA AKCIJA KOJOM SE POMAŽE RAD  HUMANITARNE UDRUGE DOBRA VOLJA</a:t>
            </a:r>
            <a:endParaRPr lang="hr-HR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R="0"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</a:pP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Korist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od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provedbe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projekata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primarno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bi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trebali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osjetiti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učenici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a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očekivanu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dobit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trebali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bi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imati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roditelji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te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šira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zajednica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endParaRPr sz="1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47" name="Google Shape;1747;g61d832350e_12_4"/>
          <p:cNvGraphicFramePr/>
          <p:nvPr>
            <p:extLst>
              <p:ext uri="{D42A27DB-BD31-4B8C-83A1-F6EECF244321}">
                <p14:modId xmlns:p14="http://schemas.microsoft.com/office/powerpoint/2010/main" val="3512346799"/>
              </p:ext>
            </p:extLst>
          </p:nvPr>
        </p:nvGraphicFramePr>
        <p:xfrm>
          <a:off x="269525" y="406426"/>
          <a:ext cx="8604950" cy="61327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879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17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4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PROJEKT 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RAZRED, MEDIJSKA PISMENOST</a:t>
                      </a:r>
                      <a:endParaRPr sz="18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2035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Edukacija učenika o korisnim informacijama u medijima.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Uočiti utjecaj različitih vrsta žanrova i medija na djecu.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Osvještavati važnost medijske pismenosti.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Istaknuti primjerene sadržaje za učenike te poticanje kritičkog mišljenja kod učenika.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3200" marR="43200" marT="21600" marB="2160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 pažljivog odabira medijskih sadržaja za djecu.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8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Aktiv 2. razreda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7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 u radionicama te s dječjom slikovnicom o medijskoj pismenosti.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Tijekom školske godine.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troškova.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 dječjih likovnih i pisanih radova s radionica.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59" name="Google Shape;1759;p200"/>
          <p:cNvGraphicFramePr/>
          <p:nvPr>
            <p:extLst>
              <p:ext uri="{D42A27DB-BD31-4B8C-83A1-F6EECF244321}">
                <p14:modId xmlns:p14="http://schemas.microsoft.com/office/powerpoint/2010/main" val="64606283"/>
              </p:ext>
            </p:extLst>
          </p:nvPr>
        </p:nvGraphicFramePr>
        <p:xfrm>
          <a:off x="148312" y="83104"/>
          <a:ext cx="8847375" cy="692261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738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735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46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ENGLISH EVERYWHERE</a:t>
                      </a:r>
                      <a:endParaRPr sz="18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617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Organizirati posjet kazališnim predstavama i/ili kino projekcijama na hrvatskom i/ili engleskom jeziku; suradnja sa veleposlanstvima zemalja engleskog govornog područja; organizacija gostovanja u ustanovi, sudjelovanje u natjecanjima, projektima, kvizovima; rad u grupama; suradnja sa HAD-om; organizacija grupnog izvanučioničkog rada i sl.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U skladu s preporukama Stožera i MZO, te ukoliko epidemiološka situacija to dozvoli.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6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 učenicima susrete sa izvornim govornicima engleskog jezika, upotrebu engleskog jezika u stvarnim životnim situacijama te kulturno ih obogatiti.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04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sr-Latn-R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Aktiv engleskog jezika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94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Organizacija radionica/gostovanja/predavanja u školi i/ili izvan nje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40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školske godine 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40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 organizacije i realizacije. 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96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 o aktivnosti 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xmlns="" id="{17DC76A0-C83D-41FD-B5DD-18064E6DE06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9624091"/>
              </p:ext>
            </p:extLst>
          </p:nvPr>
        </p:nvGraphicFramePr>
        <p:xfrm>
          <a:off x="341148" y="211232"/>
          <a:ext cx="8356600" cy="6393053"/>
        </p:xfrm>
        <a:graphic>
          <a:graphicData uri="http://schemas.openxmlformats.org/drawingml/2006/table">
            <a:tbl>
              <a:tblPr firstRow="1" bandRow="1">
                <a:tableStyleId>{B2E6745A-B9C5-42E0-A17B-FDAA3278ED7C}</a:tableStyleId>
              </a:tblPr>
              <a:tblGrid>
                <a:gridCol w="2019300">
                  <a:extLst>
                    <a:ext uri="{9D8B030D-6E8A-4147-A177-3AD203B41FA5}">
                      <a16:colId xmlns:a16="http://schemas.microsoft.com/office/drawing/2014/main" xmlns="" val="1613831336"/>
                    </a:ext>
                  </a:extLst>
                </a:gridCol>
                <a:gridCol w="6337300">
                  <a:extLst>
                    <a:ext uri="{9D8B030D-6E8A-4147-A177-3AD203B41FA5}">
                      <a16:colId xmlns:a16="http://schemas.microsoft.com/office/drawing/2014/main" xmlns="" val="2439635530"/>
                    </a:ext>
                  </a:extLst>
                </a:gridCol>
              </a:tblGrid>
              <a:tr h="363474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 dirty="0">
                          <a:effectLst/>
                          <a:latin typeface="Times New Roman"/>
                        </a:rPr>
                        <a:t>NAZIV AKTIVNOSTI</a:t>
                      </a:r>
                      <a:endParaRPr lang="en-US" sz="1800" b="1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>
                          <a:effectLst/>
                          <a:latin typeface="Times New Roman"/>
                        </a:rPr>
                        <a:t>UČENIČKA ZADRUGA SESVETSKA SELA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xmlns="" val="1749402708"/>
                  </a:ext>
                </a:extLst>
              </a:tr>
              <a:tr h="1635125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>
                          <a:effectLst/>
                          <a:latin typeface="Times New Roman"/>
                        </a:rPr>
                        <a:t>CILJ AKTIVNOSTI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aseline="0" err="1">
                          <a:effectLst/>
                          <a:latin typeface="Times New Roman"/>
                        </a:rPr>
                        <a:t>Zadovoljavanje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individualnih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potreba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učenika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profesionalno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informiranje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razvoj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sposobnosti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znanja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vještina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kroz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samostalni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suradnički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praktički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stvaralački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rad.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Razvijanje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vizualnog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kritičkog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stvaralačkog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mišljenja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te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poznavanje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baštine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pozitivan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odnos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prema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estetskim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vrijednostima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.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Razvijanje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poduzetničkog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stvaralačkog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mišljenja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te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prepoznavanje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primjena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tehničkih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sadržaja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u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životnom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okružju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.</a:t>
                      </a:r>
                      <a:endParaRPr lang="en-US" sz="1800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xmlns="" val="1461074004"/>
                  </a:ext>
                </a:extLst>
              </a:tr>
              <a:tr h="636524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>
                          <a:effectLst/>
                          <a:latin typeface="Times New Roman"/>
                        </a:rPr>
                        <a:t>NAMJENA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aseline="0">
                          <a:effectLst/>
                          <a:latin typeface="Times New Roman"/>
                        </a:rPr>
                        <a:t>Projekt 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slaganja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humanitarnih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paketa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se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provodi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za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potrebite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obitelji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.</a:t>
                      </a:r>
                      <a:endParaRPr lang="en-US" sz="1800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xmlns="" val="3490450249"/>
                  </a:ext>
                </a:extLst>
              </a:tr>
              <a:tr h="544449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>
                          <a:effectLst/>
                          <a:latin typeface="Times New Roman"/>
                        </a:rPr>
                        <a:t>NOSITELJI 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aseline="0" dirty="0" err="1">
                          <a:effectLst/>
                          <a:latin typeface="Times New Roman"/>
                        </a:rPr>
                        <a:t>Zrinka</a:t>
                      </a:r>
                      <a:r>
                        <a:rPr lang="en-US" sz="1800" baseline="0" dirty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dirty="0" err="1">
                          <a:effectLst/>
                          <a:latin typeface="Times New Roman"/>
                        </a:rPr>
                        <a:t>Jurić</a:t>
                      </a:r>
                      <a:r>
                        <a:rPr lang="en-US" sz="1800" baseline="0" dirty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dirty="0" err="1">
                          <a:effectLst/>
                          <a:latin typeface="Times New Roman"/>
                        </a:rPr>
                        <a:t>Avmedoski</a:t>
                      </a:r>
                      <a:endParaRPr lang="en-US" sz="1800" baseline="0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xmlns="" val="3191730109"/>
                  </a:ext>
                </a:extLst>
              </a:tr>
              <a:tr h="454025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>
                          <a:effectLst/>
                          <a:latin typeface="Times New Roman"/>
                        </a:rPr>
                        <a:t>NAČIN REALIZACIJE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aseline="0" err="1">
                          <a:effectLst/>
                          <a:latin typeface="Times New Roman"/>
                        </a:rPr>
                        <a:t>Aktivnosti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će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se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provoditi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u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vidu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izvannastavne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projektne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izvanučioničke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aktivnosti</a:t>
                      </a:r>
                      <a:endParaRPr lang="en-US" sz="1800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xmlns="" val="3671949160"/>
                  </a:ext>
                </a:extLst>
              </a:tr>
              <a:tr h="236474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>
                          <a:effectLst/>
                          <a:latin typeface="Times New Roman"/>
                        </a:rPr>
                        <a:t>VREMENIK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de-DE" sz="1800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xmlns="" val="2842071169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>
                          <a:effectLst/>
                          <a:latin typeface="Times New Roman"/>
                        </a:rPr>
                        <a:t>TROŠKOVNIK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aseline="0" err="1">
                          <a:effectLst/>
                          <a:latin typeface="Times New Roman"/>
                        </a:rPr>
                        <a:t>materijal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sredstva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za rad ( 2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radionica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x 700,00 ) = 1.400,00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Kn</a:t>
                      </a:r>
                      <a:endParaRPr lang="en-US" sz="1800">
                        <a:effectLst/>
                        <a:latin typeface="Times New Roman"/>
                      </a:endParaRPr>
                    </a:p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u="sng" baseline="0" err="1">
                          <a:effectLst/>
                          <a:latin typeface="Times New Roman"/>
                        </a:rPr>
                        <a:t>smotre</a:t>
                      </a:r>
                      <a:r>
                        <a:rPr lang="en-US" sz="1800" u="sng" baseline="0">
                          <a:effectLst/>
                          <a:latin typeface="Times New Roman"/>
                        </a:rPr>
                        <a:t> = 1.000,00 </a:t>
                      </a:r>
                      <a:r>
                        <a:rPr lang="en-US" sz="1800" u="sng" baseline="0" err="1">
                          <a:effectLst/>
                          <a:latin typeface="Times New Roman"/>
                        </a:rPr>
                        <a:t>Kn</a:t>
                      </a:r>
                      <a:endParaRPr lang="en-US" sz="1800">
                        <a:effectLst/>
                        <a:latin typeface="Times New Roman"/>
                      </a:endParaRPr>
                    </a:p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aseline="0">
                          <a:effectLst/>
                          <a:latin typeface="Times New Roman"/>
                        </a:rPr>
                        <a:t>UKUPNO : 2.400,00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Kn</a:t>
                      </a:r>
                      <a:endParaRPr lang="en-US" sz="1800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xmlns="" val="2906589009"/>
                  </a:ext>
                </a:extLst>
              </a:tr>
              <a:tr h="1090549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>
                          <a:effectLst/>
                          <a:latin typeface="Times New Roman"/>
                        </a:rPr>
                        <a:t>VREDNOVANJE I KORIŠTENJE REZULTATA RADA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aseline="0" err="1">
                          <a:effectLst/>
                          <a:latin typeface="Times New Roman"/>
                        </a:rPr>
                        <a:t>Samovrednovanje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(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voditelji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sudionici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radionica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sekcija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).</a:t>
                      </a:r>
                      <a:endParaRPr lang="en-US" sz="1800">
                        <a:effectLst/>
                        <a:latin typeface="Times New Roman"/>
                      </a:endParaRPr>
                    </a:p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aseline="0" err="1">
                          <a:effectLst/>
                          <a:latin typeface="Times New Roman"/>
                        </a:rPr>
                        <a:t>Smotre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susreti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natjecanja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učeničkog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stvaralaštva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tim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za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samovrednovanje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OŠ „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Sesvetska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Sela“.</a:t>
                      </a:r>
                      <a:endParaRPr lang="en-US" sz="1800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xmlns="" val="51393687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47473437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5" name="Google Shape;1765;p202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766" name="Google Shape;1766;p202"/>
          <p:cNvGraphicFramePr/>
          <p:nvPr>
            <p:extLst>
              <p:ext uri="{D42A27DB-BD31-4B8C-83A1-F6EECF244321}">
                <p14:modId xmlns:p14="http://schemas.microsoft.com/office/powerpoint/2010/main" val="2524610130"/>
              </p:ext>
            </p:extLst>
          </p:nvPr>
        </p:nvGraphicFramePr>
        <p:xfrm>
          <a:off x="214314" y="188640"/>
          <a:ext cx="8701075" cy="648362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415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595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4232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S DAROVITIM UČENICIMA 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4232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Identifikacija, poticanje i praćenje darovitih učenika. 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10050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 je osobnom rastu i razvoju darovitih učenika kroz rad s učenicima i suradnju škole i roditelja.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10050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Antonela Galista, mag.psih., Marina Margetić, dipl. pedagog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7777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1. Identifikacija darovitih učenika psihologijskim instrumentima.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2. Individualni i grupni rad s učenicima kroz dodatnu nastavu, izvannastavne aktivnosti i radionice za grupu darovitih.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24552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Identifikacija darovitih učenika – u 1. polugodištu – uključeni svi učenici 4. razreda.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 s potencijalno darovitim učenicima – tijekom nastavne godine – uključeni identificirani učenici 4., 5., 6., 7. i 8. razreda.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10050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Standardizirani psihologijski instrument za identifikaciju darovitih i dodatni materijali za rad.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24552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nastavne godine pratit će se uspješnost učenika, obrazac za vrednovanje namijenjen procjeni zadovoljstva učenika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Najveću korist od provedbe programa trebali bi imati učenici i njihovi roditelji.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9" name="Google Shape;1779;p204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780" name="Google Shape;1780;p204"/>
          <p:cNvGraphicFramePr/>
          <p:nvPr>
            <p:extLst>
              <p:ext uri="{D42A27DB-BD31-4B8C-83A1-F6EECF244321}">
                <p14:modId xmlns:p14="http://schemas.microsoft.com/office/powerpoint/2010/main" val="3905870556"/>
              </p:ext>
            </p:extLst>
          </p:nvPr>
        </p:nvGraphicFramePr>
        <p:xfrm>
          <a:off x="259424" y="320672"/>
          <a:ext cx="8625175" cy="6437136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266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985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46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PROFESIONALNA ORIJENTACIJA UČENIKA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14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zanimanjima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odgovorni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odabir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donošenju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odluke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profesionalne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budućnosti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19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Informirati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osmog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školovanja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raznolikim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svijetom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0" i="0" u="none" strike="noStrike" cap="none" noProof="0"/>
                        <a:t>Marina Margetić, dipl. pedagog, Antonela Galista, mag. psihologije, Sara Balley, prof.soc.defektolog</a:t>
                      </a:r>
                      <a:endParaRPr lang="sr-Latn-RS"/>
                    </a:p>
                    <a:p>
                      <a:pPr marL="1270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66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informiranje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satovima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savjetovanje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Intenzivna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Službom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medicine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Zavodom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zapošljavanje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Zagrebu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-------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47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upisa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željeni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odabir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bi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prvenstveno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trebali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osjetiti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2">
            <a:extLst>
              <a:ext uri="{FF2B5EF4-FFF2-40B4-BE49-F238E27FC236}">
                <a16:creationId xmlns:a16="http://schemas.microsoft.com/office/drawing/2014/main" xmlns="" id="{17DC76A0-C83D-41FD-B5DD-18064E6DE06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7388407"/>
              </p:ext>
            </p:extLst>
          </p:nvPr>
        </p:nvGraphicFramePr>
        <p:xfrm>
          <a:off x="341148" y="211232"/>
          <a:ext cx="8356600" cy="6012053"/>
        </p:xfrm>
        <a:graphic>
          <a:graphicData uri="http://schemas.openxmlformats.org/drawingml/2006/table">
            <a:tbl>
              <a:tblPr firstRow="1" bandRow="1">
                <a:tableStyleId>{B2E6745A-B9C5-42E0-A17B-FDAA3278ED7C}</a:tableStyleId>
              </a:tblPr>
              <a:tblGrid>
                <a:gridCol w="2019300">
                  <a:extLst>
                    <a:ext uri="{9D8B030D-6E8A-4147-A177-3AD203B41FA5}">
                      <a16:colId xmlns:a16="http://schemas.microsoft.com/office/drawing/2014/main" xmlns="" val="1613831336"/>
                    </a:ext>
                  </a:extLst>
                </a:gridCol>
                <a:gridCol w="6337300">
                  <a:extLst>
                    <a:ext uri="{9D8B030D-6E8A-4147-A177-3AD203B41FA5}">
                      <a16:colId xmlns:a16="http://schemas.microsoft.com/office/drawing/2014/main" xmlns="" val="2439635530"/>
                    </a:ext>
                  </a:extLst>
                </a:gridCol>
              </a:tblGrid>
              <a:tr h="363474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 dirty="0">
                          <a:effectLst/>
                          <a:latin typeface="Times New Roman"/>
                        </a:rPr>
                        <a:t>NAZIV AKTIVNOSTI</a:t>
                      </a:r>
                      <a:endParaRPr lang="en-US" sz="1800" b="1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 dirty="0">
                          <a:effectLst/>
                          <a:latin typeface="Times New Roman"/>
                        </a:rPr>
                        <a:t>UČENIČKA ZADRUGA SESVETSKA SELA</a:t>
                      </a:r>
                      <a:endParaRPr lang="en-US" sz="1800" b="1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xmlns="" val="1749402708"/>
                  </a:ext>
                </a:extLst>
              </a:tr>
              <a:tr h="1635125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 dirty="0">
                          <a:effectLst/>
                          <a:latin typeface="Times New Roman"/>
                        </a:rPr>
                        <a:t>CILJ AKTIVNOSTI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 font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Zadovoljavanje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individualnih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potreba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učenika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profesionalno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informiranje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razvoj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sposobnosti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znanja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vještina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kroz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samostalni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suradnički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praktički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stvaralački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rad.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Razvijanje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vizualnog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kritičkog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stvaralačkog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mišljenja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te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poznavanje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baštine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pozitivan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odnos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prema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estetskim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vrijednostima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. </a:t>
                      </a:r>
                      <a:endParaRPr lang="hr-HR" sz="1800" b="0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xmlns="" val="1461074004"/>
                  </a:ext>
                </a:extLst>
              </a:tr>
              <a:tr h="636524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 dirty="0">
                          <a:effectLst/>
                          <a:latin typeface="Times New Roman"/>
                        </a:rPr>
                        <a:t>NAMJENA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 font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Razvijanje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poduzetničkog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stvaralačkog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mišljenja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te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prepoznavanje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primjena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tehničkih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sadržaja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u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životnom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okružju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lang="hr-HR" sz="1800" b="0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xmlns="" val="3490450249"/>
                  </a:ext>
                </a:extLst>
              </a:tr>
              <a:tr h="544449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 dirty="0">
                          <a:effectLst/>
                          <a:latin typeface="Times New Roman"/>
                        </a:rPr>
                        <a:t>NOSITELJI 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aseline="0" dirty="0" err="1">
                          <a:effectLst/>
                          <a:latin typeface="Times New Roman"/>
                        </a:rPr>
                        <a:t>Zrinka</a:t>
                      </a:r>
                      <a:r>
                        <a:rPr lang="en-US" sz="1800" baseline="0" dirty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dirty="0" err="1">
                          <a:effectLst/>
                          <a:latin typeface="Times New Roman"/>
                        </a:rPr>
                        <a:t>Jurić</a:t>
                      </a:r>
                      <a:r>
                        <a:rPr lang="en-US" sz="1800" baseline="0" dirty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dirty="0" err="1">
                          <a:effectLst/>
                          <a:latin typeface="Times New Roman"/>
                        </a:rPr>
                        <a:t>Avmedoski</a:t>
                      </a:r>
                      <a:endParaRPr lang="en-US" sz="1800" baseline="0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xmlns="" val="3191730109"/>
                  </a:ext>
                </a:extLst>
              </a:tr>
              <a:tr h="454025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 dirty="0">
                          <a:effectLst/>
                          <a:latin typeface="Times New Roman"/>
                        </a:rPr>
                        <a:t>NAČIN REALIZACIJE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 font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Aktivnosti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će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se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provoditi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u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vidu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izvannastavne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projektne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izvanučioničke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aktivnosti</a:t>
                      </a:r>
                      <a:endParaRPr lang="hr-HR" sz="1800" b="0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xmlns="" val="3671949160"/>
                  </a:ext>
                </a:extLst>
              </a:tr>
              <a:tr h="236474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 dirty="0">
                          <a:effectLst/>
                          <a:latin typeface="Times New Roman"/>
                        </a:rPr>
                        <a:t>VREMENIK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Šk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. god. 2020./2021.</a:t>
                      </a:r>
                      <a:endParaRPr lang="hr-HR" sz="1800" b="0" i="0" u="none" strike="noStrike" dirty="0" smtClean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xmlns="" val="2842071169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 dirty="0">
                          <a:effectLst/>
                          <a:latin typeface="Times New Roman"/>
                        </a:rPr>
                        <a:t>TROŠKOVNIK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hr-HR" sz="1800" baseline="0" dirty="0" smtClean="0">
                          <a:effectLst/>
                          <a:latin typeface="Times New Roman"/>
                        </a:rPr>
                        <a:t>Samofinanciranje</a:t>
                      </a:r>
                      <a:endParaRPr lang="en-US" sz="1800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xmlns="" val="2906589009"/>
                  </a:ext>
                </a:extLst>
              </a:tr>
              <a:tr h="1090549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 dirty="0">
                          <a:effectLst/>
                          <a:latin typeface="Times New Roman"/>
                        </a:rPr>
                        <a:t>VREDNOVANJE I KORIŠTENJE REZULTATA RADA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 font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Samovrednovanje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(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voditelji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sudionici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radionica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sekcija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).</a:t>
                      </a:r>
                      <a:endParaRPr lang="hr-HR" sz="1800" b="0" i="0" u="none" strike="noStrike" dirty="0" smtClean="0">
                        <a:effectLst/>
                        <a:latin typeface="Arial" panose="020B0604020202020204" pitchFamily="34" charset="0"/>
                      </a:endParaRPr>
                    </a:p>
                    <a:p>
                      <a:pPr marL="0" marR="0" indent="0" algn="l" rtl="0" font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Smotre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susreti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natjecanja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učeničkog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stvaralaštva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tim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za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samovrednovanje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OŠ “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Sesvetska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Sela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”.</a:t>
                      </a:r>
                      <a:endParaRPr lang="hr-HR" sz="1800" b="0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xmlns="" val="51393687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92" name="Google Shape;1792;p206"/>
          <p:cNvGraphicFramePr/>
          <p:nvPr>
            <p:extLst>
              <p:ext uri="{D42A27DB-BD31-4B8C-83A1-F6EECF244321}">
                <p14:modId xmlns:p14="http://schemas.microsoft.com/office/powerpoint/2010/main" val="171257706"/>
              </p:ext>
            </p:extLst>
          </p:nvPr>
        </p:nvGraphicFramePr>
        <p:xfrm>
          <a:off x="228601" y="257175"/>
          <a:ext cx="8601075" cy="6419311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145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1865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28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HUMANITARNA AKCIJA ZA POTREBITE U ŽUPI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233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 građansku svijest i kulturu pomaganja onima koji imaju manje od nas; skupljanjem hrane pomoći potrebitim obiteljima u Župi sv. Antuna Padovanskog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04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 razredni odjeli.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04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Jasminka Španić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177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mjeseca prosinca u dogovoru s razrednicima skupiti osnovne prehrambene namirnice po razredima-brašno, sol, šećer, ulje, kukuruznu krupicu, i dr.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04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prosinac 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04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-----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77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Skupljene namirnice prevoze se u prostorije Župe sv. Antuna Padovanskog gdje će biti raspodijeljenje potrebitim obiteljima u Župi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2" name="Google Shape;422;p31"/>
          <p:cNvGraphicFramePr/>
          <p:nvPr>
            <p:extLst>
              <p:ext uri="{D42A27DB-BD31-4B8C-83A1-F6EECF244321}">
                <p14:modId xmlns:p14="http://schemas.microsoft.com/office/powerpoint/2010/main" val="3856899438"/>
              </p:ext>
            </p:extLst>
          </p:nvPr>
        </p:nvGraphicFramePr>
        <p:xfrm>
          <a:off x="183166" y="161208"/>
          <a:ext cx="8865525" cy="632801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183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6471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INFORMATIKE ZA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</a:t>
                      </a:r>
                      <a:endParaRPr lang="en" sz="1600" b="1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238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just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0" i="0" u="none" strike="noStrike" cap="none" noProof="0" err="1">
                          <a:latin typeface="Arial"/>
                        </a:rPr>
                        <a:t>Nabraja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računalne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mreže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s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kojima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se do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sada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susretao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.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Objašnjava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što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je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računalna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mreža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i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od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čega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se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ona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sastoji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.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Objašnjava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ulogu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i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prednosti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računalne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mreže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.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Opisuje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načine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komunikacije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  <a:sym typeface="Times New Roman"/>
                        </a:rPr>
                        <a:t>i</a:t>
                      </a:r>
                      <a:r>
                        <a:rPr lang="en" sz="1400" b="0" i="0" u="none" strike="noStrike" cap="none" noProof="0">
                          <a:latin typeface="Arial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suradnje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s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pomoću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računalne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mreže</a:t>
                      </a:r>
                      <a:r>
                        <a:rPr lang="en" sz="1400" b="0" i="0" u="none" strike="noStrike" cap="none" noProof="0">
                          <a:latin typeface="Arial"/>
                          <a:sym typeface="Times New Roman"/>
                        </a:rPr>
                        <a:t>.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Opisuje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način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pretraživanja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i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pronalazi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podatke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na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internetu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. </a:t>
                      </a:r>
                      <a:r>
                        <a:rPr lang="en" sz="1400" b="0" i="0" u="none" strike="noStrike" cap="none" noProof="0" err="1"/>
                        <a:t>Uspoređuje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djelovanje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ljudi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strojeva</a:t>
                      </a:r>
                      <a:r>
                        <a:rPr lang="en" sz="1400" b="0" i="0" u="none" strike="noStrike" cap="none" noProof="0"/>
                        <a:t>. 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Učenik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analizira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logički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zadatak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,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uočava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strategiju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ili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korake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za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njegovo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rješavanje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.</a:t>
                      </a:r>
                      <a:endParaRPr>
                        <a:latin typeface="Arial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85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upoznavanje osnova informacijske tehnologije, uporaba računala i programa, rješavanje problema i zadataka iz različitih područja pomoću računala.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9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Vlatka Pavić, Aleksandar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Čubra</a:t>
                      </a:r>
                      <a:endParaRPr lang="en"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12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mogućnosti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informatičkoj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rasporeda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27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 sata tjedno tijekom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/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35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Adekvatna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programska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aplikativna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sistemska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antivirusni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pribor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pisač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CD, DVD.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237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 KORIŠTENJE REZULTATA RADA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prate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brojčanim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ocjenjuju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prosjek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općeg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upisuje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svjedodžbu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uvođenje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60647629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98" name="Google Shape;1798;p207"/>
          <p:cNvGraphicFramePr/>
          <p:nvPr>
            <p:extLst>
              <p:ext uri="{D42A27DB-BD31-4B8C-83A1-F6EECF244321}">
                <p14:modId xmlns:p14="http://schemas.microsoft.com/office/powerpoint/2010/main" val="2653610592"/>
              </p:ext>
            </p:extLst>
          </p:nvPr>
        </p:nvGraphicFramePr>
        <p:xfrm>
          <a:off x="168786" y="141964"/>
          <a:ext cx="8806425" cy="62293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7811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253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848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PLASTIČNIM ČEPOVIMA DO SKUPIH LIJEKOVA</a:t>
                      </a:r>
                      <a:endParaRPr sz="135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51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 empatiju kod naših učenika simbolično pomažući oboljelima, podižemo svijest o očuvanju našeg okoliša.</a:t>
                      </a:r>
                      <a:endParaRPr sz="135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88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Ovim projektom razvijamo empatiju kod naših učenika simbolično pomažući oboljelima i podižemo svijest o očuvanju našeg okoliša.</a:t>
                      </a:r>
                      <a:endParaRPr sz="135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01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Calibri"/>
                        <a:buNone/>
                      </a:pPr>
                      <a:r>
                        <a:rPr lang="hr-HR" sz="18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Marijana Magdić, </a:t>
                      </a:r>
                      <a:r>
                        <a:rPr lang="hr-HR" sz="1800" u="none" strike="noStrike" cap="none" dirty="0" smtClean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dipl.ing.prehr.teh.</a:t>
                      </a:r>
                      <a:endParaRPr sz="18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85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Prikupljanje u školi i odvoženje na mjesta predaje.</a:t>
                      </a:r>
                      <a:endParaRPr sz="1350" u="none" strike="noStrike" cap="none"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01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godine.</a:t>
                      </a:r>
                      <a:endParaRPr sz="1350" u="none" strike="noStrike" cap="none" dirty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28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Vreće za prikupljanje čepova, odvoženje na skupljališta.</a:t>
                      </a:r>
                      <a:endParaRPr sz="135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224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 humanosti i društveno korisnog rada.</a:t>
                      </a:r>
                      <a:endParaRPr sz="135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04" name="Google Shape;1804;p208"/>
          <p:cNvGraphicFramePr/>
          <p:nvPr>
            <p:extLst>
              <p:ext uri="{D42A27DB-BD31-4B8C-83A1-F6EECF244321}">
                <p14:modId xmlns:p14="http://schemas.microsoft.com/office/powerpoint/2010/main" val="1793207828"/>
              </p:ext>
            </p:extLst>
          </p:nvPr>
        </p:nvGraphicFramePr>
        <p:xfrm>
          <a:off x="289825" y="246087"/>
          <a:ext cx="8643075" cy="644782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8870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7560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14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SKUPLJAJMO ZAJEDNO STARE BATERIJE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28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 razvoj svijesti o potrebi očuvanja kvalitete prirodnog okoliša.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Potaknuti ekološku osviještenost učenika, roditelja te mještana.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 na ekološko djelovanje u domu i školi te razvijati poduzetnički duh.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81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Ovim projektom podižemo ekološku svijest kod naših učenika te pridonosimo očuvanju našeg okoliša.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6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Calibri"/>
                        <a:buNone/>
                      </a:pPr>
                      <a:r>
                        <a:rPr lang="hr-HR" sz="18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Marijana Magdić, </a:t>
                      </a:r>
                      <a:r>
                        <a:rPr lang="hr-HR" sz="1800" u="none" strike="noStrike" cap="none" dirty="0" err="1" smtClean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dipl.ing</a:t>
                      </a:r>
                      <a:r>
                        <a:rPr lang="hr-HR" sz="1800" u="none" strike="noStrike" cap="none" dirty="0" smtClean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18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Prikupljanje u školi i odvoženje na mjesta predaje.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81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godine.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81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Kutije za prikupljanje baterija, odvoženje na skupljališta.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812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 ekološke svijesti i društveno korisnog rada.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10" name="Google Shape;1810;p209"/>
          <p:cNvGraphicFramePr/>
          <p:nvPr>
            <p:extLst>
              <p:ext uri="{D42A27DB-BD31-4B8C-83A1-F6EECF244321}">
                <p14:modId xmlns:p14="http://schemas.microsoft.com/office/powerpoint/2010/main" val="994416618"/>
              </p:ext>
            </p:extLst>
          </p:nvPr>
        </p:nvGraphicFramePr>
        <p:xfrm>
          <a:off x="222581" y="238201"/>
          <a:ext cx="8698825" cy="6510288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884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104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5148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2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PROJEKT: ŠKOLSKI VRT</a:t>
                      </a:r>
                      <a:endParaRPr sz="12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82364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sadnica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sjemena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rabiti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alat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pribor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između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sijanja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sađenja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dobrog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planiranja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zajedništva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odgajati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dijete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prijatelja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uključivanje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vrijednosti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poput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tradicije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identiteta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življenja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nužnost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očuvanja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baštine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5148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djelatnike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planskim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uređenjem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vrta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2591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sr-Latn-RS" sz="1600" b="0" i="0" u="none" strike="noStrike" cap="none" noProof="0" err="1">
                          <a:latin typeface="Times New Roman"/>
                        </a:rPr>
                        <a:t>Matea</a:t>
                      </a:r>
                      <a:r>
                        <a:rPr lang="sr-Latn-RS" sz="1600" b="0" i="0" u="none" strike="noStrike" cap="none" noProof="0">
                          <a:latin typeface="Times New Roman"/>
                        </a:rPr>
                        <a:t> Herceg, Iva </a:t>
                      </a:r>
                      <a:r>
                        <a:rPr lang="sr-Latn-RS" sz="1600" b="0" i="0" u="none" strike="noStrike" cap="none" noProof="0" err="1">
                          <a:latin typeface="Times New Roman"/>
                        </a:rPr>
                        <a:t>Penava</a:t>
                      </a:r>
                      <a:r>
                        <a:rPr lang="sr-Latn-RS" sz="1600" b="0" i="0" u="none" strike="noStrike" cap="none" noProof="0">
                          <a:latin typeface="Times New Roman"/>
                        </a:rPr>
                        <a:t>, </a:t>
                      </a:r>
                      <a:r>
                        <a:rPr lang="sr-Latn-RS" sz="1600" b="0" i="0" u="none" strike="noStrike" cap="none" noProof="0" err="1">
                          <a:latin typeface="Times New Roman"/>
                        </a:rPr>
                        <a:t>Anamarija</a:t>
                      </a:r>
                      <a:r>
                        <a:rPr lang="sr-Latn-RS" sz="16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sr-Latn-RS" sz="1600" b="0" i="0" u="none" strike="noStrike" cap="none" noProof="0" err="1">
                          <a:latin typeface="Times New Roman"/>
                        </a:rPr>
                        <a:t>Dumenčić</a:t>
                      </a:r>
                      <a:r>
                        <a:rPr lang="sr-Latn-RS" sz="1600" b="0" i="0" u="none" strike="noStrike" cap="none" noProof="0">
                          <a:latin typeface="Times New Roman"/>
                        </a:rPr>
                        <a:t>, </a:t>
                      </a:r>
                      <a:r>
                        <a:rPr lang="sr-Latn-RS" sz="1600" b="0" i="0" u="none" strike="noStrike" cap="none" noProof="0" err="1">
                          <a:latin typeface="Times New Roman"/>
                        </a:rPr>
                        <a:t>Beata</a:t>
                      </a:r>
                      <a:r>
                        <a:rPr lang="sr-Latn-RS" sz="16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sr-Latn-RS" sz="1600" b="0" i="0" u="none" strike="noStrike" cap="none" noProof="0" err="1">
                          <a:latin typeface="Times New Roman"/>
                        </a:rPr>
                        <a:t>Gereci</a:t>
                      </a:r>
                      <a:r>
                        <a:rPr lang="sr-Latn-RS" sz="16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sr-Latn-RS" sz="1600" b="0" i="0" u="none" strike="noStrike" cap="none" noProof="0" err="1">
                          <a:latin typeface="Times New Roman"/>
                        </a:rPr>
                        <a:t>Wirth</a:t>
                      </a:r>
                      <a:r>
                        <a:rPr lang="sr-Latn-RS" sz="1600" b="0" i="0" u="none" strike="noStrike" cap="none" noProof="0">
                          <a:latin typeface="Times New Roman"/>
                        </a:rPr>
                        <a:t>, Katica </a:t>
                      </a:r>
                      <a:r>
                        <a:rPr lang="sr-Latn-RS" sz="1600" b="0" i="0" u="none" strike="noStrike" cap="none" noProof="0" err="1">
                          <a:latin typeface="Times New Roman"/>
                        </a:rPr>
                        <a:t>Gojanović</a:t>
                      </a:r>
                      <a:endParaRPr err="1"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0035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produženog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vrtovima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5148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školske godine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5148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Sadnice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sjeme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pribor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alat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2.000,00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18049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Zajedničko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predstavljanje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ostalim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odjelima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povodom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Dana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22" name="Google Shape;1822;g5ffa167b53_0_1"/>
          <p:cNvGraphicFramePr/>
          <p:nvPr>
            <p:extLst>
              <p:ext uri="{D42A27DB-BD31-4B8C-83A1-F6EECF244321}">
                <p14:modId xmlns:p14="http://schemas.microsoft.com/office/powerpoint/2010/main" val="821992614"/>
              </p:ext>
            </p:extLst>
          </p:nvPr>
        </p:nvGraphicFramePr>
        <p:xfrm>
          <a:off x="255749" y="358075"/>
          <a:ext cx="8632525" cy="62061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7589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8736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57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PROJEKT: ŠAFRAN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21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Holokausta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podizanje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opasnostima</a:t>
                      </a:r>
                      <a:r>
                        <a:rPr lang="en" sz="2000" u="none" strike="noStrike" cap="none">
                          <a:solidFill>
                            <a:srgbClr val="35586E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diskriminacije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predrasuda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nesnošljivosti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uključivanjem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sadnju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lukovica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žutog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šafrana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30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poštovanja</a:t>
                      </a:r>
                      <a:endParaRPr sz="20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38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Danijela Horvat Škunca, prof.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dodatnu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Sadnja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lukovica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šafrana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zidnih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novina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23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Rujan 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2020. - siječanj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5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panoa</a:t>
                      </a:r>
                      <a:endParaRPr sz="20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268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20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</a:t>
                      </a: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povodom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Dana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sjećanja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Holokaust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28" name="Google Shape;1828;g61d1de75f5_15_0"/>
          <p:cNvGraphicFramePr/>
          <p:nvPr>
            <p:extLst>
              <p:ext uri="{D42A27DB-BD31-4B8C-83A1-F6EECF244321}">
                <p14:modId xmlns:p14="http://schemas.microsoft.com/office/powerpoint/2010/main" val="2221929149"/>
              </p:ext>
            </p:extLst>
          </p:nvPr>
        </p:nvGraphicFramePr>
        <p:xfrm>
          <a:off x="257175" y="112440"/>
          <a:ext cx="8643950" cy="5496109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255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184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8617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PROJEKT: PETICA - </a:t>
                      </a:r>
                      <a:r>
                        <a:rPr lang="en" sz="1600" b="1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igrom</a:t>
                      </a: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do </a:t>
                      </a:r>
                      <a:r>
                        <a:rPr lang="en" sz="1600" b="1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zdravlja</a:t>
                      </a:r>
                      <a:endParaRPr sz="1600" b="1" u="none" strike="noStrike" cap="none" dirty="0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270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(u </a:t>
                      </a:r>
                      <a:r>
                        <a:rPr lang="en" sz="1600" b="1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suradnji</a:t>
                      </a: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b="1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Hrvatskim</a:t>
                      </a: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liječničkim</a:t>
                      </a: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zborom</a:t>
                      </a: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600" b="1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93400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Prevencija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pretilosti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dobi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(3.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- 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nastavak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nakon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2.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)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njihovih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edukacija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pravilnim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prehrambenim navikama i važnosti redovite tjelovježbe.</a:t>
                      </a:r>
                      <a:endParaRPr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6347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Potaknuti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promjenu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stavova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pravilnoj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prehrani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tjelesnoj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0197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Helena </a:t>
                      </a:r>
                      <a:r>
                        <a:rPr lang="sr-Latn-R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Ćurić</a:t>
                      </a:r>
                      <a:r>
                        <a:rPr lang="sr-Latn-R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, Valerija Ivanović </a:t>
                      </a:r>
                      <a:r>
                        <a:rPr lang="sr-Latn-R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Skender</a:t>
                      </a:r>
                      <a:r>
                        <a:rPr lang="sr-Latn-R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, Jasmina </a:t>
                      </a:r>
                      <a:r>
                        <a:rPr lang="sr-Latn-R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Kostelac</a:t>
                      </a:r>
                      <a:r>
                        <a:rPr lang="sr-Latn-R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sr-Latn-R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Pervan</a:t>
                      </a:r>
                      <a:r>
                        <a:rPr lang="sr-Latn-R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, Maja </a:t>
                      </a:r>
                      <a:r>
                        <a:rPr lang="sr-Latn-R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Đurinović</a:t>
                      </a:r>
                      <a:r>
                        <a:rPr lang="sr-Latn-R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sr-Latn-R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Tišljarec</a:t>
                      </a:r>
                      <a:endParaRPr sz="1600" u="none" strike="noStrike" cap="none" dirty="0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07999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Predavanja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radionice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77250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Tijekom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školske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godine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8442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Projekt </a:t>
                      </a:r>
                      <a:r>
                        <a:rPr lang="en" sz="16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financira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Hrvatski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liječnički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zbor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međunarodnom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organizacijom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EPODE.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13300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Upitnik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stavovima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navikama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znanju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</a:p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Antropometrijska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mjerenja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33" name="Google Shape;1833;g61d832350e_19_94"/>
          <p:cNvGraphicFramePr/>
          <p:nvPr>
            <p:extLst>
              <p:ext uri="{D42A27DB-BD31-4B8C-83A1-F6EECF244321}">
                <p14:modId xmlns:p14="http://schemas.microsoft.com/office/powerpoint/2010/main" val="80212616"/>
              </p:ext>
            </p:extLst>
          </p:nvPr>
        </p:nvGraphicFramePr>
        <p:xfrm>
          <a:off x="241445" y="191492"/>
          <a:ext cx="8645375" cy="601129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281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172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16050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b="1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 dirty="0"/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ŽELIM UČITI</a:t>
                      </a:r>
                      <a:endParaRPr sz="1600" u="none" strike="noStrike" cap="none"/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10792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/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2984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 panose="020B0604020202020204" pitchFamily="34" charset="0"/>
                        <a:buChar char="•"/>
                      </a:pPr>
                      <a:r>
                        <a:rPr lang="en" sz="16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Arial"/>
                        </a:rPr>
                        <a:t>prepoznati </a:t>
                      </a:r>
                      <a:r>
                        <a:rPr lang="en" sz="16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vlastiti stil učenja</a:t>
                      </a:r>
                      <a:r>
                        <a:rPr lang="en" sz="16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Arial"/>
                        </a:rPr>
                        <a:t> </a:t>
                      </a:r>
                      <a:endParaRPr sz="1600" b="0" i="0" u="none" strike="noStrike" cap="none" dirty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2984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 panose="020B0604020202020204" pitchFamily="34" charset="0"/>
                        <a:buChar char="•"/>
                      </a:pPr>
                      <a:r>
                        <a:rPr lang="en" sz="16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6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Arial"/>
                        </a:rPr>
                        <a:t> učenike </a:t>
                      </a:r>
                      <a:r>
                        <a:rPr lang="en" sz="16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 mnemotehnikama učenja (kognitivne mape, tehnike</a:t>
                      </a:r>
                      <a:r>
                        <a:rPr lang="en" sz="16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Arial"/>
                        </a:rPr>
                        <a:t> </a:t>
                      </a:r>
                      <a:r>
                        <a:rPr lang="en" sz="16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pamćenja i dr.)</a:t>
                      </a:r>
                      <a:r>
                        <a:rPr lang="en" sz="16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Arial"/>
                        </a:rPr>
                        <a:t> </a:t>
                      </a:r>
                      <a:endParaRPr sz="1600" b="0" i="0" u="none" strike="noStrike" cap="none" dirty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2984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 panose="020B0604020202020204" pitchFamily="34" charset="0"/>
                        <a:buChar char="•"/>
                      </a:pPr>
                      <a:r>
                        <a:rPr lang="en" sz="16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naučiti učenike kako što adekvatnije sumirati i upamtiti sadržaje </a:t>
                      </a:r>
                      <a:endParaRPr sz="1600" b="0" i="0" u="none" strike="noStrike" cap="none" dirty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80442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/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 je 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 koji su pokazali poteškoće u savladavanju nastavnog 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gradiva te učenike neusvojenih radnih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navika i stila učenja, kao i učenicima sa TUU 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(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6.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 i 7.r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.o.)</a:t>
                      </a:r>
                      <a:endParaRPr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9097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/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sr-Latn-R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Sara Balley, dipl. Soc. ped., Antonela </a:t>
                      </a:r>
                      <a:r>
                        <a:rPr lang="sr-Latn-R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Galista</a:t>
                      </a:r>
                      <a:r>
                        <a:rPr lang="sr-Latn-R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mag. psih.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7952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/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 rad unutar radionica, uz individualni pristup svakom učeniku.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 kognitivnih mapa, sumiranje i rad na pamćenju (usvajanju) sadržaja putem mnemotehnika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6972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/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1.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polugodištu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 radionice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2.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polugodištu</a:t>
                      </a:r>
                      <a:endParaRPr lang="en"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2022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/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 radnog materijala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9587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/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uspješnost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 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kraju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rada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slijedi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evaluacija. 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Najveću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provedbe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trebali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bi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imati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njihovi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5" name="Google Shape;1845;g619d96e326_0_11"/>
          <p:cNvSpPr txBox="1"/>
          <p:nvPr/>
        </p:nvSpPr>
        <p:spPr>
          <a:xfrm>
            <a:off x="1173300" y="1222875"/>
            <a:ext cx="7337100" cy="85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1846" name="Google Shape;1846;g619d96e326_0_11"/>
          <p:cNvGraphicFramePr/>
          <p:nvPr>
            <p:extLst>
              <p:ext uri="{D42A27DB-BD31-4B8C-83A1-F6EECF244321}">
                <p14:modId xmlns:p14="http://schemas.microsoft.com/office/powerpoint/2010/main" val="1482052883"/>
              </p:ext>
            </p:extLst>
          </p:nvPr>
        </p:nvGraphicFramePr>
        <p:xfrm>
          <a:off x="408780" y="313500"/>
          <a:ext cx="8326450" cy="636631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685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579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86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 SIGURNOG BICIKLIRANJA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76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kretanje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biciklom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kuće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do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24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Namijenjeno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svim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roditeljima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zaposlenicima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cijeloj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gradskoj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četvrti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24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Mirta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Grgić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Mešić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Zrinka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Jurić</a:t>
                      </a:r>
                      <a:r>
                        <a:rPr lang="en-US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Avmedoski</a:t>
                      </a:r>
                      <a:endParaRPr lang="en-US"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97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 EU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financiranje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sufinanciranjem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VGČ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Sesvete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izgradnja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biciklističke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staze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poligon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malu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bicikliranja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51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školske godine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2020./2021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51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financirani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novcem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EU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46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Predstavljanje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zaposlenicima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gradskoj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četvrti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staza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sigurnijeg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dolaska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biciklom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odlaska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kući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fizičku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vožnje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biciklom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umjesto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dovoženja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2" name="Google Shape;1852;g617dfe0719_0_0"/>
          <p:cNvSpPr txBox="1"/>
          <p:nvPr/>
        </p:nvSpPr>
        <p:spPr>
          <a:xfrm>
            <a:off x="1173300" y="1222875"/>
            <a:ext cx="7337100" cy="85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1853" name="Google Shape;1853;g617dfe0719_0_0"/>
          <p:cNvGraphicFramePr/>
          <p:nvPr>
            <p:extLst>
              <p:ext uri="{D42A27DB-BD31-4B8C-83A1-F6EECF244321}">
                <p14:modId xmlns:p14="http://schemas.microsoft.com/office/powerpoint/2010/main" val="1297959756"/>
              </p:ext>
            </p:extLst>
          </p:nvPr>
        </p:nvGraphicFramePr>
        <p:xfrm>
          <a:off x="360363" y="396654"/>
          <a:ext cx="8355025" cy="6417366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399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150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709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HUMANITARNA AKCIJA KOJOM SE POMAŽE RAD  HUMANITARNE UDRUGE DOBRA VOLJA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378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 građansku svijest i kulturu pomaganja onima koji su u potrebi. Skupljanjem hrane i higijenskih potrepština pomoći potrebitim obiteljima koje posjećuju volonteri Humanitarne udruge Dobra volja.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75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Pomoći štićenicima Udruge nekvarljivim namirnicama i higijenskim potrpštinama.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75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Danijela  Crnjac,Iva Penava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76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 Uskrsa skupljati nekvarljive namirnice i higijenske potrpštine.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75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Ožujak </a:t>
                      </a:r>
                      <a:r>
                        <a:rPr lang="en" sz="1800" u="none" strike="noStrike" cap="none" dirty="0" smtClean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202</a:t>
                      </a:r>
                      <a:r>
                        <a:rPr lang="hr-HR" sz="1800" u="none" strike="noStrike" cap="none" dirty="0" smtClean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  <a:r>
                        <a:rPr lang="en" sz="1800" u="none" strike="noStrike" cap="none" dirty="0" smtClean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51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72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Skupljene namirnice i higijenske potrpštine preuzimaju volinteri Humanitarne udruge Dobra volja koji ih raspodijele potrebitima koje obilaze.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9" name="Google Shape;1859;g646ddfaaea_0_0"/>
          <p:cNvSpPr txBox="1"/>
          <p:nvPr/>
        </p:nvSpPr>
        <p:spPr>
          <a:xfrm>
            <a:off x="1173300" y="1222875"/>
            <a:ext cx="7337100" cy="85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1860" name="Google Shape;1860;g646ddfaaea_0_0"/>
          <p:cNvGraphicFramePr/>
          <p:nvPr>
            <p:extLst>
              <p:ext uri="{D42A27DB-BD31-4B8C-83A1-F6EECF244321}">
                <p14:modId xmlns:p14="http://schemas.microsoft.com/office/powerpoint/2010/main" val="934383250"/>
              </p:ext>
            </p:extLst>
          </p:nvPr>
        </p:nvGraphicFramePr>
        <p:xfrm>
          <a:off x="271462" y="345169"/>
          <a:ext cx="8601075" cy="6240823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7905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8105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29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         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SVEMIR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KROZ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OČI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DJETETA</a:t>
                      </a:r>
                      <a:endParaRPr sz="18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227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Poduprijeti učenike da kroz drugačije razmišljanje, kombiniranje, istraživanje i traženje  izraze svoj pogled na svemir i svemirska prostranstva. Poticati kreativnost i slobodu izražavanja.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53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 od 1. do 8. razreda 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01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8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Irena </a:t>
                      </a:r>
                      <a:r>
                        <a:rPr lang="en-US" sz="18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Koružnjak</a:t>
                      </a:r>
                      <a:r>
                        <a:rPr lang="en-US" sz="18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I </a:t>
                      </a:r>
                      <a:r>
                        <a:rPr lang="en-US" sz="18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Zrinka</a:t>
                      </a:r>
                      <a:r>
                        <a:rPr lang="en-US" sz="18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8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Jurić</a:t>
                      </a:r>
                      <a:r>
                        <a:rPr lang="en-US" sz="18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8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Avmedoski</a:t>
                      </a:r>
                      <a:endParaRPr sz="18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64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 satovima likovne kulture, u sklopu Nastavnog plana i programa te različitim likovnim tehnikama, omogućiti djeci prikaz realističnog ali/ili i i maštovitog “pogleda” na svemir 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53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školske godine 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2020./2021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53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posebnih troškova.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78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 likovnih radova na školskoj izložbi.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g61f25f31c2_3_1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1874" name="Google Shape;1874;g61f25f31c2_3_1"/>
          <p:cNvSpPr/>
          <p:nvPr/>
        </p:nvSpPr>
        <p:spPr>
          <a:xfrm>
            <a:off x="1044600" y="1527775"/>
            <a:ext cx="7312200" cy="35589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 D L U K A</a:t>
            </a:r>
            <a:endParaRPr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 ODABIRU DRUGIH OBRAZOVNIH MATERIJALA ZA PREDMETE OBUHVAĆENE KURIKULARNOM REFORMOM</a:t>
            </a:r>
            <a:endParaRPr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 ŠKOLSKOJ GODINI </a:t>
            </a:r>
            <a:r>
              <a:rPr lang="en" sz="24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2020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./</a:t>
            </a:r>
            <a:r>
              <a:rPr lang="en" sz="24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2021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Times New Roman"/>
              <a:buNone/>
            </a:pPr>
            <a:endParaRPr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9D312893-4DAC-4347-8269-4F7A68D849DE}"/>
              </a:ext>
            </a:extLst>
          </p:cNvPr>
          <p:cNvSpPr txBox="1"/>
          <p:nvPr/>
        </p:nvSpPr>
        <p:spPr>
          <a:xfrm>
            <a:off x="3200399" y="3200399"/>
            <a:ext cx="2743199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" name="Google Shape;415;p30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416" name="Google Shape;416;p30"/>
          <p:cNvGraphicFramePr/>
          <p:nvPr>
            <p:extLst>
              <p:ext uri="{D42A27DB-BD31-4B8C-83A1-F6EECF244321}">
                <p14:modId xmlns:p14="http://schemas.microsoft.com/office/powerpoint/2010/main" val="2802301992"/>
              </p:ext>
            </p:extLst>
          </p:nvPr>
        </p:nvGraphicFramePr>
        <p:xfrm>
          <a:off x="251504" y="276229"/>
          <a:ext cx="8640975" cy="622674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015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7394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20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INFORMATIKE ZA 7.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RAZRED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155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Osigurati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stručnih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kompetencija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promjenjivom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društveno-kulturnom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kontekstu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zahtjevima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tržišnog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gospodarstva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suvremenih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informacijsko-komunikacijskih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tehnologija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znanstvenih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spoznaja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dostignuća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36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programiranju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pozitivno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etičko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odgovornost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tehnologije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b="0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b="0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15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Paola Čubra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79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informatičkoj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rasporeda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sati.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17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 sata tjedno tijekom školske godine 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/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b="0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15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Adekvatna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programska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aplikativna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sistemska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antivirusni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pribor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miševi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pisač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CD, DVD.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b="0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944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prate se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provjerama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praktičnim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radom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brojčanim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ocjenama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ocjenjuju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prosjek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općeg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upisuje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u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svjedodžbu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uvođenje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natjecanjima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informatike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b="0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0" name="Google Shape;1880;g61f25f31c2_3_15"/>
          <p:cNvSpPr txBox="1"/>
          <p:nvPr/>
        </p:nvSpPr>
        <p:spPr>
          <a:xfrm>
            <a:off x="439025" y="1745525"/>
            <a:ext cx="8417400" cy="476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Na temelju članka 16. Zakona o udžbenicima i drugim obrazovnim materijalima za osnovnu i srednju školu (NN 116/18) učitelji Osnovne škole Sesvetska Sela donose dana 1. srpnja </a:t>
            </a:r>
            <a:r>
              <a:rPr lang="en" sz="2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2020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algn="ctr">
              <a:buSzPts val="2200"/>
            </a:pPr>
            <a:endParaRPr lang="hr-HR" sz="2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" sz="22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 D L U K U</a:t>
            </a:r>
            <a:endParaRPr sz="22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" sz="22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 ODABIRU DRUGIH OBRAZOVNIH MATERIJALA ZA PREDMETE OBUHVAĆENE KURIKULARNOM REFORMOM</a:t>
            </a:r>
            <a:endParaRPr sz="22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" sz="22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 ŠKOLSKOJ GODINI </a:t>
            </a:r>
            <a:r>
              <a:rPr lang="en" sz="22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2020</a:t>
            </a:r>
            <a:r>
              <a:rPr lang="en" sz="22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./</a:t>
            </a:r>
            <a:r>
              <a:rPr lang="en" sz="22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2021</a:t>
            </a:r>
            <a:r>
              <a:rPr lang="en" sz="22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2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algn="ctr">
              <a:buSzPts val="2200"/>
            </a:pPr>
            <a:endParaRPr lang="hr-HR" sz="22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 školskoj godini </a:t>
            </a:r>
            <a:r>
              <a:rPr lang="en" sz="2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2020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./</a:t>
            </a:r>
            <a:r>
              <a:rPr lang="en" sz="2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2021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 u predmetima obuhvaćenim kurikularnom reformom koristit će se sljedeći drugi obrazovni materijali:</a:t>
            </a:r>
            <a:endParaRPr sz="2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87" name="Google Shape;1887;g61f25f31c2_3_23"/>
          <p:cNvGraphicFramePr/>
          <p:nvPr>
            <p:extLst>
              <p:ext uri="{D42A27DB-BD31-4B8C-83A1-F6EECF244321}">
                <p14:modId xmlns:p14="http://schemas.microsoft.com/office/powerpoint/2010/main" val="1028195989"/>
              </p:ext>
            </p:extLst>
          </p:nvPr>
        </p:nvGraphicFramePr>
        <p:xfrm>
          <a:off x="333374" y="380999"/>
          <a:ext cx="8531224" cy="531126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47207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1730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6427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54317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17862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889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Red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br.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Autor(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1271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Nina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Tino 1,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edukativne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aktivnosti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nastavu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glazbene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kulture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prvom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Edukativni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materijali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Jelena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Sikirica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Profil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Klett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889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Razigrani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zvuci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1</a:t>
                      </a:r>
                      <a:endParaRPr lang="en" sz="1200" u="none" strike="noStrike" cap="none">
                        <a:solidFill>
                          <a:schemeClr val="bg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Priručnik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učenike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Vladimir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Jandrašek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Jelena Ivaci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848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Moj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sretni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broj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1,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matematiku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prvom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Dubravka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Miklec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Sanja Jakovljević Rogić, Graciella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Prtajin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074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4.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e-SVIJET 1,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informatike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prvom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Josipa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Blagus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Marijana Šundov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0075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5.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Nina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Tino 1,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cjelovito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prvom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Saša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Veronek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Germadnik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Maja Križman Roškar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Profil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Klett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93" name="Google Shape;1893;g61f25f31c2_3_19"/>
          <p:cNvGraphicFramePr/>
          <p:nvPr>
            <p:extLst>
              <p:ext uri="{D42A27DB-BD31-4B8C-83A1-F6EECF244321}">
                <p14:modId xmlns:p14="http://schemas.microsoft.com/office/powerpoint/2010/main" val="2866254717"/>
              </p:ext>
            </p:extLst>
          </p:nvPr>
        </p:nvGraphicFramePr>
        <p:xfrm>
          <a:off x="228100" y="380075"/>
          <a:ext cx="8606850" cy="592181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5108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4759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5002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08597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03395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50575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Red. br.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Autor(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2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1593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6.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e-SVIJET 2, </a:t>
                      </a:r>
                      <a:endParaRPr lang="en" sz="1200" b="0" i="0" u="none" strike="noStrike" cap="none" noProof="0"/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b="0" i="0" u="none" strike="noStrike" cap="none" noProof="0" err="1">
                          <a:latin typeface="Times New Roman"/>
                        </a:rPr>
                        <a:t>radna</a:t>
                      </a:r>
                      <a:r>
                        <a:rPr lang="en" sz="12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200" b="0" i="0" u="none" strike="noStrike" cap="none" noProof="0" err="1">
                          <a:latin typeface="Times New Roman"/>
                        </a:rPr>
                        <a:t>bilježnica</a:t>
                      </a:r>
                      <a:r>
                        <a:rPr lang="en" sz="12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200" b="0" i="0" u="none" strike="noStrike" cap="none" noProof="0" err="1">
                          <a:latin typeface="Times New Roman"/>
                        </a:rPr>
                        <a:t>informatike</a:t>
                      </a:r>
                      <a:r>
                        <a:rPr lang="en" sz="1200" b="0" i="0" u="none" strike="noStrike" cap="none" noProof="0">
                          <a:latin typeface="Times New Roman"/>
                        </a:rPr>
                        <a:t> u </a:t>
                      </a:r>
                      <a:r>
                        <a:rPr lang="en" sz="1200" b="0" i="0" u="none" strike="noStrike" cap="none" noProof="0" err="1">
                          <a:latin typeface="Times New Roman"/>
                        </a:rPr>
                        <a:t>drugom</a:t>
                      </a:r>
                      <a:r>
                        <a:rPr lang="en" sz="12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200" b="0" i="0" u="none" strike="noStrike" cap="none" noProof="0" err="1">
                          <a:latin typeface="Times New Roman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200" b="0" i="0" u="none" strike="noStrike" cap="none" noProof="0" err="1">
                          <a:latin typeface="Times New Roman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200" b="0" i="0" u="none" strike="noStrike" cap="none" noProof="0" err="1">
                          <a:latin typeface="Times New Roman"/>
                        </a:rPr>
                        <a:t>škole</a:t>
                      </a:r>
                      <a:endParaRPr lang="en" sz="1200" b="0" i="0" u="none" strike="noStrike" cap="none" noProof="0"/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Josipa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Blagus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Ana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Budojević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Marijana Šundov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1792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Tiptoes 2,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engleski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drugom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Daniela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Reić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Šućur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Haidi Mimica Tudor, Suzana Ban, Anita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Žepina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knjiga</a:t>
                      </a: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1792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8.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PID 2 (inter)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aktivna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prirode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društva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drugi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Gordana Ivančić, Maja Križman Roškar, Damir Tadić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Profil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Klett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581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9.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Istražujemo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naš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svijet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2,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prirodu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društvo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drugom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Tamara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Kisovar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Ivanda, Alena Letina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9824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10.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Škrinjica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slova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riječi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2,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hrvatskog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drugi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Andrea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Škribulja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Horvat, Marija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Mapilele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Vesna Marjanović, dr.sc. Marina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Gabelica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dr.sc. Dubravka Težak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Alfa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99" name="Google Shape;1899;g61f25f31c2_3_51"/>
          <p:cNvGraphicFramePr/>
          <p:nvPr>
            <p:extLst>
              <p:ext uri="{D42A27DB-BD31-4B8C-83A1-F6EECF244321}">
                <p14:modId xmlns:p14="http://schemas.microsoft.com/office/powerpoint/2010/main" val="3949081838"/>
              </p:ext>
            </p:extLst>
          </p:nvPr>
        </p:nvGraphicFramePr>
        <p:xfrm>
          <a:off x="184776" y="292070"/>
          <a:ext cx="8774450" cy="546805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5983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5479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2872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24217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2573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Red. br.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Autor(i)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2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11.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prijateljstvu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Bogom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katolički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vjeronauk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drugog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Ana Volf, Tihana Petković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Nadbiskupski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duhovni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stol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– Glas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Koncila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419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12.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Moj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sretni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broj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2,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matematiku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drugom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 New Roman"/>
                        </a:rPr>
                        <a:t>Dubravka </a:t>
                      </a:r>
                      <a:r>
                        <a:rPr lang="en" sz="1200" b="0" i="0" u="none" strike="noStrike" cap="none" noProof="0" err="1">
                          <a:latin typeface="Times New Roman"/>
                        </a:rPr>
                        <a:t>Miklec</a:t>
                      </a:r>
                      <a:r>
                        <a:rPr lang="en" sz="1200" b="0" i="0" u="none" strike="noStrike" cap="none" noProof="0">
                          <a:latin typeface="Times New Roman"/>
                        </a:rPr>
                        <a:t>, Sanja Jakovljević Rogić, Graciella </a:t>
                      </a:r>
                      <a:r>
                        <a:rPr lang="en" sz="1200" b="0" i="0" u="none" strike="noStrike" cap="none" noProof="0" err="1">
                          <a:latin typeface="Times New Roman"/>
                        </a:rPr>
                        <a:t>Prtajin</a:t>
                      </a:r>
                      <a:endParaRPr lang="en" sz="1200" b="0" i="0" u="none" strike="noStrike" cap="none" noProof="0"/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29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13.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Glazbeni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krug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2,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obrazovni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materijali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glazbene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učenike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drugih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obrazovni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materijali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glazbene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kulture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Željkica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Mamić, Ana Janković, Ružica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Ambruš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Kiš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Profil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Klett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953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14.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Auf die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Platze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fertig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los 2,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njemačkog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drugi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Dinka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Štiglmayer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Bočkarjov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Irena Pehar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Milenić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238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15.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e-SVIJET 3,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informatike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treći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Josipa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Blagus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Ana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Budojević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Marijana Šundov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245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16.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Tiptoes 3,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engleski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trećem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treća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Daniela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Reić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Šućur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Haidi Mimica Tudor, Suzana Ban, Anita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Žepina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99" name="Google Shape;1899;g61f25f31c2_3_51"/>
          <p:cNvGraphicFramePr/>
          <p:nvPr>
            <p:extLst>
              <p:ext uri="{D42A27DB-BD31-4B8C-83A1-F6EECF244321}">
                <p14:modId xmlns:p14="http://schemas.microsoft.com/office/powerpoint/2010/main" val="112962099"/>
              </p:ext>
            </p:extLst>
          </p:nvPr>
        </p:nvGraphicFramePr>
        <p:xfrm>
          <a:off x="181840" y="294409"/>
          <a:ext cx="8635584" cy="5049689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5888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49175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1086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20669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237402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Red. br.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Autor(i)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2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17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ljubavi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pomirenju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katolički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vjeronauk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3.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OŠ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Tihana Petković Volf, Ivica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Pažanin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Ante Pavlović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Kršćanska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sadašnjost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419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18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Zlatna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vrata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3,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hrvatski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trećem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Sonja Ivanić, Marija Krmpotić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2899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19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Istražujemo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naš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svijet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3,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prirodu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društvo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trećem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Alena Letina, Tamara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Kisovar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Ivanda, Zdenko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Braičić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953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Auf die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Platze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fertig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los 3,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njemačkog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treći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treća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Dinka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Štiglmayer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Bočkarjov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Irena Pehar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Milenić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2387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Moj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sretni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broj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3,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matemetiku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trećem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Sanja Jakovljević Rogić, Dubravka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Miklec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Graciella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Prtajin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245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22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Razigrani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zvuci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3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Priručnik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učenike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Vladimir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Jandrašek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Jelena Ivaci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32245209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99" name="Google Shape;1899;g61f25f31c2_3_51"/>
          <p:cNvGraphicFramePr/>
          <p:nvPr>
            <p:extLst>
              <p:ext uri="{D42A27DB-BD31-4B8C-83A1-F6EECF244321}">
                <p14:modId xmlns:p14="http://schemas.microsoft.com/office/powerpoint/2010/main" val="1195817268"/>
              </p:ext>
            </p:extLst>
          </p:nvPr>
        </p:nvGraphicFramePr>
        <p:xfrm>
          <a:off x="181840" y="294409"/>
          <a:ext cx="8635580" cy="565093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67865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40197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17455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237402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Red. br.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Autor(i)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2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23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e-SVIJET 4,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informatiku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četvrtom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Josipa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Blagus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Nataša Ljubić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Klemše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Ivana Ružić, Mario Stančić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419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24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Matematika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5,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pomoć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petom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Ljiljana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Peretin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Denis Vujanović</a:t>
                      </a:r>
                      <a:endParaRPr lang="en-US"/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2899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25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POKUSI – PRIRODA 5,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Priroda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5,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listovima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priborom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izvođenje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pokusa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prirode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5.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priborom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istraživačku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nastavu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Damir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Bendelja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Doroteja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Domjanović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Horvat, Diana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Garašić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dr.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953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26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Footsteps 2,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engleski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šestom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šesta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prvi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strani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Ivana Marinić, Ana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Posnjak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Dora Božanić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Malić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Olinka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Breka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2387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27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Gea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2,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geografiju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šestom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DanijeL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Orešić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Igor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Tišma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Ružica Vuk, Alenka Bujan, Predrag Kralj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245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28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Auf die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Platze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fertig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los 6,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njemačkog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šesti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šesta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Dinka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Štiglmayer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Bočkarjov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Irena Pehar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Milenić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Danijela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Kikić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Dakić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1276758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99" name="Google Shape;1899;g61f25f31c2_3_51"/>
          <p:cNvGraphicFramePr/>
          <p:nvPr>
            <p:extLst>
              <p:ext uri="{D42A27DB-BD31-4B8C-83A1-F6EECF244321}">
                <p14:modId xmlns:p14="http://schemas.microsoft.com/office/powerpoint/2010/main" val="3533372549"/>
              </p:ext>
            </p:extLst>
          </p:nvPr>
        </p:nvGraphicFramePr>
        <p:xfrm>
          <a:off x="181840" y="294409"/>
          <a:ext cx="8635581" cy="542236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65484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42578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1086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206689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237402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Red. br.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Autor(i)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2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29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Ragazzni.it 3,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talijanski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šestom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treća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Nina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Karaković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Andreja Mrkonjić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419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30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Matematika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6,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pomoć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šestom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-US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cs typeface="Times New Roman"/>
                        </a:rPr>
                        <a:t>Ljiljana </a:t>
                      </a:r>
                      <a:r>
                        <a:rPr lang="en" sz="1200" u="none" strike="noStrike" cap="none" err="1">
                          <a:latin typeface="Times New Roman"/>
                          <a:cs typeface="Times New Roman"/>
                        </a:rPr>
                        <a:t>Peretin</a:t>
                      </a:r>
                      <a:r>
                        <a:rPr lang="en" sz="1200" u="none" strike="noStrike" cap="none">
                          <a:latin typeface="Times New Roman"/>
                          <a:cs typeface="Times New Roman"/>
                        </a:rPr>
                        <a:t>, Denis Vujanović</a:t>
                      </a:r>
                      <a:endParaRPr lang="en-US"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2899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31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Svijet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tehnike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6,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materijali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izvođenje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vježbi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praktičnog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programa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tehničke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šestom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Vladimir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Delić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Ivan Jukić. Zvonko Koprivnjak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dr.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953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32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POKUSI – PRIRODA 6,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Priroda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6,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listovima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priborom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izvođenje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pokusa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prirode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6.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priborom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istraživačku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nastavu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Damir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Bendelja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Doroteja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Domjanović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Horvat, Diana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Garašić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dr.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2387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33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Povijest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6,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povijesti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šesti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Ante Birin, Danijela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Deković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Tomislav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Šarlija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245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34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Lernen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und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Spielen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3,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njemačkog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šesti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treća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Dr.sc. Damir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Velički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dr.sc. Blaženka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Flipan-Žignić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Gordana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Matolek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Veselić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 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72855314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99" name="Google Shape;1899;g61f25f31c2_3_51"/>
          <p:cNvGraphicFramePr/>
          <p:nvPr>
            <p:extLst>
              <p:ext uri="{D42A27DB-BD31-4B8C-83A1-F6EECF244321}">
                <p14:modId xmlns:p14="http://schemas.microsoft.com/office/powerpoint/2010/main" val="2351793990"/>
              </p:ext>
            </p:extLst>
          </p:nvPr>
        </p:nvGraphicFramePr>
        <p:xfrm>
          <a:off x="181840" y="294409"/>
          <a:ext cx="8635580" cy="528517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61912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46150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1086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206689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237402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Red. br.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Autor(i)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2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35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Hrvatska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krijesnica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–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komunikaciju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književnost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6.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Slavica Kovač, Mirjana Jukić, Danijela Zagorec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Naklada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Ljevak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419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36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#MOJPORTAL6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Magdalena Babić, Nikolina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Bubica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Stanko Leko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dr.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2899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37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Project Explore Plus 1 Workbook,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engleski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6.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3.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Tiskana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Sarah Phillips, Paul Shipton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Oxford University Press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953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38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Project Explore Plus 2 Workbook,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engleski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7.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4.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Tiskana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Sylvia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Wheeeldon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Paul Shipton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Oxford University Press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2387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39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Hrvatska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krijesnica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–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komunikaciju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književnost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7.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-US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Slavica Kovač, Mirjana Jukić, Danijela Zagorec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Naklada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Ljevak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245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40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Ragazzni.it 4,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talijanski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sedmom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četvrta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-US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Nina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Karaković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Andreja Mrkonjić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99048968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99" name="Google Shape;1899;g61f25f31c2_3_51"/>
          <p:cNvGraphicFramePr/>
          <p:nvPr>
            <p:extLst>
              <p:ext uri="{D42A27DB-BD31-4B8C-83A1-F6EECF244321}">
                <p14:modId xmlns:p14="http://schemas.microsoft.com/office/powerpoint/2010/main" val="3377794620"/>
              </p:ext>
            </p:extLst>
          </p:nvPr>
        </p:nvGraphicFramePr>
        <p:xfrm>
          <a:off x="181840" y="294409"/>
          <a:ext cx="8635584" cy="5242093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5888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49175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1086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20669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237402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Red. br.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Autor(i)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2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41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POKUSI – FIZIKA 7,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Fizika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oko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nas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7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listovima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priborom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izvođenje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pokusa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fizike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7.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Kutija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pokuse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Vladimir Paar, Tanja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Ćulibrk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Sanja Martinko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dr.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419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42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Lernen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und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Spielen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4,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njemačkog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sedmi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četvrta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Ivana Vajda, Karin Nigl, Gordana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Matolek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Veselić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 </a:t>
                      </a:r>
                      <a:endParaRPr lang="en-US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2899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43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Footsteps 3,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engleski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sedmom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sedma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prvi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strani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Ivana Marinić, Ana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Posnjak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Dora Božanić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Malić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Olinka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Breka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953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44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#MOJPORTAL7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-US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Magdalena Babić, Nikolina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Bubica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Stanko Leko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dr.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2387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45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Svijet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tehnike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7,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materijali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izvođenje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vježbi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praktičnog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programa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tehničke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sedmom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materijali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Grupa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autora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245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46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Povijest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7,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povijesti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sedmi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-US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Ante Birin, Abelina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Finek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Darko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Finek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dr.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6561282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99" name="Google Shape;1899;g61f25f31c2_3_51"/>
          <p:cNvGraphicFramePr/>
          <p:nvPr>
            <p:extLst>
              <p:ext uri="{D42A27DB-BD31-4B8C-83A1-F6EECF244321}">
                <p14:modId xmlns:p14="http://schemas.microsoft.com/office/powerpoint/2010/main" val="2944475398"/>
              </p:ext>
            </p:extLst>
          </p:nvPr>
        </p:nvGraphicFramePr>
        <p:xfrm>
          <a:off x="181840" y="294409"/>
          <a:ext cx="8635584" cy="342891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5888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49175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1086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20669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237402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Red. br.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Autor(i)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2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47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POKUSI – BIOLOGIJA 8,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listovima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priborom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izvođenje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vježbi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pokusa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biologije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osmi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Kutija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pokuse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biologije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Leopoldina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Vitković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(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autorica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radnih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listova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); Damir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Bendelja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Žaklin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Lukša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Emica Orešković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dr.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419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48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POKUSI – FIZIKA 8,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Otkrivamo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fiziku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8 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listovima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priborom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izvođenje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pokusa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fizike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8.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priborom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istraživačku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nastavu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Vladimir Paar, Tanja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Ćulibrk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Sanja Martinko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dr.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2899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49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Kemija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8,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kemije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osmi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listićima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istraživačku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nastavu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Roko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Vladušić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Sanda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Šimičić, Miroslav Pernar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Profil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Klett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0621032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2" name="Google Shape;422;p31"/>
          <p:cNvGraphicFramePr/>
          <p:nvPr>
            <p:extLst>
              <p:ext uri="{D42A27DB-BD31-4B8C-83A1-F6EECF244321}">
                <p14:modId xmlns:p14="http://schemas.microsoft.com/office/powerpoint/2010/main" val="1324508610"/>
              </p:ext>
            </p:extLst>
          </p:nvPr>
        </p:nvGraphicFramePr>
        <p:xfrm>
          <a:off x="183166" y="161208"/>
          <a:ext cx="8865525" cy="639009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183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6471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INFORMATIKE ZA 8. RAZRED</a:t>
                      </a:r>
                      <a:endParaRPr lang="en" sz="1600" b="1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238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komuniciranje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medija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prikupljanje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podataka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prikupljenih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informacija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donošenje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zaključaka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prikupljenih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informacija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85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8.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informacijske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tehnologije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9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Vlatka Pavić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12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informatičkoj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rasporeda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27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 sata tjedno tijekom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/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lang="en-US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35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Adekvatna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programska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aplikativna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sistemska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antivirusni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pribor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pisač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CD, DVD.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237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 KORIŠTENJE REZULTATA RADA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prate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ocjenjuju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prosjek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općeg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upisuje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svjedodžbu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uvođenje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organiziranim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AZOO.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g61f25f31c2_3_1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1874" name="Google Shape;1874;g61f25f31c2_3_1"/>
          <p:cNvSpPr/>
          <p:nvPr/>
        </p:nvSpPr>
        <p:spPr>
          <a:xfrm>
            <a:off x="1044600" y="1527775"/>
            <a:ext cx="7312200" cy="35589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 D L U K A</a:t>
            </a:r>
            <a:r>
              <a:rPr lang="en" sz="24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O DOPUNI ODLUKE </a:t>
            </a:r>
            <a:endParaRPr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algn="ctr">
              <a:buClr>
                <a:schemeClr val="dk1"/>
              </a:buClr>
              <a:buSzPts val="1100"/>
            </a:pPr>
            <a:r>
              <a:rPr lang="en" sz="24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</a:rPr>
              <a:t>O ODABIRU DRUGIH OBRAZOVNIH MATERIJALA U ŠKOLSKOJ GODINI 2020./2021.</a:t>
            </a:r>
            <a:endParaRPr lang="en"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</a:endParaRPr>
          </a:p>
          <a:p>
            <a:pPr algn="ctr">
              <a:buClr>
                <a:schemeClr val="dk1"/>
              </a:buClr>
              <a:buSzPts val="1100"/>
            </a:pPr>
            <a:endParaRPr lang="en-US" sz="2400" b="1">
              <a:solidFill>
                <a:schemeClr val="dk1"/>
              </a:solidFill>
              <a:latin typeface="Times New Roman"/>
              <a:ea typeface="Times New Roman"/>
              <a:cs typeface="Times New Roman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9D312893-4DAC-4347-8269-4F7A68D849DE}"/>
              </a:ext>
            </a:extLst>
          </p:cNvPr>
          <p:cNvSpPr txBox="1"/>
          <p:nvPr/>
        </p:nvSpPr>
        <p:spPr>
          <a:xfrm>
            <a:off x="3200399" y="3200399"/>
            <a:ext cx="2743199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9315163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0" name="Google Shape;1880;g61f25f31c2_3_15"/>
          <p:cNvSpPr txBox="1"/>
          <p:nvPr/>
        </p:nvSpPr>
        <p:spPr>
          <a:xfrm>
            <a:off x="367587" y="1376431"/>
            <a:ext cx="8417400" cy="476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buSzPts val="2200"/>
            </a:pP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Na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temelju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članka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16.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Zakona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o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udžbenicima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drugim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obrazovnim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materijalima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za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osnovnu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srednju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školu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(NN 116/18)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učitelji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Osnovne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škole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Sesvetska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Sela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donose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dana </a:t>
            </a:r>
            <a:r>
              <a:rPr lang="en" sz="2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4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 </a:t>
            </a:r>
            <a:r>
              <a:rPr lang="en" sz="2200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rujna</a:t>
            </a:r>
            <a:r>
              <a:rPr lang="en" sz="2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2020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algn="ctr">
              <a:buSzPts val="2200"/>
            </a:pPr>
            <a:endParaRPr lang="hr-HR" sz="2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" sz="22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 D L U K U</a:t>
            </a:r>
            <a:endParaRPr sz="22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algn="ctr">
              <a:buSzPts val="2200"/>
            </a:pPr>
            <a:r>
              <a:rPr lang="en" sz="22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</a:t>
            </a:r>
            <a:r>
              <a:rPr lang="en" sz="22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DOPUNI ODLUKE </a:t>
            </a:r>
          </a:p>
          <a:p>
            <a:pPr algn="ctr">
              <a:buSzPts val="2200"/>
            </a:pPr>
            <a:r>
              <a:rPr lang="en" sz="22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 ODABIRU DRUGIH OBRAZOVNIH MATERIJALA U</a:t>
            </a:r>
            <a:r>
              <a:rPr lang="en" sz="22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ŠKOLSKOJ GODINI </a:t>
            </a:r>
            <a:r>
              <a:rPr lang="en" sz="22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2020</a:t>
            </a:r>
            <a:r>
              <a:rPr lang="en" sz="22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./</a:t>
            </a:r>
            <a:r>
              <a:rPr lang="en" sz="22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2021</a:t>
            </a:r>
            <a:r>
              <a:rPr lang="en" sz="22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2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</a:endParaRPr>
          </a:p>
          <a:p>
            <a:pPr algn="ctr">
              <a:buSzPts val="2200"/>
            </a:pPr>
            <a:endParaRPr lang="hr-HR" sz="22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algn="ctr">
              <a:buSzPts val="2200"/>
            </a:pP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školskoj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godini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2020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./</a:t>
            </a:r>
            <a:r>
              <a:rPr lang="en" sz="2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2021. 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koristit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će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se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sljedeći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drugi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obrazovni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materijali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  <a:endParaRPr sz="2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449848308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99" name="Google Shape;1899;g61f25f31c2_3_51"/>
          <p:cNvGraphicFramePr/>
          <p:nvPr>
            <p:extLst>
              <p:ext uri="{D42A27DB-BD31-4B8C-83A1-F6EECF244321}">
                <p14:modId xmlns:p14="http://schemas.microsoft.com/office/powerpoint/2010/main" val="4096513442"/>
              </p:ext>
            </p:extLst>
          </p:nvPr>
        </p:nvGraphicFramePr>
        <p:xfrm>
          <a:off x="181840" y="294409"/>
          <a:ext cx="8635580" cy="4471828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67865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40197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17455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237402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Red. br.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Autor(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2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Tiptoes 3,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radna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bilježnica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pomoć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učenju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engleskog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jezika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trećem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endParaRPr lang="en-US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Lidija Iličić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419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Klio 5,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nastavni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listići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povijest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petom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Nastavni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listići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cs typeface="Times New Roman"/>
                        </a:rPr>
                        <a:t>Ana </a:t>
                      </a:r>
                      <a:r>
                        <a:rPr lang="en" sz="1200" u="none" strike="noStrike" cap="none" err="1">
                          <a:latin typeface="Times New Roman"/>
                          <a:cs typeface="Times New Roman"/>
                        </a:rPr>
                        <a:t>Hinić</a:t>
                      </a: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2899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Kemija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7,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materijalima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pomoć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učenicima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kemije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sedmom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Marijana Magdić, Nikolina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Štiglić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Profil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Klett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953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Matematika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7,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pomoć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sedmom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Ljiljana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Peretin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Denis Vujanović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2387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Kemija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8,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materijalima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pomoć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učenicima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kemije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osmom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Marijana Magdić, Nikolina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Štiglić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Profil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Klett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68857917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9" name="Google Shape;1929;g61f25f31c2_3_35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1930" name="Google Shape;1930;g61f25f31c2_3_35"/>
          <p:cNvSpPr/>
          <p:nvPr/>
        </p:nvSpPr>
        <p:spPr>
          <a:xfrm>
            <a:off x="1205250" y="1978675"/>
            <a:ext cx="7044600" cy="2665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 D L U K A</a:t>
            </a:r>
            <a:endParaRPr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algn="ctr">
              <a:buClr>
                <a:schemeClr val="dk1"/>
              </a:buClr>
              <a:buSzPts val="1100"/>
            </a:pP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 ODABIRU KOMERCIJALNIH DRUGIH OBRAZOVNIH MATERIJALA</a:t>
            </a:r>
            <a:r>
              <a:rPr lang="en" sz="24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 </a:t>
            </a:r>
            <a:endParaRPr lang="en"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Times New Roman"/>
              <a:buNone/>
            </a:pP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ZA ŠKOLSKU GODINU 2020</a:t>
            </a:r>
            <a:r>
              <a:rPr lang="en" sz="24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./2021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6" name="Google Shape;1936;g61f25f31c2_3_43"/>
          <p:cNvSpPr txBox="1"/>
          <p:nvPr/>
        </p:nvSpPr>
        <p:spPr>
          <a:xfrm>
            <a:off x="348150" y="1906525"/>
            <a:ext cx="8447700" cy="35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Na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temelju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članka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16.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Zakona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o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udžbenicima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drugim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obrazovnim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materijalima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za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osnovnu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srednju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školu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(NN 116/18)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ravnateljica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Osnovne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škole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Sesvetska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Sela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donosi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dana 1.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srpnja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2020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18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algn="ctr">
              <a:buSzPts val="1800"/>
            </a:pPr>
            <a:r>
              <a:rPr lang="en" sz="1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 D L U K U</a:t>
            </a:r>
            <a:endParaRPr lang="hr-HR" sz="18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algn="ctr">
              <a:buSzPts val="1800"/>
            </a:pPr>
            <a:r>
              <a:rPr lang="en" sz="18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 ODABIRU KOMERCIJALNIH DRUGIH OBRAZOVNIH MATERIJALA</a:t>
            </a:r>
            <a:r>
              <a:rPr lang="en" sz="18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 </a:t>
            </a:r>
            <a:endParaRPr lang="en" sz="18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" sz="18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ZA ŠKOLSKU GODINU 2020</a:t>
            </a:r>
            <a:r>
              <a:rPr lang="en" sz="18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./2021</a:t>
            </a:r>
            <a:r>
              <a:rPr lang="en" sz="18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18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4290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Times New Roman"/>
              <a:buAutoNum type="arabicPeriod"/>
            </a:pP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Komercijalni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materijali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izabiru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se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isključivo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virtualnog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repozitorija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(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mrežne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stranice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Agencije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za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odgoj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obrazovanje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)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uz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suglasnost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roditelja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18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4290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Times New Roman"/>
              <a:buAutoNum type="arabicPeriod"/>
            </a:pP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Komercijalni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materijali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izabrat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će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se u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rujnu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2020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godine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18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4290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Times New Roman"/>
              <a:buAutoNum type="arabicPeriod"/>
            </a:pP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Popis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izabranih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komercijalnih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materijala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priložit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će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se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Školskom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kurikulu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za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školsku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godinu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2020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./</a:t>
            </a:r>
            <a:r>
              <a:rPr lang="en" sz="1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2021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lang="hr-HR" sz="18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</a:endParaRPr>
          </a:p>
        </p:txBody>
      </p:sp>
      <p:sp>
        <p:nvSpPr>
          <p:cNvPr id="1937" name="Google Shape;1937;g61f25f31c2_3_43"/>
          <p:cNvSpPr/>
          <p:nvPr/>
        </p:nvSpPr>
        <p:spPr>
          <a:xfrm>
            <a:off x="837700" y="0"/>
            <a:ext cx="7620000" cy="1885950"/>
          </a:xfrm>
          <a:prstGeom prst="rect">
            <a:avLst/>
          </a:prstGeom>
          <a:noFill/>
          <a:ln>
            <a:noFill/>
          </a:ln>
        </p:spPr>
      </p:sp>
      <p:sp>
        <p:nvSpPr>
          <p:cNvPr id="1938" name="Google Shape;1938;g61f25f31c2_3_43"/>
          <p:cNvSpPr/>
          <p:nvPr/>
        </p:nvSpPr>
        <p:spPr>
          <a:xfrm>
            <a:off x="3197125" y="5403648"/>
            <a:ext cx="5715000" cy="130195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4" name="Google Shape;1944;g61f25f31c2_3_83"/>
          <p:cNvSpPr txBox="1"/>
          <p:nvPr/>
        </p:nvSpPr>
        <p:spPr>
          <a:xfrm>
            <a:off x="0" y="85728"/>
            <a:ext cx="9144000" cy="49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Popis komercijalnih drugih obrazovnih materijala</a:t>
            </a:r>
            <a:endParaRPr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aphicFrame>
        <p:nvGraphicFramePr>
          <p:cNvPr id="1945" name="Google Shape;1945;g61f25f31c2_3_83"/>
          <p:cNvGraphicFramePr/>
          <p:nvPr>
            <p:extLst>
              <p:ext uri="{D42A27DB-BD31-4B8C-83A1-F6EECF244321}">
                <p14:modId xmlns:p14="http://schemas.microsoft.com/office/powerpoint/2010/main" val="3511345682"/>
              </p:ext>
            </p:extLst>
          </p:nvPr>
        </p:nvGraphicFramePr>
        <p:xfrm>
          <a:off x="243225" y="655500"/>
          <a:ext cx="8570175" cy="512003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564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2968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757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4570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95245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9932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63885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</a:tblGrid>
              <a:tr h="3661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 br.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Autori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855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Svijet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riječi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1,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iz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hrvatskoga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jezika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Zadatci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Ankica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Španić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Jadranka Jurić, Terezija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Zokić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Benita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Vladušić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Hrvatski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jezik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70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Moj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sretni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broj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1,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zbirka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matematiku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prvom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Zbrirka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zadatka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Dubravka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Miklec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Sanja Jakovljević Rogić, Graciella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Prtajin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Matematika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1.</a:t>
                      </a:r>
                      <a:endParaRPr lang="en-US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83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Moj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sretni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broj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1,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iz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matematike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prvom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Sanja Jakovljević Rogić, Dubravka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Miklec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Graciella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Prtajin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Matematika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1.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96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4.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Istražujemo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naš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svijet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1,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iz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prirode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društva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prvom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Zvjezdana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Kurtalj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Priroda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društvo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1.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9126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5.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Nina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Tino 1,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zbirka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zadataka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iz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matematike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prvi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Zbirka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zadataka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Simona Jurjević, Tihana Levar, Ivana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Raljević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Maja Križman Roškar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Profil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Klett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Matematika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1.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4" name="Google Shape;1944;g61f25f31c2_3_83"/>
          <p:cNvSpPr txBox="1"/>
          <p:nvPr/>
        </p:nvSpPr>
        <p:spPr>
          <a:xfrm>
            <a:off x="0" y="85728"/>
            <a:ext cx="9144000" cy="49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Popis komercijalnih drugih obrazovnih materijala</a:t>
            </a:r>
            <a:endParaRPr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aphicFrame>
        <p:nvGraphicFramePr>
          <p:cNvPr id="1945" name="Google Shape;1945;g61f25f31c2_3_83"/>
          <p:cNvGraphicFramePr/>
          <p:nvPr>
            <p:extLst>
              <p:ext uri="{D42A27DB-BD31-4B8C-83A1-F6EECF244321}">
                <p14:modId xmlns:p14="http://schemas.microsoft.com/office/powerpoint/2010/main" val="127104853"/>
              </p:ext>
            </p:extLst>
          </p:nvPr>
        </p:nvGraphicFramePr>
        <p:xfrm>
          <a:off x="243225" y="655500"/>
          <a:ext cx="8570168" cy="530291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67865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18244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7574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4569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95245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9932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638848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</a:tblGrid>
              <a:tr h="3661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 br.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Autori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855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6.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Škrinjica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slova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riječi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2,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ispiti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znanja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iz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hrvatskoga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jezika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drugi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Ispiti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znanja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Andrea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Škribulja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Horvat, Vesna Marjanović, dr. sc. Marina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Gabelica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Alfa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Hrvatski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jezik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2.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70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7.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Otkrivamo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matematiku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2,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ispiti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znanja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iz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matematike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drugi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Ispiti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znanja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 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dr. sc. Dubravka Glasnović Gracin, Gabrijela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Žokalj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Tanja Soucie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Alfa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Matematika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2.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83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8.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Otkrivamo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matematiku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2,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zbirka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zadataka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iz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matematike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drugi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Zbirka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zadataka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dr. sc. Dubravka Glasnović Gracin, Gabrijela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Žokalj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Tanja Soucie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Alfa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Matematika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2.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96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9.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mozaik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: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kolaž-papirom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1.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2.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9126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10.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Moj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sretni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broj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2,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iz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matematike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drugome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-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skupina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B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-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Matematika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2.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37600539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4" name="Google Shape;1944;g61f25f31c2_3_83"/>
          <p:cNvSpPr txBox="1"/>
          <p:nvPr/>
        </p:nvSpPr>
        <p:spPr>
          <a:xfrm>
            <a:off x="0" y="85728"/>
            <a:ext cx="9144000" cy="49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Popis komercijalnih drugih obrazovnih materijala</a:t>
            </a:r>
            <a:endParaRPr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aphicFrame>
        <p:nvGraphicFramePr>
          <p:cNvPr id="1945" name="Google Shape;1945;g61f25f31c2_3_83"/>
          <p:cNvGraphicFramePr/>
          <p:nvPr>
            <p:extLst>
              <p:ext uri="{D42A27DB-BD31-4B8C-83A1-F6EECF244321}">
                <p14:modId xmlns:p14="http://schemas.microsoft.com/office/powerpoint/2010/main" val="3156689028"/>
              </p:ext>
            </p:extLst>
          </p:nvPr>
        </p:nvGraphicFramePr>
        <p:xfrm>
          <a:off x="243225" y="655500"/>
          <a:ext cx="8570171" cy="487603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56284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29825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7574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456999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95245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9932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638849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</a:tblGrid>
              <a:tr h="3661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 br.</a:t>
                      </a:r>
                      <a:endParaRPr sz="1000" b="1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Autori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855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11.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Moj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sretni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broj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2,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zbirka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zadataka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matematiku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drugom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Zbirka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zadataka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Dubravka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Miklec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Sanja Jakovljević Rogić, Graciella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Prtajin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Matematika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70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12.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Umjetnost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ja 1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2 –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kolažnim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papirom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-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1.i 2.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83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13.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Pogled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svijet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2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tragom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prirode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društva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ispiti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znanja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iz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prirode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društva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drugi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Ispiti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znanja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Karmen Cesar, Maja Jelić Kolar, Nina Knežević, Sanja Škreblin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Profil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Klett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Priroda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društvo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2.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96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14.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Zlatna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vrata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3,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trećem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-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skupina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B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dirty="0">
                          <a:latin typeface="Times"/>
                        </a:rPr>
                        <a:t>Jasminka Viher, Zrinka Vukojević</a:t>
                      </a:r>
                      <a:endParaRPr lang="en-US" sz="1200" dirty="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Školska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knjiga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Hrvatski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jezik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3.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9126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15.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Moj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sretni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broj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3,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iz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matematike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trećem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-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skupina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B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Sanja Jakovljević Rogić, Dubravka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Miklec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Graciella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Prtajin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Matematika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3.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07682016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4" name="Google Shape;1944;g61f25f31c2_3_83"/>
          <p:cNvSpPr txBox="1"/>
          <p:nvPr/>
        </p:nvSpPr>
        <p:spPr>
          <a:xfrm>
            <a:off x="0" y="85728"/>
            <a:ext cx="9144000" cy="49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Popis komercijalnih drugih obrazovnih materijala</a:t>
            </a:r>
            <a:endParaRPr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aphicFrame>
        <p:nvGraphicFramePr>
          <p:cNvPr id="1945" name="Google Shape;1945;g61f25f31c2_3_83"/>
          <p:cNvGraphicFramePr/>
          <p:nvPr>
            <p:extLst>
              <p:ext uri="{D42A27DB-BD31-4B8C-83A1-F6EECF244321}">
                <p14:modId xmlns:p14="http://schemas.microsoft.com/office/powerpoint/2010/main" val="2000620824"/>
              </p:ext>
            </p:extLst>
          </p:nvPr>
        </p:nvGraphicFramePr>
        <p:xfrm>
          <a:off x="243225" y="655500"/>
          <a:ext cx="8570171" cy="487514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59531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26578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7574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456999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95245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9932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638849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</a:tblGrid>
              <a:tr h="3661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 br.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Autori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855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16.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Moj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sretni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broj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3,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zbirka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zadataka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matematiku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trećem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Zbirka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zadataka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Sanja Jakovljević Rogić, Dubravka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Miklec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Graciella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Prtajin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Matematika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3.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70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17.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Umjetnost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ja 3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4 –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kolažnim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papirom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-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4.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83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18.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Istražujemo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naš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svijet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3,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trećem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-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skupina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B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Ana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Filipec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kniga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Priroda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društvo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3.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96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19.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Čitanje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s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razumijevanjem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 4,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razumijevanja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pročitanog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četvrtom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 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-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skupina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B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Zadatci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razumijevanja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pročitanog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Nina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Czindery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Tina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Bobanac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Žižić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Sanja Tonković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Hrvatski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jezik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4.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9126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Matematika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4. 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Ispit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znanja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Josip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Markovec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Alfa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Matematika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4.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3103481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4" name="Google Shape;1944;g61f25f31c2_3_83"/>
          <p:cNvSpPr txBox="1"/>
          <p:nvPr/>
        </p:nvSpPr>
        <p:spPr>
          <a:xfrm>
            <a:off x="0" y="85728"/>
            <a:ext cx="9144000" cy="49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Popis komercijalnih drugih obrazovnih materijala</a:t>
            </a:r>
            <a:endParaRPr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aphicFrame>
        <p:nvGraphicFramePr>
          <p:cNvPr id="1945" name="Google Shape;1945;g61f25f31c2_3_83"/>
          <p:cNvGraphicFramePr/>
          <p:nvPr>
            <p:extLst>
              <p:ext uri="{D42A27DB-BD31-4B8C-83A1-F6EECF244321}">
                <p14:modId xmlns:p14="http://schemas.microsoft.com/office/powerpoint/2010/main" val="3322946399"/>
              </p:ext>
            </p:extLst>
          </p:nvPr>
        </p:nvGraphicFramePr>
        <p:xfrm>
          <a:off x="243225" y="655500"/>
          <a:ext cx="8570175" cy="452363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564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2968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757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4570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95245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9932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63885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</a:tblGrid>
              <a:tr h="3661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 br.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Autori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855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21.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Matematika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4.,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zbirka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četvrti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 </a:t>
                      </a:r>
                      <a:endParaRPr lang="en" sz="1200" b="0" i="0" u="none" strike="noStrike" cap="none" noProof="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Zbirka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zadataka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Josip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Markovec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Alfa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Matematika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4.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70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22.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sat 5: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kolaž-papirom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5.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5.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83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23.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sat 6: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kolaž-papirom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6.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6.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96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24.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sat 7: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kolaž-papirom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7.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7.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9126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25.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sat 8: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kolaž-papirom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8.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8.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6201675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09" name="Google Shape;409;p29"/>
          <p:cNvGraphicFramePr/>
          <p:nvPr>
            <p:extLst>
              <p:ext uri="{D42A27DB-BD31-4B8C-83A1-F6EECF244321}">
                <p14:modId xmlns:p14="http://schemas.microsoft.com/office/powerpoint/2010/main" val="4230144229"/>
              </p:ext>
            </p:extLst>
          </p:nvPr>
        </p:nvGraphicFramePr>
        <p:xfrm>
          <a:off x="251525" y="323612"/>
          <a:ext cx="8640950" cy="643148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6803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9605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92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TALIJANSKOG JEZIKA ZA OSMI RAZRED</a:t>
                      </a:r>
                      <a:endParaRPr sz="180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289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nastavak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jezika,mogućnost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snalaženja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stvarnim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životnim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situacijama,pripremanje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07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osmog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2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Natalija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Glavak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Horvatić, prof.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859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Obradom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vidu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situacija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dijaloga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prevođenjem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pjesama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odlazak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jednodnevnu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terensku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Italiju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ukoliko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epidemiološka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situacija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to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bude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dozvolila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29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Jedanput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2020./2021.</a:t>
                      </a:r>
                      <a:endParaRPr sz="180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25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hamer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flomasteri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44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zadanu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/-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povodom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Dana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4" name="Google Shape;1944;g61f25f31c2_3_83"/>
          <p:cNvSpPr txBox="1"/>
          <p:nvPr/>
        </p:nvSpPr>
        <p:spPr>
          <a:xfrm>
            <a:off x="0" y="85728"/>
            <a:ext cx="9144000" cy="49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Popis komercijalnih drugih obrazovnih materijala</a:t>
            </a:r>
            <a:endParaRPr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aphicFrame>
        <p:nvGraphicFramePr>
          <p:cNvPr id="1945" name="Google Shape;1945;g61f25f31c2_3_83"/>
          <p:cNvGraphicFramePr/>
          <p:nvPr>
            <p:extLst>
              <p:ext uri="{D42A27DB-BD31-4B8C-83A1-F6EECF244321}">
                <p14:modId xmlns:p14="http://schemas.microsoft.com/office/powerpoint/2010/main" val="1336223327"/>
              </p:ext>
            </p:extLst>
          </p:nvPr>
        </p:nvGraphicFramePr>
        <p:xfrm>
          <a:off x="243225" y="655500"/>
          <a:ext cx="8570175" cy="49371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564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2968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757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4570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95245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9932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63885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</a:tblGrid>
              <a:tr h="3661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 br.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Autori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855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26.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Geografski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atlas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Geografski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atlas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Snježana Hinman, Vera Muller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cs typeface="Times New Roman"/>
                        </a:rPr>
                        <a:t> - </a:t>
                      </a:r>
                      <a:endParaRPr lang="en-US"/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cs typeface="Times New Roman"/>
                        </a:rPr>
                        <a:t>HŠK</a:t>
                      </a:r>
                      <a:endParaRPr lang="en"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Geografija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5.-8.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70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27.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Tiptoes 2,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drugom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-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skupina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B</a:t>
                      </a:r>
                      <a:endParaRPr lang="en-US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Iva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Palčić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Strčić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Karolina De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Vrgna</a:t>
                      </a:r>
                      <a:endParaRPr lang="en-US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Školska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knjiga</a:t>
                      </a:r>
                      <a:endParaRPr lang="en-US" err="1">
                        <a:latin typeface="Times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Engleski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jezik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2.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83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28.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Tiptoes 3,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trećem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-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skupina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B</a:t>
                      </a:r>
                      <a:endParaRPr lang="en-US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Martina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Supančić</a:t>
                      </a:r>
                      <a:endParaRPr lang="en-US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Školska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knjiga</a:t>
                      </a:r>
                      <a:endParaRPr lang="en-US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Engleski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jezik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3.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96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29.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Footsteps 2,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 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šestom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-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skupina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B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 sz="1200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Davorka Nekić, Dora Božanić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Malić</a:t>
                      </a:r>
                      <a:endParaRPr lang="en-US" sz="1200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Školska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knjiga</a:t>
                      </a:r>
                      <a:endParaRPr lang="en-US" sz="1200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Engleski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jezik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6.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9126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30.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Footsteps 3,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sedmom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-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skupina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B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 sz="1200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Nikolina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Jelečević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Jelena Knežević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Engleski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jezik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7.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90795689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8" name="Google Shape;1988;p214"/>
          <p:cNvSpPr txBox="1"/>
          <p:nvPr/>
        </p:nvSpPr>
        <p:spPr>
          <a:xfrm>
            <a:off x="611560" y="522514"/>
            <a:ext cx="8136903" cy="24674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>
              <a:buSzPts val="500"/>
              <a:buFont typeface="Times New Roman"/>
            </a:pPr>
            <a:r>
              <a:rPr lang="en" sz="2000" b="0" i="0" u="none" strike="noStrike" cap="none" err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Školski</a:t>
            </a: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000" b="0" i="0" u="none" strike="noStrike" cap="none" err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kurikul</a:t>
            </a: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000" b="0" i="0" u="none" strike="noStrike" cap="none" err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Osnovne</a:t>
            </a: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000" b="0" i="0" u="none" strike="noStrike" cap="none" err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škole</a:t>
            </a: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000" b="0" i="0" u="none" strike="noStrike" cap="none" err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Sesvetska</a:t>
            </a: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Sela za </a:t>
            </a:r>
            <a:r>
              <a:rPr lang="en" sz="2000" b="0" i="0" u="none" strike="noStrike" cap="none" err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školsku</a:t>
            </a: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000" b="0" i="0" u="none" strike="noStrike" cap="none" err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godinu</a:t>
            </a: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20</a:t>
            </a:r>
            <a:r>
              <a:rPr lang="hr-HR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</a:t>
            </a: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 /202</a:t>
            </a:r>
            <a:r>
              <a:rPr lang="hr-HR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1</a:t>
            </a: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 </a:t>
            </a:r>
            <a:r>
              <a:rPr lang="en" sz="2000" b="0" i="0" u="none" strike="noStrike" cap="none" err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donio</a:t>
            </a: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je </a:t>
            </a:r>
            <a:r>
              <a:rPr lang="en" sz="2000" b="0" i="0" u="none" strike="noStrike" cap="none" err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Školski</a:t>
            </a: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000" b="0" i="0" u="none" strike="noStrike" cap="none" err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odbor</a:t>
            </a: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000" b="0" i="0" u="none" strike="noStrike" cap="none" err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na</a:t>
            </a:r>
            <a:r>
              <a:rPr lang="en" sz="200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</a:t>
            </a:r>
            <a:r>
              <a:rPr lang="hr-HR" sz="2000" smtClean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XXXIII. </a:t>
            </a:r>
            <a:r>
              <a:rPr lang="en" sz="2000" b="0" i="0" u="none" strike="noStrike" cap="none" smtClean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sjednici</a:t>
            </a:r>
            <a:r>
              <a:rPr lang="en" sz="200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</a:t>
            </a: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000" b="0" i="0" u="none" strike="noStrike" cap="none" err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održanoj</a:t>
            </a: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00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7</a:t>
            </a: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 </a:t>
            </a:r>
            <a:r>
              <a:rPr lang="en" sz="2000" b="0" i="0" u="none" strike="noStrike" cap="none" err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listopada</a:t>
            </a: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00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2020</a:t>
            </a: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 </a:t>
            </a:r>
            <a:r>
              <a:rPr lang="en" sz="2000" b="0" i="0" u="none" strike="noStrike" cap="none" err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godine</a:t>
            </a: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lang="en-US" sz="1400" b="0" i="0" u="none" strike="noStrike" cap="none">
              <a:solidFill>
                <a:schemeClr val="tx1"/>
              </a:solidFill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Times New Roman"/>
              <a:buNone/>
            </a:pPr>
            <a:endParaRPr sz="2000" b="0" i="0" u="none" strike="noStrike" cap="none">
              <a:solidFill>
                <a:schemeClr val="tx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>
              <a:buSzPts val="500"/>
            </a:pP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KLASA:</a:t>
            </a:r>
            <a:r>
              <a:rPr lang="en" sz="200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</a:t>
            </a:r>
            <a:r>
              <a:rPr lang="hr-HR" sz="2000" smtClean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003-05/20-03/1</a:t>
            </a:r>
            <a:endParaRPr lang="en" sz="2000">
              <a:solidFill>
                <a:schemeClr val="tx1"/>
              </a:solidFill>
              <a:latin typeface="Times New Roman"/>
              <a:ea typeface="Times New Roman"/>
              <a:cs typeface="Times New Roman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Times New Roman"/>
              <a:buNone/>
            </a:pP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URBROJ</a:t>
            </a:r>
            <a:r>
              <a:rPr lang="en" sz="2000" b="0" i="0" u="none" strike="noStrike" cap="none" smtClean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  <a:r>
              <a:rPr lang="hr-HR" sz="2000" b="0" i="0" u="none" strike="noStrike" cap="none" smtClean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251-460-20-1</a:t>
            </a:r>
            <a:endParaRPr sz="2000" b="0" i="0" u="none" strike="noStrike" cap="none">
              <a:solidFill>
                <a:schemeClr val="tx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>
              <a:buSzPts val="500"/>
            </a:pPr>
            <a:endParaRPr lang="en" sz="2000">
              <a:solidFill>
                <a:schemeClr val="tx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Times New Roman"/>
              <a:buNone/>
            </a:pP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 </a:t>
            </a:r>
            <a:r>
              <a:rPr lang="en" sz="2000" b="0" i="0" u="none" strike="noStrike" cap="none" err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Sesvetama</a:t>
            </a: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00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7</a:t>
            </a: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 </a:t>
            </a:r>
            <a:r>
              <a:rPr lang="en" sz="2000" b="0" i="0" u="none" strike="noStrike" cap="none" err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listopada</a:t>
            </a: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00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2020</a:t>
            </a:r>
            <a:r>
              <a:rPr lang="en" sz="2000" b="0" i="0" u="none" strike="noStrike" cap="none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lang="en-GB" sz="2000" b="0" i="0" u="none" strike="noStrike" cap="none">
              <a:solidFill>
                <a:schemeClr val="tx1"/>
              </a:solidFill>
              <a:latin typeface="Times New Roman"/>
              <a:ea typeface="Times New Roman"/>
              <a:cs typeface="Times New Roman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Times New Roman"/>
              <a:buNone/>
            </a:pPr>
            <a:endParaRPr lang="hr-HR" sz="20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Times New Roman"/>
              <a:buNone/>
            </a:pPr>
            <a:endParaRPr lang="hr-HR" sz="2000" b="0" i="0" u="none" strike="noStrike" cap="none">
              <a:solidFill>
                <a:srgbClr val="000000"/>
              </a:solidFill>
              <a:latin typeface="Times New Roman"/>
              <a:ea typeface="Times New Roman"/>
              <a:cs typeface="Times New Roman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Times New Roman"/>
              <a:buNone/>
            </a:pPr>
            <a:endParaRPr lang="hr-HR" sz="2000" b="0" i="0" u="none" strike="noStrike" cap="none">
              <a:solidFill>
                <a:schemeClr val="dk1"/>
              </a:solidFill>
              <a:latin typeface="Times New Roman"/>
              <a:ea typeface="Calibri"/>
              <a:cs typeface="Times New Roman"/>
            </a:endParaRPr>
          </a:p>
          <a:p>
            <a:pPr>
              <a:buSzPts val="500"/>
            </a:pPr>
            <a:r>
              <a:rPr lang="hr-HR" sz="20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		</a:t>
            </a:r>
            <a:r>
              <a:rPr lang="hr-HR"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   </a:t>
            </a:r>
            <a:endParaRPr lang="hr-HR" sz="20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</a:endParaRPr>
          </a:p>
        </p:txBody>
      </p:sp>
      <p:sp>
        <p:nvSpPr>
          <p:cNvPr id="2" name="TekstniOkvir 1">
            <a:extLst>
              <a:ext uri="{FF2B5EF4-FFF2-40B4-BE49-F238E27FC236}">
                <a16:creationId xmlns:a16="http://schemas.microsoft.com/office/drawing/2014/main" xmlns="" id="{E15C46B7-28CC-4758-BA93-A6846249E6C1}"/>
              </a:ext>
            </a:extLst>
          </p:cNvPr>
          <p:cNvSpPr txBox="1"/>
          <p:nvPr/>
        </p:nvSpPr>
        <p:spPr>
          <a:xfrm>
            <a:off x="4778189" y="4150659"/>
            <a:ext cx="4177552" cy="4001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" sz="2000" err="1">
                <a:solidFill>
                  <a:schemeClr val="dk1"/>
                </a:solidFill>
                <a:latin typeface="Times New Roman"/>
                <a:cs typeface="Times New Roman"/>
              </a:rPr>
              <a:t>Predsjednica</a:t>
            </a:r>
            <a:r>
              <a:rPr lang="en" sz="2000">
                <a:solidFill>
                  <a:schemeClr val="dk1"/>
                </a:solidFill>
                <a:latin typeface="Times New Roman"/>
                <a:cs typeface="Times New Roman"/>
              </a:rPr>
              <a:t> </a:t>
            </a:r>
            <a:r>
              <a:rPr lang="en" sz="2000" err="1">
                <a:solidFill>
                  <a:schemeClr val="dk1"/>
                </a:solidFill>
                <a:latin typeface="Times New Roman"/>
                <a:cs typeface="Times New Roman"/>
              </a:rPr>
              <a:t>Školskog</a:t>
            </a:r>
            <a:r>
              <a:rPr lang="en" sz="2000">
                <a:solidFill>
                  <a:schemeClr val="dk1"/>
                </a:solidFill>
                <a:latin typeface="Times New Roman"/>
                <a:cs typeface="Times New Roman"/>
              </a:rPr>
              <a:t> </a:t>
            </a:r>
            <a:r>
              <a:rPr lang="en" sz="2000" err="1">
                <a:solidFill>
                  <a:schemeClr val="dk1"/>
                </a:solidFill>
                <a:latin typeface="Times New Roman"/>
                <a:cs typeface="Times New Roman"/>
              </a:rPr>
              <a:t>odbora</a:t>
            </a:r>
            <a:r>
              <a:rPr lang="en" sz="2000">
                <a:solidFill>
                  <a:schemeClr val="dk1"/>
                </a:solidFill>
                <a:latin typeface="Times New Roman"/>
                <a:cs typeface="Times New Roman"/>
              </a:rPr>
              <a:t>:</a:t>
            </a:r>
            <a:endParaRPr lang="hr-HR" sz="2000">
              <a:solidFill>
                <a:schemeClr val="dk1"/>
              </a:solidFill>
              <a:latin typeface="Times New Roman"/>
              <a:cs typeface="Times New Roman"/>
            </a:endParaRPr>
          </a:p>
        </p:txBody>
      </p:sp>
      <p:sp>
        <p:nvSpPr>
          <p:cNvPr id="6" name="TekstniOkvir 5">
            <a:extLst>
              <a:ext uri="{FF2B5EF4-FFF2-40B4-BE49-F238E27FC236}">
                <a16:creationId xmlns:a16="http://schemas.microsoft.com/office/drawing/2014/main" xmlns="" id="{5DF4A90C-0BB3-45B5-BD5B-BE3CC4D1BDFB}"/>
              </a:ext>
            </a:extLst>
          </p:cNvPr>
          <p:cNvSpPr txBox="1"/>
          <p:nvPr/>
        </p:nvSpPr>
        <p:spPr>
          <a:xfrm>
            <a:off x="607359" y="4148418"/>
            <a:ext cx="2743200" cy="4001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" sz="2000" err="1">
                <a:solidFill>
                  <a:schemeClr val="dk1"/>
                </a:solidFill>
                <a:latin typeface="Times New Roman"/>
                <a:cs typeface="Times New Roman"/>
              </a:rPr>
              <a:t>Ravnateljica</a:t>
            </a:r>
            <a:r>
              <a:rPr lang="en" sz="2000">
                <a:solidFill>
                  <a:schemeClr val="dk1"/>
                </a:solidFill>
                <a:latin typeface="Times New Roman"/>
                <a:cs typeface="Times New Roman"/>
              </a:rPr>
              <a:t>: </a:t>
            </a:r>
            <a:endParaRPr lang="hr-HR" sz="2000">
              <a:solidFill>
                <a:schemeClr val="dk1"/>
              </a:solidFill>
              <a:latin typeface="Times New Roman"/>
              <a:cs typeface="Times New Roman"/>
            </a:endParaRPr>
          </a:p>
        </p:txBody>
      </p:sp>
      <p:graphicFrame>
        <p:nvGraphicFramePr>
          <p:cNvPr id="8" name="Tablica 8">
            <a:extLst>
              <a:ext uri="{FF2B5EF4-FFF2-40B4-BE49-F238E27FC236}">
                <a16:creationId xmlns:a16="http://schemas.microsoft.com/office/drawing/2014/main" xmlns="" id="{02E116D2-9911-4CD5-8031-2730B1FC0C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2681670"/>
              </p:ext>
            </p:extLst>
          </p:nvPr>
        </p:nvGraphicFramePr>
        <p:xfrm>
          <a:off x="690283" y="5118848"/>
          <a:ext cx="3040098" cy="3962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40098">
                  <a:extLst>
                    <a:ext uri="{9D8B030D-6E8A-4147-A177-3AD203B41FA5}">
                      <a16:colId xmlns:a16="http://schemas.microsoft.com/office/drawing/2014/main" xmlns="" val="923317965"/>
                    </a:ext>
                  </a:extLst>
                </a:gridCol>
              </a:tblGrid>
              <a:tr h="30480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" sz="20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Gordana Vojnović, prof.</a:t>
                      </a:r>
                      <a:endParaRPr lang="sr-Latn-RS" sz="2000" b="0" i="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41985028"/>
                  </a:ext>
                </a:extLst>
              </a:tr>
            </a:tbl>
          </a:graphicData>
        </a:graphic>
      </p:graphicFrame>
      <p:graphicFrame>
        <p:nvGraphicFramePr>
          <p:cNvPr id="10" name="Tablica 10">
            <a:extLst>
              <a:ext uri="{FF2B5EF4-FFF2-40B4-BE49-F238E27FC236}">
                <a16:creationId xmlns:a16="http://schemas.microsoft.com/office/drawing/2014/main" xmlns="" id="{B7FE53DC-FFC6-49A1-AD92-23152323AF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1446353"/>
              </p:ext>
            </p:extLst>
          </p:nvPr>
        </p:nvGraphicFramePr>
        <p:xfrm>
          <a:off x="4876799" y="5127812"/>
          <a:ext cx="3434685" cy="3962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434685">
                  <a:extLst>
                    <a:ext uri="{9D8B030D-6E8A-4147-A177-3AD203B41FA5}">
                      <a16:colId xmlns:a16="http://schemas.microsoft.com/office/drawing/2014/main" xmlns="" val="1028877804"/>
                    </a:ext>
                  </a:extLst>
                </a:gridCol>
              </a:tblGrid>
              <a:tr h="394447"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Zorka Brekalo, </a:t>
                      </a:r>
                      <a:r>
                        <a:rPr lang="en-GB" sz="20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učitelj</a:t>
                      </a:r>
                      <a:endParaRPr lang="hr-HR" sz="2000" b="0" i="0" u="none" strike="noStrike" cap="none" noProof="0">
                        <a:solidFill>
                          <a:schemeClr val="dk1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40982794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" name="Google Shape;308;p14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309" name="Google Shape;309;p14"/>
          <p:cNvGraphicFramePr/>
          <p:nvPr>
            <p:extLst>
              <p:ext uri="{D42A27DB-BD31-4B8C-83A1-F6EECF244321}">
                <p14:modId xmlns:p14="http://schemas.microsoft.com/office/powerpoint/2010/main" val="1727773215"/>
              </p:ext>
            </p:extLst>
          </p:nvPr>
        </p:nvGraphicFramePr>
        <p:xfrm>
          <a:off x="251515" y="548679"/>
          <a:ext cx="8640975" cy="567167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6846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9563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95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 </a:t>
                      </a:r>
                      <a:r>
                        <a:rPr lang="en" sz="1800" b="1">
                          <a:solidFill>
                            <a:schemeClr val="dk1"/>
                          </a:solidFill>
                        </a:rPr>
                        <a:t>KATOLIČKI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  VJERONAUK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08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Povezivanje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Božje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objave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tradicije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Crkve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iskustvom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bi se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ostvarilo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otvoreno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katoličke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56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 je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1. do 8.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razvijen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vjeronauk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99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NOSITELJI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s. Marija Todorić, Anđelko </a:t>
                      </a:r>
                      <a:r>
                        <a:rPr lang="sr-Latn-R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Fofić</a:t>
                      </a:r>
                      <a:r>
                        <a:rPr lang="sr-Latn-R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sr-Latn-R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Michaela</a:t>
                      </a:r>
                      <a:r>
                        <a:rPr lang="sr-Latn-R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sr-Latn-R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Lulić</a:t>
                      </a:r>
                      <a:endParaRPr sz="18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5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provodi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učioničkom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rasporeda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sati.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3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29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financiranje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66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prosjek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općeg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upisuje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svjedodžbu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15"/>
          <p:cNvSpPr txBox="1"/>
          <p:nvPr/>
        </p:nvSpPr>
        <p:spPr>
          <a:xfrm>
            <a:off x="7078660" y="0"/>
            <a:ext cx="2065199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316" name="Google Shape;316;p15"/>
          <p:cNvGraphicFramePr/>
          <p:nvPr>
            <p:extLst>
              <p:ext uri="{D42A27DB-BD31-4B8C-83A1-F6EECF244321}">
                <p14:modId xmlns:p14="http://schemas.microsoft.com/office/powerpoint/2010/main" val="3118156103"/>
              </p:ext>
            </p:extLst>
          </p:nvPr>
        </p:nvGraphicFramePr>
        <p:xfrm>
          <a:off x="251515" y="548679"/>
          <a:ext cx="8640975" cy="56081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975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434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69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ENGLESKOG JEZIKA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8.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c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08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56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leksičke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gramatičke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kulturološke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99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Nataša </a:t>
                      </a:r>
                      <a:r>
                        <a:rPr lang="sr-Latn-R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Grubišić,prof</a:t>
                      </a:r>
                      <a:r>
                        <a:rPr lang="sr-Latn-R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51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70 sati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2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3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27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66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Numeričko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322;p16"/>
          <p:cNvSpPr txBox="1"/>
          <p:nvPr/>
        </p:nvSpPr>
        <p:spPr>
          <a:xfrm>
            <a:off x="7078660" y="0"/>
            <a:ext cx="2065200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323" name="Google Shape;323;p16"/>
          <p:cNvGraphicFramePr/>
          <p:nvPr>
            <p:extLst>
              <p:ext uri="{D42A27DB-BD31-4B8C-83A1-F6EECF244321}">
                <p14:modId xmlns:p14="http://schemas.microsoft.com/office/powerpoint/2010/main" val="3578145263"/>
              </p:ext>
            </p:extLst>
          </p:nvPr>
        </p:nvGraphicFramePr>
        <p:xfrm>
          <a:off x="251515" y="548679"/>
          <a:ext cx="8640975" cy="582286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975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434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69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ENGLESKOG JEZIKA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5.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08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običajima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zemalja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područja</a:t>
                      </a:r>
                      <a:endParaRPr sz="1350" u="none" strike="noStrike" cap="none" err="1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56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leksičke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gramatičke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kulturološke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99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Nataša Grubišić, prof.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51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70 sati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3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endParaRPr sz="1350" u="none" strike="noStrike" cap="none" err="1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27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66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Numeričko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3"/>
          <p:cNvSpPr txBox="1"/>
          <p:nvPr/>
        </p:nvSpPr>
        <p:spPr>
          <a:xfrm>
            <a:off x="642800" y="908350"/>
            <a:ext cx="8058900" cy="560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UVOD</a:t>
            </a:r>
            <a:endParaRPr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IZBORNA NASTAVA</a:t>
            </a:r>
            <a:endParaRPr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IZVANNASTAVNE AKTIVNOSTI</a:t>
            </a:r>
            <a:endParaRPr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○"/>
            </a:pPr>
            <a:r>
              <a:rPr lang="en" sz="1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IZVANNASTAVNE AKTIVNOSTI RAZREDNE NASTAVE</a:t>
            </a:r>
            <a:endParaRPr sz="1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○"/>
            </a:pPr>
            <a:r>
              <a:rPr lang="en" sz="1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IZVANNASTAVNE AKTIVNOSTI PREDMETNE NASTAVE</a:t>
            </a:r>
            <a:endParaRPr sz="1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PRODUŽENI BORAVAK</a:t>
            </a:r>
            <a:endParaRPr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indent="-330200"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DOPUNSKA</a:t>
            </a:r>
            <a:r>
              <a:rPr lang="en" sz="16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</a:t>
            </a: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NASTAVA</a:t>
            </a:r>
            <a:endParaRPr lang="en-US"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○"/>
            </a:pPr>
            <a:r>
              <a:rPr lang="en" sz="1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DOPUNSKA NASTAVA RAZREDNE NASTAVE</a:t>
            </a:r>
            <a:endParaRPr sz="1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○"/>
            </a:pPr>
            <a:r>
              <a:rPr lang="en" sz="1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DOPUNSKA NASTAVA PREDMETNE NASTAVE</a:t>
            </a:r>
            <a:endParaRPr sz="1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indent="-330200"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DODATNA</a:t>
            </a:r>
            <a:r>
              <a:rPr lang="en" sz="16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</a:t>
            </a: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NASTAVA</a:t>
            </a:r>
            <a:endParaRPr lang="en-US"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14400" lvl="1" indent="-330200">
              <a:buClr>
                <a:schemeClr val="dk1"/>
              </a:buClr>
              <a:buSzPts val="1600"/>
              <a:buFont typeface="Times New Roman"/>
              <a:buChar char="○"/>
            </a:pPr>
            <a:r>
              <a:rPr lang="en" sz="1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DODATNA NASTAVA RAZREDNE</a:t>
            </a:r>
            <a:r>
              <a:rPr lang="en" sz="16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</a:t>
            </a:r>
            <a:r>
              <a:rPr lang="en" sz="1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NASTAVE</a:t>
            </a:r>
            <a:endParaRPr lang="en-US" sz="1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○"/>
            </a:pPr>
            <a:r>
              <a:rPr lang="en" sz="1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DODATNA NASTAVA PREDMETNE NASTAVE</a:t>
            </a:r>
            <a:endParaRPr sz="1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SAT RAZREDNIKA</a:t>
            </a:r>
            <a:endParaRPr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IZVANUČIONIČNA NASTAVA</a:t>
            </a:r>
            <a:endParaRPr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NATJECANJA</a:t>
            </a:r>
            <a:endParaRPr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TEMATSKI DAN</a:t>
            </a:r>
            <a:endParaRPr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POSJETE IZLOŽBAMA, KAZALIŠNIM PREDSTAVAMA I KINIMA</a:t>
            </a:r>
            <a:endParaRPr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PROJEKTI</a:t>
            </a:r>
            <a:endParaRPr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ODLUKA O ODABIRU DRUGIH OBRAZOVNIH MATERIJALA ZA PREDMETE OBUHVAĆENE KURIKULARNOM REFORMOM U ŠKOLSKOJ GODINI </a:t>
            </a:r>
            <a:r>
              <a:rPr lang="en" sz="16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2020</a:t>
            </a: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./</a:t>
            </a:r>
            <a:r>
              <a:rPr lang="en" sz="16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2021</a:t>
            </a: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ODLUKA O OBABIRU KOMERCIJALNIH DRUGIH OBRAZOVNIH MATERIJALA ZA ŠKOLSKU GODINU </a:t>
            </a:r>
            <a:r>
              <a:rPr lang="en" sz="16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2020</a:t>
            </a: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./</a:t>
            </a:r>
            <a:r>
              <a:rPr lang="en" sz="16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2021</a:t>
            </a: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18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1" name="Google Shape;181;p3"/>
          <p:cNvSpPr/>
          <p:nvPr/>
        </p:nvSpPr>
        <p:spPr>
          <a:xfrm>
            <a:off x="1801240" y="0"/>
            <a:ext cx="5742000" cy="724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SADRŽAJ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" name="Google Shape;329;p17"/>
          <p:cNvSpPr txBox="1"/>
          <p:nvPr/>
        </p:nvSpPr>
        <p:spPr>
          <a:xfrm>
            <a:off x="7078660" y="0"/>
            <a:ext cx="2065199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330" name="Google Shape;330;p17"/>
          <p:cNvGraphicFramePr/>
          <p:nvPr>
            <p:extLst>
              <p:ext uri="{D42A27DB-BD31-4B8C-83A1-F6EECF244321}">
                <p14:modId xmlns:p14="http://schemas.microsoft.com/office/powerpoint/2010/main" val="3841101515"/>
              </p:ext>
            </p:extLst>
          </p:nvPr>
        </p:nvGraphicFramePr>
        <p:xfrm>
          <a:off x="251515" y="548679"/>
          <a:ext cx="8640975" cy="564873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975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434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69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ENGLESKOG JEZIKA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endParaRPr sz="1350" u="none" strike="noStrike" cap="none"/>
                    </a:p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7. a</a:t>
                      </a:r>
                      <a:endParaRPr lang="en" sz="18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08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56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leksičke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gramatičke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kulturološke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99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Anita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Baranašić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dipl. uč.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51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70 sati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2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3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27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66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Numeričko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" name="Google Shape;336;p18"/>
          <p:cNvSpPr txBox="1"/>
          <p:nvPr/>
        </p:nvSpPr>
        <p:spPr>
          <a:xfrm>
            <a:off x="7078660" y="0"/>
            <a:ext cx="2065199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337" name="Google Shape;337;p18"/>
          <p:cNvGraphicFramePr/>
          <p:nvPr>
            <p:extLst>
              <p:ext uri="{D42A27DB-BD31-4B8C-83A1-F6EECF244321}">
                <p14:modId xmlns:p14="http://schemas.microsoft.com/office/powerpoint/2010/main" val="2745862683"/>
              </p:ext>
            </p:extLst>
          </p:nvPr>
        </p:nvGraphicFramePr>
        <p:xfrm>
          <a:off x="251525" y="276300"/>
          <a:ext cx="8640950" cy="607188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461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6948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44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/>
                        <a:t>I</a:t>
                      </a:r>
                      <a:r>
                        <a:rPr lang="en" sz="1400" b="1" u="none" strike="noStrike" cap="none"/>
                        <a:t>ZBORNA NASTAVA IZ ENGLESKOG JEZIKA</a:t>
                      </a:r>
                      <a:endParaRPr sz="1400" b="1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/>
                        <a:t> 4. RAZRED</a:t>
                      </a:r>
                      <a:endParaRPr sz="1400" b="1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158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leksičkih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gramatičkih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cjeloživotno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civilizacijskim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vrijednostima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zemalja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područja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3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komunikacije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44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350" u="none" strike="noStrike" cap="none"/>
                        <a:t>Valentina Ćosić, prof.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3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program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propisuje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70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realizira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eseja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pjesama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recitacija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prezentacija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1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hr-HR" sz="135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Tijekom</a:t>
                      </a:r>
                      <a:r>
                        <a:rPr lang="hr-HR" sz="135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hr-HR" sz="135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nastavne</a:t>
                      </a:r>
                      <a:r>
                        <a:rPr lang="hr-HR" sz="135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hr-HR" sz="135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godine</a:t>
                      </a:r>
                      <a:r>
                        <a:rPr lang="hr-HR" sz="135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2020./2021.</a:t>
                      </a:r>
                      <a:endParaRPr lang="hr-HR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84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3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numeričko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" name="Google Shape;343;p19"/>
          <p:cNvSpPr txBox="1"/>
          <p:nvPr/>
        </p:nvSpPr>
        <p:spPr>
          <a:xfrm>
            <a:off x="7078660" y="0"/>
            <a:ext cx="2065200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344" name="Google Shape;344;p19"/>
          <p:cNvGraphicFramePr/>
          <p:nvPr>
            <p:extLst>
              <p:ext uri="{D42A27DB-BD31-4B8C-83A1-F6EECF244321}">
                <p14:modId xmlns:p14="http://schemas.microsoft.com/office/powerpoint/2010/main" val="160543442"/>
              </p:ext>
            </p:extLst>
          </p:nvPr>
        </p:nvGraphicFramePr>
        <p:xfrm>
          <a:off x="251515" y="548679"/>
          <a:ext cx="8640975" cy="582286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975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434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69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ENGLESKOG JEZIKA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6. 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08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komunikacijskih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elemenata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sociokulturne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interkulturalne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čitalačke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kompetencije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56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leksičke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gramatičke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kulturološke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99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Valentina Ćosić, prof.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51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70 sati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2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3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nastavne godine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27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66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Permanentno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analiza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Numeričko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p20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351" name="Google Shape;351;p20"/>
          <p:cNvGraphicFramePr/>
          <p:nvPr>
            <p:extLst>
              <p:ext uri="{D42A27DB-BD31-4B8C-83A1-F6EECF244321}">
                <p14:modId xmlns:p14="http://schemas.microsoft.com/office/powerpoint/2010/main" val="751496081"/>
              </p:ext>
            </p:extLst>
          </p:nvPr>
        </p:nvGraphicFramePr>
        <p:xfrm>
          <a:off x="135400" y="276224"/>
          <a:ext cx="8892475" cy="643188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710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214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40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NJEMAČKOG JEZIKA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4. A, B, C RAZRED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922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višejezične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međukulturne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kompetencije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42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interakcije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veliki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strategija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69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Anđa Pehar Matić, prof.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56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literature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interneta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7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70 sati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21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962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7" name="Google Shape;357;p21"/>
          <p:cNvGraphicFramePr/>
          <p:nvPr>
            <p:extLst>
              <p:ext uri="{D42A27DB-BD31-4B8C-83A1-F6EECF244321}">
                <p14:modId xmlns:p14="http://schemas.microsoft.com/office/powerpoint/2010/main" val="1228672648"/>
              </p:ext>
            </p:extLst>
          </p:nvPr>
        </p:nvGraphicFramePr>
        <p:xfrm>
          <a:off x="251525" y="146861"/>
          <a:ext cx="8640950" cy="636444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642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67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40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NASTAVA NJEMAČKOG JEZIKA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5.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A, B, C RAZRED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922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okviru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pobuditi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kulturu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 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omogućiti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usmenog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 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upoznati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senzibilizirati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običaje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zemalja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njemačkoga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42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komuniciranja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drugoga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suradničko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91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Morana Butković 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56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literature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interneta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7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70 sati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odjelima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5.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A, 5.B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5.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C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21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962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350" u="none" strike="noStrike" cap="none" err="1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3" name="Google Shape;363;p22"/>
          <p:cNvGraphicFramePr/>
          <p:nvPr>
            <p:extLst>
              <p:ext uri="{D42A27DB-BD31-4B8C-83A1-F6EECF244321}">
                <p14:modId xmlns:p14="http://schemas.microsoft.com/office/powerpoint/2010/main" val="885978096"/>
              </p:ext>
            </p:extLst>
          </p:nvPr>
        </p:nvGraphicFramePr>
        <p:xfrm>
          <a:off x="235850" y="363665"/>
          <a:ext cx="8672300" cy="634746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91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813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744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NJEMAČKOG JEZIKA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6. B, C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RAZREDNI ODJEL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44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Razvoj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višejezične i međukulturne kompetencije učenika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46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interakcije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veliki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strategija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produbljivanje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48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Antonija Barišić, prof.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63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literature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interneta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723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70 sati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73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18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Brojčano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9" name="Google Shape;369;p23"/>
          <p:cNvGraphicFramePr/>
          <p:nvPr>
            <p:extLst>
              <p:ext uri="{D42A27DB-BD31-4B8C-83A1-F6EECF244321}">
                <p14:modId xmlns:p14="http://schemas.microsoft.com/office/powerpoint/2010/main" val="3743253101"/>
              </p:ext>
            </p:extLst>
          </p:nvPr>
        </p:nvGraphicFramePr>
        <p:xfrm>
          <a:off x="251337" y="214854"/>
          <a:ext cx="8641325" cy="614263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8737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7675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66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NASTAVA NJEMAČKOG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7.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B, C </a:t>
                      </a:r>
                      <a:r>
                        <a:rPr lang="en" sz="18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D RAZRED</a:t>
                      </a:r>
                      <a:endParaRPr sz="18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05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želju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68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trajnih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uporabljivih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66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Morana Butković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83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literature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interneta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41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70 sati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odjelima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7.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B, C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D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34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00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350" u="none" strike="noStrike" cap="none" err="1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75" name="Google Shape;375;p24"/>
          <p:cNvGraphicFramePr/>
          <p:nvPr>
            <p:extLst>
              <p:ext uri="{D42A27DB-BD31-4B8C-83A1-F6EECF244321}">
                <p14:modId xmlns:p14="http://schemas.microsoft.com/office/powerpoint/2010/main" val="2911410079"/>
              </p:ext>
            </p:extLst>
          </p:nvPr>
        </p:nvGraphicFramePr>
        <p:xfrm>
          <a:off x="228105" y="202078"/>
          <a:ext cx="8687775" cy="644303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579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298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744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NJEMAČKOG JEZIKA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8. 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B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RAZREDNI ODJEL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44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Razvoj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višejezične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međukulturne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kompetencije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46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interakcije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veliki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strategija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produbljivanje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44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Antonija Barišić, prof.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63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literature,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interneta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723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70 sati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73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916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Brojčano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" name="Google Shape;381;p25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382" name="Google Shape;382;p25"/>
          <p:cNvGraphicFramePr/>
          <p:nvPr>
            <p:extLst>
              <p:ext uri="{D42A27DB-BD31-4B8C-83A1-F6EECF244321}">
                <p14:modId xmlns:p14="http://schemas.microsoft.com/office/powerpoint/2010/main" val="295727100"/>
              </p:ext>
            </p:extLst>
          </p:nvPr>
        </p:nvGraphicFramePr>
        <p:xfrm>
          <a:off x="234512" y="276224"/>
          <a:ext cx="8674975" cy="629948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839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191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819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TALIJANSKOG JEZIKA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ČETVRTI RAZRED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944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jezika,motiviranje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crtanje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pjesmica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65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četvrtog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69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Natalija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Glavak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Horvatić, prof.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805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zadacima,obradom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kraćih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dijaloga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obradom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pjesmica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gledanjem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kraćih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crtanih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filmova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88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puta tjedno po dva školska sata, tijekom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74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hamer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fascikli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plastifikator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folije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memori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kartica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882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pano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prigodnih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čestitki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tijekom cijele školske godine.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Google Shape;388;p26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389" name="Google Shape;389;p26"/>
          <p:cNvGraphicFramePr/>
          <p:nvPr>
            <p:extLst>
              <p:ext uri="{D42A27DB-BD31-4B8C-83A1-F6EECF244321}">
                <p14:modId xmlns:p14="http://schemas.microsoft.com/office/powerpoint/2010/main" val="4245089789"/>
              </p:ext>
            </p:extLst>
          </p:nvPr>
        </p:nvGraphicFramePr>
        <p:xfrm>
          <a:off x="251516" y="548679"/>
          <a:ext cx="8640950" cy="545736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099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310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76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TALIJANSKOG JEZIKA ZA PETI RAZRED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54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komunikacijskih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88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petog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76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Natalija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Glavak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Horvatić, prof.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17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obradom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kraćih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mini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dijalozima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obradom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pjesmica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27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2020./2021.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98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hamer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fascikli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30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ispitivanje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prigodnih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čestitki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Google Shape;188;p4"/>
          <p:cNvSpPr txBox="1"/>
          <p:nvPr/>
        </p:nvSpPr>
        <p:spPr>
          <a:xfrm>
            <a:off x="7078800" y="0"/>
            <a:ext cx="2065199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189" name="Google Shape;189;p4"/>
          <p:cNvSpPr/>
          <p:nvPr/>
        </p:nvSpPr>
        <p:spPr>
          <a:xfrm>
            <a:off x="2776245" y="922061"/>
            <a:ext cx="3952108" cy="964605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UVOD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90" name="Google Shape;190;p4"/>
          <p:cNvSpPr txBox="1">
            <a:spLocks noGrp="1"/>
          </p:cNvSpPr>
          <p:nvPr>
            <p:ph type="title" idx="4294967295"/>
          </p:nvPr>
        </p:nvSpPr>
        <p:spPr>
          <a:xfrm>
            <a:off x="1393099" y="2317844"/>
            <a:ext cx="6718300" cy="23733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000"/>
              <a:buFont typeface="Arial"/>
              <a:buNone/>
            </a:pPr>
            <a:r>
              <a:rPr lang="en" sz="4800" b="1">
                <a:latin typeface="Times New Roman"/>
                <a:ea typeface="Times New Roman"/>
                <a:cs typeface="Times New Roman"/>
                <a:sym typeface="Times New Roman"/>
              </a:rPr>
              <a:t>O KURIKULU OSNOVNE ŠKOLE</a:t>
            </a:r>
            <a:endParaRPr sz="48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" name="Google Shape;395;p27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396" name="Google Shape;396;p27"/>
          <p:cNvGraphicFramePr/>
          <p:nvPr>
            <p:extLst>
              <p:ext uri="{D42A27DB-BD31-4B8C-83A1-F6EECF244321}">
                <p14:modId xmlns:p14="http://schemas.microsoft.com/office/powerpoint/2010/main" val="2273880770"/>
              </p:ext>
            </p:extLst>
          </p:nvPr>
        </p:nvGraphicFramePr>
        <p:xfrm>
          <a:off x="251525" y="728425"/>
          <a:ext cx="8640950" cy="54011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884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524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41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TALIJANSKOG JEZIKA ZA ŠESTI RAZRED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54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čitanje,dijalozi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30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šestog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04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Natalija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Glavak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Horvatić, prof.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97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mini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dijaloga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kratkim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igrokazima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71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Jedanput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2020./2021.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71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hamer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fascikli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96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povodom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Dana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" name="Google Shape;402;p28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403" name="Google Shape;403;p28"/>
          <p:cNvGraphicFramePr/>
          <p:nvPr>
            <p:extLst>
              <p:ext uri="{D42A27DB-BD31-4B8C-83A1-F6EECF244321}">
                <p14:modId xmlns:p14="http://schemas.microsoft.com/office/powerpoint/2010/main" val="3113877171"/>
              </p:ext>
            </p:extLst>
          </p:nvPr>
        </p:nvGraphicFramePr>
        <p:xfrm>
          <a:off x="251515" y="548679"/>
          <a:ext cx="8640975" cy="555161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900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509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55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IZBORNA NASTAVA IZ TALIJANSKOG JEZIKA ZA SEDMI RAZRED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5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snalaženje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realnim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situacijama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kraćih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smisla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pjesmica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približavanje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umjetnosti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geografiji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Italije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9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sedmog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55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NOSITELJI 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Natalija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Glavak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Horvatić, prof.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28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kraćih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sastavaka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prevođenjem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pjesmica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odlazak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jednodnevnu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terensku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Italiju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ukoliko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epidemiološka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situacija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to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bude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dozvolila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29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Jedanput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2020./2021.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08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hamer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flomastere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41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izradom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prigodnih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čestitki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povodom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Dana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" name="Google Shape;434;p33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pSp>
        <p:nvGrpSpPr>
          <p:cNvPr id="435" name="Google Shape;435;p33"/>
          <p:cNvGrpSpPr/>
          <p:nvPr/>
        </p:nvGrpSpPr>
        <p:grpSpPr>
          <a:xfrm>
            <a:off x="1151725" y="1370733"/>
            <a:ext cx="7027299" cy="3347190"/>
            <a:chOff x="1116575" y="1951033"/>
            <a:chExt cx="7027299" cy="3347190"/>
          </a:xfrm>
        </p:grpSpPr>
        <p:sp>
          <p:nvSpPr>
            <p:cNvPr id="436" name="Google Shape;436;p33"/>
            <p:cNvSpPr/>
            <p:nvPr/>
          </p:nvSpPr>
          <p:spPr>
            <a:xfrm>
              <a:off x="1195387" y="1951033"/>
              <a:ext cx="6948487" cy="171926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33"/>
            <p:cNvSpPr txBox="1"/>
            <p:nvPr/>
          </p:nvSpPr>
          <p:spPr>
            <a:xfrm>
              <a:off x="1116575" y="3206023"/>
              <a:ext cx="6840600" cy="2092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5450" tIns="65450" rIns="65450" bIns="6545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25"/>
                <a:buFont typeface="Arial"/>
                <a:buNone/>
              </a:pPr>
              <a:r>
                <a:rPr lang="en" sz="4800" b="1" i="0" u="none" strike="noStrike" cap="none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IZVANNASTAVNE AKTIVNOSTI</a:t>
              </a:r>
              <a:endParaRPr sz="4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" name="Google Shape;443;p34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444" name="Google Shape;444;p34"/>
          <p:cNvSpPr txBox="1"/>
          <p:nvPr/>
        </p:nvSpPr>
        <p:spPr>
          <a:xfrm>
            <a:off x="468312" y="1989133"/>
            <a:ext cx="8207375" cy="41544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"/>
              <a:buFont typeface="Arial"/>
              <a:buNone/>
            </a:pP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U našoj školi organizira se niz izvannastavnih aktivnosti koje imaju za cilj poticati učenike na sudjelovanje, promatranje, samostalno istraživanje, otkrivanje i zaključivanje. </a:t>
            </a: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"/>
              <a:buFont typeface="Arial"/>
              <a:buNone/>
            </a:pP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Škola omogućuje da se raznovrsni i kvalitetni sadržaji organiziraju za sve učenike (prosječne, darovite, s posebnim potrebama...), da učenici samostalno biraju prema osobnim interesima i talentima, te da se osiguraju materijalni, tehnički, programski i organizacijski  uvjeti kako bi se ti sadržaji proveli što kvalitetnije. </a:t>
            </a: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"/>
              <a:buFont typeface="Arial"/>
              <a:buNone/>
            </a:pP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Prilagođavanjem i kurikularnim pristupom odgojno-obrazovnog rada, oblika i  metoda, kroz mehanizme kreativnog razmišljanja sprečavaju se neprihvatljiva ponašanja učenika te se razvija njihov pozitivan odnos spram kulturnih i estetskih vrijednosti (Ksenija Borović, učitelj mentor).</a:t>
            </a: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" name="Google Shape;445;p34"/>
          <p:cNvSpPr/>
          <p:nvPr/>
        </p:nvSpPr>
        <p:spPr>
          <a:xfrm>
            <a:off x="1294625" y="548675"/>
            <a:ext cx="6823200" cy="1152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3600" b="1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IZVANNASTAVNE AKTIVNOSTI</a:t>
            </a: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35"/>
          <p:cNvSpPr/>
          <p:nvPr/>
        </p:nvSpPr>
        <p:spPr>
          <a:xfrm>
            <a:off x="1546411" y="292453"/>
            <a:ext cx="6051177" cy="720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Times New Roman"/>
              <a:buNone/>
            </a:pP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IZVANNASTAVNE AKTIVNOSTI RAZREDNE NASTAVE</a:t>
            </a: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2" name="Tablic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300093"/>
              </p:ext>
            </p:extLst>
          </p:nvPr>
        </p:nvGraphicFramePr>
        <p:xfrm>
          <a:off x="1963272" y="1438841"/>
          <a:ext cx="4437528" cy="4942608"/>
        </p:xfrm>
        <a:graphic>
          <a:graphicData uri="http://schemas.openxmlformats.org/drawingml/2006/table">
            <a:tbl>
              <a:tblPr firstRow="1" firstCol="1" bandRow="1">
                <a:tableStyleId>{B2E6745A-B9C5-42E0-A17B-FDAA3278ED7C}</a:tableStyleId>
              </a:tblPr>
              <a:tblGrid>
                <a:gridCol w="4437528">
                  <a:extLst>
                    <a:ext uri="{9D8B030D-6E8A-4147-A177-3AD203B41FA5}">
                      <a16:colId xmlns:a16="http://schemas.microsoft.com/office/drawing/2014/main" xmlns="" val="3075740112"/>
                    </a:ext>
                  </a:extLst>
                </a:gridCol>
              </a:tblGrid>
              <a:tr h="2784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RITMIKA    </a:t>
                      </a:r>
                      <a:endParaRPr lang="de-DE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769564884"/>
                  </a:ext>
                </a:extLst>
              </a:tr>
              <a:tr h="2784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MALI PJEVAČKI ZBOR</a:t>
                      </a:r>
                      <a:endParaRPr lang="de-DE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430278208"/>
                  </a:ext>
                </a:extLst>
              </a:tr>
              <a:tr h="2784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SPRETNE RUKE</a:t>
                      </a:r>
                      <a:endParaRPr lang="de-DE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4282209314"/>
                  </a:ext>
                </a:extLst>
              </a:tr>
              <a:tr h="2784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GLAZBENO - SCENSKA GRUPA</a:t>
                      </a:r>
                      <a:endParaRPr lang="de-DE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959542454"/>
                  </a:ext>
                </a:extLst>
              </a:tr>
              <a:tr h="2784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POMLADAK CRVENOG KRIŽA</a:t>
                      </a:r>
                      <a:endParaRPr lang="de-DE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902731913"/>
                  </a:ext>
                </a:extLst>
              </a:tr>
              <a:tr h="2784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RECITATORSKA GRUPA</a:t>
                      </a:r>
                      <a:endParaRPr lang="de-DE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482309325"/>
                  </a:ext>
                </a:extLst>
              </a:tr>
              <a:tr h="2784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ATLETIKA</a:t>
                      </a:r>
                      <a:endParaRPr lang="de-DE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424052769"/>
                  </a:ext>
                </a:extLst>
              </a:tr>
              <a:tr h="2784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MALI ČITATELJSKI KLUB</a:t>
                      </a:r>
                      <a:endParaRPr lang="de-DE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4140956754"/>
                  </a:ext>
                </a:extLst>
              </a:tr>
              <a:tr h="2784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EKO GRUPA</a:t>
                      </a:r>
                      <a:endParaRPr lang="de-DE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41345863"/>
                  </a:ext>
                </a:extLst>
              </a:tr>
              <a:tr h="2784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SPRETNE RUKE</a:t>
                      </a:r>
                      <a:endParaRPr lang="de-DE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808326799"/>
                  </a:ext>
                </a:extLst>
              </a:tr>
              <a:tr h="2784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LIKOVNA GRUPA</a:t>
                      </a:r>
                      <a:endParaRPr lang="de-DE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519730198"/>
                  </a:ext>
                </a:extLst>
              </a:tr>
              <a:tr h="2784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KREATIVNA RADIONICA</a:t>
                      </a:r>
                    </a:p>
                  </a:txBody>
                  <a:tcPr marL="44450" marR="44450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83620154"/>
                  </a:ext>
                </a:extLst>
              </a:tr>
              <a:tr h="2784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RECITATORI</a:t>
                      </a:r>
                      <a:endParaRPr lang="de-DE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975409497"/>
                  </a:ext>
                </a:extLst>
              </a:tr>
              <a:tr h="2784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TAJNE MUDRIH SOVA</a:t>
                      </a:r>
                      <a:endParaRPr lang="de-DE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104581601"/>
                  </a:ext>
                </a:extLst>
              </a:tr>
              <a:tr h="2784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LUTKARSKA SKUPINA</a:t>
                      </a:r>
                      <a:endParaRPr lang="de-DE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452635472"/>
                  </a:ext>
                </a:extLst>
              </a:tr>
              <a:tr h="2784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KULTURNI KUTAK</a:t>
                      </a:r>
                      <a:endParaRPr lang="de-DE" sz="1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13827028"/>
                  </a:ext>
                </a:extLst>
              </a:tr>
              <a:tr h="2784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BONTON</a:t>
                      </a:r>
                    </a:p>
                    <a:p>
                      <a:pPr lvl="0">
                        <a:spcAft>
                          <a:spcPts val="0"/>
                        </a:spcAft>
                        <a:buNone/>
                      </a:pPr>
                      <a:r>
                        <a:rPr lang="de-DE" sz="1600">
                          <a:effectLst/>
                        </a:rPr>
                        <a:t>MALI KNJIŽNIČARI</a:t>
                      </a:r>
                    </a:p>
                  </a:txBody>
                  <a:tcPr marL="44450" marR="44450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548168879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" name="Google Shape;459;p36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460" name="Google Shape;460;p36"/>
          <p:cNvGraphicFramePr/>
          <p:nvPr>
            <p:extLst>
              <p:ext uri="{D42A27DB-BD31-4B8C-83A1-F6EECF244321}">
                <p14:modId xmlns:p14="http://schemas.microsoft.com/office/powerpoint/2010/main" val="3383165531"/>
              </p:ext>
            </p:extLst>
          </p:nvPr>
        </p:nvGraphicFramePr>
        <p:xfrm>
          <a:off x="251515" y="544708"/>
          <a:ext cx="8641625" cy="621324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051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364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54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MALI ZBOR -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IZVANNASTAVNA AKTIVNOST; za </a:t>
                      </a:r>
                      <a:r>
                        <a:rPr lang="en" sz="16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RN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44670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stvaralaštvo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 err="1"/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reproducirati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je vokalno i  ritmički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Orfovom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instrumentariju)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-proširivati opseg dječjih glasova </a:t>
                      </a:r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skladbe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skladatelja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priče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endParaRPr sz="1350" u="none" strike="noStrike" cap="none" err="1"/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glazbeno-scenskim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izričajem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nastupati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priredbama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i prigodnim manifestacijama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6805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što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muziciranje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taj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međusobnu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poštovanje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endParaRPr sz="1350" u="none" strike="noStrike" cap="none" err="1"/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radoznalost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izrazima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5605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strike="noStrike" cap="none">
                          <a:latin typeface="Times New Roman"/>
                        </a:rPr>
                        <a:t>Jasminka Španić</a:t>
                      </a:r>
                      <a:endParaRPr lang="sr-Latn-RS" sz="1600">
                        <a:latin typeface="Times New Roman"/>
                      </a:endParaRPr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9160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3970" marR="0" lvl="0" indent="-1397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priredbama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ostalim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projektima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0762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školske godine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2020./21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., 1 sat tjedno i po potrebi prije nastupa.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2000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Orfov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instrumentarij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sintetizator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zvuka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CD-player,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domaćinstva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36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Klasično vrednovanje nije predviđeno.Rezultat rada ove izvannastavne aktivnosti jest  kvaliteta izvedenog programa na školskim priredbama i ostalim glazbenim projektima u školi i izvan nje.</a:t>
                      </a:r>
                    </a:p>
                    <a:p>
                      <a:pPr marL="0" marR="0" lvl="0" indent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6" name="Google Shape;466;g61e800e64c_0_0"/>
          <p:cNvGraphicFramePr/>
          <p:nvPr>
            <p:extLst>
              <p:ext uri="{D42A27DB-BD31-4B8C-83A1-F6EECF244321}">
                <p14:modId xmlns:p14="http://schemas.microsoft.com/office/powerpoint/2010/main" val="4175797790"/>
              </p:ext>
            </p:extLst>
          </p:nvPr>
        </p:nvGraphicFramePr>
        <p:xfrm>
          <a:off x="251515" y="544708"/>
          <a:ext cx="8641625" cy="548884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051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364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54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ČUVARI HRVATSKE BAŠTINE</a:t>
                      </a:r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5992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uvjeta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napredak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djetetovog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tradicijskog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identiteta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6805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350" u="none" strike="noStrike" cap="none" err="1"/>
                        <a:t>Zavičajnim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govorom</a:t>
                      </a:r>
                      <a:r>
                        <a:rPr lang="en" sz="1350" u="none" strike="noStrike" cap="none"/>
                        <a:t>, </a:t>
                      </a:r>
                      <a:r>
                        <a:rPr lang="en" sz="1350" u="none" strike="noStrike" cap="none" err="1"/>
                        <a:t>starim</a:t>
                      </a:r>
                      <a:r>
                        <a:rPr lang="en" sz="1350" u="none" strike="noStrike" cap="none"/>
                        <a:t> pismom, </a:t>
                      </a:r>
                      <a:r>
                        <a:rPr lang="en" sz="1350" u="none" strike="noStrike" cap="none" err="1"/>
                        <a:t>dječjim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folklorom</a:t>
                      </a:r>
                      <a:r>
                        <a:rPr lang="en" sz="1350" u="none" strike="noStrike" cap="none"/>
                        <a:t>, </a:t>
                      </a:r>
                      <a:r>
                        <a:rPr lang="en" sz="1350" u="none" strike="noStrike" cap="none" err="1"/>
                        <a:t>zaboravljenim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dječjim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igrama</a:t>
                      </a:r>
                      <a:r>
                        <a:rPr lang="en" sz="1350" u="none" strike="noStrike" cap="none"/>
                        <a:t>, </a:t>
                      </a:r>
                      <a:r>
                        <a:rPr lang="en" sz="1350" u="none" strike="noStrike" cap="none" err="1"/>
                        <a:t>gajenjem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domoljublja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i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običajima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vezanim</a:t>
                      </a:r>
                      <a:r>
                        <a:rPr lang="en" sz="1350" u="none" strike="noStrike" cap="none"/>
                        <a:t> za </a:t>
                      </a:r>
                      <a:r>
                        <a:rPr lang="en" sz="1350" u="none" strike="noStrike" cap="none" err="1"/>
                        <a:t>blagdane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promičemo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tradicijske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vrijednosti</a:t>
                      </a:r>
                      <a:r>
                        <a:rPr lang="en" sz="1350" u="none" strike="noStrike" cap="none"/>
                        <a:t>.</a:t>
                      </a:r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350" u="none" strike="noStrike" cap="none" err="1"/>
                        <a:t>Razvijati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govorne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i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glazbene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vještine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učenika</a:t>
                      </a:r>
                      <a:r>
                        <a:rPr lang="en" sz="1350" u="none" strike="noStrike" cap="none"/>
                        <a:t>, </a:t>
                      </a:r>
                      <a:r>
                        <a:rPr lang="en" sz="1350" u="none" strike="noStrike" cap="none" err="1"/>
                        <a:t>osposobiti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učenike</a:t>
                      </a:r>
                      <a:r>
                        <a:rPr lang="en" sz="1350" u="none" strike="noStrike" cap="none"/>
                        <a:t> za </a:t>
                      </a:r>
                      <a:r>
                        <a:rPr lang="en" sz="1350" u="none" strike="noStrike" cap="none" err="1"/>
                        <a:t>kritičko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razmišljanje</a:t>
                      </a:r>
                      <a:r>
                        <a:rPr lang="en" sz="1350" u="none" strike="noStrike" cap="none"/>
                        <a:t>, </a:t>
                      </a:r>
                      <a:r>
                        <a:rPr lang="en" sz="1350" u="none" strike="noStrike" cap="none" err="1"/>
                        <a:t>navikavati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učenike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na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točnost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izvedbe</a:t>
                      </a:r>
                      <a:r>
                        <a:rPr lang="en" sz="1350" u="none" strike="noStrike" cap="none"/>
                        <a:t>, </a:t>
                      </a:r>
                      <a:r>
                        <a:rPr lang="en" sz="1350" u="none" strike="noStrike" cap="none" err="1"/>
                        <a:t>izgrađivati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stav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prema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svijetu</a:t>
                      </a:r>
                      <a:r>
                        <a:rPr lang="en" sz="1350" u="none" strike="noStrike" cap="none"/>
                        <a:t> koji </a:t>
                      </a:r>
                      <a:r>
                        <a:rPr lang="en" sz="1350" u="none" strike="noStrike" cap="none" err="1"/>
                        <a:t>ih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okružuje.Poticanje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kreativnosti,volje</a:t>
                      </a:r>
                      <a:r>
                        <a:rPr lang="en" sz="1350" u="none" strike="noStrike" cap="none"/>
                        <a:t>, </a:t>
                      </a:r>
                      <a:r>
                        <a:rPr lang="en" sz="1350" u="none" strike="noStrike" cap="none" err="1"/>
                        <a:t>povjerenja</a:t>
                      </a:r>
                      <a:r>
                        <a:rPr lang="en" sz="1350" u="none" strike="noStrike" cap="none"/>
                        <a:t> u </a:t>
                      </a:r>
                      <a:r>
                        <a:rPr lang="en" sz="1350" u="none" strike="noStrike" cap="none" err="1"/>
                        <a:t>sebe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i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350" u="none" strike="noStrike" cap="none" err="1"/>
                        <a:t>druge</a:t>
                      </a:r>
                      <a:r>
                        <a:rPr lang="en" sz="1350" u="none" strike="noStrike" cap="none"/>
                        <a:t>.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5605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400" u="none" strike="noStrike" cap="none"/>
                        <a:t>Katica Gojanović</a:t>
                      </a:r>
                      <a:endParaRPr sz="360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9160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3970" marR="0" lvl="0" indent="-1397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hr-HR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 na školskim priredbama i ostalim glazbenim projektima u školi i izvan nje.</a:t>
                      </a:r>
                      <a:endParaRPr lang="hr-HR"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0762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2020/21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., 1 sat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nastupa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2000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sintetizator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zvuka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CD-player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500kn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36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školskim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izvanškolskim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razrednim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priredbama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. </a:t>
                      </a:r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" name="Google Shape;472;p37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473" name="Google Shape;473;p37"/>
          <p:cNvGraphicFramePr/>
          <p:nvPr>
            <p:extLst>
              <p:ext uri="{D42A27DB-BD31-4B8C-83A1-F6EECF244321}">
                <p14:modId xmlns:p14="http://schemas.microsoft.com/office/powerpoint/2010/main" val="3580876740"/>
              </p:ext>
            </p:extLst>
          </p:nvPr>
        </p:nvGraphicFramePr>
        <p:xfrm>
          <a:off x="251515" y="563193"/>
          <a:ext cx="8640975" cy="666575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039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370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47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 DRAMSKO-RECIRATORSKA  GRUPA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39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izgovora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66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afirmacijom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identifikaciju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izgradnju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moralnih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vrijednosti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drugoga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dogovaranje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dijete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izrazi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zamisli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ideje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pravilnog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izgovora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javnog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govorenja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pravilnog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književnog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izgovora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intonacije,bogaćenje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jezičnog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izraza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standardnog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hrvatskog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jezika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 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narječjima</a:t>
                      </a:r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26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350" u="none" strike="noStrike" cap="none"/>
                        <a:t>Mirta Grgić Mešić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280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vježbe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vježbe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uživljavanja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ulogu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pantomima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improvizirane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dramske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situacije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pojedinačni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nastupi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47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58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kostimografije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scenografije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81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proslavama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sličnim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prigodama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Google Shape;479;p38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480" name="Google Shape;480;p38"/>
          <p:cNvGraphicFramePr/>
          <p:nvPr>
            <p:extLst>
              <p:ext uri="{D42A27DB-BD31-4B8C-83A1-F6EECF244321}">
                <p14:modId xmlns:p14="http://schemas.microsoft.com/office/powerpoint/2010/main" val="4272744723"/>
              </p:ext>
            </p:extLst>
          </p:nvPr>
        </p:nvGraphicFramePr>
        <p:xfrm>
          <a:off x="262912" y="232490"/>
          <a:ext cx="8618175" cy="622293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512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1669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52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RECITATORSKA GRUPA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60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 govorne sposobnosti i izražajnosti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75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njegovanje i razvoj timskog rada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zadovoljiti potrebu za igrom, zabavom i afirmacijom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poticati pozitivnu identifikaciju i izgradnju moralnih vrijednosti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poticati učenje tolerancije, slušanje drugoga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poticati dijete da izrazi svoje zamisli i ideje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02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hr-HR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Valerija Ivanović Skender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290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2286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igre</a:t>
                      </a:r>
                      <a:endParaRPr sz="1350" u="none" strike="noStrike" cap="none"/>
                    </a:p>
                    <a:p>
                      <a:pPr marL="2286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vježbe čitanja</a:t>
                      </a:r>
                      <a:endParaRPr sz="1350" u="none" strike="noStrike" cap="none"/>
                    </a:p>
                    <a:p>
                      <a:pPr marL="2286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vježbe uživljavanja u likove (uloge)</a:t>
                      </a:r>
                      <a:endParaRPr sz="1350" u="none" strike="noStrike" cap="none"/>
                    </a:p>
                    <a:p>
                      <a:pPr marL="2286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pantomima</a:t>
                      </a:r>
                      <a:endParaRPr sz="1350" u="none" strike="noStrike" cap="none"/>
                    </a:p>
                    <a:p>
                      <a:pPr marL="2286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skupni i pojedinačni nastupi učenika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61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 sat tjedno tijekom školske godine.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79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troškova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05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 na priredbama i svečanostima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6" name="Google Shape;486;p39"/>
          <p:cNvGraphicFramePr/>
          <p:nvPr>
            <p:extLst>
              <p:ext uri="{D42A27DB-BD31-4B8C-83A1-F6EECF244321}">
                <p14:modId xmlns:p14="http://schemas.microsoft.com/office/powerpoint/2010/main" val="1999054826"/>
              </p:ext>
            </p:extLst>
          </p:nvPr>
        </p:nvGraphicFramePr>
        <p:xfrm>
          <a:off x="323862" y="373075"/>
          <a:ext cx="8496298" cy="59609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8485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1114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60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LUTKARSKA GRUPA - MALI LUTKARI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196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scenskom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napisanoj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riječi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oslobađanje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unutarnjih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kočnica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straha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frustracija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socijalnih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suosjećanja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prihvaćanja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različitosti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dosljednost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obavljanju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upornosti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logičkog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vježbanje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pamćenja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snalaženje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iznenadnim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situacijama</a:t>
                      </a:r>
                      <a:endParaRPr sz="15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863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izgovora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javnog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govorenja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književnog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izgovora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intonacije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fluentnost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bogaćenje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izraza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standardnog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narječjima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kvalitetna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organizacija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slobodnog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prevencija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nepoželjnih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oblika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22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Irena Koružnjak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855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Skupnim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pojedinačnim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izvedbama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opuštanja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koncentracije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oponašanja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pantomime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mimike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mašte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ritma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animacije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riječima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Izradom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lutaka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rekvizita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scenografije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čitalačkim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pokusima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2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14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lutaka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rekvizita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scene.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odvija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dječju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motiviranost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rad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ustrajnost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djeteta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socijalnih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prikazujemo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prigodnim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lutkarsko-scenskim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predstavama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Google Shape;197;p6"/>
          <p:cNvSpPr txBox="1">
            <a:spLocks noGrp="1"/>
          </p:cNvSpPr>
          <p:nvPr>
            <p:ph type="title"/>
          </p:nvPr>
        </p:nvSpPr>
        <p:spPr>
          <a:xfrm>
            <a:off x="457200" y="578391"/>
            <a:ext cx="8229600" cy="5354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000"/>
              <a:buFont typeface="Times New Roman"/>
              <a:buNone/>
            </a:pPr>
            <a:r>
              <a:rPr lang="en" sz="4000" b="1">
                <a:latin typeface="Times New Roman"/>
                <a:ea typeface="Times New Roman"/>
                <a:cs typeface="Times New Roman"/>
                <a:sym typeface="Times New Roman"/>
              </a:rPr>
              <a:t>Načela nacionalnog kurikula</a:t>
            </a:r>
            <a:endParaRPr sz="40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98" name="Google Shape;198;p6"/>
          <p:cNvSpPr txBox="1">
            <a:spLocks noGrp="1"/>
          </p:cNvSpPr>
          <p:nvPr>
            <p:ph type="body" idx="1"/>
          </p:nvPr>
        </p:nvSpPr>
        <p:spPr>
          <a:xfrm>
            <a:off x="878075" y="1443750"/>
            <a:ext cx="7808700" cy="486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457200" marR="0" lvl="0" indent="-431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Osiguranje kvalitetnog odgoja i obrazovanja za sve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431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Jednakost obrazovnih mogućnosti za sve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431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Obveznost općeg obrazovanja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431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Uspravna i vodoravna prohodnost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431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Uključenost svih učenika u odgojno-obrazovni sustav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431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Znanstvena utemeljenost.</a:t>
            </a:r>
            <a:endParaRPr sz="3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2" name="Google Shape;492;p40"/>
          <p:cNvGraphicFramePr/>
          <p:nvPr>
            <p:extLst>
              <p:ext uri="{D42A27DB-BD31-4B8C-83A1-F6EECF244321}">
                <p14:modId xmlns:p14="http://schemas.microsoft.com/office/powerpoint/2010/main" val="3578159076"/>
              </p:ext>
            </p:extLst>
          </p:nvPr>
        </p:nvGraphicFramePr>
        <p:xfrm>
          <a:off x="251515" y="344114"/>
          <a:ext cx="8640950" cy="6146158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057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351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719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LIKOVNA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GRUPA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65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učenika,poticati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vizualno-likovnog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jezika,razvijati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talent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65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zajedničkog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rada,likovnim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stvaralaštvom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datume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zanimljive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događaje,natječaje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uređivati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da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izražavaju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52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Ivana Vlajčić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65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grupi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tehnika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risati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slikati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oblikovati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analitičkog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izlaganja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kombiniranja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variranja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građenja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razlaganja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26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02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nabava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pribora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- 100,00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godišnje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77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dječjih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redovito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panoima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8" name="Google Shape;498;p41"/>
          <p:cNvGraphicFramePr/>
          <p:nvPr>
            <p:extLst>
              <p:ext uri="{D42A27DB-BD31-4B8C-83A1-F6EECF244321}">
                <p14:modId xmlns:p14="http://schemas.microsoft.com/office/powerpoint/2010/main" val="1314144212"/>
              </p:ext>
            </p:extLst>
          </p:nvPr>
        </p:nvGraphicFramePr>
        <p:xfrm>
          <a:off x="251525" y="291021"/>
          <a:ext cx="8640950" cy="5791946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482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1926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719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NAZIV AKTIVNOSTI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TAJNE MUDRIH SOVA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65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CILJ AKTIVNOSTI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Potaknuti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proces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povezivanjem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cjelovito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time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ostvarivanje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potencijala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65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NAMJENA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30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/>
                        <a:t>NOSITELJI 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350" u="none" strike="noStrike" cap="none"/>
                        <a:t>Zorka Brekalo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65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NAČIN REALIZACIJE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suradničko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endParaRPr sz="1350" u="none" strike="noStrike" cap="none" err="1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26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VREMENIK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školski sat tjedno tijekom nastavne godine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02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TROŠKOVNIK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nema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troškova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77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stečenih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stavova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Razredno sudjelovanje u kvizu Nina i Tino Grada Zagreba krajem svibnja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" name="Google Shape;504;p43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505" name="Google Shape;505;p43"/>
          <p:cNvGraphicFramePr/>
          <p:nvPr>
            <p:extLst>
              <p:ext uri="{D42A27DB-BD31-4B8C-83A1-F6EECF244321}">
                <p14:modId xmlns:p14="http://schemas.microsoft.com/office/powerpoint/2010/main" val="1567118651"/>
              </p:ext>
            </p:extLst>
          </p:nvPr>
        </p:nvGraphicFramePr>
        <p:xfrm>
          <a:off x="170702" y="777325"/>
          <a:ext cx="8758950" cy="5952612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056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6533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32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KREATIVNA RADIONICA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11918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 dirty="0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Razvijanje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fine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motorike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te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spretnosti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ruku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poticanje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maštovitosti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i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ljubavi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prema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ručnom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radu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.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Razvijati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sposobnost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kreativnog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izražavanja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. </a:t>
                      </a:r>
                      <a:endParaRPr lang="en" sz="1600" b="0" i="0" u="none" strike="noStrike" cap="none" noProof="0"/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62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Upoznati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potrebnim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materijalom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priborom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tehnikama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Osposobiti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samostalnu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primjenu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naučenog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drugačije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načine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provođenja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slobodnog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vremena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radnih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navika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svjesnosti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važnosti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svakog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Potivanje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zapažanje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detalja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osjećaja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estetiku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održivi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suradničko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23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Natalija Kovač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190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Skupina radi u učioničkom prostoru, a svoje radove prezentira na školskim panoima ili obilježavanjima blagdana.</a:t>
                      </a:r>
                      <a:endParaRPr lang="en-US" sz="1600" b="0" i="0" u="none" strike="noStrike" cap="none" noProof="0"/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Sudjelovanje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u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obilježavanju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obljetnica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i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važnih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datuma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vezanih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za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život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Škole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. </a:t>
                      </a:r>
                      <a:endParaRPr lang="en-US" sz="1600" b="0" i="0" u="none" strike="noStrike" cap="none" noProof="0"/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46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Potrebni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materijal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nabaviti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pomoć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 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roditelja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 ( 100kn)</a:t>
                      </a: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815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školske godine, predstavljanjem uradaka na panou Škole, prezentacijama u razredu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i sudjelovanjem u obilježavanju važnih datuma.</a:t>
                      </a:r>
                      <a:endParaRPr lang="en" sz="1600" u="none" strike="noStrike" cap="none" dirty="0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" name="Google Shape;511;p44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512" name="Google Shape;512;p44"/>
          <p:cNvGraphicFramePr/>
          <p:nvPr>
            <p:extLst>
              <p:ext uri="{D42A27DB-BD31-4B8C-83A1-F6EECF244321}">
                <p14:modId xmlns:p14="http://schemas.microsoft.com/office/powerpoint/2010/main" val="735211430"/>
              </p:ext>
            </p:extLst>
          </p:nvPr>
        </p:nvGraphicFramePr>
        <p:xfrm>
          <a:off x="251515" y="548679"/>
          <a:ext cx="8640975" cy="540520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039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370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75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SPRETNE RUKE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58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ručnog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tehnikama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šivanja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pletenja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tkanja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ručnom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858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motoričkih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koordinacije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međusobnog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poštivanja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strpljenja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crta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ličanosti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61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NOSITELJI 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350" u="none" strike="noStrike" cap="none">
                          <a:latin typeface="Times New Roman"/>
                          <a:cs typeface="Times New Roman"/>
                        </a:rPr>
                        <a:t>Martina </a:t>
                      </a:r>
                      <a:r>
                        <a:rPr lang="en-US" sz="1350" u="none" strike="noStrike" cap="none" err="1">
                          <a:latin typeface="Times New Roman"/>
                          <a:cs typeface="Times New Roman"/>
                        </a:rPr>
                        <a:t>Delišimunović</a:t>
                      </a:r>
                      <a:r>
                        <a:rPr lang="en-US" sz="135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-US" sz="1350" u="none" strike="noStrike" cap="none" err="1">
                          <a:latin typeface="Times New Roman"/>
                          <a:cs typeface="Times New Roman"/>
                        </a:rPr>
                        <a:t>Čmigović</a:t>
                      </a:r>
                      <a:r>
                        <a:rPr lang="en-US" sz="135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-US" sz="1350" u="none" strike="noStrike" cap="none" err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-US" sz="1350" u="none" strike="noStrike" cap="none">
                          <a:latin typeface="Times New Roman"/>
                          <a:cs typeface="Times New Roman"/>
                        </a:rPr>
                        <a:t> Marija </a:t>
                      </a:r>
                      <a:r>
                        <a:rPr lang="en-US" sz="1350" u="none" strike="noStrike" cap="none" err="1">
                          <a:latin typeface="Times New Roman"/>
                          <a:cs typeface="Times New Roman"/>
                        </a:rPr>
                        <a:t>Krijan</a:t>
                      </a:r>
                      <a:endParaRPr err="1">
                        <a:sym typeface="Times New Roman"/>
                      </a:endParaRPr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15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učioničkom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prezentira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priredbama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obilježavanjima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blagdana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obljetnica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datuma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43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2020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./2021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01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ručnih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vuna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…).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67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smotrama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ručnih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18" name="Google Shape;518;p45"/>
          <p:cNvGraphicFramePr/>
          <p:nvPr>
            <p:extLst>
              <p:ext uri="{D42A27DB-BD31-4B8C-83A1-F6EECF244321}">
                <p14:modId xmlns:p14="http://schemas.microsoft.com/office/powerpoint/2010/main" val="227469324"/>
              </p:ext>
            </p:extLst>
          </p:nvPr>
        </p:nvGraphicFramePr>
        <p:xfrm>
          <a:off x="251515" y="548679"/>
          <a:ext cx="8640975" cy="576942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039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370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75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</a:rPr>
                        <a:t>EKO GRUPA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58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načinom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iskorištavanja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otpadnih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njihovim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korištenjem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dodavajući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novu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namjenu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redizajn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osmišljavanje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idejnih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rješenja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..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osjećaja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korištenjem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starih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dodavanje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vrijednosti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167762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izvornih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ručnih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Razvijanje,izrada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osmišljavanje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idejnih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rješenja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koordinacije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ruku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fine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motorike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timskog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međusobnog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poštivanja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osjećaja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domovini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61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</a:rPr>
                        <a:t>NOSITELJI 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Danijela Divna Dujić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8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obilježavanju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obljetnica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datuma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43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01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ručnih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ostali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reciklirani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pogodni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novo-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osmišljenih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…).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67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izložbama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" name="Google Shape;524;p48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525" name="Google Shape;525;p48"/>
          <p:cNvGraphicFramePr/>
          <p:nvPr>
            <p:extLst>
              <p:ext uri="{D42A27DB-BD31-4B8C-83A1-F6EECF244321}">
                <p14:modId xmlns:p14="http://schemas.microsoft.com/office/powerpoint/2010/main" val="1432266431"/>
              </p:ext>
            </p:extLst>
          </p:nvPr>
        </p:nvGraphicFramePr>
        <p:xfrm>
          <a:off x="251515" y="548679"/>
          <a:ext cx="8640950" cy="60072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53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956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55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ATLETIKA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36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Usvajanjem i usavršavanjem atletskih aktivnosti utjecati na kondicijsku i mentalnu pripremu učenika.</a:t>
                      </a:r>
                      <a:endParaRPr sz="1350" u="none" strike="noStrike" cap="none"/>
                    </a:p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Utjecati na motivaciju za kretanjem te aktivnim i kvalitetnim provođenjem slobodnog vremena.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22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 sportskog i natjecateljskog duha, upornosti i borbenosti.</a:t>
                      </a:r>
                      <a:endParaRPr sz="1350" u="none" strike="noStrike" cap="none"/>
                    </a:p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Prevencija nepoželjnih oblika ponašanja.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28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600" u="none" strike="noStrike" cap="none">
                          <a:latin typeface="Times New Roman"/>
                        </a:rPr>
                        <a:t>Jasmina Kostelac Pervan</a:t>
                      </a:r>
                      <a:endParaRPr sz="1600" u="none" strike="noStrike" cap="none"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27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Atletske aktivnosti u školskoj dvorani ili na igralištu škole (ovisno o vremenskim uvjetima).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8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školske godine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07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1143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troškova.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43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 rezultata rada i sportske forme, aktivnosti i zalaganja učenika.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49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532" name="Google Shape;532;p49"/>
          <p:cNvGraphicFramePr/>
          <p:nvPr>
            <p:extLst>
              <p:ext uri="{D42A27DB-BD31-4B8C-83A1-F6EECF244321}">
                <p14:modId xmlns:p14="http://schemas.microsoft.com/office/powerpoint/2010/main" val="3518645233"/>
              </p:ext>
            </p:extLst>
          </p:nvPr>
        </p:nvGraphicFramePr>
        <p:xfrm>
          <a:off x="252212" y="190467"/>
          <a:ext cx="8663200" cy="657123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428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7203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33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PODMLADAK CRVENOG KRIŽA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939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Jačati kod učenka pozitivan dug humanosti i međusobnog pomaganja.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Naglašavanje potrebe za akcijama Crvenog križa. 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Proširiti duh solidarnosti na svakog učenika u školi, razvijati emocionalnu zrelost, empatiju i altruizam.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19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Svim učenicima koji žele sudjelovati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77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Verdana"/>
                        <a:buNone/>
                      </a:pPr>
                      <a:r>
                        <a:rPr lang="hr-HR" sz="17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Helena Ćurić</a:t>
                      </a:r>
                      <a:endParaRPr sz="17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66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 u akcijama koje organizira Crveni križ.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Obrađivanje teme na satu razrednika o ,,humanosti''.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Uključivanje u aktivnosti drugih organizacija koje su u skladu s ciljevima i zadacima HCK. Samostalni radovi učenika: čestitke, plakati, promidžbeni materijal, letci, uporabni predmeti i sl.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12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šk</a:t>
                      </a:r>
                      <a:r>
                        <a:rPr lang="hr-HR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olske godine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46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 financiranje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493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Jačanje  humanitarnog duha, provođenje humanitarnih akcija, povećanje kvalitete života svih članova društva. Učenik će moći prepoznati i imenovati vlastite osjećaje kao i osjećaje druge osobe, 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 će se moći uživjeti u položaj druge osobe kako bi je bolje razumio,  bit će sposoban suosjećati s njom.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Učenikovo ponašanje bit  će dobrovoljno i nesebično s namjerom da pomogne drugoj osobi.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" name="Google Shape;538;p50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539" name="Google Shape;539;p50"/>
          <p:cNvGraphicFramePr/>
          <p:nvPr>
            <p:extLst>
              <p:ext uri="{D42A27DB-BD31-4B8C-83A1-F6EECF244321}">
                <p14:modId xmlns:p14="http://schemas.microsoft.com/office/powerpoint/2010/main" val="912469967"/>
              </p:ext>
            </p:extLst>
          </p:nvPr>
        </p:nvGraphicFramePr>
        <p:xfrm>
          <a:off x="251525" y="385091"/>
          <a:ext cx="8520096" cy="61215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3935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807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00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RITMIČKA GRUPA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922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koordinacije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pokreta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upornosti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plesu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snalaženje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orijentacija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805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timskog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međusobnog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poštivanja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(za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20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34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Times New Roman"/>
                          <a:cs typeface="Times New Roman"/>
                        </a:rPr>
                        <a:t>Ksenija Borović</a:t>
                      </a:r>
                      <a:endParaRPr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59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Plesne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43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školske godine 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2020./21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., 1 sat tjedno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823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opreme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33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vrednovanjem,te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20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nastupom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priredbama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Povećanje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kvalitete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izvannastavnog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motiviranosti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45" name="Google Shape;545;p51"/>
          <p:cNvGraphicFramePr/>
          <p:nvPr>
            <p:extLst>
              <p:ext uri="{D42A27DB-BD31-4B8C-83A1-F6EECF244321}">
                <p14:modId xmlns:p14="http://schemas.microsoft.com/office/powerpoint/2010/main" val="294165301"/>
              </p:ext>
            </p:extLst>
          </p:nvPr>
        </p:nvGraphicFramePr>
        <p:xfrm>
          <a:off x="251516" y="254379"/>
          <a:ext cx="8640950" cy="641806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110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299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48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MALI ČITATELJSKI KLUB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32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Slušanjem i čitanjem proznoga teksta i poezije razvijati i proširivati rječnik. Poticati interpretativno čitanje uz uvažavanje vrednota govorenog jezika. Razvijati vještine analitičkog i kritičkog razmišljanja, komunikacijske vještine, sposobnost argumentiranog raspravljanja, ali i sposobnost slušanja drugih i uvažavanja tuđih promišljanja i stavova.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181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Njegovati pozitivan odnos prema književnim djelima. Razvijati osjećaj za poetski izraz te naviku čitanja.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                                                      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Aktivnost je namijenjena učenicima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.razreda.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0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sr-Latn-R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Maja Đurinović Tišljarec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65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 godinu čitamo slikovnice, kraća prozna djela te pjesme koje će biti analizirane kroz različite aktivnosti i radionice.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94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nastavne godine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., 1 sat tjedno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31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troškova.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822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 praćenje i vrednovanje tijekom nastavne godine.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1" name="Google Shape;551;p52"/>
          <p:cNvGraphicFramePr/>
          <p:nvPr>
            <p:extLst>
              <p:ext uri="{D42A27DB-BD31-4B8C-83A1-F6EECF244321}">
                <p14:modId xmlns:p14="http://schemas.microsoft.com/office/powerpoint/2010/main" val="3537953926"/>
              </p:ext>
            </p:extLst>
          </p:nvPr>
        </p:nvGraphicFramePr>
        <p:xfrm>
          <a:off x="178593" y="142874"/>
          <a:ext cx="8615770" cy="6634548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0031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11545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6059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MALI KNJIŽNIČARI</a:t>
                      </a:r>
                      <a:endParaRPr sz="2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457551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knjižničnim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fondom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knjižnicom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</a:p>
                    <a:p>
                      <a:pPr marL="0" marR="0" lvl="0" indent="0" algn="just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poslovanju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knjižnice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</a:p>
                    <a:p>
                      <a:pPr marL="0" marR="0" lvl="0" indent="0" algn="just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0" i="0" u="none" strike="noStrike" noProof="0" err="1">
                          <a:latin typeface="Times New Roman"/>
                        </a:rPr>
                        <a:t>Poticanje</a:t>
                      </a:r>
                      <a:r>
                        <a:rPr lang="en" sz="1600" b="0" i="0" u="none" strike="noStrike" noProof="0"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noProof="0" err="1">
                          <a:latin typeface="Times New Roman"/>
                        </a:rPr>
                        <a:t>čitalačke</a:t>
                      </a:r>
                      <a:r>
                        <a:rPr lang="en" sz="1600" b="0" i="0" u="none" strike="noStrike" noProof="0"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noProof="0" err="1">
                          <a:latin typeface="Times New Roman"/>
                        </a:rPr>
                        <a:t>aktivnosti</a:t>
                      </a:r>
                      <a:r>
                        <a:rPr lang="en" sz="1600" b="0" i="0" u="none" strike="noStrike" noProof="0">
                          <a:latin typeface="Times New Roman"/>
                        </a:rPr>
                        <a:t>.</a:t>
                      </a:r>
                      <a:endParaRPr lang="en" sz="1600"/>
                    </a:p>
                    <a:p>
                      <a:pPr marL="0" marR="0" lvl="0" indent="0" algn="just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komunikacijskih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vještina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kritičkog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načina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razmišljanja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121188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Motiviranje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korištenje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knjižnice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Jačanje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međuvršnjačke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suradnje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kroz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međupredmetne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teme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kako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bi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poučavalo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cjeloživotnom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Aktivnost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namijenjena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2.c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2.d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odjela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-US"/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9382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Ivana Mršić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Tikvić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u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suradnji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učiteljicama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produženog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boravka.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17561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Obilježavanje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tematskih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dana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Planu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kulturne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javne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djelatnosti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održavanje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kreativnih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radionica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čitanja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.</a:t>
                      </a:r>
                      <a:endParaRPr lang="en" sz="1600" u="none" strike="noStrike" cap="none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91509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2020./2021.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26052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potrošnog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412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Opisno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</a:p>
                    <a:p>
                      <a:pPr marL="0" marR="0" lvl="0" indent="0" algn="just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Samovrednovanje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kroz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različite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radionice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aktivnosti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</a:p>
                    <a:p>
                      <a:pPr marL="0" marR="0" lvl="0" indent="0" algn="just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Prezentacija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školskim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panoima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</a:p>
                    <a:p>
                      <a:pPr marL="0" marR="0" lvl="0" indent="0" algn="just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0" marR="0" lvl="0" indent="0" algn="just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Google Shape;205;p7"/>
          <p:cNvSpPr txBox="1">
            <a:spLocks noGrp="1"/>
          </p:cNvSpPr>
          <p:nvPr>
            <p:ph type="title"/>
          </p:nvPr>
        </p:nvSpPr>
        <p:spPr>
          <a:xfrm>
            <a:off x="457200" y="578391"/>
            <a:ext cx="8229600" cy="5354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000"/>
              <a:buFont typeface="Times New Roman"/>
              <a:buNone/>
            </a:pPr>
            <a:r>
              <a:rPr lang="en" sz="4000" b="1">
                <a:latin typeface="Times New Roman"/>
                <a:ea typeface="Times New Roman"/>
                <a:cs typeface="Times New Roman"/>
                <a:sym typeface="Times New Roman"/>
              </a:rPr>
              <a:t>Načela nacionalnog kurikula</a:t>
            </a:r>
            <a:endParaRPr sz="40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06" name="Google Shape;206;p7"/>
          <p:cNvSpPr txBox="1">
            <a:spLocks noGrp="1"/>
          </p:cNvSpPr>
          <p:nvPr>
            <p:ph type="body" idx="1"/>
          </p:nvPr>
        </p:nvSpPr>
        <p:spPr>
          <a:xfrm>
            <a:off x="699247" y="1561691"/>
            <a:ext cx="8323729" cy="38171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457200" marR="0" lvl="0" indent="-4191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mes New Roman"/>
              <a:buChar char="•"/>
            </a:pP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Poštivanje ljudskih prava i prava djece</a:t>
            </a:r>
            <a:endParaRPr sz="3600" b="0" i="0" u="none" strike="noStrike" cap="none">
              <a:solidFill>
                <a:schemeClr val="dk1"/>
              </a:solidFill>
            </a:endParaRPr>
          </a:p>
          <a:p>
            <a:pPr marL="457200" marR="0" lvl="0" indent="-4191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mes New Roman"/>
              <a:buChar char="•"/>
            </a:pP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Kompetentnost i profesionalna etika</a:t>
            </a:r>
            <a:endParaRPr sz="3600" b="0" i="0" u="none" strike="noStrike" cap="none">
              <a:solidFill>
                <a:schemeClr val="dk1"/>
              </a:solidFill>
            </a:endParaRPr>
          </a:p>
          <a:p>
            <a:pPr marL="457200" marR="0" lvl="0" indent="-4191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Char char="•"/>
            </a:pP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Demokratičnost svih sudionika</a:t>
            </a:r>
            <a:endParaRPr sz="3600" b="0" i="0" u="none" strike="noStrike" cap="none">
              <a:solidFill>
                <a:schemeClr val="dk1"/>
              </a:solidFill>
            </a:endParaRPr>
          </a:p>
          <a:p>
            <a:pPr marL="457200" marR="0" lvl="0" indent="-4191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mes New Roman"/>
              <a:buChar char="•"/>
            </a:pP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Autonomija škole</a:t>
            </a:r>
            <a:endParaRPr sz="3600" b="0" i="0" u="none" strike="noStrike" cap="none">
              <a:solidFill>
                <a:schemeClr val="dk1"/>
              </a:solidFill>
            </a:endParaRPr>
          </a:p>
          <a:p>
            <a:pPr marL="457200" marR="0" lvl="0" indent="-4191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mes New Roman"/>
              <a:buChar char="•"/>
            </a:pP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Pedagoški i školski pluralizam</a:t>
            </a:r>
            <a:endParaRPr sz="3600" b="0" i="0" u="none" strike="noStrike" cap="none">
              <a:solidFill>
                <a:schemeClr val="dk1"/>
              </a:solidFill>
            </a:endParaRPr>
          </a:p>
          <a:p>
            <a:pPr marL="457200" marR="0" lvl="0" indent="-4191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mes New Roman"/>
              <a:buChar char="•"/>
            </a:pP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Europska dimenzija obrazovanja.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7" name="Google Shape;557;g60bc6c1dfc_0_0"/>
          <p:cNvGraphicFramePr/>
          <p:nvPr>
            <p:extLst>
              <p:ext uri="{D42A27DB-BD31-4B8C-83A1-F6EECF244321}">
                <p14:modId xmlns:p14="http://schemas.microsoft.com/office/powerpoint/2010/main" val="424467234"/>
              </p:ext>
            </p:extLst>
          </p:nvPr>
        </p:nvGraphicFramePr>
        <p:xfrm>
          <a:off x="256032" y="435716"/>
          <a:ext cx="8640950" cy="53324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110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299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73025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NAZIV AKTIVNOSTI</a:t>
                      </a:r>
                      <a:endParaRPr sz="180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BONTON</a:t>
                      </a:r>
                      <a:endParaRPr sz="1800" b="1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38925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CILJ AKTIVNOSTI</a:t>
                      </a:r>
                      <a:endParaRPr sz="180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</a:rPr>
                        <a:t>Naučiti dogovorene norme uljudnog ponašanja u različitim situacijama</a:t>
                      </a:r>
                      <a:endParaRPr sz="1800" u="none" strike="noStrike" cap="none">
                        <a:solidFill>
                          <a:schemeClr val="dk1"/>
                        </a:solidFill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02975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NAMJENA</a:t>
                      </a:r>
                      <a:endParaRPr sz="180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Arial"/>
                        <a:buChar char="●"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</a:rPr>
                        <a:t>uključiti što više učenika te im razvijati želju za učenje uljudnog ponašanja u različitim životnim situacijama</a:t>
                      </a:r>
                      <a:endParaRPr sz="180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4572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Arial"/>
                        <a:buChar char="●"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</a:rPr>
                        <a:t>poticati radoznalost kod učenika i želju za produbljivanjem znanja o uljudnom ponašanju</a:t>
                      </a:r>
                      <a:endParaRPr sz="1800" u="none" strike="noStrike" cap="none">
                        <a:solidFill>
                          <a:schemeClr val="dk1"/>
                        </a:solidFill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3105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NOSITELJI </a:t>
                      </a:r>
                      <a:endParaRPr sz="180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</a:rPr>
                        <a:t>Danijela Crnjac</a:t>
                      </a:r>
                      <a:endParaRPr sz="1800" u="none" strike="noStrike" cap="none">
                        <a:solidFill>
                          <a:schemeClr val="dk1"/>
                        </a:solidFill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76975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NAČIN REALIZACIJE</a:t>
                      </a:r>
                      <a:endParaRPr sz="180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Arial"/>
                        <a:buChar char="●"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</a:rPr>
                        <a:t>igre</a:t>
                      </a:r>
                      <a:endParaRPr sz="180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4572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Arial"/>
                        <a:buChar char="●"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</a:rPr>
                        <a:t>improvizirane situacije</a:t>
                      </a:r>
                      <a:endParaRPr sz="180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4572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Arial"/>
                        <a:buChar char="●"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</a:rPr>
                        <a:t>stvarne situacije</a:t>
                      </a:r>
                      <a:endParaRPr sz="1800" u="none" strike="noStrike" cap="none">
                        <a:solidFill>
                          <a:schemeClr val="dk1"/>
                        </a:solidFill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4350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VREMENIK</a:t>
                      </a:r>
                      <a:endParaRPr sz="180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</a:rPr>
                        <a:t>Tijekom nastavne godine.</a:t>
                      </a:r>
                      <a:endParaRPr sz="1800" u="none" strike="noStrike" cap="none">
                        <a:solidFill>
                          <a:schemeClr val="dk1"/>
                        </a:solidFill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17525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TROŠKOVNIK</a:t>
                      </a:r>
                      <a:endParaRPr sz="180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</a:rPr>
                        <a:t>Nema troškova</a:t>
                      </a:r>
                      <a:endParaRPr sz="1800" u="none" strike="noStrike" cap="none">
                        <a:solidFill>
                          <a:schemeClr val="dk1"/>
                        </a:solidFill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9740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VREDNOVANJE I KORIŠTENJE REZULTATA RADA</a:t>
                      </a:r>
                      <a:endParaRPr sz="180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Arial"/>
                        <a:buChar char="●"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</a:rPr>
                        <a:t>opisno praćenje</a:t>
                      </a:r>
                      <a:endParaRPr sz="180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4572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Arial"/>
                        <a:buChar char="●"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</a:rPr>
                        <a:t>rezultati rada će se vidjeti u ponašanju učenika u prostoru škole te izvan nje</a:t>
                      </a:r>
                      <a:endParaRPr sz="1800" u="none" strike="noStrike" cap="none">
                        <a:solidFill>
                          <a:schemeClr val="dk1"/>
                        </a:solidFill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63" name="Google Shape;563;g63ac2e3554_3_0"/>
          <p:cNvGraphicFramePr/>
          <p:nvPr>
            <p:extLst>
              <p:ext uri="{D42A27DB-BD31-4B8C-83A1-F6EECF244321}">
                <p14:modId xmlns:p14="http://schemas.microsoft.com/office/powerpoint/2010/main" val="122885113"/>
              </p:ext>
            </p:extLst>
          </p:nvPr>
        </p:nvGraphicFramePr>
        <p:xfrm>
          <a:off x="251525" y="289729"/>
          <a:ext cx="8640950" cy="57911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110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299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73025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KULTURNI KUTAK </a:t>
                      </a: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38925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poznatih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pojmova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međukulturne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kompetencije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pogleda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tuđem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02975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naglaskom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međukulturnu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kompetenciju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3105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sr-Latn-R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Klara </a:t>
                      </a:r>
                      <a:r>
                        <a:rPr lang="sr-Latn-R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Hadjina</a:t>
                      </a:r>
                      <a:endParaRPr sz="18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76975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praktičan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dobiju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–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crtanje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lijepljenje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listići.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Kulturni kutak namijenjen je učenicima trećih razreda.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4350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2020/2021.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Jednom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– 1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školski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sat.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17525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Kolaž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šareni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hameri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flomasteri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vodene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bojice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drvene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bojice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printanje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9740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ručnih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sakupljajući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izrađuju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portfolio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svoga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" name="Google Shape;571;p53"/>
          <p:cNvSpPr/>
          <p:nvPr/>
        </p:nvSpPr>
        <p:spPr>
          <a:xfrm>
            <a:off x="1781307" y="472545"/>
            <a:ext cx="5711400" cy="899055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</a:pPr>
            <a:r>
              <a:rPr lang="en" sz="24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IZVANNASTAVNE AKTIVNOSTI PREDMETNE NASTAVE</a:t>
            </a:r>
            <a:endParaRPr sz="2400" b="1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2" name="Tablic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1359631"/>
              </p:ext>
            </p:extLst>
          </p:nvPr>
        </p:nvGraphicFramePr>
        <p:xfrm>
          <a:off x="1983013" y="1542663"/>
          <a:ext cx="5829728" cy="5120640"/>
        </p:xfrm>
        <a:graphic>
          <a:graphicData uri="http://schemas.openxmlformats.org/drawingml/2006/table">
            <a:tbl>
              <a:tblPr firstRow="1" firstCol="1" bandRow="1">
                <a:tableStyleId>{B2E6745A-B9C5-42E0-A17B-FDAA3278ED7C}</a:tableStyleId>
              </a:tblPr>
              <a:tblGrid>
                <a:gridCol w="5829728">
                  <a:extLst>
                    <a:ext uri="{9D8B030D-6E8A-4147-A177-3AD203B41FA5}">
                      <a16:colId xmlns:a16="http://schemas.microsoft.com/office/drawing/2014/main" xmlns="" val="3548085510"/>
                    </a:ext>
                  </a:extLst>
                </a:gridCol>
              </a:tblGrid>
              <a:tr h="16959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NOVINARSKA GRUPA</a:t>
                      </a:r>
                      <a:endParaRPr lang="de-DE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298" marR="44298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91664"/>
                  </a:ext>
                </a:extLst>
              </a:tr>
              <a:tr h="16959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UČENIČKA ZADRUGA</a:t>
                      </a:r>
                      <a:endParaRPr lang="de-DE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298" marR="44298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449584874"/>
                  </a:ext>
                </a:extLst>
              </a:tr>
              <a:tr h="16959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LIKOVNA GRUPA</a:t>
                      </a:r>
                      <a:endParaRPr lang="de-DE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298" marR="44298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334336131"/>
                  </a:ext>
                </a:extLst>
              </a:tr>
              <a:tr h="16959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PJEVAČKI ZBOR</a:t>
                      </a:r>
                      <a:endParaRPr lang="de-DE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298" marR="44298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470750952"/>
                  </a:ext>
                </a:extLst>
              </a:tr>
              <a:tr h="16959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de-DE" sz="1600">
                        <a:effectLst/>
                      </a:endParaRPr>
                    </a:p>
                  </a:txBody>
                  <a:tcPr marL="44298" marR="44298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374549433"/>
                  </a:ext>
                </a:extLst>
              </a:tr>
              <a:tr h="14791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ŠKOLSKI RADIO / ŠKOLSKI MUZEJ</a:t>
                      </a:r>
                      <a:endParaRPr lang="de-DE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298" marR="44298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2819682"/>
                  </a:ext>
                </a:extLst>
              </a:tr>
              <a:tr h="16959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de-DE" sz="1600">
                        <a:effectLst/>
                      </a:endParaRPr>
                    </a:p>
                  </a:txBody>
                  <a:tcPr marL="44298" marR="44298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97695060"/>
                  </a:ext>
                </a:extLst>
              </a:tr>
              <a:tr h="16959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PROMETNA KULTURA</a:t>
                      </a:r>
                      <a:endParaRPr lang="de-DE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298" marR="44298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558218860"/>
                  </a:ext>
                </a:extLst>
              </a:tr>
              <a:tr h="16959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KLUB MLADIH TEHNIČARA</a:t>
                      </a:r>
                      <a:endParaRPr lang="de-DE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298" marR="44298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17579742"/>
                  </a:ext>
                </a:extLst>
              </a:tr>
              <a:tr h="16959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MODELARI</a:t>
                      </a:r>
                      <a:endParaRPr lang="de-DE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298" marR="44298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594435482"/>
                  </a:ext>
                </a:extLst>
              </a:tr>
              <a:tr h="16959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ROBOTIKA</a:t>
                      </a:r>
                      <a:endParaRPr lang="de-DE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298" marR="44298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9773778"/>
                  </a:ext>
                </a:extLst>
              </a:tr>
              <a:tr h="16959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MLADI POVJESNIČAARI</a:t>
                      </a:r>
                      <a:endParaRPr lang="de-DE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298" marR="44298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25440755"/>
                  </a:ext>
                </a:extLst>
              </a:tr>
              <a:tr h="16959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MLADI GEOGRAFI</a:t>
                      </a:r>
                      <a:endParaRPr lang="de-DE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298" marR="44298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4261754683"/>
                  </a:ext>
                </a:extLst>
              </a:tr>
              <a:tr h="16959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VODA JE BOGATSTVO</a:t>
                      </a:r>
                      <a:endParaRPr lang="de-DE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298" marR="44298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66444713"/>
                  </a:ext>
                </a:extLst>
              </a:tr>
              <a:tr h="16959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ODBOJKA</a:t>
                      </a:r>
                      <a:endParaRPr lang="de-DE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298" marR="44298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38729343"/>
                  </a:ext>
                </a:extLst>
              </a:tr>
              <a:tr h="16959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KOŠARKA</a:t>
                      </a:r>
                      <a:endParaRPr lang="de-DE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298" marR="44298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773719105"/>
                  </a:ext>
                </a:extLst>
              </a:tr>
              <a:tr h="16959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STOLNI TENIS</a:t>
                      </a:r>
                      <a:endParaRPr lang="de-DE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298" marR="44298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06919641"/>
                  </a:ext>
                </a:extLst>
              </a:tr>
              <a:tr h="16959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NOGOMET</a:t>
                      </a:r>
                      <a:endParaRPr lang="de-DE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298" marR="44298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46831103"/>
                  </a:ext>
                </a:extLst>
              </a:tr>
              <a:tr h="16959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ŠKOLSKI SPORTSKI KLUB</a:t>
                      </a:r>
                      <a:endParaRPr lang="de-DE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298" marR="44298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97103702"/>
                  </a:ext>
                </a:extLst>
              </a:tr>
              <a:tr h="16959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UREĐIVANJE WEB STRANICE</a:t>
                      </a:r>
                      <a:endParaRPr lang="de-DE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298" marR="44298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478432365"/>
                  </a:ext>
                </a:extLst>
              </a:tr>
              <a:tr h="16959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de-DE" sz="1600">
                          <a:effectLst/>
                        </a:rPr>
                        <a:t>KARITATIVNA GRUPA</a:t>
                      </a:r>
                      <a:endParaRPr lang="de-DE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298" marR="44298" marT="0" marB="0" anchor="b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40551968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" name="Google Shape;584;p55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585" name="Google Shape;585;p55"/>
          <p:cNvGraphicFramePr/>
          <p:nvPr>
            <p:extLst>
              <p:ext uri="{D42A27DB-BD31-4B8C-83A1-F6EECF244321}">
                <p14:modId xmlns:p14="http://schemas.microsoft.com/office/powerpoint/2010/main" val="989776301"/>
              </p:ext>
            </p:extLst>
          </p:nvPr>
        </p:nvGraphicFramePr>
        <p:xfrm>
          <a:off x="188685" y="307133"/>
          <a:ext cx="8766625" cy="645682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45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7221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00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PJEVAČKI ZBOR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09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5. – 8.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zadovoljili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audiciji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uključeni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višeglasni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pjevački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zbor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Zborno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pjevanje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osnovnoj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vokalnu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tehniku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dječjeg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glasa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Planom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rada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zbora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želi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se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obuhvatiti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što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širi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najrazličitijih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skladbi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repertuaru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zbora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jednako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zastupljene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autorske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skladbe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kao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tradicijski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napjevi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ponajprije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loklanog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regionalnog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karaktera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kao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šireg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kulturnog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područja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Pažljivim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odabirom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glazbene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građe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njenom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primjerenom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voklanom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interpretacijom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pjevačkog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zbora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kod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izvođača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publike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razvija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se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osječaj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kvalitetan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glazbeni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ukus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kao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različitih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glazbenih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izričaja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različitosti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narodnih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pjesama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običaja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820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pjevački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zbor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treba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–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ogledalo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kojoj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djeluje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uključiti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obilježavanja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značajnijih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što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blagdani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početak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završetak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Dan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77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sr-Latn-RS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Tomislav </a:t>
                      </a:r>
                      <a:r>
                        <a:rPr lang="sr-Latn-RS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Habulin</a:t>
                      </a:r>
                      <a:r>
                        <a:rPr lang="sr-Latn-RS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mag. </a:t>
                      </a:r>
                      <a:r>
                        <a:rPr lang="sr-Latn-RS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mus</a:t>
                      </a:r>
                      <a:r>
                        <a:rPr lang="sr-Latn-RS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5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15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probe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zbora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trajanju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generalne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probe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nastupa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priredba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Dana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kao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svečana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podjela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svjedodžbi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8.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193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Probe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zbora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A 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– B 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turnus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 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ponedjeljak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- srijeda:12,40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- 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13,30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sr-Latn-RS" sz="1500" u="none" strike="noStrike" cap="none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Božićna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priredba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sr-Latn-RS"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Priredba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Dan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Podjela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svjedodžbi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8.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77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notnim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primjera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nabava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notnog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pjesmarice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)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iznosu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do 300,00 kn.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63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takvo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predviđeno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već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pokazatelj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izvannastavne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kvaliteta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izvedenog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spomenutim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priredbama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" name="Google Shape;591;p58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592" name="Google Shape;592;p58"/>
          <p:cNvGraphicFramePr/>
          <p:nvPr>
            <p:extLst>
              <p:ext uri="{D42A27DB-BD31-4B8C-83A1-F6EECF244321}">
                <p14:modId xmlns:p14="http://schemas.microsoft.com/office/powerpoint/2010/main" val="3220333249"/>
              </p:ext>
            </p:extLst>
          </p:nvPr>
        </p:nvGraphicFramePr>
        <p:xfrm>
          <a:off x="251525" y="491911"/>
          <a:ext cx="8640975" cy="586658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594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815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92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 dirty="0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LIKOVNA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 GRUPA 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91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senzibilitet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umjetnosti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baštini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našega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1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izlažemo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lokalne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zajednice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sudjelujemo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natječajima.Predmete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izrađene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našoj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prezentiramo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prodajemo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sklopu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naše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zadruge</a:t>
                      </a:r>
                      <a:endParaRPr sz="1350" u="none" strike="noStrike" cap="none" err="1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812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Zrinka</a:t>
                      </a:r>
                      <a:r>
                        <a:rPr lang="en-US" sz="18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8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Jurić</a:t>
                      </a:r>
                      <a:r>
                        <a:rPr lang="en-US" sz="18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8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Avmedoski</a:t>
                      </a:r>
                      <a:endParaRPr sz="1800" u="none" strike="noStrike" cap="none" dirty="0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1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Svakoga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pohađaju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grupe</a:t>
                      </a:r>
                      <a:endParaRPr sz="1350" u="none" strike="noStrike" cap="none" err="1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70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Cca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1000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350" u="none" strike="noStrike" cap="none" err="1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91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Osim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natječajima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izlažu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prodaju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sklopu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zadruge</a:t>
                      </a:r>
                      <a:endParaRPr sz="1350" u="none" strike="noStrike" cap="none" err="1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98" name="Google Shape;598;p60"/>
          <p:cNvGraphicFramePr/>
          <p:nvPr>
            <p:extLst>
              <p:ext uri="{D42A27DB-BD31-4B8C-83A1-F6EECF244321}">
                <p14:modId xmlns:p14="http://schemas.microsoft.com/office/powerpoint/2010/main" val="2063653594"/>
              </p:ext>
            </p:extLst>
          </p:nvPr>
        </p:nvGraphicFramePr>
        <p:xfrm>
          <a:off x="256253" y="399814"/>
          <a:ext cx="8631475" cy="579684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158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1156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713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ROBOTIKA</a:t>
                      </a:r>
                      <a:endParaRPr sz="2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323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robotici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spajanja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programiranja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robota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motoričkih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dostignuća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istraživanjem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postavljenih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algoritamskog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veću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prisutnost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robotike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33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5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Povećanje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prednostima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robota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5. do 8.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36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Branko Latas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3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laboratorijski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eksperimentalni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hr-HR" sz="1600" u="none" strike="noStrike" cap="none" dirty="0" smtClean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Dva</a:t>
                      </a:r>
                      <a:r>
                        <a:rPr lang="en" sz="1600" u="none" strike="noStrike" cap="none" dirty="0" smtClean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 tjedno </a:t>
                      </a:r>
                      <a:r>
                        <a:rPr lang="hr-HR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ijekom školske godine 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6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50"/>
                        <a:buFont typeface="Arial"/>
                        <a:buNone/>
                      </a:pP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Opremanje robotima i modernizacija postojeće opreme – </a:t>
                      </a:r>
                      <a:r>
                        <a:rPr lang="hr-HR" sz="1600" u="none" strike="noStrike" cap="none" dirty="0" smtClean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  <a:r>
                        <a:rPr lang="en" sz="1600" u="none" strike="noStrike" cap="none" dirty="0" smtClean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0.000 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Kn.</a:t>
                      </a:r>
                      <a:endParaRPr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69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 znanja i sposobnosti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tijekom provođenja aktivnosti</a:t>
                      </a:r>
                      <a:endParaRPr sz="1600" u="none" strike="noStrike" cap="none" dirty="0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Povećanje zanimanja učenika za robotiku.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 dirty="0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Uvesti sadržaje projekta u redovnu, izbornu, fakultativnu i dodatnu nastavu.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 dirty="0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66" name="Google Shape;1866;p59"/>
          <p:cNvGraphicFramePr/>
          <p:nvPr>
            <p:extLst>
              <p:ext uri="{D42A27DB-BD31-4B8C-83A1-F6EECF244321}">
                <p14:modId xmlns:p14="http://schemas.microsoft.com/office/powerpoint/2010/main" val="2429352280"/>
              </p:ext>
            </p:extLst>
          </p:nvPr>
        </p:nvGraphicFramePr>
        <p:xfrm>
          <a:off x="256253" y="399814"/>
          <a:ext cx="8631475" cy="60616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7268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9046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713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KLUB MLADIH TEHNIČARA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323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naših aktivnosti je motiviranje učenika da aktivno provode svoje slobodno vrijeme, poticanje njihove mašte i kreativnosti, učenje kroz igru. 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33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sve učenike razredne i predmetne nastave.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36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2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Branko Latas</a:t>
                      </a:r>
                      <a:endParaRPr sz="2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1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 sata tjedno.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 na školskim natjecanjima.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školske godine </a:t>
                      </a:r>
                      <a:r>
                        <a:rPr lang="en" sz="2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2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2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2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6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hr-HR" sz="2200" u="none" strike="noStrike" cap="none" dirty="0" smtClean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6000,00</a:t>
                      </a:r>
                      <a:r>
                        <a:rPr lang="en" sz="2200" u="none" strike="noStrike" cap="none" dirty="0" smtClean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2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endParaRPr sz="1350" u="none" strike="noStrike" cap="none" dirty="0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69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50"/>
                        <a:buFont typeface="Arial"/>
                        <a:buNone/>
                      </a:pPr>
                      <a:r>
                        <a:rPr lang="en" sz="22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 crteža i modela.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50"/>
                        <a:buFont typeface="Arial"/>
                        <a:buNone/>
                      </a:pPr>
                      <a:r>
                        <a:rPr lang="en" sz="22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Natjecanja.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03" name="Google Shape;603;p61"/>
          <p:cNvGraphicFramePr/>
          <p:nvPr>
            <p:extLst>
              <p:ext uri="{D42A27DB-BD31-4B8C-83A1-F6EECF244321}">
                <p14:modId xmlns:p14="http://schemas.microsoft.com/office/powerpoint/2010/main" val="1284935815"/>
              </p:ext>
            </p:extLst>
          </p:nvPr>
        </p:nvGraphicFramePr>
        <p:xfrm>
          <a:off x="223337" y="248088"/>
          <a:ext cx="8697350" cy="61808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672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300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27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20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20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PROMETNA KULTURA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00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20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Kontinuirana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edukacija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5. - 8.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odgovarajućeg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prihvaćanju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načela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endParaRPr sz="18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Polaganje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biciklističkog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ispita</a:t>
                      </a:r>
                      <a:endParaRPr sz="18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59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20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Obrazovanje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5. do 8.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–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b="0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polaganje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biciklističkog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ispita</a:t>
                      </a:r>
                      <a:endParaRPr sz="18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4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20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-US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Vlatka Pavić</a:t>
                      </a:r>
                      <a:endParaRPr sz="1800" b="0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00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20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Edukacija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strane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djelatnika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Prometne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učilice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djelatnika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HAK-a, online u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informatičkoj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poligonu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sr-Latn-RS" sz="1800" b="0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Testovi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prometnih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propisa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4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20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hr-HR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dogovoru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hr-HR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hr-HR" sz="1800" u="none" strike="noStrike" cap="none" baseline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djelatnicima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AK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Sesvete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HAK-a</a:t>
                      </a:r>
                      <a:r>
                        <a:rPr lang="hr-HR" sz="1800" u="none" strike="noStrike" cap="none" baseline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te terminima Prometne </a:t>
                      </a:r>
                      <a:r>
                        <a:rPr lang="hr-HR" sz="1800" u="none" strike="noStrike" cap="none" baseline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učilice</a:t>
                      </a:r>
                      <a:r>
                        <a:rPr lang="hr-HR" sz="1800" u="none" strike="noStrike" cap="none" baseline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00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20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mentora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gradsko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župani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jsko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</a:t>
                      </a:r>
                      <a:r>
                        <a:rPr lang="en" sz="1800" b="0" i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b="0" i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icikli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49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20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20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online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pisane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ispite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Vožnja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spretnosti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poligonu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Polaganje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biciklističkog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ispita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Prometna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učilica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15" name="Google Shape;615;p63"/>
          <p:cNvGraphicFramePr/>
          <p:nvPr>
            <p:extLst>
              <p:ext uri="{D42A27DB-BD31-4B8C-83A1-F6EECF244321}">
                <p14:modId xmlns:p14="http://schemas.microsoft.com/office/powerpoint/2010/main" val="2886358654"/>
              </p:ext>
            </p:extLst>
          </p:nvPr>
        </p:nvGraphicFramePr>
        <p:xfrm>
          <a:off x="365379" y="499982"/>
          <a:ext cx="8372225" cy="6168598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345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9377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56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 RADIO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/ŠKOLSKI MUZEJ</a:t>
                      </a:r>
                      <a:endParaRPr lang="en" sz="1800" b="1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91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obogatiti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govora</a:t>
                      </a:r>
                      <a:endParaRPr sz="1350" u="none" strike="noStrike" cap="none"/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- Razvijanje kreativnih ideja i sposobnosti kod učenika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osjećaja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</a:t>
                      </a:r>
                      <a:endParaRPr sz="135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96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godinu</a:t>
                      </a: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cs typeface="Times New Roman"/>
                        </a:rPr>
                        <a:t>- pratiti kreativni rad učenika</a:t>
                      </a: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96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</a:t>
                      </a:r>
                      <a:endParaRPr sz="135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Valentina Ćosić, prof.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93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primjena naučenog gradiva, interpretacija pojma i pojave, inicijativa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samostalnost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oblikovanje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emisije</a:t>
                      </a:r>
                      <a:endParaRPr sz="1350" u="none" strike="noStrike" cap="none" err="1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96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članovi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sastaju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prosjeku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96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eventualne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endParaRPr sz="1350" u="none" strike="noStrike" cap="none" err="1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64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osjećaj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velika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emisija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Dan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endParaRPr sz="1350" u="none" strike="noStrike" cap="none" err="1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21" name="Google Shape;621;p64"/>
          <p:cNvGraphicFramePr/>
          <p:nvPr>
            <p:extLst>
              <p:ext uri="{D42A27DB-BD31-4B8C-83A1-F6EECF244321}">
                <p14:modId xmlns:p14="http://schemas.microsoft.com/office/powerpoint/2010/main" val="1248715584"/>
              </p:ext>
            </p:extLst>
          </p:nvPr>
        </p:nvGraphicFramePr>
        <p:xfrm>
          <a:off x="266150" y="272950"/>
          <a:ext cx="8682575" cy="5888496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356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1469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26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NAZIV AKTIVNOSTI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NOVINARSKA SKUPINA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85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CILJ AKTIVNOSTI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teoretske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novinarstvu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medijima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elementima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građanskog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informacije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etika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novinarstvu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6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novinarsko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stvaralaštvo</a:t>
                      </a:r>
                      <a:endParaRPr sz="160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osjećaja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NAMJENA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jezičnoga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endParaRPr sz="1600" u="none" strike="noStrike" cap="none" err="1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NOSITELJ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Silvija Jurić, prof.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NAČIN REALIZACIJE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donošenje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plana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realizacije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novinarske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2020./2021.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formiranje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podjela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zaduženja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6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inicijativa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endParaRPr sz="16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odabir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odgovarajućeg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endParaRPr sz="1600" u="none" strike="noStrike" cap="none" err="1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VREMENIK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članovi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sastaju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prema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 (u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prosjeku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TROŠKOVNIK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eventualne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endParaRPr sz="1600" u="none" strike="noStrike" cap="none" err="1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72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VREDNOVANJE I KORIŠTENJE REZULTATA RADA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endParaRPr sz="160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smotrama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novinarskih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literarnih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objava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mrežnoj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stranici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osjećaj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endParaRPr sz="1600" u="none" strike="noStrike" cap="none" err="1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p8"/>
          <p:cNvSpPr txBox="1">
            <a:spLocks noGrp="1"/>
          </p:cNvSpPr>
          <p:nvPr>
            <p:ph type="title"/>
          </p:nvPr>
        </p:nvSpPr>
        <p:spPr>
          <a:xfrm>
            <a:off x="517712" y="249210"/>
            <a:ext cx="8229600" cy="978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800"/>
              <a:buFont typeface="Arial"/>
              <a:buNone/>
            </a:pPr>
            <a:r>
              <a:rPr lang="en" sz="32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Opći odgojno-obrazovni ciljevi</a:t>
            </a:r>
            <a:br>
              <a:rPr lang="en" sz="32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</a:br>
            <a:r>
              <a:rPr lang="en" sz="32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Nacionalnog okvirnog kurikula</a:t>
            </a:r>
            <a:endParaRPr sz="33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" name="Google Shape;214;p8"/>
          <p:cNvSpPr txBox="1">
            <a:spLocks noGrp="1"/>
          </p:cNvSpPr>
          <p:nvPr>
            <p:ph type="body" idx="1"/>
          </p:nvPr>
        </p:nvSpPr>
        <p:spPr>
          <a:xfrm>
            <a:off x="215153" y="1344706"/>
            <a:ext cx="8834718" cy="54057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457200" marR="0" lvl="0" indent="-3175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33"/>
              <a:buFont typeface="Times New Roman"/>
              <a:buChar char="•"/>
            </a:pPr>
            <a:r>
              <a:rPr lang="en" sz="2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Osigurati sustavan način poučavanja učenika, poticati i unapređivati njihov intelektualni, tjelesni, estetski, društveni, moralni i duhovni razvoj u skladu s djetetovim sposobnostima i sklonostima.</a:t>
            </a:r>
            <a:endParaRPr sz="28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175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33"/>
              <a:buFont typeface="Times New Roman"/>
              <a:buChar char="•"/>
            </a:pPr>
            <a:r>
              <a:rPr lang="en" sz="2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Razvijati kod učenika svijest o očuvanju materijalne i duhovne povijesno-kulturne baštine republike hrvatske i nacionalnog identiteta.</a:t>
            </a:r>
            <a:endParaRPr sz="28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175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33"/>
              <a:buFont typeface="Times New Roman"/>
              <a:buChar char="•"/>
            </a:pPr>
            <a:r>
              <a:rPr lang="en" sz="2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Odgajati i obrazovati učenike u skladu s općim kulturnim i civilizacijskim vrijednostima, ljudskim pravima i pravima djece, osposobiti ih za življenje u multikulturalnom svijetu, za poštivanje različitosti i snošljivosti, te za djelatno i odgovorno sudjelovanje u demokratskom razvoju društva.</a:t>
            </a:r>
            <a:endParaRPr sz="28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21" name="Google Shape;621;p64"/>
          <p:cNvGraphicFramePr/>
          <p:nvPr>
            <p:extLst>
              <p:ext uri="{D42A27DB-BD31-4B8C-83A1-F6EECF244321}">
                <p14:modId xmlns:p14="http://schemas.microsoft.com/office/powerpoint/2010/main" val="1927787558"/>
              </p:ext>
            </p:extLst>
          </p:nvPr>
        </p:nvGraphicFramePr>
        <p:xfrm>
          <a:off x="266150" y="272950"/>
          <a:ext cx="8682575" cy="530943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356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1469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26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NAZIV AKTIVNOSTI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de-DE" sz="1800" b="1" err="1">
                          <a:effectLst/>
                        </a:rPr>
                        <a:t>UREĐIVANJE</a:t>
                      </a:r>
                      <a:r>
                        <a:rPr lang="de-DE" sz="1800" b="1">
                          <a:effectLst/>
                        </a:rPr>
                        <a:t> WEB </a:t>
                      </a:r>
                      <a:r>
                        <a:rPr lang="de-DE" sz="1800" b="1" err="1">
                          <a:effectLst/>
                        </a:rPr>
                        <a:t>STRANICE</a:t>
                      </a:r>
                      <a:endParaRPr lang="de-DE" sz="1800" b="1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85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CILJ AKTIVNOSTI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74625" marR="0" lvl="0" indent="-17462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Symbol" panose="05050102010706020507" pitchFamily="18" charset="2"/>
                        <a:buChar char="-"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 teoretske i praktične sadržaje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</a:t>
                      </a:r>
                      <a:r>
                        <a:rPr lang="hr-HR" sz="1600" u="none" strike="noStrike" cap="none" baseline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mrežnim stranicama kao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medijim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elementima građanskog odgoja (pravo na informacije, </a:t>
                      </a:r>
                      <a:r>
                        <a:rPr lang="hr-HR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GDPR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hr-HR" sz="1600" u="none" strike="noStrike" cap="none" baseline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autorska prava i dr.)</a:t>
                      </a:r>
                      <a:endParaRPr sz="1600" u="none" strike="noStrike" cap="none"/>
                    </a:p>
                    <a:p>
                      <a:pPr marL="174625" marR="0" lvl="0" indent="-17462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Symbol" panose="05050102010706020507" pitchFamily="18" charset="2"/>
                        <a:buChar char="-"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 učeničko novinarsko stvaralaštvo</a:t>
                      </a:r>
                      <a:endParaRPr sz="1600" u="none" strike="noStrike" cap="none"/>
                    </a:p>
                    <a:p>
                      <a:pPr marL="174625" marR="0" lvl="0" indent="-17462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Symbol" panose="05050102010706020507" pitchFamily="18" charset="2"/>
                        <a:buChar char="-"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 osjećaja za timski rad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NAMJENA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74625" marR="0" lvl="0" indent="-17462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Symbol" panose="05050102010706020507" pitchFamily="18" charset="2"/>
                        <a:buChar char="-"/>
                      </a:pP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 različitih oblika jezičnoga izražavanja</a:t>
                      </a:r>
                      <a:endParaRPr sz="1600" b="0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Arial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NOSITELJ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Vlatka Pavić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NAČIN REALIZACIJE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74625" marR="0" lvl="0" indent="-17462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Symbol" panose="05050102010706020507" pitchFamily="18" charset="2"/>
                        <a:buChar char="-"/>
                      </a:pP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inicijativa, samostalnost, suradnja, timski rad, odabir i obrada odgovarajućeg sadržaja</a:t>
                      </a:r>
                      <a:r>
                        <a:rPr lang="hr-HR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hr-HR" sz="1600" b="0" i="0" u="none" strike="noStrike" cap="none" baseline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Znanje </a:t>
                      </a:r>
                      <a:r>
                        <a:rPr lang="hr-HR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CMS</a:t>
                      </a:r>
                      <a:r>
                        <a:rPr lang="hr-HR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-a</a:t>
                      </a:r>
                      <a:r>
                        <a:rPr lang="hr-HR" sz="1600" b="0" i="0" u="none" strike="noStrike" cap="none" baseline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 </a:t>
                      </a:r>
                      <a:r>
                        <a:rPr lang="hr-HR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HTML-a</a:t>
                      </a:r>
                      <a:endParaRPr sz="1600" b="0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Arial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VREMENIK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školski</a:t>
                      </a:r>
                      <a:r>
                        <a:rPr lang="hr-HR" sz="1600" u="none" strike="noStrike" cap="none" baseline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tijekom školske godine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TROŠKOVNIK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ventualne troškove snosi škola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72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VREDNOVANJE I KORIŠTENJE REZULTATA RADA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74625" marR="0" lvl="0" indent="-17462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Symbol" panose="05050102010706020507" pitchFamily="18" charset="2"/>
                        <a:buChar char="-"/>
                      </a:pP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pratiti rad učenika u skupini i samostalno</a:t>
                      </a:r>
                      <a:endParaRPr sz="1600" b="0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Arial"/>
                      </a:endParaRPr>
                    </a:p>
                    <a:p>
                      <a:pPr marL="174625" marR="0" lvl="0" indent="-17462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Symbol" panose="05050102010706020507" pitchFamily="18" charset="2"/>
                        <a:buChar char="-"/>
                      </a:pP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objava radova na </a:t>
                      </a:r>
                      <a:r>
                        <a:rPr lang="hr-HR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mrežnoj</a:t>
                      </a:r>
                      <a:r>
                        <a:rPr lang="hr-HR" sz="1600" b="0" i="0" u="none" strike="noStrike" cap="none" baseline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stranici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škole</a:t>
                      </a:r>
                      <a:endParaRPr sz="1600" b="0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74625" marR="0" lvl="0" indent="-17462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Symbol" panose="05050102010706020507" pitchFamily="18" charset="2"/>
                        <a:buChar char="-"/>
                      </a:pP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 i osjećaj postignuća</a:t>
                      </a:r>
                      <a:endParaRPr sz="1600" b="0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Arial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7953434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27" name="Google Shape;627;p67"/>
          <p:cNvGraphicFramePr/>
          <p:nvPr>
            <p:extLst>
              <p:ext uri="{D42A27DB-BD31-4B8C-83A1-F6EECF244321}">
                <p14:modId xmlns:p14="http://schemas.microsoft.com/office/powerpoint/2010/main" val="4004728056"/>
              </p:ext>
            </p:extLst>
          </p:nvPr>
        </p:nvGraphicFramePr>
        <p:xfrm>
          <a:off x="395287" y="552450"/>
          <a:ext cx="8353425" cy="573468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988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7546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ŠKOLSKI SPORTSKI KLUB - SOKOLI</a:t>
                      </a:r>
                      <a:endParaRPr sz="1800" b="1" u="none" strike="noStrike" cap="none">
                        <a:solidFill>
                          <a:schemeClr val="dk1"/>
                        </a:solidFill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 učenika sa igrama i pravilima sporta, organizacija i provođenje natjecanja u školi i van nje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sve učenike predmetne nastave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Josip Jularić, prof., Renato Blažeković, prof.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školskoj dvorani, igralištu pod nadzorom prof. TZK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hr-HR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hr-HR" sz="1800" u="none" strike="noStrike" cap="none" baseline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sata tjedno 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ijekom šk</a:t>
                      </a:r>
                      <a:r>
                        <a:rPr lang="hr-HR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godine</a:t>
                      </a:r>
                      <a:r>
                        <a:rPr lang="hr-HR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svrhu unapređenja sporta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33" name="Google Shape;633;p68"/>
          <p:cNvGraphicFramePr/>
          <p:nvPr>
            <p:extLst>
              <p:ext uri="{D42A27DB-BD31-4B8C-83A1-F6EECF244321}">
                <p14:modId xmlns:p14="http://schemas.microsoft.com/office/powerpoint/2010/main" val="225129319"/>
              </p:ext>
            </p:extLst>
          </p:nvPr>
        </p:nvGraphicFramePr>
        <p:xfrm>
          <a:off x="395287" y="552450"/>
          <a:ext cx="8353425" cy="573468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988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7546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NOGOMET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nogometa</a:t>
                      </a:r>
                      <a:endParaRPr sz="1350" u="none" strike="noStrike" cap="none" err="1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endParaRPr sz="1350" u="none" strike="noStrike" cap="none" err="1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Josip Jularić, prof.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dvorani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pod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nadzorom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prof. TZK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svrhu unapređenja nogometne igre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39" name="Google Shape;639;p69"/>
          <p:cNvGraphicFramePr/>
          <p:nvPr>
            <p:extLst>
              <p:ext uri="{D42A27DB-BD31-4B8C-83A1-F6EECF244321}">
                <p14:modId xmlns:p14="http://schemas.microsoft.com/office/powerpoint/2010/main" val="801036950"/>
              </p:ext>
            </p:extLst>
          </p:nvPr>
        </p:nvGraphicFramePr>
        <p:xfrm>
          <a:off x="468312" y="584200"/>
          <a:ext cx="8280400" cy="561236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241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9563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ODBOJKA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 učenika sa igrom i pravilima odbojke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sve učenike predmetne nastave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Renato Blažeković, prof.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školskoj dvorani, pod nadzorom prof. TZK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 sata tjedno.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svrhu unapređenja odbojkaške igre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45" name="Google Shape;645;p70"/>
          <p:cNvGraphicFramePr/>
          <p:nvPr>
            <p:extLst>
              <p:ext uri="{D42A27DB-BD31-4B8C-83A1-F6EECF244321}">
                <p14:modId xmlns:p14="http://schemas.microsoft.com/office/powerpoint/2010/main" val="1963148539"/>
              </p:ext>
            </p:extLst>
          </p:nvPr>
        </p:nvGraphicFramePr>
        <p:xfrm>
          <a:off x="468312" y="584200"/>
          <a:ext cx="8280400" cy="561236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241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9563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KOŠARKA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košarke</a:t>
                      </a:r>
                      <a:endParaRPr sz="1350" u="none" strike="noStrike" cap="none" err="1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endParaRPr sz="1350" u="none" strike="noStrike" cap="none" err="1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</a:rPr>
                        <a:t>Renato Blažeković, prof.</a:t>
                      </a:r>
                      <a:endParaRPr sz="1800" u="none" strike="noStrike" cap="none">
                        <a:solidFill>
                          <a:schemeClr val="dk1"/>
                        </a:solidFill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dvorani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pod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nadzorom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prof. TZK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endParaRPr sz="1350" u="none" strike="noStrike" cap="none" err="1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svrhu unapređenja košarkaške igre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51" name="Google Shape;651;p71"/>
          <p:cNvGraphicFramePr/>
          <p:nvPr>
            <p:extLst>
              <p:ext uri="{D42A27DB-BD31-4B8C-83A1-F6EECF244321}">
                <p14:modId xmlns:p14="http://schemas.microsoft.com/office/powerpoint/2010/main" val="3230228649"/>
              </p:ext>
            </p:extLst>
          </p:nvPr>
        </p:nvGraphicFramePr>
        <p:xfrm>
          <a:off x="468312" y="584200"/>
          <a:ext cx="8280400" cy="561236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241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9563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STOLNI TENIS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hr-HR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hr-HR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hr-HR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hr-HR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 </a:t>
                      </a:r>
                      <a:r>
                        <a:rPr lang="hr-HR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igrom</a:t>
                      </a:r>
                      <a:r>
                        <a:rPr lang="hr-HR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hr-HR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hr-HR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hr-HR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pravilima</a:t>
                      </a:r>
                      <a:r>
                        <a:rPr lang="hr-HR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hr-HR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stolnog</a:t>
                      </a:r>
                      <a:r>
                        <a:rPr lang="hr-HR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hr-HR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tenisa</a:t>
                      </a:r>
                      <a:endParaRPr lang="hr-HR" sz="1350" u="none" strike="noStrike" cap="none" err="1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hr-HR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hr-HR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</a:t>
                      </a:r>
                      <a:r>
                        <a:rPr lang="hr-HR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hr-HR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hr-HR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hr-HR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predmetne</a:t>
                      </a:r>
                      <a:r>
                        <a:rPr lang="hr-HR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hr-HR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endParaRPr lang="hr-HR" sz="1350" u="none" strike="noStrike" cap="none" err="1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Renato Blažeković, prof.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školskom prostoru pod nadzorom prof. TZK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tjedno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svrhu unapređenja stolnoteniske igre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57" name="Google Shape;657;p73"/>
          <p:cNvGraphicFramePr/>
          <p:nvPr>
            <p:extLst>
              <p:ext uri="{D42A27DB-BD31-4B8C-83A1-F6EECF244321}">
                <p14:modId xmlns:p14="http://schemas.microsoft.com/office/powerpoint/2010/main" val="1538236707"/>
              </p:ext>
            </p:extLst>
          </p:nvPr>
        </p:nvGraphicFramePr>
        <p:xfrm>
          <a:off x="431800" y="443025"/>
          <a:ext cx="8280400" cy="59719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913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8890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</a:rPr>
                        <a:t>KARITATIVNA  GRUPA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01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Senzibilizirati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ljepotu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humanitarnog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empatije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ophođenja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onima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drugačiji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drugačije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Humanitarne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akcije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61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4. do 8.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endParaRPr sz="1350" u="none" strike="noStrike" cap="none" err="1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sr-Latn-R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s.Marija</a:t>
                      </a:r>
                      <a:r>
                        <a:rPr lang="sr-Latn-R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Todorić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izvannastavne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učioničkom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potrebitih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humanitarnim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akcijama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350" u="none" strike="noStrike" cap="none" err="1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financiranje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samofinanciranje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prigodnih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prodajnih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uspješnosti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sudionika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humanitarnim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akcijama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69" name="Google Shape;669;p75"/>
          <p:cNvGraphicFramePr/>
          <p:nvPr>
            <p:extLst>
              <p:ext uri="{D42A27DB-BD31-4B8C-83A1-F6EECF244321}">
                <p14:modId xmlns:p14="http://schemas.microsoft.com/office/powerpoint/2010/main" val="3247354193"/>
              </p:ext>
            </p:extLst>
          </p:nvPr>
        </p:nvGraphicFramePr>
        <p:xfrm>
          <a:off x="232229" y="188640"/>
          <a:ext cx="8694050" cy="641567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975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964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96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MLADI POVJESNIČARI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</a:t>
                      </a:r>
                      <a:endParaRPr lang="en-US"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0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obveznog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veći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samostalan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primjenjivati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usvojena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drugih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istraživački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82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Potaknuti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objasniti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prilagoditi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pripremati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samostalan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istraživanje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izvorima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94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Tomislav </a:t>
                      </a: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Špančić</a:t>
                      </a: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prof.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parovima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rad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ustanovama</a:t>
                      </a:r>
                      <a:endParaRPr sz="1350" u="none" strike="noStrike" cap="none" err="1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265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Calibri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ndividualno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uspješnosti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planiranih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Calibri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orištenje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postizanja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što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boljih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roz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adekvatno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valorizirati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zalaganja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ga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sukladno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tome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primijeniti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samoj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r>
                        <a:rPr lang="en" sz="18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95" name="Google Shape;695;p77"/>
          <p:cNvGraphicFramePr/>
          <p:nvPr>
            <p:extLst>
              <p:ext uri="{D42A27DB-BD31-4B8C-83A1-F6EECF244321}">
                <p14:modId xmlns:p14="http://schemas.microsoft.com/office/powerpoint/2010/main" val="3217249725"/>
              </p:ext>
            </p:extLst>
          </p:nvPr>
        </p:nvGraphicFramePr>
        <p:xfrm>
          <a:off x="155358" y="71755"/>
          <a:ext cx="8849679" cy="6705390"/>
        </p:xfrm>
        <a:graphic>
          <a:graphicData uri="http://schemas.openxmlformats.org/drawingml/2006/table">
            <a:tbl>
              <a:tblPr>
                <a:noFill/>
                <a:tableStyleId>{A377A8D8-6398-4FAC-80BB-8EE4590E9BC9}</a:tableStyleId>
              </a:tblPr>
              <a:tblGrid>
                <a:gridCol w="166743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18224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53059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cs typeface="Times New Roman"/>
                        </a:rPr>
                        <a:t>NAZIV AKTIVNOSTI</a:t>
                      </a: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PRODUŽENI BORAVAK</a:t>
                      </a:r>
                      <a:endParaRPr lang="hr-HR" sz="1400" u="none" strike="noStrike" cap="none">
                        <a:latin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37779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lang="hr-HR" sz="1200" u="none" strike="noStrike" cap="none">
                        <a:latin typeface="Times New Roman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 će:</a:t>
                      </a: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Arial"/>
                        </a:rPr>
                        <a:t> 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usvojiti radne navike (pisanje zadaće, učenje, poštivanje i izvršavanje razrednih zaduženja)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razvijati upornost, spretnost, snalažljivost u igri i radu, razvijati natjecateljski duh i korektan odnos prema drugima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likovnim, glazbenim, sportskim i drugim izrazima vježbati samokontrolu i jačati samopoštovanje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razvijati toleranciju, poštivanje pravila igre te kućnog reda škole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razvijati socijalne oblike ponašanja kao prevenciju neprihvatljivih oblika ponašanja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0278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lang="hr-HR" sz="1200" u="none" strike="noStrike" cap="none">
                        <a:latin typeface="Times New Roman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 učenicima 1. i 2. razreda boravak u školi nakon redovne nastave ispunjen različitim odgojno - obrazovnim sadržajima koji povoljno utječu na razvoj učenikove cjelokupne osobnosti.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444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lang="hr-HR" sz="1200" u="none" strike="noStrike" cap="none">
                        <a:latin typeface="Times New Roman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Calibri"/>
                        <a:buNone/>
                      </a:pPr>
                      <a:r>
                        <a:rPr lang="sr-Latn-RS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Arial"/>
                        </a:rPr>
                        <a:t>Matea Herceg, Iva Penava, Anamarija Dumenčić, Beata Gereci Wirth</a:t>
                      </a:r>
                      <a:endParaRPr lang="sr-Latn-RS" sz="1400" b="0" i="0" u="none" strike="noStrike" cap="none" err="1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3334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lang="hr-HR" sz="1200" u="none" strike="noStrike" cap="none">
                        <a:latin typeface="Times New Roman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 redovne nastave koju vodi učitelj razredne nastave, razredni odjel preuzima učitelj u produženom boravku. Učenici ručaju u školi. Slijedi organizirano vrijeme, ponavljanje i uvježbavanje nastavnih sadržaja te pisanje zadaće i učenje. Organizirano vrijeme se provodi kroz područja: Jezično-komunikacijsko; Matematičko-logičko, Znanstveno-tehnološko, Socijalizacija, odnos prema sebi, zdravlju, okolini; Kulturno-umjetničko; Igre, sport, rekreacija; Aktivnosti prema odabiru škole./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444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lang="hr-HR" sz="1200" u="none" strike="noStrike" cap="none">
                        <a:latin typeface="Times New Roman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školske godine </a:t>
                      </a: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Arial"/>
                        </a:rPr>
                        <a:t>2020</a:t>
                      </a: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Arial"/>
                        </a:rPr>
                        <a:t>21</a:t>
                      </a: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(25 sati tjedno)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lang="hr-HR" sz="1200" u="none" strike="noStrike" cap="none">
                        <a:latin typeface="Times New Roman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Produženi boravak sufinanciraju roditelji djece i Grad Zagreb.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 materijali: papiri, bojice, škare, ljepila, drvo, žica, društvene igre, sportski rekviziti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17176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lang="hr-HR" sz="1200" u="none" strike="noStrike" cap="none">
                        <a:latin typeface="Times New Roman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 učenika vidljiv je kroz uspjeh u redovnoj nastavi i kroz zadovoljstvo učenika i roditelja, kroz projekte, sudjelovanju na priredbama, natjecanjima. Izložba likovnih radova na panoima.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" name="Google Shape;701;p78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702" name="Google Shape;702;p78"/>
          <p:cNvSpPr/>
          <p:nvPr/>
        </p:nvSpPr>
        <p:spPr>
          <a:xfrm>
            <a:off x="1765275" y="2030850"/>
            <a:ext cx="5795700" cy="27807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"/>
              <a:buFont typeface="Arial"/>
              <a:buNone/>
            </a:pPr>
            <a:r>
              <a:rPr lang="en" sz="48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DOPUNSKA NASTAVA</a:t>
            </a:r>
            <a:endParaRPr sz="48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p9"/>
          <p:cNvSpPr txBox="1">
            <a:spLocks noGrp="1"/>
          </p:cNvSpPr>
          <p:nvPr>
            <p:ph type="title" idx="4294967295"/>
          </p:nvPr>
        </p:nvSpPr>
        <p:spPr>
          <a:xfrm>
            <a:off x="0" y="477838"/>
            <a:ext cx="9144000" cy="97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000"/>
              <a:buFont typeface="Arial"/>
              <a:buNone/>
            </a:pPr>
            <a:r>
              <a:rPr lang="en" sz="40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Opći odgojno-obrazovni ciljevi</a:t>
            </a:r>
            <a:br>
              <a:rPr lang="en" sz="40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</a:br>
            <a:r>
              <a:rPr lang="en" sz="40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Nacionalnog okvirnog kurikula</a:t>
            </a:r>
            <a:endParaRPr sz="33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1" name="Google Shape;221;p9"/>
          <p:cNvSpPr txBox="1">
            <a:spLocks noGrp="1"/>
          </p:cNvSpPr>
          <p:nvPr>
            <p:ph type="body" idx="4294967295"/>
          </p:nvPr>
        </p:nvSpPr>
        <p:spPr>
          <a:xfrm>
            <a:off x="504825" y="1949450"/>
            <a:ext cx="8639175" cy="46815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457200" marR="0" lvl="0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72"/>
              <a:buFont typeface="Arial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Osigurati učenicima stjecanje temeljnih i stručnih kompetencija, osposobiti ih za život i rad u promjenjivom društveno-kulturnom kontekstu prema zahtjevima tržišnog gospodarstva, suvremenih informacijsko-komunikacijskih tehnologija i znanstvenih spoznaja te dostignuća.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72"/>
              <a:buFont typeface="Arial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Osposobiti učenike za cjeloživotno učenje.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342900" marR="0" lvl="0" indent="-190500" algn="l" rtl="0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rgbClr val="3F3F3F"/>
              </a:buClr>
              <a:buSzPts val="600"/>
              <a:buFont typeface="Verdana"/>
              <a:buNone/>
            </a:pPr>
            <a:endParaRPr sz="2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" name="Google Shape;708;p79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709" name="Google Shape;709;p79"/>
          <p:cNvSpPr/>
          <p:nvPr/>
        </p:nvSpPr>
        <p:spPr>
          <a:xfrm>
            <a:off x="1077900" y="1988850"/>
            <a:ext cx="7029900" cy="2526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"/>
              <a:buFont typeface="Arial"/>
              <a:buNone/>
            </a:pPr>
            <a:r>
              <a:rPr lang="en" sz="3600" b="1" i="0" u="none" strike="noStrike" cap="none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DOPUNSKA NASTAVA </a:t>
            </a: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RAZREDNE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NASTAVE</a:t>
            </a:r>
            <a:endParaRPr sz="3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15" name="Google Shape;715;p80"/>
          <p:cNvGraphicFramePr/>
          <p:nvPr>
            <p:extLst>
              <p:ext uri="{D42A27DB-BD31-4B8C-83A1-F6EECF244321}">
                <p14:modId xmlns:p14="http://schemas.microsoft.com/office/powerpoint/2010/main" val="1651915810"/>
              </p:ext>
            </p:extLst>
          </p:nvPr>
        </p:nvGraphicFramePr>
        <p:xfrm>
          <a:off x="251515" y="548679"/>
          <a:ext cx="8640975" cy="558323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602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807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93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– 1. RAZRED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endParaRPr lang="en" sz="1600" b="1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58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planiranih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ishoda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predviđenog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gradiva.Poticanje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117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prvih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ne prate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očekivanom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odsutnosti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nisu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Olakšati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primjerenim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sredstvima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40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Mirta </a:t>
                      </a:r>
                      <a:r>
                        <a:rPr lang="sr-Latn-RS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Grgić-Mešić</a:t>
                      </a:r>
                      <a:r>
                        <a:rPr lang="sr-Latn-RS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Zorka </a:t>
                      </a:r>
                      <a:r>
                        <a:rPr lang="sr-Latn-RS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Brekalo</a:t>
                      </a:r>
                      <a:r>
                        <a:rPr lang="sr-Latn-RS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Irena </a:t>
                      </a:r>
                      <a:r>
                        <a:rPr lang="sr-Latn-RS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Koružnjak</a:t>
                      </a:r>
                      <a:r>
                        <a:rPr lang="sr-Latn-RS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Danijela </a:t>
                      </a:r>
                      <a:r>
                        <a:rPr lang="sr-Latn-RS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Crnjac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94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REALIACIJE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odgovaranja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pitanja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rad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manjim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rad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).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04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tjedan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59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03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Unapređenje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Određivanje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smjernica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27" name="Google Shape;727;p82"/>
          <p:cNvGraphicFramePr/>
          <p:nvPr>
            <p:extLst>
              <p:ext uri="{D42A27DB-BD31-4B8C-83A1-F6EECF244321}">
                <p14:modId xmlns:p14="http://schemas.microsoft.com/office/powerpoint/2010/main" val="3586999552"/>
              </p:ext>
            </p:extLst>
          </p:nvPr>
        </p:nvGraphicFramePr>
        <p:xfrm>
          <a:off x="251502" y="256992"/>
          <a:ext cx="8640975" cy="617804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602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807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93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– 2. RAZRED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endParaRPr lang="en" sz="1600" b="1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58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Nadoknaditi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nedostaje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predviđenog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rad,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točnost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navika.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Dopunska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nastava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održavat će se prema potrebi iz matematike i hrvatskog jezika.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117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drugog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 koji ne prate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očekivanom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odsutnosti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nisu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Olakšati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primjerenim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sredstvima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40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Ksenija Borović, Jasminka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Španić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Marija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Krijan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Katica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Gojanović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94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REALIACIJE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razgovora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tekstu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demonstracije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manjim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rad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).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94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nastavne godine 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2020/2021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., svaki 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tjedan jedan školski sat</a:t>
                      </a:r>
                      <a:endParaRPr lang="hr-HR"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59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Umnožavanje radnih materijala (fotokopirni papir).</a:t>
                      </a:r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703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Unapređenje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Određivanje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smjernica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Kontinuirano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početno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9" name="Google Shape;739;g63ac2e3554_3_5"/>
          <p:cNvGraphicFramePr/>
          <p:nvPr>
            <p:extLst>
              <p:ext uri="{D42A27DB-BD31-4B8C-83A1-F6EECF244321}">
                <p14:modId xmlns:p14="http://schemas.microsoft.com/office/powerpoint/2010/main" val="31781229"/>
              </p:ext>
            </p:extLst>
          </p:nvPr>
        </p:nvGraphicFramePr>
        <p:xfrm>
          <a:off x="404825" y="414350"/>
          <a:ext cx="8510575" cy="603692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032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6073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58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ENGLESKOG JEZIKA ZA 2. RAZRED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53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Nadoknaditi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lakšeg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Uputiti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45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ne prate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očekivanom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12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Klara </a:t>
                      </a:r>
                      <a:r>
                        <a:rPr lang="sr-Latn-R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Hadjina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69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30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 jedan sat tjedno tijekom nastavne godine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60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umnožavanja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06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potiču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ica 2">
            <a:extLst>
              <a:ext uri="{FF2B5EF4-FFF2-40B4-BE49-F238E27FC236}">
                <a16:creationId xmlns:a16="http://schemas.microsoft.com/office/drawing/2014/main" xmlns="" id="{76EECD68-04E3-45E6-8343-351B815FDC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535969"/>
              </p:ext>
            </p:extLst>
          </p:nvPr>
        </p:nvGraphicFramePr>
        <p:xfrm>
          <a:off x="-43132" y="258792"/>
          <a:ext cx="9217854" cy="6666472"/>
        </p:xfrm>
        <a:graphic>
          <a:graphicData uri="http://schemas.openxmlformats.org/drawingml/2006/table">
            <a:tbl>
              <a:tblPr firstRow="1" bandRow="1">
                <a:tableStyleId>{B2E6745A-B9C5-42E0-A17B-FDAA3278ED7C}</a:tableStyleId>
              </a:tblPr>
              <a:tblGrid>
                <a:gridCol w="2104471">
                  <a:extLst>
                    <a:ext uri="{9D8B030D-6E8A-4147-A177-3AD203B41FA5}">
                      <a16:colId xmlns:a16="http://schemas.microsoft.com/office/drawing/2014/main" xmlns="" val="1408507207"/>
                    </a:ext>
                  </a:extLst>
                </a:gridCol>
                <a:gridCol w="7113383">
                  <a:extLst>
                    <a:ext uri="{9D8B030D-6E8A-4147-A177-3AD203B41FA5}">
                      <a16:colId xmlns:a16="http://schemas.microsoft.com/office/drawing/2014/main" xmlns="" val="4202214093"/>
                    </a:ext>
                  </a:extLst>
                </a:gridCol>
              </a:tblGrid>
              <a:tr h="454650">
                <a:tc>
                  <a:txBody>
                    <a:bodyPr/>
                    <a:lstStyle/>
                    <a:p>
                      <a:pPr rtl="0" fontAlgn="base"/>
                      <a:r>
                        <a:rPr lang="en-US" b="1">
                          <a:effectLst/>
                        </a:rPr>
                        <a:t>NAZIV AKTIVNOSTI​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rtl="0" fontAlgn="base"/>
                      <a:r>
                        <a:rPr lang="en-US" b="1">
                          <a:effectLst/>
                        </a:rPr>
                        <a:t>DOPUNSKA NASTAVA – 3.  RAZREDI​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3568481105"/>
                  </a:ext>
                </a:extLst>
              </a:tr>
              <a:tr h="1121470">
                <a:tc>
                  <a:txBody>
                    <a:bodyPr/>
                    <a:lstStyle/>
                    <a:p>
                      <a:pPr rtl="0" fontAlgn="base"/>
                      <a:r>
                        <a:rPr lang="en-US" b="1">
                          <a:effectLst/>
                        </a:rPr>
                        <a:t>CILJ AKTIVNOSTI​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>
                          <a:effectLst/>
                        </a:rPr>
                        <a:t>Nadoknaditi znanje koje učeniku nedostaje ili ga teže usvaja redovnim putem. Pomoć u učenju, svladavanju predviđenog nastavnog gradiva, </a:t>
                      </a:r>
                      <a:r>
                        <a:rPr lang="en-US" err="1">
                          <a:effectLst/>
                        </a:rPr>
                        <a:t>osposobljavanje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učenika</a:t>
                      </a:r>
                      <a:r>
                        <a:rPr lang="en-US">
                          <a:effectLst/>
                        </a:rPr>
                        <a:t> za </a:t>
                      </a:r>
                      <a:r>
                        <a:rPr lang="en-US" err="1">
                          <a:effectLst/>
                        </a:rPr>
                        <a:t>samostalno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rješavanje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i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razumijevanje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zadataka</a:t>
                      </a:r>
                      <a:r>
                        <a:rPr lang="en-US">
                          <a:effectLst/>
                        </a:rPr>
                        <a:t>. </a:t>
                      </a:r>
                      <a:endParaRPr lang="sr-Latn-RS"/>
                    </a:p>
                    <a:p>
                      <a:pPr lvl="0">
                        <a:buNone/>
                      </a:pPr>
                      <a:r>
                        <a:rPr lang="en-US" err="1">
                          <a:effectLst/>
                        </a:rPr>
                        <a:t>Poticanje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samopouzdanja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učenika</a:t>
                      </a:r>
                      <a:r>
                        <a:rPr lang="en-US">
                          <a:effectLst/>
                        </a:rPr>
                        <a:t> i radnih navika kako u školi tako i kod kuće.​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208739945"/>
                  </a:ext>
                </a:extLst>
              </a:tr>
              <a:tr h="727439">
                <a:tc>
                  <a:txBody>
                    <a:bodyPr/>
                    <a:lstStyle/>
                    <a:p>
                      <a:pPr rtl="0" fontAlgn="base"/>
                      <a:r>
                        <a:rPr lang="en-US" b="1">
                          <a:effectLst/>
                        </a:rPr>
                        <a:t>NAMJENA​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 err="1">
                          <a:effectLst/>
                        </a:rPr>
                        <a:t>Pomoć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učenicima</a:t>
                      </a:r>
                      <a:r>
                        <a:rPr lang="en-US">
                          <a:effectLst/>
                        </a:rPr>
                        <a:t> 3. </a:t>
                      </a:r>
                      <a:r>
                        <a:rPr lang="en-US" err="1">
                          <a:effectLst/>
                        </a:rPr>
                        <a:t>razreda</a:t>
                      </a:r>
                      <a:r>
                        <a:rPr lang="en-US">
                          <a:effectLst/>
                        </a:rPr>
                        <a:t> koji ne prate redovni nastavni program s očekivanom razinom uspjeha, učenicima koji zbog odsutnosti nisu uspjeli usvojiti pojedine sadržaje.​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739982917"/>
                  </a:ext>
                </a:extLst>
              </a:tr>
              <a:tr h="515270">
                <a:tc>
                  <a:txBody>
                    <a:bodyPr/>
                    <a:lstStyle/>
                    <a:p>
                      <a:pPr rtl="0" fontAlgn="base"/>
                      <a:r>
                        <a:rPr lang="en-US" b="1">
                          <a:effectLst/>
                        </a:rPr>
                        <a:t>NOSITELJI 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>
                          <a:effectLst/>
                        </a:rPr>
                        <a:t>Valerija Ivanović Skender, Helena Ćurić, Jasmina Kostelac Pervan, Maja </a:t>
                      </a:r>
                      <a:r>
                        <a:rPr lang="en-US" err="1">
                          <a:effectLst/>
                        </a:rPr>
                        <a:t>Đurinović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Tišljarec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482639522"/>
                  </a:ext>
                </a:extLst>
              </a:tr>
              <a:tr h="1151779">
                <a:tc>
                  <a:txBody>
                    <a:bodyPr/>
                    <a:lstStyle/>
                    <a:p>
                      <a:pPr rtl="0" fontAlgn="base"/>
                      <a:r>
                        <a:rPr lang="en-US" b="1">
                          <a:effectLst/>
                        </a:rPr>
                        <a:t>NAČIN REALIZACIJE​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 err="1">
                          <a:effectLst/>
                        </a:rPr>
                        <a:t>Individualni</a:t>
                      </a:r>
                      <a:r>
                        <a:rPr lang="en-US">
                          <a:effectLst/>
                        </a:rPr>
                        <a:t> rad s </a:t>
                      </a:r>
                      <a:r>
                        <a:rPr lang="en-US" err="1">
                          <a:effectLst/>
                        </a:rPr>
                        <a:t>pojedinim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učenicima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prema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potrebi</a:t>
                      </a:r>
                      <a:r>
                        <a:rPr lang="en-US">
                          <a:effectLst/>
                        </a:rPr>
                        <a:t>.</a:t>
                      </a:r>
                      <a:endParaRPr lang="sr-Latn-RS"/>
                    </a:p>
                    <a:p>
                      <a:pPr lvl="0">
                        <a:buNone/>
                      </a:pPr>
                      <a:r>
                        <a:rPr lang="en-US">
                          <a:effectLst/>
                        </a:rPr>
                        <a:t>Rad u </a:t>
                      </a:r>
                      <a:r>
                        <a:rPr lang="en-US" err="1">
                          <a:effectLst/>
                        </a:rPr>
                        <a:t>parovima</a:t>
                      </a:r>
                      <a:r>
                        <a:rPr lang="en-US">
                          <a:effectLst/>
                        </a:rPr>
                        <a:t>, </a:t>
                      </a:r>
                      <a:r>
                        <a:rPr lang="en-US" err="1">
                          <a:effectLst/>
                        </a:rPr>
                        <a:t>učenje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kroz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igru</a:t>
                      </a:r>
                      <a:r>
                        <a:rPr lang="en-US">
                          <a:effectLst/>
                        </a:rPr>
                        <a:t>. ​</a:t>
                      </a:r>
                    </a:p>
                    <a:p>
                      <a:pPr rtl="0" fontAlgn="base"/>
                      <a:r>
                        <a:rPr lang="en-US">
                          <a:effectLst/>
                        </a:rPr>
                        <a:t>Rad sa </a:t>
                      </a:r>
                      <a:r>
                        <a:rPr lang="en-US" err="1">
                          <a:effectLst/>
                        </a:rPr>
                        <a:t>skupinom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učenika</a:t>
                      </a:r>
                      <a:r>
                        <a:rPr lang="en-US">
                          <a:effectLst/>
                        </a:rPr>
                        <a:t> koji </a:t>
                      </a:r>
                      <a:r>
                        <a:rPr lang="en-US" err="1">
                          <a:effectLst/>
                        </a:rPr>
                        <a:t>imaju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iste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potrebe</a:t>
                      </a:r>
                      <a:r>
                        <a:rPr lang="en-US">
                          <a:effectLst/>
                        </a:rPr>
                        <a:t>. ​</a:t>
                      </a:r>
                    </a:p>
                    <a:p>
                      <a:pPr rtl="0" fontAlgn="base"/>
                      <a:r>
                        <a:rPr lang="en-US" err="1">
                          <a:effectLst/>
                        </a:rPr>
                        <a:t>Individualizirani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pristup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učeniku</a:t>
                      </a:r>
                      <a:r>
                        <a:rPr lang="en-US">
                          <a:effectLst/>
                        </a:rPr>
                        <a:t> u </a:t>
                      </a:r>
                      <a:r>
                        <a:rPr lang="en-US" err="1">
                          <a:effectLst/>
                        </a:rPr>
                        <a:t>svladavanju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gradiva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koje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nije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uspješno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savladao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na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satu</a:t>
                      </a:r>
                      <a:r>
                        <a:rPr lang="en-US">
                          <a:effectLst/>
                        </a:rPr>
                        <a:t>. ​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240043578"/>
                  </a:ext>
                </a:extLst>
              </a:tr>
              <a:tr h="318255">
                <a:tc>
                  <a:txBody>
                    <a:bodyPr/>
                    <a:lstStyle/>
                    <a:p>
                      <a:pPr rtl="0" fontAlgn="base"/>
                      <a:r>
                        <a:rPr lang="en-US" b="1">
                          <a:effectLst/>
                        </a:rPr>
                        <a:t>VREMENIK​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 err="1">
                          <a:effectLst/>
                        </a:rPr>
                        <a:t>Kroz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cijelu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šk</a:t>
                      </a:r>
                      <a:r>
                        <a:rPr lang="en-US">
                          <a:effectLst/>
                        </a:rPr>
                        <a:t>. god. 2020./2021., </a:t>
                      </a:r>
                      <a:r>
                        <a:rPr lang="en-US" err="1">
                          <a:effectLst/>
                        </a:rPr>
                        <a:t>jedan</a:t>
                      </a:r>
                      <a:r>
                        <a:rPr lang="en-US">
                          <a:effectLst/>
                        </a:rPr>
                        <a:t> sat </a:t>
                      </a:r>
                      <a:r>
                        <a:rPr lang="en-US" err="1">
                          <a:effectLst/>
                        </a:rPr>
                        <a:t>tjedno</a:t>
                      </a:r>
                      <a:r>
                        <a:rPr lang="en-US">
                          <a:effectLst/>
                        </a:rPr>
                        <a:t>.​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3451402336"/>
                  </a:ext>
                </a:extLst>
              </a:tr>
              <a:tr h="318255">
                <a:tc>
                  <a:txBody>
                    <a:bodyPr/>
                    <a:lstStyle/>
                    <a:p>
                      <a:pPr rtl="0" fontAlgn="base"/>
                      <a:r>
                        <a:rPr lang="en-US" b="1">
                          <a:effectLst/>
                        </a:rPr>
                        <a:t>TROŠKOVNIK​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 err="1">
                          <a:effectLst/>
                        </a:rPr>
                        <a:t>Troškovi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kopiranja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listića</a:t>
                      </a:r>
                      <a:r>
                        <a:rPr lang="en-US">
                          <a:effectLst/>
                        </a:rPr>
                        <a:t>.​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973302462"/>
                  </a:ext>
                </a:extLst>
              </a:tr>
              <a:tr h="2045922">
                <a:tc>
                  <a:txBody>
                    <a:bodyPr/>
                    <a:lstStyle/>
                    <a:p>
                      <a:pPr rtl="0" fontAlgn="base"/>
                      <a:r>
                        <a:rPr lang="en-US" b="1">
                          <a:effectLst/>
                        </a:rPr>
                        <a:t>VREDNOVANJE I KORIŠTENJE REZULTATA RADA​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 err="1">
                          <a:effectLst/>
                        </a:rPr>
                        <a:t>Samovrednovanje</a:t>
                      </a:r>
                      <a:r>
                        <a:rPr lang="en-US">
                          <a:effectLst/>
                        </a:rPr>
                        <a:t>. </a:t>
                      </a:r>
                      <a:r>
                        <a:rPr lang="en-US" err="1">
                          <a:effectLst/>
                        </a:rPr>
                        <a:t>Kontinuirano</a:t>
                      </a:r>
                      <a:r>
                        <a:rPr lang="en-US">
                          <a:effectLst/>
                        </a:rPr>
                        <a:t> se </a:t>
                      </a:r>
                      <a:r>
                        <a:rPr lang="en-US" err="1">
                          <a:effectLst/>
                        </a:rPr>
                        <a:t>prati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individualni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napredak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učenika</a:t>
                      </a:r>
                      <a:r>
                        <a:rPr lang="en-US">
                          <a:effectLst/>
                        </a:rPr>
                        <a:t> u </a:t>
                      </a:r>
                      <a:r>
                        <a:rPr lang="en-US" err="1">
                          <a:effectLst/>
                        </a:rPr>
                        <a:t>odnosu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na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početno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stanje</a:t>
                      </a:r>
                      <a:r>
                        <a:rPr lang="en-US">
                          <a:effectLst/>
                        </a:rPr>
                        <a:t>. </a:t>
                      </a:r>
                      <a:endParaRPr lang="sr-Latn-RS"/>
                    </a:p>
                    <a:p>
                      <a:pPr lvl="0">
                        <a:buNone/>
                      </a:pPr>
                      <a:r>
                        <a:rPr lang="en-US" err="1">
                          <a:effectLst/>
                        </a:rPr>
                        <a:t>Kratke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provjere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tijekom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dopunske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nastave</a:t>
                      </a:r>
                      <a:r>
                        <a:rPr lang="en-US">
                          <a:effectLst/>
                        </a:rPr>
                        <a:t>.​</a:t>
                      </a:r>
                      <a:endParaRPr lang="en-US"/>
                    </a:p>
                    <a:p>
                      <a:pPr rtl="0" fontAlgn="base"/>
                      <a:r>
                        <a:rPr lang="en-US" err="1">
                          <a:effectLst/>
                        </a:rPr>
                        <a:t>Unapređenje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individualnog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razvoja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učeničkih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sposobnosti</a:t>
                      </a:r>
                      <a:r>
                        <a:rPr lang="en-US">
                          <a:effectLst/>
                        </a:rPr>
                        <a:t>.  ​</a:t>
                      </a:r>
                    </a:p>
                    <a:p>
                      <a:pPr rtl="0" fontAlgn="base"/>
                      <a:r>
                        <a:rPr lang="en-US" err="1">
                          <a:effectLst/>
                        </a:rPr>
                        <a:t>Poticanje</a:t>
                      </a:r>
                      <a:r>
                        <a:rPr lang="en-US">
                          <a:effectLst/>
                        </a:rPr>
                        <a:t> za </a:t>
                      </a:r>
                      <a:r>
                        <a:rPr lang="en-US" err="1">
                          <a:effectLst/>
                        </a:rPr>
                        <a:t>daljnji</a:t>
                      </a:r>
                      <a:r>
                        <a:rPr lang="en-US">
                          <a:effectLst/>
                        </a:rPr>
                        <a:t> rad, </a:t>
                      </a:r>
                      <a:r>
                        <a:rPr lang="en-US" err="1">
                          <a:effectLst/>
                        </a:rPr>
                        <a:t>upoznavanje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stručne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službe</a:t>
                      </a:r>
                      <a:r>
                        <a:rPr lang="en-US">
                          <a:effectLst/>
                        </a:rPr>
                        <a:t> o </a:t>
                      </a:r>
                      <a:r>
                        <a:rPr lang="en-US" err="1">
                          <a:effectLst/>
                        </a:rPr>
                        <a:t>većim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teškoćama</a:t>
                      </a:r>
                      <a:r>
                        <a:rPr lang="en-US">
                          <a:effectLst/>
                        </a:rPr>
                        <a:t> u  </a:t>
                      </a:r>
                      <a:r>
                        <a:rPr lang="en-US" err="1">
                          <a:effectLst/>
                        </a:rPr>
                        <a:t>svladavanju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sadržaja</a:t>
                      </a:r>
                      <a:r>
                        <a:rPr lang="en-US">
                          <a:effectLst/>
                        </a:rPr>
                        <a:t>, </a:t>
                      </a:r>
                      <a:r>
                        <a:rPr lang="en-US" err="1">
                          <a:effectLst/>
                        </a:rPr>
                        <a:t>kao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i</a:t>
                      </a:r>
                      <a:r>
                        <a:rPr lang="en-US">
                          <a:effectLst/>
                        </a:rPr>
                        <a:t> o </a:t>
                      </a:r>
                      <a:r>
                        <a:rPr lang="en-US" err="1">
                          <a:effectLst/>
                        </a:rPr>
                        <a:t>poboljšanju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usvajanja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sadržaja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uz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informiranje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roditelja</a:t>
                      </a:r>
                      <a:r>
                        <a:rPr lang="en-US">
                          <a:effectLst/>
                        </a:rPr>
                        <a:t>. ​</a:t>
                      </a:r>
                    </a:p>
                    <a:p>
                      <a:pPr rtl="0" fontAlgn="base"/>
                      <a:r>
                        <a:rPr lang="en-US" err="1">
                          <a:effectLst/>
                        </a:rPr>
                        <a:t>Određivanje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smjernica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daljnjeg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rada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na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redovnoj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i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dopunskoj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nastavi</a:t>
                      </a:r>
                      <a:r>
                        <a:rPr lang="en-US">
                          <a:effectLst/>
                        </a:rPr>
                        <a:t>. ​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83975346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4290605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59" name="Google Shape;759;p86"/>
          <p:cNvGraphicFramePr/>
          <p:nvPr>
            <p:extLst>
              <p:ext uri="{D42A27DB-BD31-4B8C-83A1-F6EECF244321}">
                <p14:modId xmlns:p14="http://schemas.microsoft.com/office/powerpoint/2010/main" val="4223276454"/>
              </p:ext>
            </p:extLst>
          </p:nvPr>
        </p:nvGraphicFramePr>
        <p:xfrm>
          <a:off x="404825" y="414350"/>
          <a:ext cx="8127975" cy="603692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032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247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58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DOPUNSKA NASTAVA ENGLESKOG JEZIKA ZA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3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. RAZRED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 </a:t>
                      </a:r>
                      <a:r>
                        <a:rPr lang="en" sz="1400" b="1" u="none" strike="noStrike" cap="none"/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53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Nadoknaditi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lakšeg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Uputiti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45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ne prate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očekivanom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12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350" u="none" strike="noStrike" cap="none"/>
                        <a:t>Klara </a:t>
                      </a:r>
                      <a:r>
                        <a:rPr lang="sr-Latn-RS" sz="1350" u="none" strike="noStrike" cap="none" err="1"/>
                        <a:t>Hadjina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69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30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 jedan sat tjedno tijekom nastavne godine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60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umnožavanja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06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potiču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65" name="Google Shape;765;p87"/>
          <p:cNvGraphicFramePr/>
          <p:nvPr>
            <p:extLst>
              <p:ext uri="{D42A27DB-BD31-4B8C-83A1-F6EECF244321}">
                <p14:modId xmlns:p14="http://schemas.microsoft.com/office/powerpoint/2010/main" val="3968875529"/>
              </p:ext>
            </p:extLst>
          </p:nvPr>
        </p:nvGraphicFramePr>
        <p:xfrm>
          <a:off x="420700" y="303225"/>
          <a:ext cx="8394675" cy="6315949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657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289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58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NJEMAČKOG JEZIKA ZA 3.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 RAZRED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53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teškoćama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lakše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Navikavati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stečenog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lakše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10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utvrđivanje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uvježbavanje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31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Morana Butković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69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30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Ukupno 35 sati dopunske nastave, odnosno 1 sat tjedno tijekom školske godine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60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umnožavanja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06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motivacije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sagledavanje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budućem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školovanju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potiču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71" name="Google Shape;771;g61d832350e_32_0"/>
          <p:cNvGraphicFramePr/>
          <p:nvPr>
            <p:extLst>
              <p:ext uri="{D42A27DB-BD31-4B8C-83A1-F6EECF244321}">
                <p14:modId xmlns:p14="http://schemas.microsoft.com/office/powerpoint/2010/main" val="4004876397"/>
              </p:ext>
            </p:extLst>
          </p:nvPr>
        </p:nvGraphicFramePr>
        <p:xfrm>
          <a:off x="420700" y="303225"/>
          <a:ext cx="8337550" cy="6315949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523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852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58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NJEMAČKOG JEZIKA ZA 4.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C RAZRED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53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teškoćama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lakše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Navikavati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stečenog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lakše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10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utvrđivanje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uvježbavanje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31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Dragica Rožman, učiteljica njemačkog jezika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69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30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Ukupno 35 sati dopunske nastave, odnosno 1 sat tjedno tijekom školske godine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60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umnožavanja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106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motivacije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sagledavanje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budućem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školovanju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potiču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" name="Google Shape;777;p88"/>
          <p:cNvSpPr txBox="1"/>
          <p:nvPr/>
        </p:nvSpPr>
        <p:spPr>
          <a:xfrm>
            <a:off x="7078660" y="0"/>
            <a:ext cx="2065199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778" name="Google Shape;778;p88"/>
          <p:cNvGraphicFramePr/>
          <p:nvPr>
            <p:extLst>
              <p:ext uri="{D42A27DB-BD31-4B8C-83A1-F6EECF244321}">
                <p14:modId xmlns:p14="http://schemas.microsoft.com/office/powerpoint/2010/main" val="700378708"/>
              </p:ext>
            </p:extLst>
          </p:nvPr>
        </p:nvGraphicFramePr>
        <p:xfrm>
          <a:off x="395287" y="328612"/>
          <a:ext cx="8280400" cy="638830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444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359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14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DOPUNSKA NASTAVA MATEMATIKE – 4.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rPr>
                        <a:t> 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 RAZREDI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66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Nadoknaditi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nedostaje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redovnim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predviđenog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osposobljavanje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računskih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priča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radnih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tako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kuće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80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4.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ne prate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 s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očekivanom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razinom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zbog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odsutnosti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nisu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uspjeli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30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NOSITELJI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Danijela Divna Dujić, Martina </a:t>
                      </a:r>
                      <a:r>
                        <a:rPr lang="en-US" sz="135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Delišimunović</a:t>
                      </a:r>
                      <a:r>
                        <a:rPr lang="en-US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35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Čmigović</a:t>
                      </a:r>
                      <a:r>
                        <a:rPr lang="en-US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Ivana Vlajčić </a:t>
                      </a:r>
                      <a:r>
                        <a:rPr lang="en-US" sz="135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-US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Natalija Kovač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66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s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pojedinim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 sa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skupinom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uspješno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savladao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44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god. 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.,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svaki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drugi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tjedan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1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sat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56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854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Kontinuirano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napredak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odnosu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početno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-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Evidencijski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list za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dopunsku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zabilješke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Kratke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Unapređenje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individualnog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stručne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službe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većim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teškoćama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matematičkog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poboljšanju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informiranje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Određivanje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smjernica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daljnjeg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dopunskoj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" name="Google Shape;784;g7c9ea51da0_0_0"/>
          <p:cNvSpPr txBox="1"/>
          <p:nvPr/>
        </p:nvSpPr>
        <p:spPr>
          <a:xfrm>
            <a:off x="7078660" y="0"/>
            <a:ext cx="2065200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785" name="Google Shape;785;g7c9ea51da0_0_0"/>
          <p:cNvGraphicFramePr/>
          <p:nvPr>
            <p:extLst>
              <p:ext uri="{D42A27DB-BD31-4B8C-83A1-F6EECF244321}">
                <p14:modId xmlns:p14="http://schemas.microsoft.com/office/powerpoint/2010/main" val="1145875058"/>
              </p:ext>
            </p:extLst>
          </p:nvPr>
        </p:nvGraphicFramePr>
        <p:xfrm>
          <a:off x="395287" y="328612"/>
          <a:ext cx="8280400" cy="638830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444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359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14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DOPUNSKA NASTAV</a:t>
                      </a:r>
                      <a:r>
                        <a:rPr lang="en" b="1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A IZ</a:t>
                      </a:r>
                      <a:r>
                        <a:rPr lang="en" b="1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rPr>
                        <a:t> 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 HRVATSKOG JEZIKA – 4.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rPr>
                        <a:t> 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 RAZREDI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66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Nadoknaditi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nedostaje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redovnim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predviđenog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osposobljavanje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računskih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priča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radnih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tako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kuće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80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4.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ne prate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 s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očekivanom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razinom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zbog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odsutnosti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nisu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uspjeli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30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NOSITELJI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350" b="0" i="0" u="none" strike="noStrike" cap="none" noProof="0">
                          <a:latin typeface="Times New Roman"/>
                        </a:rPr>
                        <a:t>Danijela Divna Dujić, Natalija Kovač, Martina </a:t>
                      </a:r>
                      <a:r>
                        <a:rPr lang="en-US" sz="1350" b="0" i="0" u="none" strike="noStrike" cap="none" noProof="0" err="1">
                          <a:latin typeface="Times New Roman"/>
                        </a:rPr>
                        <a:t>Delišimunović</a:t>
                      </a:r>
                      <a:r>
                        <a:rPr lang="en-US" sz="135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-US" sz="1350" b="0" i="0" u="none" strike="noStrike" cap="none" noProof="0" err="1">
                          <a:latin typeface="Times New Roman"/>
                        </a:rPr>
                        <a:t>Čmigović</a:t>
                      </a:r>
                      <a:r>
                        <a:rPr lang="en-US" sz="1350" b="0" i="0" u="none" strike="noStrike" cap="none" noProof="0">
                          <a:latin typeface="Times New Roman"/>
                        </a:rPr>
                        <a:t> , Ivana Vlajčić</a:t>
                      </a:r>
                      <a:endParaRPr sz="1350" b="0" i="0" u="none" strike="noStrike" cap="none" noProof="0">
                        <a:latin typeface="Times New Roman"/>
                        <a:sym typeface="Times New Roman"/>
                      </a:endParaRPr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66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s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pojedinim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400" b="0" i="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 sa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skupinom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uspješno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savladao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44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Tijekom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nastavne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godine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2020./21.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Svaki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drugi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tjedan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1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školski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sat</a:t>
                      </a:r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56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854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Kontinuirano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napredak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odnosu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početno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-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Evidencijski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list za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dopunsku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zabilješke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Kratke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Unapređenje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individualnog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stručne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službe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većim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teškoćama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matematičkog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poboljšanju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informiranje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Određivanje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smjernica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daljnjeg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dopunskoj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Google Shape;228;p10"/>
          <p:cNvSpPr txBox="1">
            <a:spLocks noGrp="1"/>
          </p:cNvSpPr>
          <p:nvPr>
            <p:ph type="title"/>
          </p:nvPr>
        </p:nvSpPr>
        <p:spPr>
          <a:xfrm>
            <a:off x="486300" y="356900"/>
            <a:ext cx="8171400" cy="97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Temeljne kompetencije za cjeloživotno obrazovanje:</a:t>
            </a:r>
            <a:endParaRPr sz="36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9" name="Google Shape;229;p10"/>
          <p:cNvSpPr txBox="1">
            <a:spLocks noGrp="1"/>
          </p:cNvSpPr>
          <p:nvPr>
            <p:ph type="body" idx="1"/>
          </p:nvPr>
        </p:nvSpPr>
        <p:spPr>
          <a:xfrm>
            <a:off x="486300" y="1530950"/>
            <a:ext cx="7939713" cy="50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457200" marR="0" lvl="0" indent="-317500" algn="just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11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sporazumijevanje na materinskom jeziku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17500" algn="just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11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sporazumijevanje na stranim jezicima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17500" algn="just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11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matematička kompetencija i osnovne kompetencije u znanosti i tehnologiji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17500" algn="just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11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digitalna kompetencija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17500" algn="just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11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kompetencija samostalnog učenja (učiti kako učiti)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17500" algn="just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11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socijalna i građanska kompetencija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17500" algn="just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11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inicijativnost i poduzetnost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17500" algn="just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11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kulturna svijest i izražavanje.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342900" marR="0" lvl="0" indent="-190500" algn="l" rtl="0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rgbClr val="3F3F3F"/>
              </a:buClr>
              <a:buSzPts val="600"/>
              <a:buFont typeface="Verdana"/>
              <a:buNone/>
            </a:pPr>
            <a:endParaRPr sz="2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" name="Google Shape;791;p89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792" name="Google Shape;792;p89"/>
          <p:cNvGraphicFramePr/>
          <p:nvPr>
            <p:extLst>
              <p:ext uri="{D42A27DB-BD31-4B8C-83A1-F6EECF244321}">
                <p14:modId xmlns:p14="http://schemas.microsoft.com/office/powerpoint/2010/main" val="3028183846"/>
              </p:ext>
            </p:extLst>
          </p:nvPr>
        </p:nvGraphicFramePr>
        <p:xfrm>
          <a:off x="400050" y="549275"/>
          <a:ext cx="8458200" cy="587152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805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776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17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ENGLESKOG JEZIKA ZA 4. RAZRED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3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Nadoknaditi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lakšeg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Uputiti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23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ne prate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očekivanom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96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Anita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Baranašić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dipl.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54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1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nastavne godine po jedan sat tjedno za 4.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47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umnožavanja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94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potiču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8" name="Google Shape;798;p90"/>
          <p:cNvGrpSpPr/>
          <p:nvPr/>
        </p:nvGrpSpPr>
        <p:grpSpPr>
          <a:xfrm>
            <a:off x="2360742" y="3679031"/>
            <a:ext cx="4443499" cy="1017587"/>
            <a:chOff x="3078158" y="3346450"/>
            <a:chExt cx="2987672" cy="1017587"/>
          </a:xfrm>
        </p:grpSpPr>
        <p:sp>
          <p:nvSpPr>
            <p:cNvPr id="799" name="Google Shape;799;p90"/>
            <p:cNvSpPr/>
            <p:nvPr/>
          </p:nvSpPr>
          <p:spPr>
            <a:xfrm>
              <a:off x="3078158" y="3346450"/>
              <a:ext cx="2987672" cy="10175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90"/>
            <p:cNvSpPr txBox="1"/>
            <p:nvPr/>
          </p:nvSpPr>
          <p:spPr>
            <a:xfrm>
              <a:off x="3132133" y="3429000"/>
              <a:ext cx="2879700" cy="75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2375" tIns="32375" rIns="32375" bIns="32375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700"/>
                </a:spcBef>
                <a:spcAft>
                  <a:spcPts val="0"/>
                </a:spcAft>
                <a:buClr>
                  <a:srgbClr val="000000"/>
                </a:buClr>
                <a:buSzPts val="5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01" name="Google Shape;801;p90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802" name="Google Shape;802;p90"/>
          <p:cNvSpPr/>
          <p:nvPr/>
        </p:nvSpPr>
        <p:spPr>
          <a:xfrm>
            <a:off x="1077900" y="1988850"/>
            <a:ext cx="7029900" cy="2526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"/>
              <a:buFont typeface="Arial"/>
              <a:buNone/>
            </a:pPr>
            <a:r>
              <a:rPr lang="en" sz="3600" b="1" i="0" u="none" strike="noStrike" cap="none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DOPUNSKA NASTAVA </a:t>
            </a: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PREDMETNE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NASTAVE</a:t>
            </a:r>
            <a:endParaRPr sz="3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" name="Google Shape;808;p91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809" name="Google Shape;809;p91"/>
          <p:cNvGraphicFramePr/>
          <p:nvPr>
            <p:extLst>
              <p:ext uri="{D42A27DB-BD31-4B8C-83A1-F6EECF244321}">
                <p14:modId xmlns:p14="http://schemas.microsoft.com/office/powerpoint/2010/main" val="582158977"/>
              </p:ext>
            </p:extLst>
          </p:nvPr>
        </p:nvGraphicFramePr>
        <p:xfrm>
          <a:off x="250825" y="336550"/>
          <a:ext cx="8569300" cy="608669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52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241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IZ HRVATSKOGA JEZIKA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</a:t>
                      </a: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5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5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833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ciljem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gradivom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standardnog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pravopisnih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nužnosti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slovnice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gramatičke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norme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umijeće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izražajnim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spoznaju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vrijednosti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ljepoti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46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dijela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izostaju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toga ne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22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Antonija Barišić, prof.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3807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338455" marR="0" lvl="0" indent="-33845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•"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15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338455" marR="0" lvl="0" indent="-33845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•"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63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30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ispisa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bijela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593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ocjene</a:t>
                      </a:r>
                      <a:endParaRPr sz="135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" name="Google Shape;815;p92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816" name="Google Shape;816;p92"/>
          <p:cNvGraphicFramePr/>
          <p:nvPr>
            <p:extLst>
              <p:ext uri="{D42A27DB-BD31-4B8C-83A1-F6EECF244321}">
                <p14:modId xmlns:p14="http://schemas.microsoft.com/office/powerpoint/2010/main" val="3607269868"/>
              </p:ext>
            </p:extLst>
          </p:nvPr>
        </p:nvGraphicFramePr>
        <p:xfrm>
          <a:off x="250825" y="336550"/>
          <a:ext cx="8569300" cy="60296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52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241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IZ HRVATSKOGA JEZIKA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7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c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7. 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673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dCILJ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AKTIVNOSTI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ciljem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gradivom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standardnog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pravopisnih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nužnosti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slovnice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gramatičke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norme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umijeće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izražajnim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spoznaju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vrijednosti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ljepoti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898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učenike koji imaju poteškoće u svladavanju i praćenju nastavnog programa Hrvatskoga jezika ili samo 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određenoga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dijela gradiva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učenike koji 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često 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izostaju te zbog toga ne mogu pratiti gradivo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22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Silvija Jurić, prof.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88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338455" marR="0" lvl="0" indent="-33845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•"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15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338455" marR="0" lvl="0" indent="-33845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•"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tjedno tijekom školske godine 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63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30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ispisa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bijela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593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svrhom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ocjene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" name="Google Shape;822;p93"/>
          <p:cNvSpPr txBox="1"/>
          <p:nvPr/>
        </p:nvSpPr>
        <p:spPr>
          <a:xfrm>
            <a:off x="7078660" y="0"/>
            <a:ext cx="2046298" cy="2744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823" name="Google Shape;823;p93"/>
          <p:cNvGraphicFramePr/>
          <p:nvPr>
            <p:extLst>
              <p:ext uri="{D42A27DB-BD31-4B8C-83A1-F6EECF244321}">
                <p14:modId xmlns:p14="http://schemas.microsoft.com/office/powerpoint/2010/main" val="1560773531"/>
              </p:ext>
            </p:extLst>
          </p:nvPr>
        </p:nvGraphicFramePr>
        <p:xfrm>
          <a:off x="217720" y="107923"/>
          <a:ext cx="8708575" cy="6497578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8188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8897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02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IZ HRVATSKOGA JEZIKA</a:t>
                      </a:r>
                      <a:endParaRPr sz="14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6. a, 6. 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c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8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.b,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8. 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c </a:t>
                      </a:r>
                      <a:endParaRPr sz="14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787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ciljem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gradivom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standardnog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pravopisnih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pravila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nužnosti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slovnice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gramatičke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norme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umijeće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komunikacije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izražajnim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spoznaju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vrijednosti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ljepoti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42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dijela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izostaju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toga ne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2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Olgica Pavičić-Čović, prof.</a:t>
                      </a:r>
                      <a:endParaRPr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9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•"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endParaRPr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17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•"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2020./2021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67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30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ispisa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bijela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endParaRPr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04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ocjene</a:t>
                      </a:r>
                      <a:endParaRPr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29" name="Google Shape;829;p94"/>
          <p:cNvGraphicFramePr/>
          <p:nvPr>
            <p:extLst>
              <p:ext uri="{D42A27DB-BD31-4B8C-83A1-F6EECF244321}">
                <p14:modId xmlns:p14="http://schemas.microsoft.com/office/powerpoint/2010/main" val="535288700"/>
              </p:ext>
            </p:extLst>
          </p:nvPr>
        </p:nvGraphicFramePr>
        <p:xfrm>
          <a:off x="250825" y="215425"/>
          <a:ext cx="8569300" cy="632460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52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241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21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DOPUNSKA NASTAVA IZ HRVATSKOGA JEZIKA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ZA UČENIKE</a:t>
                      </a: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</a:rPr>
                        <a:t> 6. b </a:t>
                      </a:r>
                      <a:r>
                        <a:rPr lang="en" sz="1300" b="1" u="none" strike="noStrike" cap="none" err="1">
                          <a:solidFill>
                            <a:schemeClr val="dk1"/>
                          </a:solidFill>
                        </a:rPr>
                        <a:t>i</a:t>
                      </a: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</a:rPr>
                        <a:t>  8. a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833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ciljem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nastavnim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gradivom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standardnog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pravopisnih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nužnosti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slovnice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gramatičke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norme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umijeće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izražajnim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spoznaju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vrijednosti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ljepoti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83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određenog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dijela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puno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izostaju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zbog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toga ne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22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</a:t>
                      </a: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350" u="none" strike="noStrike" cap="none"/>
                        <a:t>Božica </a:t>
                      </a:r>
                      <a:r>
                        <a:rPr lang="sr-Latn-RS" sz="1350" u="none" strike="noStrike" cap="none" err="1"/>
                        <a:t>Ruganec</a:t>
                      </a:r>
                      <a:r>
                        <a:rPr lang="sr-Latn-RS" sz="1350" u="none" strike="noStrike" cap="none"/>
                        <a:t>, prof.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88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333"/>
                        <a:buFont typeface="Times New Roman"/>
                        <a:buChar char="•"/>
                      </a:pP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15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333"/>
                        <a:buFont typeface="Times New Roman"/>
                        <a:buChar char="•"/>
                      </a:pP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2020./2021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63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30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ispisa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bijela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593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svrhom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ocjene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" name="Google Shape;835;p95"/>
          <p:cNvSpPr txBox="1"/>
          <p:nvPr/>
        </p:nvSpPr>
        <p:spPr>
          <a:xfrm>
            <a:off x="7078660" y="0"/>
            <a:ext cx="2046298" cy="2744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836" name="Google Shape;836;p95"/>
          <p:cNvGraphicFramePr/>
          <p:nvPr>
            <p:extLst>
              <p:ext uri="{D42A27DB-BD31-4B8C-83A1-F6EECF244321}">
                <p14:modId xmlns:p14="http://schemas.microsoft.com/office/powerpoint/2010/main" val="3573458359"/>
              </p:ext>
            </p:extLst>
          </p:nvPr>
        </p:nvGraphicFramePr>
        <p:xfrm>
          <a:off x="250825" y="139750"/>
          <a:ext cx="8569300" cy="64002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52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5241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96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DOPUNSKA NASTAVA IZ HRVATSKOGA JEZIKA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ZA UČENIKE</a:t>
                      </a: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</a:rPr>
                        <a:t> 5. c, 5. d, 7. a </a:t>
                      </a:r>
                      <a:r>
                        <a:rPr lang="en" sz="1300" b="1" u="none" strike="noStrike" cap="none" err="1">
                          <a:solidFill>
                            <a:schemeClr val="dk1"/>
                          </a:solidFill>
                        </a:rPr>
                        <a:t>i</a:t>
                      </a: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</a:rPr>
                        <a:t> 7. b  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833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ciljem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nastavnim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gradivom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standardnog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pravopisnih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nužnosti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slovnice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gramatičke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norme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umijeće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izražajnim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spoznaju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vrijednosti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ljepoti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83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određenog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dijela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puno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izostaju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zbog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toga ne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22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  <a:latin typeface="Arial"/>
                          <a:cs typeface="Arial"/>
                        </a:rPr>
                        <a:t>NOSITELJ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 Renata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Kovačićek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, prof.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88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333"/>
                        <a:buFont typeface="Times New Roman"/>
                        <a:buChar char="•"/>
                      </a:pP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15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Char char="•"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dva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sata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63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30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ispisa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bijela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593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svrhom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poboljšanja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konačne</a:t>
                      </a:r>
                      <a:r>
                        <a:rPr lang="en" sz="13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ocjene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96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843" name="Google Shape;843;p96"/>
          <p:cNvGraphicFramePr/>
          <p:nvPr>
            <p:extLst>
              <p:ext uri="{D42A27DB-BD31-4B8C-83A1-F6EECF244321}">
                <p14:modId xmlns:p14="http://schemas.microsoft.com/office/powerpoint/2010/main" val="3441697504"/>
              </p:ext>
            </p:extLst>
          </p:nvPr>
        </p:nvGraphicFramePr>
        <p:xfrm>
          <a:off x="323850" y="649287"/>
          <a:ext cx="8491550" cy="556349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875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04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DOPUNSKA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NASTAVA  IZ 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MATEMATIK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E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 ZA UČENIKE 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6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.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RAZREDA  ŠK. GOD. 20</a:t>
                      </a:r>
                      <a:r>
                        <a:rPr lang="hr-HR" sz="1600" b="1" u="none" strike="noStrike" cap="none">
                          <a:solidFill>
                            <a:schemeClr val="dk1"/>
                          </a:solidFill>
                        </a:rPr>
                        <a:t>20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. / 202</a:t>
                      </a:r>
                      <a:r>
                        <a:rPr lang="hr-HR" sz="1600" b="1" u="none" strike="noStrike" cap="none">
                          <a:solidFill>
                            <a:schemeClr val="dk1"/>
                          </a:solidFill>
                        </a:rPr>
                        <a:t>1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54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 sadržaje koji nisu usvojeni na redovnom satu, vježbom utvrditi usvojene sadržaje.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Naučiti osnovne matematičke pojmove i metode i primijeniti ih na osnovnim zadacima.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852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koji imaju poteškoće u praćenju i svladavanju gradiva te one učenike koji sami osjećaju potrebu za poboljšanjem svoga znanja.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 samostalnosti kod učenja, razumijevanje naučenih sadržaja i njihova primjena.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Danijela Varga, prof.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 izlaganje, pisanje, ponavljanje, rješavanje zadataka. 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 i grupni rad.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školski sat tjedno tijekom nastavne godine.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 nastavnih listića, papir, kreda, kreda u boji.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 praćenje učenika na redovnoj i dopunskoj nastavi.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Zadovoljstvo učenika, učitelja i roditelja naučenim  gradivom te napretkom učenika.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" name="Google Shape;849;p97"/>
          <p:cNvSpPr txBox="1"/>
          <p:nvPr/>
        </p:nvSpPr>
        <p:spPr>
          <a:xfrm>
            <a:off x="7078660" y="0"/>
            <a:ext cx="2065199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850" name="Google Shape;850;p97"/>
          <p:cNvGraphicFramePr/>
          <p:nvPr>
            <p:extLst>
              <p:ext uri="{D42A27DB-BD31-4B8C-83A1-F6EECF244321}">
                <p14:modId xmlns:p14="http://schemas.microsoft.com/office/powerpoint/2010/main" val="3270288258"/>
              </p:ext>
            </p:extLst>
          </p:nvPr>
        </p:nvGraphicFramePr>
        <p:xfrm>
          <a:off x="323850" y="649287"/>
          <a:ext cx="8424850" cy="562732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875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373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DOPUNSKA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NASTAVA  IZ 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MATEMATIK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E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 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ZA UČENIKE 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8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.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RAZREDA (20</a:t>
                      </a:r>
                      <a:r>
                        <a:rPr lang="hr-HR" sz="1600" b="1" u="none" strike="noStrike" cap="none">
                          <a:solidFill>
                            <a:schemeClr val="dk1"/>
                          </a:solidFill>
                        </a:rPr>
                        <a:t>20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./202</a:t>
                      </a:r>
                      <a:r>
                        <a:rPr lang="hr-HR" sz="1600" b="1" u="none" strike="noStrike" cap="none">
                          <a:solidFill>
                            <a:schemeClr val="dk1"/>
                          </a:solidFill>
                        </a:rPr>
                        <a:t>1.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)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54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 sadržaje koji nisu usvojeni na redovnom satu, vježbom utvrditi usvojene sadržaje.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Naučiti osnovne matematičke pojmove i metode i primijeniti ih na osnovnim zadacima.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852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koji imaju poteškoće u praćenju i svladavanju gradiva te one učenike koji sami osjećaju potrebu za poboljšanjem svoga znanja.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 samostalnosti kod učenja, razumijevanje naučenih sadržaja i njihova primjena.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Danijela Varga, prof.</a:t>
                      </a:r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 izlaganje, pisanje, ponavljanje, rješavanje zadataka. 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 i grupni rad.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školski sat tjedno tijekom nastavne godine.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 nastavnih listića, papir, kreda, kreda u boji.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 praćenje učenika na redovnoj i dopunskoj nastavi.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Zadovoljstvo učenika, učitelja i roditelja naučenim  gradivom te napretkom učenika.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56" name="Google Shape;856;p98"/>
          <p:cNvGraphicFramePr/>
          <p:nvPr>
            <p:extLst>
              <p:ext uri="{D42A27DB-BD31-4B8C-83A1-F6EECF244321}">
                <p14:modId xmlns:p14="http://schemas.microsoft.com/office/powerpoint/2010/main" val="1610976659"/>
              </p:ext>
            </p:extLst>
          </p:nvPr>
        </p:nvGraphicFramePr>
        <p:xfrm>
          <a:off x="180975" y="140985"/>
          <a:ext cx="8782050" cy="6436211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267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8553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49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IZ MATEMATIKE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hr-HR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7. 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hr-HR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 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– 20</a:t>
                      </a:r>
                      <a:r>
                        <a:rPr lang="hr-HR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20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/202</a:t>
                      </a:r>
                      <a:r>
                        <a:rPr lang="hr-HR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281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 u učenju i nadoknađivanju znanja kako bi stekli sposobnosti i vještine iz određenih nastavnih cjelina (izostanak s nastave, slabije predznanje  i sl.)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Podržati učenike u želji da svladaju gradivo koje nisu savladali na satu,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 učenicima da isprave nedovoljne ocjene iz matematike</a:t>
                      </a:r>
                      <a:endParaRPr sz="1350" u="none" strike="noStrike" cap="none"/>
                    </a:p>
                  </a:txBody>
                  <a:tcPr marL="63500" marR="63500" marT="91425" marB="914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75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lang="hr-HR"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lang="hr-HR"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lang="hr-HR"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 upornosti i radnih navika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Savladavanje poteškoća u praćenju nastavnog programa matematike ili samo određenog dijela gradiva za učenike koji imaju poteškoće u svla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davanju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gradiva Za učenike koji puno izostaju te za one koji sami osjećaju potrebu poboljšati svoje znanje</a:t>
                      </a:r>
                      <a:endParaRPr sz="1350" u="none" strike="noStrike" cap="none"/>
                    </a:p>
                  </a:txBody>
                  <a:tcPr marL="63500" marR="63500" marT="91425" marB="914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00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Times New Roman"/>
                        <a:buNone/>
                      </a:pPr>
                      <a:r>
                        <a:rPr lang="hr-HR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Katarina Čabraja, prof. 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50" marB="9145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53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 rad uz neposrednu pomoć učiteljice u računanju, pisanju i objašnjavanju matematičkih zadataka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 praćenje rada i napredovanja svakog </a:t>
                      </a:r>
                      <a:r>
                        <a:rPr lang="hr-HR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učenika.</a:t>
                      </a:r>
                      <a:endParaRPr sz="1350" u="none" strike="noStrike" cap="none"/>
                    </a:p>
                  </a:txBody>
                  <a:tcPr marL="63500" marR="63500" marT="91425" marB="914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82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hr-HR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</a:t>
                      </a:r>
                      <a:r>
                        <a:rPr lang="hr-HR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 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 tijekom školske godine</a:t>
                      </a:r>
                      <a:endParaRPr sz="1350" u="none" strike="noStrike" cap="none"/>
                    </a:p>
                  </a:txBody>
                  <a:tcPr marL="63500" marR="63500" marT="91450" marB="9145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39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 potrebnih i dodatnih radnih materijala snosi škola (kopiranje radnih listića i vježbi za učenike)</a:t>
                      </a:r>
                      <a:endParaRPr sz="1350" u="none" strike="noStrike" cap="none"/>
                    </a:p>
                  </a:txBody>
                  <a:tcPr marL="63500" marR="63500" marT="91450" marB="9145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13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Zadovoljstvo učenika, učitelja i roditelja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 praćenje napredovanja učenika sa svrhom boljeg usvajanja gradiva 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Ispravljanje negativnih ocjena i ocjena kojima učenici nisu zadovoljni 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theme/theme1.xml><?xml version="1.0" encoding="utf-8"?>
<a:theme xmlns:a="http://schemas.openxmlformats.org/drawingml/2006/main" name="Tema sustava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sustava Offic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ustom Theme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4782B9FB3D2D574D8F0EFE4F9A3E694B" ma:contentTypeVersion="8" ma:contentTypeDescription="Stvaranje novog dokumenta." ma:contentTypeScope="" ma:versionID="1a4bbd5782e518d6ed3e87d0d9a8a41d">
  <xsd:schema xmlns:xsd="http://www.w3.org/2001/XMLSchema" xmlns:xs="http://www.w3.org/2001/XMLSchema" xmlns:p="http://schemas.microsoft.com/office/2006/metadata/properties" xmlns:ns2="fab80420-665e-4425-b572-29d4ab0aa5e5" targetNamespace="http://schemas.microsoft.com/office/2006/metadata/properties" ma:root="true" ma:fieldsID="88e1699fcb7400e217693c5e0a479c24" ns2:_="">
    <xsd:import namespace="fab80420-665e-4425-b572-29d4ab0aa5e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ServiceAutoTags" minOccurs="0"/>
                <xsd:element ref="ns2:MediaServiceGenerationTime" minOccurs="0"/>
                <xsd:element ref="ns2:MediaServiceEventHashCode" minOccurs="0"/>
                <xsd:element ref="ns2:MediaServiceOCR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ab80420-665e-4425-b572-29d4ab0aa5e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1" nillable="true" ma:displayName="Tags" ma:internalName="MediaServiceAutoTags" ma:readOnly="true">
      <xsd:simpleType>
        <xsd:restriction base="dms:Text"/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4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5" nillable="true" ma:displayName="Location" ma:internalName="MediaServiceLocation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Vrsta sadržaja"/>
        <xsd:element ref="dc:title" minOccurs="0" maxOccurs="1" ma:index="4" ma:displayName="Naslov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DACD4487-E0D4-42D6-B99F-928E33E5D4B3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fab80420-665e-4425-b572-29d4ab0aa5e5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5D3C8912-E59D-45E3-9644-08221BD894D9}">
  <ds:schemaRefs>
    <ds:schemaRef ds:uri="http://schemas.openxmlformats.org/package/2006/metadata/core-properties"/>
    <ds:schemaRef ds:uri="http://schemas.microsoft.com/office/2006/documentManagement/types"/>
    <ds:schemaRef ds:uri="http://schemas.microsoft.com/office/infopath/2007/PartnerControls"/>
    <ds:schemaRef ds:uri="http://purl.org/dc/elements/1.1/"/>
    <ds:schemaRef ds:uri="http://schemas.microsoft.com/office/2006/metadata/properties"/>
    <ds:schemaRef ds:uri="http://purl.org/dc/terms/"/>
    <ds:schemaRef ds:uri="fab80420-665e-4425-b572-29d4ab0aa5e5"/>
    <ds:schemaRef ds:uri="http://www.w3.org/XML/1998/namespace"/>
    <ds:schemaRef ds:uri="http://purl.org/dc/dcmitype/"/>
  </ds:schemaRefs>
</ds:datastoreItem>
</file>

<file path=customXml/itemProps3.xml><?xml version="1.0" encoding="utf-8"?>
<ds:datastoreItem xmlns:ds="http://schemas.openxmlformats.org/officeDocument/2006/customXml" ds:itemID="{C40CCE70-CD22-41C4-898F-2455DC6AFE23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52</TotalTime>
  <Words>29117</Words>
  <Application>Microsoft Office PowerPoint</Application>
  <PresentationFormat>Prikaz na zaslonu (4:3)</PresentationFormat>
  <Paragraphs>4906</Paragraphs>
  <Slides>261</Slides>
  <Notes>255</Notes>
  <HiddenSlides>0</HiddenSlides>
  <MMClips>0</MMClips>
  <ScaleCrop>false</ScaleCrop>
  <HeadingPairs>
    <vt:vector size="6" baseType="variant">
      <vt:variant>
        <vt:lpstr>Korišteni fontovi</vt:lpstr>
      </vt:variant>
      <vt:variant>
        <vt:i4>9</vt:i4>
      </vt:variant>
      <vt:variant>
        <vt:lpstr>Tema</vt:lpstr>
      </vt:variant>
      <vt:variant>
        <vt:i4>2</vt:i4>
      </vt:variant>
      <vt:variant>
        <vt:lpstr>Naslovi slajdova</vt:lpstr>
      </vt:variant>
      <vt:variant>
        <vt:i4>261</vt:i4>
      </vt:variant>
    </vt:vector>
  </HeadingPairs>
  <TitlesOfParts>
    <vt:vector size="272" baseType="lpstr">
      <vt:lpstr>Arial</vt:lpstr>
      <vt:lpstr>Times New Roman</vt:lpstr>
      <vt:lpstr>Noto Sans Symbols</vt:lpstr>
      <vt:lpstr>Times</vt:lpstr>
      <vt:lpstr>Comic Sans MS</vt:lpstr>
      <vt:lpstr>Verdana</vt:lpstr>
      <vt:lpstr>Symbol</vt:lpstr>
      <vt:lpstr>Merriweather</vt:lpstr>
      <vt:lpstr>Calibri</vt:lpstr>
      <vt:lpstr>Tema sustava Office</vt:lpstr>
      <vt:lpstr>Tema sustava Office</vt:lpstr>
      <vt:lpstr>PowerPointova prezentacija</vt:lpstr>
      <vt:lpstr>PowerPointova prezentacija</vt:lpstr>
      <vt:lpstr>PowerPointova prezentacija</vt:lpstr>
      <vt:lpstr>O KURIKULU OSNOVNE ŠKOLE</vt:lpstr>
      <vt:lpstr>Načela nacionalnog kurikula</vt:lpstr>
      <vt:lpstr>Načela nacionalnog kurikula</vt:lpstr>
      <vt:lpstr>Opći odgojno-obrazovni ciljevi Nacionalnog okvirnog kurikula</vt:lpstr>
      <vt:lpstr>Opći odgojno-obrazovni ciljevi Nacionalnog okvirnog kurikula</vt:lpstr>
      <vt:lpstr>Temeljne kompetencije za cjeloživotno obrazovanje:</vt:lpstr>
      <vt:lpstr>VIZIJA I MISIJA ŠKOLE</vt:lpstr>
      <vt:lpstr>VRIJEDNOSTI</vt:lpstr>
      <vt:lpstr>ZNANJE</vt:lpstr>
      <vt:lpstr>SOLIDARNOST</vt:lpstr>
      <vt:lpstr>ODGOVORNOST</vt:lpstr>
      <vt:lpstr>IDENTITET</vt:lpstr>
      <vt:lpstr>ANALIZA POTREBA I INTERESA UČENIKA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  <vt:lpstr>PowerPointova prezentacija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prezentacija</dc:title>
  <dc:creator>Korisnik</dc:creator>
  <cp:lastModifiedBy>Korisnik</cp:lastModifiedBy>
  <cp:revision>95</cp:revision>
  <dcterms:modified xsi:type="dcterms:W3CDTF">2020-10-12T15:25:48Z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0x0101004782B9FB3D2D574D8F0EFE4F9A3E694B</vt:lpwstr>
  </property>
</Properties>
</file>