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56" r:id="rId3"/>
    <p:sldId id="258" r:id="rId4"/>
    <p:sldId id="259" r:id="rId5"/>
    <p:sldId id="260" r:id="rId6"/>
    <p:sldId id="261" r:id="rId7"/>
    <p:sldId id="262" r:id="rId8"/>
    <p:sldId id="276" r:id="rId9"/>
    <p:sldId id="263" r:id="rId10"/>
    <p:sldId id="275" r:id="rId11"/>
    <p:sldId id="264" r:id="rId12"/>
    <p:sldId id="266" r:id="rId13"/>
    <p:sldId id="274" r:id="rId14"/>
    <p:sldId id="267" r:id="rId15"/>
    <p:sldId id="273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85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0166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92808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3361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966481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94323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88824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83527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25762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24818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7862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49146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59497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457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53322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7651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05297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92777-52C4-40A8-B730-852996F770AB}" type="datetimeFigureOut">
              <a:rPr lang="sr-Latn-CS" smtClean="0"/>
              <a:pPr/>
              <a:t>26.11.2019.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E6723C-6DF4-4FA7-AB64-CAD2B58A3168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8952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www.obrtnicko-uciliste.hr/secure/files/PS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8762"/>
            <a:ext cx="6467469" cy="262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os-sesvetska-sela-zg.skole.hr/upload/os-sesvetska-sela-zg/images/static3/3681/Image/lenta_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49080"/>
            <a:ext cx="6878698" cy="212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255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367" t="19485" r="37271" b="23422"/>
          <a:stretch/>
        </p:blipFill>
        <p:spPr>
          <a:xfrm rot="21313978">
            <a:off x="219066" y="876771"/>
            <a:ext cx="4550681" cy="2900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3473" t="18500" r="23435" b="25391"/>
          <a:stretch/>
        </p:blipFill>
        <p:spPr>
          <a:xfrm rot="392262">
            <a:off x="3251152" y="1147326"/>
            <a:ext cx="5616624" cy="28083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40592" t="11609" r="12366" b="21455"/>
          <a:stretch/>
        </p:blipFill>
        <p:spPr>
          <a:xfrm rot="21337080">
            <a:off x="112939" y="3695951"/>
            <a:ext cx="3362023" cy="2689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5725" t="9642" r="4619" b="7672"/>
          <a:stretch/>
        </p:blipFill>
        <p:spPr>
          <a:xfrm>
            <a:off x="3109541" y="3425170"/>
            <a:ext cx="5801642" cy="300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52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6347713" cy="1320800"/>
          </a:xfrm>
        </p:spPr>
        <p:txBody>
          <a:bodyPr>
            <a:normAutofit/>
          </a:bodyPr>
          <a:lstStyle/>
          <a:p>
            <a:r>
              <a:rPr lang="hr-H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STILOVI UČENJA</a:t>
            </a:r>
            <a:endParaRPr lang="hr-H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0135" y="1268760"/>
            <a:ext cx="5369977" cy="504056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Samoprocjena sposobnosti učenja 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(on-line platforma)</a:t>
            </a:r>
          </a:p>
          <a:p>
            <a:pPr>
              <a:buNone/>
            </a:pPr>
            <a:endParaRPr lang="hr-H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Učenje 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pojam</a:t>
            </a:r>
          </a:p>
          <a:p>
            <a:pPr>
              <a:buFontTx/>
              <a:buChar char="-"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tjedni plan učenja </a:t>
            </a:r>
          </a:p>
          <a:p>
            <a:pPr marL="0" indent="0">
              <a:buNone/>
            </a:pPr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(upravljanje svojim vremenom)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ugovor o učenju</a:t>
            </a:r>
          </a:p>
          <a:p>
            <a:pPr>
              <a:buNone/>
            </a:pPr>
            <a:endParaRPr lang="hr-H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Stilovi učenja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određivanje vlastitog stila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unaprjeđenje učenja prema svom stilu</a:t>
            </a:r>
          </a:p>
          <a:p>
            <a:pPr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33" t="11610" r="6831" b="14563"/>
          <a:stretch/>
        </p:blipFill>
        <p:spPr>
          <a:xfrm rot="185188">
            <a:off x="4612871" y="1008192"/>
            <a:ext cx="4343523" cy="2088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4504" t="20469" r="33397" b="20469"/>
          <a:stretch/>
        </p:blipFill>
        <p:spPr>
          <a:xfrm rot="267057">
            <a:off x="5694438" y="3434413"/>
            <a:ext cx="2959292" cy="3061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1520" y="309495"/>
            <a:ext cx="6347713" cy="1320800"/>
          </a:xfrm>
        </p:spPr>
        <p:txBody>
          <a:bodyPr>
            <a:normAutofit/>
          </a:bodyPr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METODA RACIONALNOG PROUČAVANJA TEKSTA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28542" y="1708467"/>
            <a:ext cx="6347714" cy="38807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Čitalačka pismenost</a:t>
            </a: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procjena putem upitnika</a:t>
            </a:r>
          </a:p>
          <a:p>
            <a:pPr>
              <a:buNone/>
            </a:pPr>
            <a:endParaRPr lang="hr-H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Metoda ČPČPP </a:t>
            </a:r>
          </a:p>
          <a:p>
            <a:pPr>
              <a:buNone/>
            </a:pPr>
            <a:endParaRPr lang="hr-H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Č= čitati letimično</a:t>
            </a: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 pitati se</a:t>
            </a: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Č= čitati pozorno i usredotočeno</a:t>
            </a: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 pamtiti</a:t>
            </a: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P= ponavljati</a:t>
            </a: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Image result for geografija udzbenik za 7 razred školska knji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2228">
            <a:off x="4909390" y="2062941"/>
            <a:ext cx="24384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473" t="20470" r="38378" b="23895"/>
          <a:stretch/>
        </p:blipFill>
        <p:spPr>
          <a:xfrm rot="21329762">
            <a:off x="435803" y="583920"/>
            <a:ext cx="4685096" cy="30436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8771">
            <a:off x="5233173" y="404663"/>
            <a:ext cx="2951637" cy="3933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05064"/>
            <a:ext cx="6893831" cy="257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6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7562801" cy="1320800"/>
          </a:xfrm>
        </p:spPr>
        <p:txBody>
          <a:bodyPr>
            <a:normAutofit/>
          </a:bodyPr>
          <a:lstStyle/>
          <a:p>
            <a:r>
              <a:rPr lang="hr-H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IZRADA LETKA ZA MENTORIRANJE</a:t>
            </a:r>
            <a:endParaRPr lang="hr-H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Program za izradu letka i brošure</a:t>
            </a:r>
          </a:p>
          <a:p>
            <a:pPr>
              <a:buNone/>
            </a:pPr>
            <a:endParaRPr lang="hr-H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MS Publisher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sadržaj letka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trošak letka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distribucija letka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781" y="3284984"/>
            <a:ext cx="1881257" cy="1881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92" t="4850" r="7046" b="23751"/>
          <a:stretch/>
        </p:blipFill>
        <p:spPr>
          <a:xfrm rot="21284525">
            <a:off x="324134" y="462722"/>
            <a:ext cx="3672408" cy="48965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9307">
            <a:off x="5043691" y="544022"/>
            <a:ext cx="3594381" cy="47895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6164" t="-202" r="26203" b="10626"/>
          <a:stretch/>
        </p:blipFill>
        <p:spPr>
          <a:xfrm>
            <a:off x="1331640" y="1556792"/>
            <a:ext cx="3840420" cy="513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8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599" y="404664"/>
            <a:ext cx="6347713" cy="1320800"/>
          </a:xfrm>
        </p:spPr>
        <p:txBody>
          <a:bodyPr>
            <a:normAutofit/>
          </a:bodyPr>
          <a:lstStyle/>
          <a:p>
            <a:r>
              <a:rPr lang="hr-H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UČENIK MENTOR</a:t>
            </a:r>
            <a:endParaRPr lang="hr-H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93899" y="1755164"/>
            <a:ext cx="6347714" cy="38807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Mentoriranje</a:t>
            </a:r>
            <a:endParaRPr lang="hr-H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pojam mentora</a:t>
            </a: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odabir učenika za </a:t>
            </a:r>
            <a:r>
              <a:rPr lang="hr-H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mentoriranje</a:t>
            </a:r>
            <a:endParaRPr lang="hr-H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plan </a:t>
            </a:r>
            <a:r>
              <a:rPr lang="hr-H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mentoriranja</a:t>
            </a:r>
            <a:endParaRPr lang="hr-H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teme </a:t>
            </a:r>
            <a:r>
              <a:rPr lang="hr-HR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mentoriranja</a:t>
            </a:r>
            <a:endParaRPr lang="hr-H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lika 3" descr="Slikovni rezultat za the student learns the student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888" y="3501008"/>
            <a:ext cx="5280379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obrtnicko-uciliste.hr/secure/files/PSB.png">
            <a:extLst>
              <a:ext uri="{FF2B5EF4-FFF2-40B4-BE49-F238E27FC236}">
                <a16:creationId xmlns:a16="http://schemas.microsoft.com/office/drawing/2014/main" id="{964524E2-4AA6-4C75-84BE-B28C2D9F4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359229"/>
            <a:ext cx="3456384" cy="14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980728"/>
            <a:ext cx="5616624" cy="42151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4810">
            <a:off x="4667388" y="197724"/>
            <a:ext cx="3757756" cy="28200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4149080"/>
            <a:ext cx="3523006" cy="26439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6551">
            <a:off x="509349" y="268912"/>
            <a:ext cx="2627398" cy="3501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37564" y="5231220"/>
            <a:ext cx="8458200" cy="1143008"/>
          </a:xfrm>
        </p:spPr>
        <p:txBody>
          <a:bodyPr/>
          <a:lstStyle/>
          <a:p>
            <a:pPr algn="ctr"/>
            <a:r>
              <a:rPr lang="hr-HR" dirty="0" smtClean="0">
                <a:latin typeface="Algerian" panose="04020705040A02060702" pitchFamily="82" charset="0"/>
              </a:rPr>
              <a:t>TRAŽIM, ČITAM, PIŠEM, PAMTIM</a:t>
            </a:r>
            <a:endParaRPr lang="hr-HR" dirty="0">
              <a:latin typeface="Algerian" panose="04020705040A02060702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031" t="21656" r="53511" b="33063"/>
          <a:stretch/>
        </p:blipFill>
        <p:spPr>
          <a:xfrm rot="21303624">
            <a:off x="354360" y="300006"/>
            <a:ext cx="3056987" cy="3056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2328" t="17516" r="26756" b="22438"/>
          <a:stretch/>
        </p:blipFill>
        <p:spPr>
          <a:xfrm rot="421835">
            <a:off x="5123374" y="496558"/>
            <a:ext cx="3583874" cy="2376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34504" t="15547" r="33951" b="21454"/>
          <a:stretch/>
        </p:blipFill>
        <p:spPr>
          <a:xfrm>
            <a:off x="2987824" y="1249669"/>
            <a:ext cx="2757681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685784"/>
          </a:xfrm>
        </p:spPr>
        <p:txBody>
          <a:bodyPr>
            <a:noAutofit/>
          </a:bodyPr>
          <a:lstStyle/>
          <a:p>
            <a:r>
              <a:rPr lang="hr-HR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Zašto?</a:t>
            </a:r>
            <a:endParaRPr lang="hr-HR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04800" y="1204411"/>
            <a:ext cx="6347714" cy="38807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potreba za </a:t>
            </a:r>
            <a:r>
              <a:rPr lang="hr-HR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cjeloživotnim</a:t>
            </a:r>
            <a:r>
              <a:rPr lang="hr-HR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učenjem</a:t>
            </a:r>
          </a:p>
          <a:p>
            <a:pPr>
              <a:buNone/>
            </a:pPr>
            <a:r>
              <a:rPr lang="hr-HR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učenje približiti učenicima</a:t>
            </a:r>
          </a:p>
          <a:p>
            <a:pPr>
              <a:buNone/>
            </a:pPr>
            <a:endParaRPr lang="hr-HR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hr-HR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824" t="11610" r="38378" b="13579"/>
          <a:stretch/>
        </p:blipFill>
        <p:spPr>
          <a:xfrm>
            <a:off x="539552" y="2564904"/>
            <a:ext cx="2159293" cy="3816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3397" t="34250" r="26755" b="26375"/>
          <a:stretch/>
        </p:blipFill>
        <p:spPr>
          <a:xfrm>
            <a:off x="3131840" y="3032956"/>
            <a:ext cx="5184577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7992888" cy="1320800"/>
          </a:xfrm>
        </p:spPr>
        <p:txBody>
          <a:bodyPr/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TEMELJ IZVANNASTAVNE AKTIVNOSTI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67544" y="1844824"/>
            <a:ext cx="8928992" cy="388077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ČITALAČKA PISMENOST</a:t>
            </a:r>
          </a:p>
          <a:p>
            <a:pPr>
              <a:buFontTx/>
              <a:buChar char="-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pronalaženje, korištenje i dekodiranje pisanih informacija u svakodnevnom životu</a:t>
            </a:r>
          </a:p>
          <a:p>
            <a:pPr>
              <a:buFontTx/>
              <a:buChar char="-"/>
            </a:pPr>
            <a:endParaRPr lang="hr-HR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DIGITALNA PISMENOST</a:t>
            </a:r>
          </a:p>
          <a:p>
            <a:pPr>
              <a:buFontTx/>
              <a:buChar char="-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učenje korištenjem i uporabom digitalnih medija</a:t>
            </a:r>
          </a:p>
          <a:p>
            <a:pPr>
              <a:buFontTx/>
              <a:buChar char="-"/>
            </a:pPr>
            <a:endParaRPr lang="hr-HR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FINANCIJSKA PISMENOST</a:t>
            </a:r>
          </a:p>
          <a:p>
            <a:pPr>
              <a:buNone/>
            </a:pPr>
            <a:r>
              <a:rPr lang="hr-HR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odgovorno upravljanje novcem</a:t>
            </a:r>
            <a:endParaRPr lang="hr-HR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67544" y="380008"/>
            <a:ext cx="7130753" cy="1320800"/>
          </a:xfrm>
        </p:spPr>
        <p:txBody>
          <a:bodyPr>
            <a:normAutofit/>
          </a:bodyPr>
          <a:lstStyle/>
          <a:p>
            <a:r>
              <a:rPr lang="hr-H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USTROJSTVO PROGRAMA</a:t>
            </a:r>
            <a:endParaRPr lang="hr-H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00550" y="1628800"/>
            <a:ext cx="6347714" cy="388077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hr-HR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VRIJEME PROVEDBE</a:t>
            </a:r>
          </a:p>
          <a:p>
            <a:pPr>
              <a:buNone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siječanj – lipanj 2019.</a:t>
            </a:r>
          </a:p>
          <a:p>
            <a:pPr>
              <a:buNone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rujan – prosinac 2019.</a:t>
            </a:r>
          </a:p>
          <a:p>
            <a:pPr>
              <a:buNone/>
            </a:pPr>
            <a:endParaRPr lang="hr-HR" sz="2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evidencija nazočnih učenika</a:t>
            </a:r>
          </a:p>
          <a:p>
            <a:pPr>
              <a:buNone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evaluacijski list </a:t>
            </a:r>
          </a:p>
          <a:p>
            <a:pPr>
              <a:buNone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hr-HR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Slika 6" descr="Scan0064"/>
          <p:cNvPicPr/>
          <p:nvPr/>
        </p:nvPicPr>
        <p:blipFill>
          <a:blip r:embed="rId2"/>
          <a:srcRect t="3282" b="4545"/>
          <a:stretch>
            <a:fillRect/>
          </a:stretch>
        </p:blipFill>
        <p:spPr bwMode="auto">
          <a:xfrm>
            <a:off x="5154817" y="2420888"/>
            <a:ext cx="3604990" cy="388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0050" y="172282"/>
            <a:ext cx="7364278" cy="1320800"/>
          </a:xfrm>
        </p:spPr>
        <p:txBody>
          <a:bodyPr/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ODGOJNO – OBRAZOVNI RAD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78768" y="1180886"/>
            <a:ext cx="8765231" cy="5488474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osnaživanje samopouzdanja</a:t>
            </a: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poticanje radoznalosti </a:t>
            </a: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razumijevanje otkrivenih spoznaja</a:t>
            </a: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organiziranje i planiranje rada učenja</a:t>
            </a: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međusobno uvažavanje, razumijevanje, pomaganje</a:t>
            </a:r>
          </a:p>
          <a:p>
            <a:pPr>
              <a:buNone/>
            </a:pPr>
            <a:r>
              <a:rPr lang="hr-HR" sz="2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CJELINE:</a:t>
            </a:r>
          </a:p>
          <a:p>
            <a:pPr marL="457200" indent="-457200">
              <a:buAutoNum type="arabicPeriod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Učenje nekad, danas i sutra</a:t>
            </a:r>
          </a:p>
          <a:p>
            <a:pPr marL="457200" indent="-457200">
              <a:buAutoNum type="arabicPeriod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Izrada prezentacije</a:t>
            </a:r>
          </a:p>
          <a:p>
            <a:pPr marL="457200" indent="-457200">
              <a:buAutoNum type="arabicPeriod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Stilovi učenja</a:t>
            </a:r>
          </a:p>
          <a:p>
            <a:pPr marL="457200" indent="-457200">
              <a:buAutoNum type="arabicPeriod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Metoda racionalnog proučavanja teksta</a:t>
            </a:r>
          </a:p>
          <a:p>
            <a:pPr marL="457200" indent="-457200">
              <a:buAutoNum type="arabicPeriod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Izrada letka za </a:t>
            </a:r>
            <a:r>
              <a:rPr lang="hr-HR" sz="26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mentoriranje</a:t>
            </a: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učenika</a:t>
            </a:r>
          </a:p>
          <a:p>
            <a:pPr marL="457200" indent="-457200">
              <a:buAutoNum type="arabicPeriod"/>
            </a:pPr>
            <a:r>
              <a:rPr lang="hr-HR" sz="2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Učenik mentor</a:t>
            </a:r>
          </a:p>
          <a:p>
            <a:pPr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5496" y="308000"/>
            <a:ext cx="7632848" cy="1320800"/>
          </a:xfrm>
        </p:spPr>
        <p:txBody>
          <a:bodyPr/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UČENJE NEKAD, DANAS, SUTRA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51520" y="1196752"/>
            <a:ext cx="3744416" cy="532859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hr-HR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Posjet Školskom muzeju</a:t>
            </a:r>
          </a:p>
          <a:p>
            <a:pPr>
              <a:buNone/>
            </a:pPr>
            <a:endParaRPr lang="hr-HR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planiranje, dogovaranje, ostvarivanje</a:t>
            </a: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izrada troškovnika</a:t>
            </a: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snimanje i pohranjivanje fotografija</a:t>
            </a:r>
          </a:p>
          <a:p>
            <a:pPr>
              <a:buNone/>
            </a:pPr>
            <a:r>
              <a:rPr lang="hr-HR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načini učenja danas i sutra (plakat)</a:t>
            </a:r>
            <a:endParaRPr lang="hr-HR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21222" t="17517" r="22880" b="19485"/>
          <a:stretch/>
        </p:blipFill>
        <p:spPr>
          <a:xfrm>
            <a:off x="4283968" y="1422063"/>
            <a:ext cx="4248472" cy="26921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14026" t="18500" r="11813" b="20469"/>
          <a:stretch/>
        </p:blipFill>
        <p:spPr>
          <a:xfrm>
            <a:off x="3919828" y="4373955"/>
            <a:ext cx="5116668" cy="2367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54" t="20469" r="19561" b="20469"/>
          <a:stretch/>
        </p:blipFill>
        <p:spPr>
          <a:xfrm rot="21109453">
            <a:off x="323927" y="577880"/>
            <a:ext cx="4610048" cy="2469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919" t="31297" r="23436" b="22438"/>
          <a:stretch/>
        </p:blipFill>
        <p:spPr>
          <a:xfrm rot="428028">
            <a:off x="2949761" y="997637"/>
            <a:ext cx="5883151" cy="2404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8931" t="18500" r="37271" b="22437"/>
          <a:stretch/>
        </p:blipFill>
        <p:spPr>
          <a:xfrm rot="278390">
            <a:off x="217702" y="2603226"/>
            <a:ext cx="2949647" cy="41157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/>
          <a:srcRect l="38378" t="18500" r="40592" b="30312"/>
          <a:stretch/>
        </p:blipFill>
        <p:spPr>
          <a:xfrm>
            <a:off x="3273921" y="2671479"/>
            <a:ext cx="2986732" cy="4087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l="14026" t="16532" r="21775" b="20469"/>
          <a:stretch/>
        </p:blipFill>
        <p:spPr>
          <a:xfrm rot="491679">
            <a:off x="4001736" y="3917661"/>
            <a:ext cx="4698522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0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30068" y="400531"/>
            <a:ext cx="7706817" cy="1320800"/>
          </a:xfrm>
        </p:spPr>
        <p:txBody>
          <a:bodyPr/>
          <a:lstStyle/>
          <a:p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MULTIMEDIJSKA </a:t>
            </a:r>
            <a:b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hr-H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PREZENTACIJA</a:t>
            </a:r>
            <a:endParaRPr lang="hr-H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23528" y="1772816"/>
            <a:ext cx="3672408" cy="3880773"/>
          </a:xfrm>
        </p:spPr>
        <p:txBody>
          <a:bodyPr>
            <a:normAutofit/>
          </a:bodyPr>
          <a:lstStyle/>
          <a:p>
            <a:pPr>
              <a:buNone/>
            </a:pPr>
            <a:endParaRPr lang="hr-H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Izrada prezentacije</a:t>
            </a:r>
          </a:p>
          <a:p>
            <a:pPr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Prezentacijske vještine</a:t>
            </a:r>
          </a:p>
          <a:p>
            <a:pPr>
              <a:buNone/>
            </a:pPr>
            <a:endParaRPr lang="hr-H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hr-H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Platforme za on-line učenje</a:t>
            </a:r>
          </a:p>
          <a:p>
            <a:pPr>
              <a:buNone/>
            </a:pPr>
            <a:endParaRPr lang="hr-HR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hr-H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hr-H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hr-H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281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801</TotalTime>
  <Words>272</Words>
  <Application>Microsoft Office PowerPoint</Application>
  <PresentationFormat>On-screen Show (4:3)</PresentationFormat>
  <Paragraphs>87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Algerian</vt:lpstr>
      <vt:lpstr>Arial</vt:lpstr>
      <vt:lpstr>Times New Roman</vt:lpstr>
      <vt:lpstr>Trebuchet MS</vt:lpstr>
      <vt:lpstr>Wingdings 3</vt:lpstr>
      <vt:lpstr>Facet</vt:lpstr>
      <vt:lpstr>PowerPoint Presentation</vt:lpstr>
      <vt:lpstr>TRAŽIM, ČITAM, PIŠEM, PAMTIM</vt:lpstr>
      <vt:lpstr>Zašto?</vt:lpstr>
      <vt:lpstr>TEMELJ IZVANNASTAVNE AKTIVNOSTI</vt:lpstr>
      <vt:lpstr>USTROJSTVO PROGRAMA</vt:lpstr>
      <vt:lpstr>ODGOJNO – OBRAZOVNI RAD</vt:lpstr>
      <vt:lpstr>UČENJE NEKAD, DANAS, SUTRA</vt:lpstr>
      <vt:lpstr>PowerPoint Presentation</vt:lpstr>
      <vt:lpstr>MULTIMEDIJSKA  PREZENTACIJA</vt:lpstr>
      <vt:lpstr>PowerPoint Presentation</vt:lpstr>
      <vt:lpstr>STILOVI UČENJA</vt:lpstr>
      <vt:lpstr>METODA RACIONALNOG PROUČAVANJA TEKSTA</vt:lpstr>
      <vt:lpstr>PowerPoint Presentation</vt:lpstr>
      <vt:lpstr>IZRADA LETKA ZA MENTORIRANJE</vt:lpstr>
      <vt:lpstr>PowerPoint Presentation</vt:lpstr>
      <vt:lpstr>UČENIK MENTOR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TRAŽIM, ČITAM, PIŠEM, PAMTIM</dc:title>
  <dc:creator>Zorka</dc:creator>
  <cp:lastModifiedBy>JOSIPA</cp:lastModifiedBy>
  <cp:revision>84</cp:revision>
  <dcterms:created xsi:type="dcterms:W3CDTF">2019-01-26T10:44:43Z</dcterms:created>
  <dcterms:modified xsi:type="dcterms:W3CDTF">2019-11-26T14:28:34Z</dcterms:modified>
</cp:coreProperties>
</file>