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53" y="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039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385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169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050878"/>
            <a:ext cx="10407555" cy="533627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/>
            </a:lvl1pPr>
            <a:lvl2pPr marL="0" indent="0">
              <a:buFontTx/>
              <a:buNone/>
              <a:defRPr sz="3200"/>
            </a:lvl2pPr>
            <a:lvl3pPr marL="0" indent="0">
              <a:buFontTx/>
              <a:buNone/>
              <a:defRPr sz="3200"/>
            </a:lvl3pPr>
            <a:lvl4pPr marL="0" indent="0">
              <a:buFontTx/>
              <a:buNone/>
              <a:defRPr sz="3200"/>
            </a:lvl4pPr>
            <a:lvl5pPr marL="0" indent="0">
              <a:buFontTx/>
              <a:buNone/>
              <a:defRPr sz="3200"/>
            </a:lvl5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680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159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207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76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178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65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450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589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914400"/>
            <a:ext cx="10515600" cy="526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AF8CE-A725-4ACB-88A8-549381BFA572}" type="datetimeFigureOut">
              <a:rPr lang="hr-HR" smtClean="0"/>
              <a:t>19.12.2020.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851EE-5514-4131-8F2F-BFFECCACBB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773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27651" y="3281214"/>
            <a:ext cx="10074965" cy="1734951"/>
          </a:xfrm>
        </p:spPr>
        <p:txBody>
          <a:bodyPr/>
          <a:lstStyle/>
          <a:p>
            <a:r>
              <a:rPr lang="hr-HR" sz="5400" b="1" i="1" dirty="0" err="1"/>
              <a:t>Christmas</a:t>
            </a:r>
            <a:r>
              <a:rPr lang="hr-HR" sz="5400" b="1" i="1" dirty="0"/>
              <a:t> </a:t>
            </a:r>
            <a:r>
              <a:rPr lang="hr-HR" sz="5400" b="1" i="1" dirty="0" err="1"/>
              <a:t>With</a:t>
            </a:r>
            <a:r>
              <a:rPr lang="hr-HR" sz="5400" b="1" i="1" dirty="0"/>
              <a:t> </a:t>
            </a:r>
            <a:r>
              <a:rPr lang="hr-HR" sz="5400" b="1" i="1" dirty="0" err="1"/>
              <a:t>Kićo</a:t>
            </a:r>
            <a:r>
              <a:rPr lang="hr-HR" sz="5400" b="1" dirty="0"/>
              <a:t> </a:t>
            </a:r>
            <a:r>
              <a:rPr lang="hr-HR" sz="5400" b="1" dirty="0" smtClean="0"/>
              <a:t/>
            </a:r>
            <a:br>
              <a:rPr lang="hr-HR" sz="5400" b="1" dirty="0" smtClean="0"/>
            </a:br>
            <a:r>
              <a:rPr lang="hr-HR" sz="5400" b="1" i="1" dirty="0" smtClean="0"/>
              <a:t>Svim </a:t>
            </a:r>
            <a:r>
              <a:rPr lang="hr-HR" sz="5400" b="1" i="1" dirty="0"/>
              <a:t>na zemlji mir veselje</a:t>
            </a:r>
            <a:r>
              <a:rPr lang="hr-HR" sz="5400" dirty="0"/>
              <a:t/>
            </a:r>
            <a:br>
              <a:rPr lang="hr-HR" sz="5400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47661" y="4285396"/>
            <a:ext cx="7354955" cy="1439543"/>
          </a:xfrm>
        </p:spPr>
        <p:txBody>
          <a:bodyPr>
            <a:normAutofit/>
          </a:bodyPr>
          <a:lstStyle/>
          <a:p>
            <a:r>
              <a:rPr lang="hr-HR" sz="2800" dirty="0" smtClean="0"/>
              <a:t>Zvončići, zvončići zvone cijelu noć…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14888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Bez obzira na to što pjesma izravno ništa ne govori o rođenju Bogočovjeka, blagdanu Božića, ona tekstualno i zvukovno dočarava zimski ugođaj te aludira na veselo i opušteno blagdansko ozračje.</a:t>
            </a:r>
          </a:p>
        </p:txBody>
      </p:sp>
    </p:spTree>
    <p:extLst>
      <p:ext uri="{BB962C8B-B14F-4D97-AF65-F5344CB8AC3E}">
        <p14:creationId xmlns:p14="http://schemas.microsoft.com/office/powerpoint/2010/main" val="81079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 kraja 20. stoljeća, pjesma na hrvatskom glazbenom tržištu gotovo svake godine u blagdansko vrijeme doživi po jedno novo glazbeno izdanje, a neizostavna je kao dio programa blagdanskih koncerata.</a:t>
            </a:r>
          </a:p>
        </p:txBody>
      </p:sp>
    </p:spTree>
    <p:extLst>
      <p:ext uri="{BB962C8B-B14F-4D97-AF65-F5344CB8AC3E}">
        <p14:creationId xmlns:p14="http://schemas.microsoft.com/office/powerpoint/2010/main" val="155873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Ovim putem još jednom želimo zahvaliti doajenu hrvatske popularne glazbe u drugoj polovici 20. stoljeća, Krunoslavu </a:t>
            </a:r>
            <a:r>
              <a:rPr lang="hr-HR" dirty="0" err="1"/>
              <a:t>Kići</a:t>
            </a:r>
            <a:r>
              <a:rPr lang="hr-HR" dirty="0"/>
              <a:t> Slabincu, za sve što je podario hrvatskoj glazbi, a posebice za popularizaciju pjesme </a:t>
            </a:r>
            <a:r>
              <a:rPr lang="hr-HR" i="1" dirty="0"/>
              <a:t>Zvončići</a:t>
            </a:r>
            <a:r>
              <a:rPr lang="hr-HR" dirty="0"/>
              <a:t> u Hrvatskoj.</a:t>
            </a:r>
          </a:p>
        </p:txBody>
      </p:sp>
    </p:spTree>
    <p:extLst>
      <p:ext uri="{BB962C8B-B14F-4D97-AF65-F5344CB8AC3E}">
        <p14:creationId xmlns:p14="http://schemas.microsoft.com/office/powerpoint/2010/main" val="119903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Neka i ove </a:t>
            </a:r>
            <a:r>
              <a:rPr lang="hr-HR" dirty="0" err="1"/>
              <a:t>p</a:t>
            </a:r>
            <a:r>
              <a:rPr lang="hr-HR" i="1" dirty="0" err="1"/>
              <a:t>andemijske</a:t>
            </a:r>
            <a:r>
              <a:rPr lang="hr-HR" i="1" dirty="0"/>
              <a:t> 2020</a:t>
            </a:r>
            <a:r>
              <a:rPr lang="hr-HR" dirty="0"/>
              <a:t>. godine zvukovi pjesme </a:t>
            </a:r>
            <a:r>
              <a:rPr lang="hr-HR" i="1" dirty="0"/>
              <a:t>Zvončići</a:t>
            </a:r>
            <a:r>
              <a:rPr lang="hr-HR" dirty="0"/>
              <a:t> barem na kratko razgale vaša srca i unesu dašak vedrine, a groteskni lik Djeda Mraza (Krunoslava </a:t>
            </a:r>
            <a:r>
              <a:rPr lang="hr-HR" dirty="0" err="1"/>
              <a:t>Kiće</a:t>
            </a:r>
            <a:r>
              <a:rPr lang="hr-HR" dirty="0"/>
              <a:t> Slabinca) s plavim obrvama izmami smiješak na lica koji podijelite sa svojim bližnjima.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7282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Sretan i blagoslovljen Božić te uspješnu i sretnu Novu godinu želimo vam uz taktove pjesme </a:t>
            </a:r>
            <a:r>
              <a:rPr lang="hr-HR" i="1" dirty="0"/>
              <a:t>Zvončići</a:t>
            </a:r>
            <a:r>
              <a:rPr lang="hr-HR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381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Upitate li djecu i neke odrasle osobe koja je najpopularnija pjesma blagdanskog božićnog ozračja, gotovo uvijek ćete dobiti isti odgovor: </a:t>
            </a:r>
            <a:r>
              <a:rPr lang="hr-HR" i="1" dirty="0"/>
              <a:t>Zvončići</a:t>
            </a:r>
            <a:r>
              <a:rPr lang="hr-H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7328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Kao i sve u životu, tako i ova pjesma ima neku svoju povijest. </a:t>
            </a:r>
            <a:endParaRPr lang="hr-HR" dirty="0" smtClean="0"/>
          </a:p>
          <a:p>
            <a:r>
              <a:rPr lang="hr-HR" dirty="0" smtClean="0"/>
              <a:t>Izvorni </a:t>
            </a:r>
            <a:r>
              <a:rPr lang="hr-HR" dirty="0"/>
              <a:t>naziv pjesme je </a:t>
            </a:r>
            <a:r>
              <a:rPr lang="hr-HR" i="1" dirty="0" err="1"/>
              <a:t>The</a:t>
            </a:r>
            <a:r>
              <a:rPr lang="hr-HR" i="1" dirty="0"/>
              <a:t> One </a:t>
            </a:r>
            <a:r>
              <a:rPr lang="hr-HR" i="1" dirty="0" err="1"/>
              <a:t>Horse</a:t>
            </a:r>
            <a:r>
              <a:rPr lang="hr-HR" i="1" dirty="0"/>
              <a:t> Open </a:t>
            </a:r>
            <a:r>
              <a:rPr lang="hr-HR" i="1" dirty="0" err="1"/>
              <a:t>Sleigh</a:t>
            </a:r>
            <a:r>
              <a:rPr lang="hr-HR" i="1" dirty="0"/>
              <a:t> (</a:t>
            </a:r>
            <a:r>
              <a:rPr lang="hr-HR" i="1" dirty="0" err="1"/>
              <a:t>Sonice</a:t>
            </a:r>
            <a:r>
              <a:rPr lang="hr-HR" i="1" dirty="0"/>
              <a:t> jednosjed)</a:t>
            </a:r>
            <a:r>
              <a:rPr lang="hr-HR" dirty="0"/>
              <a:t>, a njezin je autor James Lord </a:t>
            </a:r>
            <a:r>
              <a:rPr lang="hr-HR" dirty="0" err="1"/>
              <a:t>Pierpont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604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Pjesma je nastala u drugoj polovici 19. stoljeća, a objavljena je i praizvedena na školskoj svečanosti u  povodu </a:t>
            </a:r>
            <a:r>
              <a:rPr lang="hr-HR" i="1" dirty="0"/>
              <a:t>Dana zahvalnosti</a:t>
            </a:r>
            <a:r>
              <a:rPr lang="hr-HR" dirty="0"/>
              <a:t> u državi </a:t>
            </a:r>
            <a:r>
              <a:rPr lang="hr-HR" dirty="0" err="1"/>
              <a:t>Georgiji</a:t>
            </a:r>
            <a:r>
              <a:rPr lang="hr-HR" dirty="0"/>
              <a:t>, u Americi.</a:t>
            </a:r>
          </a:p>
        </p:txBody>
      </p:sp>
    </p:spTree>
    <p:extLst>
      <p:ext uri="{BB962C8B-B14F-4D97-AF65-F5344CB8AC3E}">
        <p14:creationId xmlns:p14="http://schemas.microsoft.com/office/powerpoint/2010/main" val="420578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Pretpostavlja se da ju je </a:t>
            </a:r>
            <a:r>
              <a:rPr lang="hr-HR" dirty="0" err="1" smtClean="0"/>
              <a:t>Pierpont</a:t>
            </a:r>
            <a:r>
              <a:rPr lang="hr-HR" dirty="0" smtClean="0"/>
              <a:t> napisao u </a:t>
            </a:r>
            <a:r>
              <a:rPr lang="hr-HR" dirty="0" err="1" smtClean="0"/>
              <a:t>Medfordu</a:t>
            </a:r>
            <a:r>
              <a:rPr lang="hr-HR" dirty="0" smtClean="0"/>
              <a:t> u </a:t>
            </a:r>
            <a:r>
              <a:rPr lang="hr-HR" dirty="0" err="1" smtClean="0"/>
              <a:t>Massachusettsu</a:t>
            </a:r>
            <a:r>
              <a:rPr lang="hr-HR" dirty="0" smtClean="0"/>
              <a:t> 1850. godine. Kasnije je obnovljena i objavljena pod nazivom </a:t>
            </a:r>
            <a:r>
              <a:rPr lang="hr-HR" dirty="0" err="1" smtClean="0"/>
              <a:t>Jingle</a:t>
            </a:r>
            <a:r>
              <a:rPr lang="hr-HR" dirty="0" smtClean="0"/>
              <a:t> </a:t>
            </a:r>
            <a:r>
              <a:rPr lang="hr-HR" dirty="0" err="1" smtClean="0"/>
              <a:t>Bells</a:t>
            </a:r>
            <a:r>
              <a:rPr lang="hr-HR" dirty="0" smtClean="0"/>
              <a:t> te je postala jedan od simbola/obilježja u vremenu zimskog blagdanskog ozračja.</a:t>
            </a:r>
          </a:p>
          <a:p>
            <a:r>
              <a:rPr lang="hr-HR" smtClean="0"/>
              <a:t>Jedna </a:t>
            </a:r>
            <a:r>
              <a:rPr lang="hr-HR" dirty="0"/>
              <a:t>je od najizvođenijih i prepoznatljivih blagdanskih pjesama na svijetu.</a:t>
            </a:r>
          </a:p>
        </p:txBody>
      </p:sp>
    </p:spTree>
    <p:extLst>
      <p:ext uri="{BB962C8B-B14F-4D97-AF65-F5344CB8AC3E}">
        <p14:creationId xmlns:p14="http://schemas.microsoft.com/office/powerpoint/2010/main" val="116485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Hrvatskoj, pjesma </a:t>
            </a:r>
            <a:r>
              <a:rPr lang="hr-HR" i="1" dirty="0"/>
              <a:t>Zvončići</a:t>
            </a:r>
            <a:r>
              <a:rPr lang="hr-HR" dirty="0"/>
              <a:t> postala je popularna osamdesetih godina 20. stoljeća. </a:t>
            </a:r>
            <a:endParaRPr lang="hr-HR" dirty="0" smtClean="0"/>
          </a:p>
          <a:p>
            <a:r>
              <a:rPr lang="hr-HR" dirty="0" smtClean="0"/>
              <a:t>Zahvaljujući </a:t>
            </a:r>
            <a:r>
              <a:rPr lang="hr-HR" dirty="0"/>
              <a:t>Krunoslavu </a:t>
            </a:r>
            <a:r>
              <a:rPr lang="hr-HR" dirty="0" err="1"/>
              <a:t>Kići</a:t>
            </a:r>
            <a:r>
              <a:rPr lang="hr-HR" dirty="0"/>
              <a:t> Slabincu, hrvatska glazbena publika, po prvi put u prijevodu </a:t>
            </a:r>
            <a:r>
              <a:rPr lang="hr-HR" dirty="0" err="1"/>
              <a:t>Miše</a:t>
            </a:r>
            <a:r>
              <a:rPr lang="hr-HR" dirty="0"/>
              <a:t> Milana Doležala i glazbenoj obradi Bože </a:t>
            </a:r>
            <a:r>
              <a:rPr lang="hr-HR" dirty="0" err="1"/>
              <a:t>Potočnika</a:t>
            </a:r>
            <a:r>
              <a:rPr lang="hr-HR" dirty="0"/>
              <a:t>, početkom osamdesetih godina prošlog stoljeća, imala je prilike čuti pjesmu </a:t>
            </a:r>
            <a:r>
              <a:rPr lang="hr-HR" i="1" dirty="0" err="1"/>
              <a:t>Jingle</a:t>
            </a:r>
            <a:r>
              <a:rPr lang="hr-HR" i="1" dirty="0"/>
              <a:t> </a:t>
            </a:r>
            <a:r>
              <a:rPr lang="hr-HR" i="1" dirty="0" err="1"/>
              <a:t>Bells</a:t>
            </a:r>
            <a:r>
              <a:rPr lang="hr-HR" i="1" dirty="0"/>
              <a:t>,</a:t>
            </a:r>
            <a:r>
              <a:rPr lang="hr-HR" dirty="0"/>
              <a:t> </a:t>
            </a:r>
            <a:r>
              <a:rPr lang="hr-HR" i="1" dirty="0"/>
              <a:t>Zvončiće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73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Današnjim generacijama groteskni pogled Djeda Mraza s </a:t>
            </a:r>
            <a:r>
              <a:rPr lang="hr-HR" dirty="0" err="1"/>
              <a:t>covera</a:t>
            </a:r>
            <a:r>
              <a:rPr lang="hr-HR" dirty="0"/>
              <a:t> ploče </a:t>
            </a:r>
            <a:r>
              <a:rPr lang="hr-HR" i="1" dirty="0" err="1"/>
              <a:t>Christmas</a:t>
            </a:r>
            <a:r>
              <a:rPr lang="hr-HR" i="1" dirty="0"/>
              <a:t> </a:t>
            </a:r>
            <a:r>
              <a:rPr lang="hr-HR" i="1" dirty="0" err="1"/>
              <a:t>With</a:t>
            </a:r>
            <a:r>
              <a:rPr lang="hr-HR" i="1" dirty="0"/>
              <a:t> </a:t>
            </a:r>
            <a:r>
              <a:rPr lang="hr-HR" i="1" dirty="0" err="1"/>
              <a:t>Kićo</a:t>
            </a:r>
            <a:r>
              <a:rPr lang="hr-HR" i="1" dirty="0"/>
              <a:t>,</a:t>
            </a:r>
            <a:r>
              <a:rPr lang="hr-HR" dirty="0"/>
              <a:t> </a:t>
            </a:r>
            <a:r>
              <a:rPr lang="hr-HR" i="1" dirty="0"/>
              <a:t>Svim na zemlji mir veselje,</a:t>
            </a:r>
            <a:r>
              <a:rPr lang="hr-HR" dirty="0"/>
              <a:t> na kojoj je po prvi put pjesma </a:t>
            </a:r>
            <a:r>
              <a:rPr lang="hr-HR" i="1" dirty="0"/>
              <a:t>Zvončići</a:t>
            </a:r>
            <a:r>
              <a:rPr lang="hr-HR" dirty="0"/>
              <a:t> snimljena. </a:t>
            </a:r>
            <a:endParaRPr lang="hr-HR" dirty="0" smtClean="0"/>
          </a:p>
          <a:p>
            <a:r>
              <a:rPr lang="hr-HR" dirty="0" smtClean="0"/>
              <a:t>Sasvim </a:t>
            </a:r>
            <a:r>
              <a:rPr lang="hr-HR" dirty="0"/>
              <a:t>opravdano, izgleda estetski neprihvatljivo, no u vrijeme izlaženja </a:t>
            </a:r>
            <a:r>
              <a:rPr lang="hr-HR" dirty="0" err="1"/>
              <a:t>Kićinog</a:t>
            </a:r>
            <a:r>
              <a:rPr lang="hr-HR" dirty="0"/>
              <a:t> solističkog albuma božićnih pjesama, ova ploča bila je zvukovno osvježenje na komercijalnom glazbenom tržištu.</a:t>
            </a:r>
          </a:p>
        </p:txBody>
      </p:sp>
    </p:spTree>
    <p:extLst>
      <p:ext uri="{BB962C8B-B14F-4D97-AF65-F5344CB8AC3E}">
        <p14:creationId xmlns:p14="http://schemas.microsoft.com/office/powerpoint/2010/main" val="1522522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Iako se njezin sadržaj tekstualno nikako ne može povezati s kršćanskim svjetonazorom proslave blagdana Božića, ne možemo reći da već pri prvim taktovima pjesme </a:t>
            </a:r>
            <a:r>
              <a:rPr lang="hr-HR" i="1" dirty="0"/>
              <a:t>Zvončići,</a:t>
            </a:r>
            <a:r>
              <a:rPr lang="hr-HR" dirty="0"/>
              <a:t> kao i zvuku praporaca, misli ne odlutaju u blagdansko ozračje i sve na što nas asocira.</a:t>
            </a:r>
          </a:p>
        </p:txBody>
      </p:sp>
    </p:spTree>
    <p:extLst>
      <p:ext uri="{BB962C8B-B14F-4D97-AF65-F5344CB8AC3E}">
        <p14:creationId xmlns:p14="http://schemas.microsoft.com/office/powerpoint/2010/main" val="2407696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Tekst pjesme u kojoj pada snijeg, koji je zabijelio dol i brijeg te vranac i saonice koje jure kroz noć, duboko je utkan u srca mnogih slušatelja (djece).</a:t>
            </a:r>
          </a:p>
        </p:txBody>
      </p:sp>
    </p:spTree>
    <p:extLst>
      <p:ext uri="{BB962C8B-B14F-4D97-AF65-F5344CB8AC3E}">
        <p14:creationId xmlns:p14="http://schemas.microsoft.com/office/powerpoint/2010/main" val="2347320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Office PowerPoint</Application>
  <PresentationFormat>Široki zaslon</PresentationFormat>
  <Paragraphs>19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sustava Office</vt:lpstr>
      <vt:lpstr>Christmas With Kićo  Svim na zemlji mir veselje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With Kićo  Svim na zemlji mir veselje</dc:title>
  <dc:creator>Franjo Deformero</dc:creator>
  <cp:lastModifiedBy>Vlatka Pavić</cp:lastModifiedBy>
  <cp:revision>8</cp:revision>
  <dcterms:created xsi:type="dcterms:W3CDTF">2020-12-16T13:32:59Z</dcterms:created>
  <dcterms:modified xsi:type="dcterms:W3CDTF">2020-12-19T18:37:52Z</dcterms:modified>
</cp:coreProperties>
</file>